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25"/>
  </p:notesMasterIdLst>
  <p:sldIdLst>
    <p:sldId id="290" r:id="rId4"/>
    <p:sldId id="269" r:id="rId5"/>
    <p:sldId id="293" r:id="rId6"/>
    <p:sldId id="301" r:id="rId7"/>
    <p:sldId id="264" r:id="rId8"/>
    <p:sldId id="275" r:id="rId9"/>
    <p:sldId id="286" r:id="rId10"/>
    <p:sldId id="299" r:id="rId11"/>
    <p:sldId id="280" r:id="rId12"/>
    <p:sldId id="288" r:id="rId13"/>
    <p:sldId id="295" r:id="rId14"/>
    <p:sldId id="281" r:id="rId15"/>
    <p:sldId id="287" r:id="rId16"/>
    <p:sldId id="283" r:id="rId17"/>
    <p:sldId id="300" r:id="rId18"/>
    <p:sldId id="294" r:id="rId19"/>
    <p:sldId id="282" r:id="rId20"/>
    <p:sldId id="289" r:id="rId21"/>
    <p:sldId id="257" r:id="rId22"/>
    <p:sldId id="297" r:id="rId23"/>
    <p:sldId id="29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9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BDC"/>
    <a:srgbClr val="E6E8E9"/>
    <a:srgbClr val="C2C2C4"/>
    <a:srgbClr val="D4D5D7"/>
    <a:srgbClr val="D0D2D3"/>
    <a:srgbClr val="C8C9CC"/>
    <a:srgbClr val="46494A"/>
    <a:srgbClr val="212222"/>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80"/>
    <p:restoredTop sz="78879" autoAdjust="0"/>
  </p:normalViewPr>
  <p:slideViewPr>
    <p:cSldViewPr snapToGrid="0" snapToObjects="1">
      <p:cViewPr varScale="1">
        <p:scale>
          <a:sx n="94" d="100"/>
          <a:sy n="94" d="100"/>
        </p:scale>
        <p:origin x="688" y="184"/>
      </p:cViewPr>
      <p:guideLst>
        <p:guide orient="horz" pos="2160"/>
        <p:guide pos="936"/>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068200-93B0-7441-B603-6B211842F21A}" type="datetimeFigureOut">
              <a:rPr lang="en-US" smtClean="0"/>
              <a:t>1/15/20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494439-F83A-F043-BFD6-D7EE6DB0113A}" type="slidenum">
              <a:rPr lang="en-US" smtClean="0"/>
              <a:t>‹#›</a:t>
            </a:fld>
            <a:endParaRPr lang="en-US"/>
          </a:p>
        </p:txBody>
      </p:sp>
    </p:spTree>
    <p:extLst>
      <p:ext uri="{BB962C8B-B14F-4D97-AF65-F5344CB8AC3E}">
        <p14:creationId xmlns:p14="http://schemas.microsoft.com/office/powerpoint/2010/main" val="9210387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Wayne Schubert</a:t>
            </a:r>
            <a:r>
              <a:rPr lang="en-US" baseline="0" dirty="0"/>
              <a:t> is a great theoretician with many protégés</a:t>
            </a:r>
            <a:r>
              <a:rPr lang="mr-IN" baseline="0" dirty="0"/>
              <a:t>…</a:t>
            </a:r>
            <a:endParaRPr lang="en-US" baseline="0" dirty="0"/>
          </a:p>
          <a:p>
            <a:endParaRPr lang="en-US" baseline="0" dirty="0"/>
          </a:p>
          <a:p>
            <a:r>
              <a:rPr lang="en-US" baseline="0" dirty="0"/>
              <a:t>Dick Johnson asked me for an observational perspective</a:t>
            </a:r>
            <a:r>
              <a:rPr lang="mr-IN" baseline="0" dirty="0"/>
              <a:t>…</a:t>
            </a:r>
            <a:endParaRPr lang="en-US" baseline="0" dirty="0"/>
          </a:p>
          <a:p>
            <a:endParaRPr lang="en-US" baseline="0" dirty="0"/>
          </a:p>
          <a:p>
            <a:r>
              <a:rPr lang="en-US" baseline="0" dirty="0"/>
              <a:t>This talk will review some of the very detailed observations that we’ve been making during the decades of Wayne’s career</a:t>
            </a:r>
          </a:p>
          <a:p>
            <a:endParaRPr lang="en-US" baseline="0" dirty="0"/>
          </a:p>
          <a:p>
            <a:r>
              <a:rPr lang="en-US" baseline="0" dirty="0"/>
              <a:t>Specifically I’m going to talk about specialized radar observations that were analyzed in the PhD research of two of my students, A and D, who are now themselves professors advising their own students. </a:t>
            </a:r>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1</a:t>
            </a:fld>
            <a:endParaRPr lang="en-US"/>
          </a:p>
        </p:txBody>
      </p:sp>
    </p:spTree>
    <p:extLst>
      <p:ext uri="{BB962C8B-B14F-4D97-AF65-F5344CB8AC3E}">
        <p14:creationId xmlns:p14="http://schemas.microsoft.com/office/powerpoint/2010/main" val="3473006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10</a:t>
            </a:fld>
            <a:endParaRPr lang="en-US"/>
          </a:p>
        </p:txBody>
      </p:sp>
    </p:spTree>
    <p:extLst>
      <p:ext uri="{BB962C8B-B14F-4D97-AF65-F5344CB8AC3E}">
        <p14:creationId xmlns:p14="http://schemas.microsoft.com/office/powerpoint/2010/main" val="3634408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494439-F83A-F043-BFD6-D7EE6DB0113A}" type="slidenum">
              <a:rPr lang="en-US" smtClean="0"/>
              <a:t>11</a:t>
            </a:fld>
            <a:endParaRPr lang="en-US"/>
          </a:p>
        </p:txBody>
      </p:sp>
    </p:spTree>
    <p:extLst>
      <p:ext uri="{BB962C8B-B14F-4D97-AF65-F5344CB8AC3E}">
        <p14:creationId xmlns:p14="http://schemas.microsoft.com/office/powerpoint/2010/main" val="3032832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was about </a:t>
            </a:r>
            <a:r>
              <a:rPr lang="en-US" baseline="0" dirty="0"/>
              <a:t>12 h before Rita developed a 2ndary eyewall</a:t>
            </a:r>
          </a:p>
          <a:p>
            <a:endParaRPr lang="en-US" baseline="0" dirty="0"/>
          </a:p>
          <a:p>
            <a:r>
              <a:rPr lang="en-US" baseline="0" dirty="0"/>
              <a:t>Main result here: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Shape &amp; circulation depth is dependent on radius.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i="0" u="none" strike="noStrike" kern="1200" baseline="0" dirty="0">
                <a:solidFill>
                  <a:schemeClr val="tx1"/>
                </a:solidFill>
                <a:latin typeface="+mn-lt"/>
                <a:ea typeface="+mn-ea"/>
                <a:cs typeface="+mn-cs"/>
              </a:rPr>
              <a:t>The outflow was at a higher (lower) altitude for the outer (inner) cells.</a:t>
            </a:r>
            <a:endParaRPr lang="en-US" baseline="0" dirty="0"/>
          </a:p>
          <a:p>
            <a:pPr marL="171450" indent="-171450">
              <a:buFont typeface="Arial"/>
              <a:buChar char="•"/>
            </a:pPr>
            <a:r>
              <a:rPr lang="en-US" baseline="0" dirty="0"/>
              <a:t>tangential wind maxima just outside the updraft—lower at smaller radius</a:t>
            </a:r>
          </a:p>
          <a:p>
            <a:pPr marL="171450" indent="-171450">
              <a:buFont typeface="Arial"/>
              <a:buChar char="•"/>
            </a:pPr>
            <a:r>
              <a:rPr lang="en-US" sz="1200" b="0" i="0" u="none" strike="noStrike" kern="1200" baseline="0" dirty="0">
                <a:solidFill>
                  <a:schemeClr val="tx1"/>
                </a:solidFill>
                <a:latin typeface="+mn-lt"/>
                <a:ea typeface="+mn-ea"/>
                <a:cs typeface="+mn-cs"/>
              </a:rPr>
              <a:t>Cells at smaller radii contained a low-level tangential jet determined largely by tangential acceleration due to </a:t>
            </a:r>
            <a:r>
              <a:rPr lang="en-US" sz="1200" b="1" i="0" u="none" strike="noStrike" kern="1200" baseline="0" dirty="0">
                <a:solidFill>
                  <a:schemeClr val="tx1"/>
                </a:solidFill>
                <a:latin typeface="+mn-lt"/>
                <a:ea typeface="+mn-ea"/>
                <a:cs typeface="+mn-cs"/>
              </a:rPr>
              <a:t>angular momentum conservation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uv</a:t>
            </a:r>
            <a:r>
              <a:rPr lang="en-US" sz="1200" b="0" i="0" u="none" strike="noStrike" kern="1200" baseline="0" dirty="0">
                <a:solidFill>
                  <a:schemeClr val="tx1"/>
                </a:solidFill>
                <a:latin typeface="+mn-lt"/>
                <a:ea typeface="+mn-ea"/>
                <a:cs typeface="+mn-cs"/>
              </a:rPr>
              <a:t>/r term), </a:t>
            </a:r>
          </a:p>
          <a:p>
            <a:pPr marL="171450" indent="-171450">
              <a:buFont typeface="Arial"/>
              <a:buChar char="•"/>
            </a:pPr>
            <a:r>
              <a:rPr lang="en-US" sz="1200" b="0" i="0" u="none" strike="noStrike" kern="1200" baseline="0" dirty="0">
                <a:solidFill>
                  <a:schemeClr val="tx1"/>
                </a:solidFill>
                <a:latin typeface="+mn-lt"/>
                <a:ea typeface="+mn-ea"/>
                <a:cs typeface="+mn-cs"/>
              </a:rPr>
              <a:t>Cells at larger radii contained a low-to-mid level jet determined jointly by the </a:t>
            </a:r>
            <a:r>
              <a:rPr lang="en-US" sz="1200" b="0" i="0" u="none" strike="noStrike" kern="1200" baseline="0" dirty="0" err="1">
                <a:solidFill>
                  <a:schemeClr val="tx1"/>
                </a:solidFill>
                <a:latin typeface="+mn-lt"/>
                <a:ea typeface="+mn-ea"/>
                <a:cs typeface="+mn-cs"/>
              </a:rPr>
              <a:t>uv</a:t>
            </a:r>
            <a:r>
              <a:rPr lang="en-US" sz="1200" b="0" i="0" u="none" strike="noStrike" kern="1200" baseline="0" dirty="0">
                <a:solidFill>
                  <a:schemeClr val="tx1"/>
                </a:solidFill>
                <a:latin typeface="+mn-lt"/>
                <a:ea typeface="+mn-ea"/>
                <a:cs typeface="+mn-cs"/>
              </a:rPr>
              <a:t>/r </a:t>
            </a:r>
            <a:r>
              <a:rPr lang="en-US" sz="1200" b="1" i="0" u="sng" strike="noStrike" kern="1200" baseline="0" dirty="0">
                <a:solidFill>
                  <a:schemeClr val="tx1"/>
                </a:solidFill>
                <a:latin typeface="+mn-lt"/>
                <a:ea typeface="+mn-ea"/>
                <a:cs typeface="+mn-cs"/>
              </a:rPr>
              <a:t>and</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vertical advection </a:t>
            </a:r>
            <a:r>
              <a:rPr lang="en-US" sz="1200" b="0" i="0" u="none" strike="noStrike" kern="1200" baseline="0" dirty="0">
                <a:solidFill>
                  <a:schemeClr val="tx1"/>
                </a:solidFill>
                <a:latin typeface="+mn-lt"/>
                <a:ea typeface="+mn-ea"/>
                <a:cs typeface="+mn-cs"/>
              </a:rPr>
              <a:t>terms.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12</a:t>
            </a:fld>
            <a:endParaRPr lang="en-US"/>
          </a:p>
        </p:txBody>
      </p:sp>
    </p:spTree>
    <p:extLst>
      <p:ext uri="{BB962C8B-B14F-4D97-AF65-F5344CB8AC3E}">
        <p14:creationId xmlns:p14="http://schemas.microsoft.com/office/powerpoint/2010/main" val="4117533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14</a:t>
            </a:fld>
            <a:endParaRPr lang="en-US"/>
          </a:p>
        </p:txBody>
      </p:sp>
    </p:spTree>
    <p:extLst>
      <p:ext uri="{BB962C8B-B14F-4D97-AF65-F5344CB8AC3E}">
        <p14:creationId xmlns:p14="http://schemas.microsoft.com/office/powerpoint/2010/main" val="1675805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Principal rainband</a:t>
            </a:r>
          </a:p>
          <a:p>
            <a:pPr marL="171450" indent="-171450">
              <a:buFont typeface="Arial"/>
              <a:buChar char="•"/>
            </a:pPr>
            <a:r>
              <a:rPr lang="en-US" sz="1200" b="0" i="0" u="none" strike="noStrike" kern="1200" baseline="0" dirty="0">
                <a:solidFill>
                  <a:schemeClr val="tx1"/>
                </a:solidFill>
                <a:latin typeface="+mn-lt"/>
                <a:ea typeface="+mn-ea"/>
                <a:cs typeface="+mn-cs"/>
              </a:rPr>
              <a:t>Has tangential wind max continuously down its middle</a:t>
            </a:r>
          </a:p>
          <a:p>
            <a:pPr marL="171450" indent="-171450">
              <a:buFont typeface="Arial"/>
              <a:buChar char="•"/>
            </a:pPr>
            <a:r>
              <a:rPr lang="en-US" sz="1200" b="0" i="0" u="none" strike="noStrike" kern="1200" baseline="0" dirty="0">
                <a:solidFill>
                  <a:schemeClr val="tx1"/>
                </a:solidFill>
                <a:latin typeface="+mn-lt"/>
                <a:ea typeface="+mn-ea"/>
                <a:cs typeface="+mn-cs"/>
              </a:rPr>
              <a:t>Most convective upwind</a:t>
            </a:r>
          </a:p>
          <a:p>
            <a:pPr marL="171450" indent="-171450">
              <a:buFont typeface="Arial"/>
              <a:buChar char="•"/>
            </a:pPr>
            <a:r>
              <a:rPr lang="en-US" sz="1200" b="0" i="0" u="none" strike="noStrike" kern="1200" baseline="0" dirty="0">
                <a:solidFill>
                  <a:schemeClr val="tx1"/>
                </a:solidFill>
                <a:latin typeface="+mn-lt"/>
                <a:ea typeface="+mn-ea"/>
                <a:cs typeface="+mn-cs"/>
              </a:rPr>
              <a:t>Turns stratiform downwind</a:t>
            </a:r>
          </a:p>
          <a:p>
            <a:pPr marL="171450" indent="-171450">
              <a:buFont typeface="Arial"/>
              <a:buChar char="•"/>
            </a:pPr>
            <a:r>
              <a:rPr lang="en-US" sz="1200" b="0" i="0" u="none" strike="noStrike" kern="1200" baseline="0" dirty="0">
                <a:solidFill>
                  <a:schemeClr val="tx1"/>
                </a:solidFill>
                <a:latin typeface="+mn-lt"/>
                <a:ea typeface="+mn-ea"/>
                <a:cs typeface="+mn-cs"/>
              </a:rPr>
              <a:t>Here we show cross sections across a typical </a:t>
            </a:r>
            <a:r>
              <a:rPr lang="en-US" sz="1200" b="0" i="0" u="sng" strike="noStrike" kern="1200" baseline="0" dirty="0">
                <a:solidFill>
                  <a:schemeClr val="tx1"/>
                </a:solidFill>
                <a:latin typeface="+mn-lt"/>
                <a:ea typeface="+mn-ea"/>
                <a:cs typeface="+mn-cs"/>
              </a:rPr>
              <a:t>cell</a:t>
            </a:r>
            <a:r>
              <a:rPr lang="en-US" sz="1200" b="0" i="0" u="none" strike="noStrike" kern="1200" baseline="0" dirty="0">
                <a:solidFill>
                  <a:schemeClr val="tx1"/>
                </a:solidFill>
                <a:latin typeface="+mn-lt"/>
                <a:ea typeface="+mn-ea"/>
                <a:cs typeface="+mn-cs"/>
              </a:rPr>
              <a:t> in the middle of the principal rainband—as shown by ELDORA</a:t>
            </a:r>
          </a:p>
          <a:p>
            <a:pPr marL="171450" indent="-171450">
              <a:buFont typeface="Arial"/>
              <a:buChar char="•"/>
            </a:pPr>
            <a:r>
              <a:rPr lang="en-US" sz="1200" b="0" i="0" u="none" strike="noStrike" kern="1200" baseline="0" dirty="0">
                <a:solidFill>
                  <a:schemeClr val="tx1"/>
                </a:solidFill>
                <a:latin typeface="+mn-lt"/>
                <a:ea typeface="+mn-ea"/>
                <a:cs typeface="+mn-cs"/>
              </a:rPr>
              <a:t>Deanna studied the updraft over turning, which comes in under the jet and slopes up and out</a:t>
            </a:r>
          </a:p>
          <a:p>
            <a:pPr marL="171450" indent="-171450">
              <a:buFont typeface="Arial"/>
              <a:buChar char="•"/>
            </a:pPr>
            <a:r>
              <a:rPr lang="en-US" sz="1200" b="0" i="0" u="none" strike="noStrike" kern="1200" baseline="0" dirty="0">
                <a:solidFill>
                  <a:schemeClr val="tx1"/>
                </a:solidFill>
                <a:latin typeface="+mn-lt"/>
                <a:ea typeface="+mn-ea"/>
                <a:cs typeface="+mn-cs"/>
              </a:rPr>
              <a:t>Anthony </a:t>
            </a:r>
            <a:r>
              <a:rPr lang="en-US" sz="1200" b="0" i="0" u="none" strike="noStrike" kern="1200" baseline="0" dirty="0" err="1">
                <a:solidFill>
                  <a:schemeClr val="tx1"/>
                </a:solidFill>
                <a:latin typeface="+mn-lt"/>
                <a:ea typeface="+mn-ea"/>
                <a:cs typeface="+mn-cs"/>
              </a:rPr>
              <a:t>focussed</a:t>
            </a:r>
            <a:r>
              <a:rPr lang="en-US" sz="1200" b="0" i="0" u="none" strike="noStrike" kern="1200" baseline="0" dirty="0">
                <a:solidFill>
                  <a:schemeClr val="tx1"/>
                </a:solidFill>
                <a:latin typeface="+mn-lt"/>
                <a:ea typeface="+mn-ea"/>
                <a:cs typeface="+mn-cs"/>
              </a:rPr>
              <a:t> on the </a:t>
            </a:r>
            <a:r>
              <a:rPr lang="en-US" sz="1200" b="0" i="0" u="none" strike="noStrike" kern="1200" baseline="0" dirty="0" err="1">
                <a:solidFill>
                  <a:schemeClr val="tx1"/>
                </a:solidFill>
                <a:latin typeface="+mn-lt"/>
                <a:ea typeface="+mn-ea"/>
                <a:cs typeface="+mn-cs"/>
              </a:rPr>
              <a:t>downrafts</a:t>
            </a:r>
            <a:endParaRPr lang="en-US" sz="1200" b="0" i="0" u="none" strike="noStrike" kern="1200" baseline="0" dirty="0">
              <a:solidFill>
                <a:schemeClr val="tx1"/>
              </a:solidFill>
              <a:latin typeface="+mn-lt"/>
              <a:ea typeface="+mn-ea"/>
              <a:cs typeface="+mn-cs"/>
            </a:endParaRPr>
          </a:p>
          <a:p>
            <a:pPr marL="628650" lvl="1" indent="-171450">
              <a:buFont typeface="Arial"/>
              <a:buChar char="•"/>
            </a:pPr>
            <a:r>
              <a:rPr lang="en-US" sz="1200" b="0" i="0" u="none" strike="noStrike" kern="1200" baseline="0" dirty="0">
                <a:solidFill>
                  <a:schemeClr val="tx1"/>
                </a:solidFill>
                <a:latin typeface="+mn-lt"/>
                <a:ea typeface="+mn-ea"/>
                <a:cs typeface="+mn-cs"/>
              </a:rPr>
              <a:t>One comes in at midlevels in outer stratiform precipitation and runs under the updraft</a:t>
            </a:r>
          </a:p>
          <a:p>
            <a:pPr marL="628650" lvl="1" indent="-171450">
              <a:buFont typeface="Arial"/>
              <a:buChar char="•"/>
            </a:pPr>
            <a:r>
              <a:rPr lang="en-US" sz="1200" b="0" i="0" u="none" strike="noStrike" kern="1200" baseline="0" dirty="0">
                <a:solidFill>
                  <a:schemeClr val="tx1"/>
                </a:solidFill>
                <a:latin typeface="+mn-lt"/>
                <a:ea typeface="+mn-ea"/>
                <a:cs typeface="+mn-cs"/>
              </a:rPr>
              <a:t>Another downdraft initiates in stable air at upper levels as a BPGF response to the updraft—or </a:t>
            </a:r>
            <a:r>
              <a:rPr lang="en-US" sz="1200" b="0" i="0" u="none" strike="noStrike" kern="1200" baseline="0" dirty="0" err="1">
                <a:solidFill>
                  <a:schemeClr val="tx1"/>
                </a:solidFill>
                <a:latin typeface="+mn-lt"/>
                <a:ea typeface="+mn-ea"/>
                <a:cs typeface="+mn-cs"/>
              </a:rPr>
              <a:t>grav</a:t>
            </a:r>
            <a:r>
              <a:rPr lang="en-US" sz="1200" b="0" i="0" u="none" strike="noStrike" kern="1200" baseline="0" dirty="0">
                <a:solidFill>
                  <a:schemeClr val="tx1"/>
                </a:solidFill>
                <a:latin typeface="+mn-lt"/>
                <a:ea typeface="+mn-ea"/>
                <a:cs typeface="+mn-cs"/>
              </a:rPr>
              <a:t> wave response</a:t>
            </a:r>
          </a:p>
          <a:p>
            <a:pPr marL="628650" lvl="1" indent="-171450">
              <a:buFont typeface="Arial"/>
              <a:buChar char="•"/>
            </a:pPr>
            <a:r>
              <a:rPr lang="en-US" sz="1200" b="0" i="0" u="none" strike="noStrike" kern="1200" baseline="0" dirty="0">
                <a:solidFill>
                  <a:schemeClr val="tx1"/>
                </a:solidFill>
                <a:latin typeface="+mn-lt"/>
                <a:ea typeface="+mn-ea"/>
                <a:cs typeface="+mn-cs"/>
              </a:rPr>
              <a:t>IED is evaporatively cooled and transports </a:t>
            </a:r>
            <a:r>
              <a:rPr lang="en-US" sz="1200" b="0" i="0" u="none" strike="noStrike" kern="1200" baseline="0" dirty="0" err="1">
                <a:solidFill>
                  <a:schemeClr val="tx1"/>
                </a:solidFill>
                <a:latin typeface="+mn-lt"/>
                <a:ea typeface="+mn-ea"/>
                <a:cs typeface="+mn-cs"/>
              </a:rPr>
              <a:t>neg</a:t>
            </a:r>
            <a:r>
              <a:rPr lang="en-US" sz="1200" b="0" i="0" u="none" strike="noStrike" kern="1200" baseline="0" dirty="0">
                <a:solidFill>
                  <a:schemeClr val="tx1"/>
                </a:solidFill>
                <a:latin typeface="+mn-lt"/>
                <a:ea typeface="+mn-ea"/>
                <a:cs typeface="+mn-cs"/>
              </a:rPr>
              <a:t> vorticity </a:t>
            </a:r>
            <a:r>
              <a:rPr lang="en-US" sz="1200" b="0" i="0" u="none" strike="noStrike" kern="1200" baseline="0" dirty="0" err="1">
                <a:solidFill>
                  <a:schemeClr val="tx1"/>
                </a:solidFill>
                <a:latin typeface="+mn-lt"/>
                <a:ea typeface="+mn-ea"/>
                <a:cs typeface="+mn-cs"/>
              </a:rPr>
              <a:t>downward</a:t>
            </a:r>
            <a:r>
              <a:rPr lang="en-US" sz="1200" b="0" i="0" u="none" strike="noStrike" kern="1200" baseline="0" dirty="0" err="1">
                <a:solidFill>
                  <a:schemeClr val="tx1"/>
                </a:solidFill>
                <a:latin typeface="+mn-lt"/>
                <a:ea typeface="+mn-ea"/>
                <a:cs typeface="+mn-cs"/>
                <a:sym typeface="Wingdings"/>
              </a:rPr>
              <a:t>LLWM</a:t>
            </a:r>
            <a:endParaRPr lang="en-US" sz="1200" b="0" i="0" u="none" strike="noStrike" kern="1200" baseline="0" dirty="0">
              <a:solidFill>
                <a:schemeClr val="tx1"/>
              </a:solidFill>
              <a:latin typeface="+mn-lt"/>
              <a:ea typeface="+mn-ea"/>
              <a:cs typeface="+mn-cs"/>
            </a:endParaRPr>
          </a:p>
          <a:p>
            <a:pPr marL="628650" lvl="1" indent="-171450">
              <a:buFont typeface="Arial"/>
              <a:buChar char="•"/>
            </a:pPr>
            <a:endParaRPr lang="en-US" sz="1200" b="0" i="0" u="none" strike="noStrike" kern="1200" baseline="0" dirty="0">
              <a:solidFill>
                <a:schemeClr val="tx1"/>
              </a:solidFill>
              <a:latin typeface="+mn-lt"/>
              <a:ea typeface="+mn-ea"/>
              <a:cs typeface="+mn-cs"/>
            </a:endParaRPr>
          </a:p>
          <a:p>
            <a:pPr marL="171450" indent="-171450">
              <a:buFont typeface="Arial"/>
              <a:buChar char="•"/>
            </a:pP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Plan view of the principal band within an idealized mature tropical cyclone. A jet is located along the axis of the rainband (heavy arrow). Embedded convective cells are located on the radially inward side of the jet. Shading indicates precipitation in dBZ (light shading 25 dBZ, dark shading 40 dBZ). The size of the convective cells indicates the level of maturity, with the dashed border indicating collapsing cells. (b) Cross section across the middle portion of the rainband, emphasizing the updraft structure. Wide arrow indicates the in, up, and out circulation of the convective-scale updraft. Low-level convergence, vertical convergence of vorticity flux, and midlevel divergence regions are indicated. The symbol J indicates the location of the jet along the rainband axis, with the associated low-level shear. Dotted arrows in the background indicate nearby downdrafts slightly outside the plane of the cross section. @</a:t>
            </a:r>
            <a:r>
              <a:rPr lang="en-US" sz="1200" b="0" i="0" u="none" strike="noStrike" kern="1200" baseline="0" dirty="0" err="1">
                <a:solidFill>
                  <a:schemeClr val="tx1"/>
                </a:solidFill>
                <a:latin typeface="+mn-lt"/>
                <a:ea typeface="+mn-ea"/>
                <a:cs typeface="+mn-cs"/>
              </a:rPr>
              <a:t>Fζ</a:t>
            </a:r>
            <a:r>
              <a:rPr lang="en-US" sz="1200" b="0" i="0" u="none" strike="noStrike" kern="1200" baseline="0" dirty="0">
                <a:solidFill>
                  <a:schemeClr val="tx1"/>
                </a:solidFill>
                <a:latin typeface="+mn-lt"/>
                <a:ea typeface="+mn-ea"/>
                <a:cs typeface="+mn-cs"/>
              </a:rPr>
              <a:t>=@z is the vertical divergence of the vertical flux of vorticity </a:t>
            </a:r>
            <a:r>
              <a:rPr lang="en-US" sz="1200" b="0" i="0" u="none" strike="noStrike" kern="1200" baseline="0" dirty="0" err="1">
                <a:solidFill>
                  <a:schemeClr val="tx1"/>
                </a:solidFill>
                <a:latin typeface="+mn-lt"/>
                <a:ea typeface="+mn-ea"/>
                <a:cs typeface="+mn-cs"/>
              </a:rPr>
              <a:t>Fζ</a:t>
            </a:r>
            <a:r>
              <a:rPr lang="en-US" sz="1200" b="0" i="0" u="none" strike="noStrike" kern="1200" baseline="0" dirty="0">
                <a:solidFill>
                  <a:schemeClr val="tx1"/>
                </a:solidFill>
                <a:latin typeface="+mn-lt"/>
                <a:ea typeface="+mn-ea"/>
                <a:cs typeface="+mn-cs"/>
              </a:rPr>
              <a:t> . @v=@z is the vertical shear of the mean tangential wind v. (c) Schematic of the possible convective motions along the cross section of a mature principal rainband, emphasizing the downdraft structures. The series of solid arrows originating in the upper levels indicates an inner edge downdraft (IED) that is labeled by the two forcing mechanisms that drive it, the Buoyancy Pressure-Gradient Acceleration (BPGA) field and evaporative cooling, passing through a region of vertical convergence of negative vorticity flux as indicated. The solid arrow originating in the lower levels indicates the low-level downdraft (LLD) that creates a region of divergence within the rainband as indicated. The dotted arrow in the background indicates the overturning updraft that passes through a region of vertical convergence of positive vorticity flux. The circled region indicates the low-level wind maximum (LLWM) that is impacted by the IED. From Didlake and Houze (2009). Republished with permission of the American Meteorological Society. See also Hence and Houze (2008).</a:t>
            </a:r>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15</a:t>
            </a:fld>
            <a:endParaRPr lang="en-US"/>
          </a:p>
        </p:txBody>
      </p:sp>
    </p:spTree>
    <p:extLst>
      <p:ext uri="{BB962C8B-B14F-4D97-AF65-F5344CB8AC3E}">
        <p14:creationId xmlns:p14="http://schemas.microsoft.com/office/powerpoint/2010/main" val="3562324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TRMM overpasses</a:t>
            </a:r>
            <a:r>
              <a:rPr lang="en-US" baseline="0" dirty="0"/>
              <a:t> show the consistent formation of </a:t>
            </a:r>
            <a:r>
              <a:rPr lang="en-US" baseline="0" dirty="0" err="1"/>
              <a:t>sf</a:t>
            </a:r>
            <a:r>
              <a:rPr lang="en-US" baseline="0" dirty="0"/>
              <a:t> precipitation on the downwind end of the PRB—in the downshear left quadrant of the storm</a:t>
            </a:r>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16</a:t>
            </a:fld>
            <a:endParaRPr lang="en-US"/>
          </a:p>
        </p:txBody>
      </p:sp>
    </p:spTree>
    <p:extLst>
      <p:ext uri="{BB962C8B-B14F-4D97-AF65-F5344CB8AC3E}">
        <p14:creationId xmlns:p14="http://schemas.microsoft.com/office/powerpoint/2010/main" val="2288258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ELDORA radar flights in Rita showed some interesting aspects of the circulation in the downwind</a:t>
            </a:r>
            <a:r>
              <a:rPr lang="en-US" baseline="0" dirty="0"/>
              <a:t> SF zone of the PRB</a:t>
            </a:r>
          </a:p>
          <a:p>
            <a:pPr marL="171450" indent="-171450">
              <a:buFont typeface="Arial"/>
              <a:buChar char="•"/>
            </a:pPr>
            <a:r>
              <a:rPr lang="en-US" baseline="0" dirty="0"/>
              <a:t>The bright band was stretched out into a long thin pattern</a:t>
            </a:r>
          </a:p>
          <a:p>
            <a:pPr marL="171450" indent="-171450">
              <a:buFont typeface="Arial"/>
              <a:buChar char="•"/>
            </a:pPr>
            <a:r>
              <a:rPr lang="en-US" baseline="0" dirty="0"/>
              <a:t>ELDORA shows a mesoscale circulation associated with this stratiform feature</a:t>
            </a:r>
          </a:p>
          <a:p>
            <a:pPr marL="171450" indent="-171450">
              <a:buFont typeface="Arial"/>
              <a:buChar char="•"/>
            </a:pPr>
            <a:r>
              <a:rPr lang="en-US" baseline="0" dirty="0"/>
              <a:t>The +’s indicate where a tangential momentum budget computed from the ELDORA data show increasing VT</a:t>
            </a:r>
          </a:p>
          <a:p>
            <a:pPr marL="171450" indent="-171450">
              <a:buFont typeface="Arial"/>
              <a:buChar char="•"/>
            </a:pPr>
            <a:r>
              <a:rPr lang="en-US" baseline="0" dirty="0"/>
              <a:t>Midlevel air cooled by sublimation and evaporation under the anvil formed by the radial outflow </a:t>
            </a:r>
          </a:p>
          <a:p>
            <a:pPr marL="171450" indent="-171450">
              <a:buFont typeface="Arial"/>
              <a:buChar char="•"/>
            </a:pPr>
            <a:r>
              <a:rPr lang="en-US" baseline="0" dirty="0"/>
              <a:t>Cooled air combines with the buoyant radial outflow to generate horizontal vorticity on the mesoscale </a:t>
            </a:r>
          </a:p>
          <a:p>
            <a:pPr marL="171450" indent="-171450">
              <a:buFont typeface="Arial"/>
              <a:buChar char="•"/>
            </a:pPr>
            <a:r>
              <a:rPr lang="en-US" baseline="0" dirty="0"/>
              <a:t>The observed secondary </a:t>
            </a:r>
            <a:r>
              <a:rPr lang="en-US" baseline="0" dirty="0" err="1"/>
              <a:t>circ</a:t>
            </a:r>
            <a:r>
              <a:rPr lang="en-US" baseline="0" dirty="0"/>
              <a:t> would have been helping to maintain the PRB jet</a:t>
            </a:r>
          </a:p>
          <a:p>
            <a:pPr marL="171450" indent="-171450">
              <a:buFont typeface="Arial"/>
              <a:buChar char="•"/>
            </a:pPr>
            <a:r>
              <a:rPr lang="en-US" baseline="0" dirty="0"/>
              <a:t>And the subsiding branch was systematically advecting the air of increasing VT into the center of the PRB</a:t>
            </a:r>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17</a:t>
            </a:fld>
            <a:endParaRPr lang="en-US"/>
          </a:p>
        </p:txBody>
      </p:sp>
    </p:spTree>
    <p:extLst>
      <p:ext uri="{BB962C8B-B14F-4D97-AF65-F5344CB8AC3E}">
        <p14:creationId xmlns:p14="http://schemas.microsoft.com/office/powerpoint/2010/main" val="3478831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Finally a few words about the Distant</a:t>
            </a:r>
            <a:r>
              <a:rPr lang="en-US" baseline="0" dirty="0"/>
              <a:t> RBs</a:t>
            </a:r>
          </a:p>
          <a:p>
            <a:pPr marL="171450" indent="-171450">
              <a:buFont typeface="Arial"/>
              <a:buChar char="•"/>
            </a:pPr>
            <a:r>
              <a:rPr lang="en-US" baseline="0" dirty="0"/>
              <a:t>The occur outside the inner-core region where vortex dynamics dominate</a:t>
            </a:r>
          </a:p>
          <a:p>
            <a:pPr marL="171450" indent="-171450">
              <a:buFont typeface="Arial"/>
              <a:buChar char="•"/>
            </a:pPr>
            <a:r>
              <a:rPr lang="en-US" baseline="0" dirty="0"/>
              <a:t>They occur in high theta-e air </a:t>
            </a:r>
          </a:p>
          <a:p>
            <a:pPr marL="171450" indent="-171450">
              <a:buFont typeface="Arial"/>
              <a:buChar char="•"/>
            </a:pPr>
            <a:r>
              <a:rPr lang="en-US" baseline="0" dirty="0"/>
              <a:t>They occur in spiral configuration as a result of confluence of the winds spiraling in toward the storm</a:t>
            </a:r>
          </a:p>
          <a:p>
            <a:pPr marL="171450" indent="-171450">
              <a:buFont typeface="Arial"/>
              <a:buChar char="•"/>
            </a:pPr>
            <a:r>
              <a:rPr lang="en-US" baseline="0" dirty="0"/>
              <a:t>Some of the convective elements form squall lines, like ordinary deep convection in shear</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18</a:t>
            </a:fld>
            <a:endParaRPr lang="en-US"/>
          </a:p>
        </p:txBody>
      </p:sp>
    </p:spTree>
    <p:extLst>
      <p:ext uri="{BB962C8B-B14F-4D97-AF65-F5344CB8AC3E}">
        <p14:creationId xmlns:p14="http://schemas.microsoft.com/office/powerpoint/2010/main" val="2996237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example shows several squall lines crossing south Florida distant from the center of Hurricane Rita</a:t>
            </a:r>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19</a:t>
            </a:fld>
            <a:endParaRPr lang="en-US"/>
          </a:p>
        </p:txBody>
      </p:sp>
    </p:spTree>
    <p:extLst>
      <p:ext uri="{BB962C8B-B14F-4D97-AF65-F5344CB8AC3E}">
        <p14:creationId xmlns:p14="http://schemas.microsoft.com/office/powerpoint/2010/main" val="2327459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494439-F83A-F043-BFD6-D7EE6DB0113A}" type="slidenum">
              <a:rPr lang="en-US" smtClean="0"/>
              <a:t>20</a:t>
            </a:fld>
            <a:endParaRPr lang="en-US"/>
          </a:p>
        </p:txBody>
      </p:sp>
    </p:spTree>
    <p:extLst>
      <p:ext uri="{BB962C8B-B14F-4D97-AF65-F5344CB8AC3E}">
        <p14:creationId xmlns:p14="http://schemas.microsoft.com/office/powerpoint/2010/main" val="146684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a:t>
            </a:r>
            <a:r>
              <a:rPr lang="en-US" baseline="0" dirty="0"/>
              <a:t> studies deal with the detailed internal structures not seen in satellite IR images such as this one where the shield of Katrina covered much of the Gulf of Mexico</a:t>
            </a:r>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2</a:t>
            </a:fld>
            <a:endParaRPr lang="en-US"/>
          </a:p>
        </p:txBody>
      </p:sp>
    </p:spTree>
    <p:extLst>
      <p:ext uri="{BB962C8B-B14F-4D97-AF65-F5344CB8AC3E}">
        <p14:creationId xmlns:p14="http://schemas.microsoft.com/office/powerpoint/2010/main" val="101224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radars</a:t>
            </a:r>
            <a:r>
              <a:rPr lang="en-US" baseline="0" dirty="0"/>
              <a:t> look under the cloud shield several features are typically observed</a:t>
            </a:r>
            <a:r>
              <a:rPr lang="mr-IN" baseline="0" dirty="0"/>
              <a:t>…</a:t>
            </a:r>
            <a:r>
              <a:rPr lang="en-US" baseline="0" dirty="0"/>
              <a:t>as first pointed out by Hugh Willoughby back in the 80s</a:t>
            </a:r>
          </a:p>
          <a:p>
            <a:r>
              <a:rPr lang="en-US" baseline="0" dirty="0"/>
              <a:t>These features are several types of so-called eyewalls and rainbands</a:t>
            </a:r>
          </a:p>
          <a:p>
            <a:pPr marL="171450" indent="-171450">
              <a:buFont typeface="Arial"/>
              <a:buChar char="•"/>
            </a:pPr>
            <a:r>
              <a:rPr lang="en-US" baseline="0" dirty="0"/>
              <a:t>Primary</a:t>
            </a:r>
          </a:p>
          <a:p>
            <a:pPr marL="171450" indent="-171450">
              <a:buFont typeface="Arial"/>
              <a:buChar char="•"/>
            </a:pPr>
            <a:r>
              <a:rPr lang="en-US" baseline="0" dirty="0"/>
              <a:t>Secondary eyewalls in cases of eyewall replacement</a:t>
            </a:r>
          </a:p>
          <a:p>
            <a:pPr marL="171450" indent="-171450">
              <a:buFont typeface="Arial"/>
              <a:buChar char="•"/>
            </a:pPr>
            <a:r>
              <a:rPr lang="en-US" baseline="0" dirty="0"/>
              <a:t>Secondary rainbands</a:t>
            </a:r>
          </a:p>
          <a:p>
            <a:pPr marL="171450" indent="-171450">
              <a:buFont typeface="Arial"/>
              <a:buChar char="•"/>
            </a:pPr>
            <a:r>
              <a:rPr lang="en-US" baseline="0" dirty="0"/>
              <a:t>Principal rain band</a:t>
            </a:r>
          </a:p>
          <a:p>
            <a:pPr marL="171450" indent="-171450">
              <a:buFont typeface="Arial"/>
              <a:buChar char="•"/>
            </a:pPr>
            <a:r>
              <a:rPr lang="en-US" baseline="0" dirty="0"/>
              <a:t>Distant rain band—which occurs outside the inner core region dominated by cyclone dynamics</a:t>
            </a:r>
          </a:p>
        </p:txBody>
      </p:sp>
      <p:sp>
        <p:nvSpPr>
          <p:cNvPr id="4" name="Slide Number Placeholder 3"/>
          <p:cNvSpPr>
            <a:spLocks noGrp="1"/>
          </p:cNvSpPr>
          <p:nvPr>
            <p:ph type="sldNum" sz="quarter" idx="10"/>
          </p:nvPr>
        </p:nvSpPr>
        <p:spPr/>
        <p:txBody>
          <a:bodyPr/>
          <a:lstStyle/>
          <a:p>
            <a:fld id="{76494439-F83A-F043-BFD6-D7EE6DB0113A}" type="slidenum">
              <a:rPr lang="en-US" smtClean="0"/>
              <a:t>3</a:t>
            </a:fld>
            <a:endParaRPr lang="en-US"/>
          </a:p>
        </p:txBody>
      </p:sp>
    </p:spTree>
    <p:extLst>
      <p:ext uri="{BB962C8B-B14F-4D97-AF65-F5344CB8AC3E}">
        <p14:creationId xmlns:p14="http://schemas.microsoft.com/office/powerpoint/2010/main" val="3029981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 going</a:t>
            </a:r>
            <a:r>
              <a:rPr lang="en-US" baseline="0" dirty="0"/>
              <a:t> to be talking about observations from two very special radars:</a:t>
            </a:r>
          </a:p>
          <a:p>
            <a:pPr marL="171450" indent="-171450">
              <a:buFont typeface="Arial"/>
              <a:buChar char="•"/>
            </a:pPr>
            <a:r>
              <a:rPr lang="en-US" baseline="0" dirty="0"/>
              <a:t>TRMM PR—spaceborne system of 3D reflectivity measurement</a:t>
            </a:r>
          </a:p>
          <a:p>
            <a:pPr marL="171450" indent="-171450">
              <a:buFont typeface="Arial"/>
              <a:buChar char="•"/>
            </a:pPr>
            <a:r>
              <a:rPr lang="en-US" baseline="0" dirty="0"/>
              <a:t>NCAR ELDORA system—high spatial resolution dual Doppler radar</a:t>
            </a:r>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4</a:t>
            </a:fld>
            <a:endParaRPr lang="en-US"/>
          </a:p>
        </p:txBody>
      </p:sp>
    </p:spTree>
    <p:extLst>
      <p:ext uri="{BB962C8B-B14F-4D97-AF65-F5344CB8AC3E}">
        <p14:creationId xmlns:p14="http://schemas.microsoft.com/office/powerpoint/2010/main" val="74680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will now move through</a:t>
            </a:r>
            <a:r>
              <a:rPr lang="en-US" baseline="0" dirty="0"/>
              <a:t> what we’ve seen in different regions of the storm</a:t>
            </a:r>
          </a:p>
          <a:p>
            <a:endParaRPr lang="en-US" baseline="0" dirty="0"/>
          </a:p>
          <a:p>
            <a:r>
              <a:rPr lang="en-US" baseline="0" dirty="0"/>
              <a:t>First the eyewall region</a:t>
            </a:r>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5</a:t>
            </a:fld>
            <a:endParaRPr lang="en-US"/>
          </a:p>
        </p:txBody>
      </p:sp>
    </p:spTree>
    <p:extLst>
      <p:ext uri="{BB962C8B-B14F-4D97-AF65-F5344CB8AC3E}">
        <p14:creationId xmlns:p14="http://schemas.microsoft.com/office/powerpoint/2010/main" val="126102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Database</a:t>
            </a:r>
            <a:r>
              <a:rPr lang="en-US" baseline="0" dirty="0"/>
              <a:t> was for the first 9 years of TRMM data </a:t>
            </a:r>
          </a:p>
          <a:p>
            <a:r>
              <a:rPr lang="en-US" baseline="0" dirty="0"/>
              <a:t>These 2D probability distributions of reflectivity by height show how eyewall cellular elements vary in structure by quadrant relative to the environment shear vector</a:t>
            </a:r>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6</a:t>
            </a:fld>
            <a:endParaRPr lang="en-US"/>
          </a:p>
        </p:txBody>
      </p:sp>
    </p:spTree>
    <p:extLst>
      <p:ext uri="{BB962C8B-B14F-4D97-AF65-F5344CB8AC3E}">
        <p14:creationId xmlns:p14="http://schemas.microsoft.com/office/powerpoint/2010/main" val="2379606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RAINEX,</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Caught</a:t>
            </a:r>
            <a:r>
              <a:rPr lang="en-US" baseline="0" dirty="0"/>
              <a:t> R</a:t>
            </a:r>
            <a:r>
              <a:rPr lang="en-US" dirty="0"/>
              <a:t>ita undergoing </a:t>
            </a:r>
            <a:r>
              <a:rPr lang="en-US" baseline="0" dirty="0"/>
              <a:t>an eyewall replacement</a:t>
            </a:r>
            <a:endParaRPr lang="en-US" dirty="0"/>
          </a:p>
          <a:p>
            <a:pPr marL="171450" indent="-171450">
              <a:buFont typeface="Arial"/>
              <a:buChar char="•"/>
            </a:pPr>
            <a:r>
              <a:rPr lang="en-US" dirty="0"/>
              <a:t>Throughout</a:t>
            </a:r>
            <a:r>
              <a:rPr lang="en-US" baseline="0" dirty="0"/>
              <a:t> RAINEX we flew </a:t>
            </a:r>
            <a:r>
              <a:rPr lang="en-US" dirty="0"/>
              <a:t>ELDORA parallel to features rather</a:t>
            </a:r>
            <a:r>
              <a:rPr lang="en-US" baseline="0" dirty="0"/>
              <a:t> than across.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This allowed max use of the high res Doppler obs. </a:t>
            </a:r>
          </a:p>
          <a:p>
            <a:pPr marL="171450" indent="-171450">
              <a:buFont typeface="Arial"/>
              <a:buChar char="•"/>
            </a:pPr>
            <a:r>
              <a:rPr lang="en-US" baseline="0" dirty="0"/>
              <a:t>Here ELDORA (in blue) was flying alongside the secondary eyewall, first outside then inside</a:t>
            </a:r>
          </a:p>
          <a:p>
            <a:pPr marL="171450" indent="-171450">
              <a:buFont typeface="Arial"/>
              <a:buChar char="•"/>
            </a:pPr>
            <a:r>
              <a:rPr lang="en-US" baseline="0" dirty="0"/>
              <a:t>The red flight tracks show the NOAA aircraft flying their typical fig. 4 patterns that cross the rainbands intermittently</a:t>
            </a:r>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7</a:t>
            </a:fld>
            <a:endParaRPr lang="en-US"/>
          </a:p>
        </p:txBody>
      </p:sp>
    </p:spTree>
    <p:extLst>
      <p:ext uri="{BB962C8B-B14F-4D97-AF65-F5344CB8AC3E}">
        <p14:creationId xmlns:p14="http://schemas.microsoft.com/office/powerpoint/2010/main" val="1306801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Dots</a:t>
            </a:r>
            <a:r>
              <a:rPr lang="en-US" baseline="0" dirty="0"/>
              <a:t> show the locations of intense cells in the 2ndary eyewall</a:t>
            </a:r>
          </a:p>
          <a:p>
            <a:r>
              <a:rPr lang="en-US" baseline="0" dirty="0"/>
              <a:t>Anthony composited dual Doppler data from all these cells</a:t>
            </a:r>
          </a:p>
          <a:p>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8</a:t>
            </a:fld>
            <a:endParaRPr lang="en-US"/>
          </a:p>
        </p:txBody>
      </p:sp>
    </p:spTree>
    <p:extLst>
      <p:ext uri="{BB962C8B-B14F-4D97-AF65-F5344CB8AC3E}">
        <p14:creationId xmlns:p14="http://schemas.microsoft.com/office/powerpoint/2010/main" val="1290307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secondary eyewall contains a </a:t>
            </a:r>
            <a:r>
              <a:rPr lang="en-US" sz="1200" b="0" i="0" u="sng" strike="noStrike" kern="1200" baseline="0" dirty="0">
                <a:solidFill>
                  <a:schemeClr val="tx1"/>
                </a:solidFill>
                <a:latin typeface="+mn-lt"/>
                <a:ea typeface="+mn-ea"/>
                <a:cs typeface="+mn-cs"/>
              </a:rPr>
              <a:t>reflectivity tower</a:t>
            </a:r>
            <a:r>
              <a:rPr lang="en-US" sz="1200" b="0" i="0" u="none" strike="noStrike" kern="1200" baseline="0" dirty="0">
                <a:solidFill>
                  <a:schemeClr val="tx1"/>
                </a:solidFill>
                <a:latin typeface="+mn-lt"/>
                <a:ea typeface="+mn-ea"/>
                <a:cs typeface="+mn-cs"/>
              </a:rPr>
              <a:t> that </a:t>
            </a:r>
          </a:p>
          <a:p>
            <a:pPr marL="171450" indent="-171450">
              <a:buFont typeface="Arial"/>
              <a:buChar char="•"/>
            </a:pPr>
            <a:r>
              <a:rPr lang="en-US" sz="1200" b="0" i="0" u="none" strike="noStrike" kern="1200" baseline="0" dirty="0">
                <a:solidFill>
                  <a:schemeClr val="tx1"/>
                </a:solidFill>
                <a:latin typeface="+mn-lt"/>
                <a:ea typeface="+mn-ea"/>
                <a:cs typeface="+mn-cs"/>
              </a:rPr>
              <a:t>Tilts radially outward</a:t>
            </a:r>
          </a:p>
          <a:p>
            <a:pPr marL="171450" indent="-171450">
              <a:buFont typeface="Arial"/>
              <a:buChar char="•"/>
            </a:pPr>
            <a:r>
              <a:rPr lang="en-US" sz="1200" b="0" i="0" u="none" strike="noStrike" kern="1200" baseline="0" dirty="0">
                <a:solidFill>
                  <a:schemeClr val="tx1"/>
                </a:solidFill>
                <a:latin typeface="+mn-lt"/>
                <a:ea typeface="+mn-ea"/>
                <a:cs typeface="+mn-cs"/>
              </a:rPr>
              <a:t>kink associated with supergradient wind above the BL</a:t>
            </a:r>
          </a:p>
          <a:p>
            <a:pPr marL="171450" indent="-171450">
              <a:buFont typeface="Arial"/>
              <a:buChar char="•"/>
            </a:pPr>
            <a:r>
              <a:rPr lang="en-US" sz="1200" b="0" i="0" u="none" strike="noStrike" kern="1200" baseline="0" dirty="0">
                <a:solidFill>
                  <a:schemeClr val="tx1"/>
                </a:solidFill>
                <a:latin typeface="+mn-lt"/>
                <a:ea typeface="+mn-ea"/>
                <a:cs typeface="+mn-cs"/>
              </a:rPr>
              <a:t>increased tilt in the upper levels.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Outside of the main reflectivity tower, a </a:t>
            </a:r>
            <a:r>
              <a:rPr lang="en-US" sz="1200" b="0" i="0" u="sng" strike="noStrike" kern="1200" baseline="0" dirty="0">
                <a:solidFill>
                  <a:schemeClr val="tx1"/>
                </a:solidFill>
                <a:latin typeface="+mn-lt"/>
                <a:ea typeface="+mn-ea"/>
                <a:cs typeface="+mn-cs"/>
              </a:rPr>
              <a:t>bright band</a:t>
            </a:r>
            <a:r>
              <a:rPr lang="en-US" sz="1200" b="0" i="0" u="none" strike="noStrike" kern="1200" baseline="0" dirty="0">
                <a:solidFill>
                  <a:schemeClr val="tx1"/>
                </a:solidFill>
                <a:latin typeface="+mn-lt"/>
                <a:ea typeface="+mn-ea"/>
                <a:cs typeface="+mn-cs"/>
              </a:rPr>
              <a:t> indicates the presence of </a:t>
            </a:r>
          </a:p>
          <a:p>
            <a:pPr marL="171450" indent="-171450">
              <a:buFont typeface="Arial"/>
              <a:buChar char="•"/>
            </a:pPr>
            <a:r>
              <a:rPr lang="en-US" sz="1200" b="0" i="0" u="none" strike="noStrike" kern="1200" baseline="0" dirty="0">
                <a:solidFill>
                  <a:schemeClr val="tx1"/>
                </a:solidFill>
                <a:latin typeface="+mn-lt"/>
                <a:ea typeface="+mn-ea"/>
                <a:cs typeface="+mn-cs"/>
              </a:rPr>
              <a:t>stratiform precipitation.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Vorticity tendency</a:t>
            </a:r>
          </a:p>
          <a:p>
            <a:r>
              <a:rPr lang="en-US" sz="1200" b="0" i="0" u="none" strike="noStrike" kern="1200" baseline="0" dirty="0">
                <a:solidFill>
                  <a:schemeClr val="tx1"/>
                </a:solidFill>
                <a:latin typeface="+mn-lt"/>
                <a:ea typeface="+mn-ea"/>
                <a:cs typeface="+mn-cs"/>
              </a:rPr>
              <a:t>+ in the updraft, dominated by the mean flow, primarily via </a:t>
            </a:r>
            <a:r>
              <a:rPr lang="en-US" sz="1200" b="0" i="0" u="sng" strike="noStrike" kern="1200" baseline="0" dirty="0">
                <a:solidFill>
                  <a:schemeClr val="tx1"/>
                </a:solidFill>
                <a:latin typeface="+mn-lt"/>
                <a:ea typeface="+mn-ea"/>
                <a:cs typeface="+mn-cs"/>
              </a:rPr>
              <a:t>stretching and tilting, inward of VT2</a:t>
            </a:r>
          </a:p>
          <a:p>
            <a:r>
              <a:rPr lang="en-US" sz="1200" b="0" i="0" u="sng" strike="noStrike" kern="1200" baseline="0" dirty="0">
                <a:solidFill>
                  <a:schemeClr val="tx1"/>
                </a:solidFill>
                <a:latin typeface="+mn-lt"/>
                <a:ea typeface="+mn-ea"/>
                <a:cs typeface="+mn-cs"/>
              </a:rPr>
              <a:t>– in </a:t>
            </a:r>
            <a:r>
              <a:rPr lang="en-US" sz="1200" b="0" i="0" u="sng" strike="noStrike" kern="1200" baseline="0" dirty="0" err="1">
                <a:solidFill>
                  <a:schemeClr val="tx1"/>
                </a:solidFill>
                <a:latin typeface="+mn-lt"/>
                <a:ea typeface="+mn-ea"/>
                <a:cs typeface="+mn-cs"/>
              </a:rPr>
              <a:t>strat</a:t>
            </a:r>
            <a:r>
              <a:rPr lang="en-US" sz="1200" b="0" i="0" u="sng" strike="noStrike" kern="1200" baseline="0" dirty="0">
                <a:solidFill>
                  <a:schemeClr val="tx1"/>
                </a:solidFill>
                <a:latin typeface="+mn-lt"/>
                <a:ea typeface="+mn-ea"/>
                <a:cs typeface="+mn-cs"/>
              </a:rPr>
              <a:t> region, dominated by perturbations, primarily through </a:t>
            </a:r>
            <a:r>
              <a:rPr lang="en-US" sz="1200" b="0" i="0" u="none" strike="noStrike" kern="1200" baseline="0" dirty="0">
                <a:solidFill>
                  <a:schemeClr val="tx1"/>
                </a:solidFill>
                <a:latin typeface="+mn-lt"/>
                <a:ea typeface="+mn-ea"/>
                <a:cs typeface="+mn-cs"/>
              </a:rPr>
              <a:t>vertical advection</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494439-F83A-F043-BFD6-D7EE6DB0113A}" type="slidenum">
              <a:rPr lang="en-US" smtClean="0"/>
              <a:t>9</a:t>
            </a:fld>
            <a:endParaRPr lang="en-US"/>
          </a:p>
        </p:txBody>
      </p:sp>
    </p:spTree>
    <p:extLst>
      <p:ext uri="{BB962C8B-B14F-4D97-AF65-F5344CB8AC3E}">
        <p14:creationId xmlns:p14="http://schemas.microsoft.com/office/powerpoint/2010/main" val="3943000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4E26D7-5AF0-7F48-A459-B66B89AE6A99}"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691315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60857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336007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7807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007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8465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0327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4395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8954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9974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036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3328415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636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28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8705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6156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3907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2989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884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4242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7697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2947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4E26D7-5AF0-7F48-A459-B66B89AE6A99}"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330750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2851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1088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4118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5166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E26D7-5AF0-7F48-A459-B66B89AE6A99}"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9402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E26D7-5AF0-7F48-A459-B66B89AE6A99}" type="datetimeFigureOut">
              <a:rPr lang="en-US" smtClean="0"/>
              <a:t>1/15/20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09396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E26D7-5AF0-7F48-A459-B66B89AE6A99}" type="datetimeFigureOut">
              <a:rPr lang="en-US" smtClean="0"/>
              <a:t>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77012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E26D7-5AF0-7F48-A459-B66B89AE6A99}" type="datetimeFigureOut">
              <a:rPr lang="en-US" smtClean="0"/>
              <a:t>1/15/20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196839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95871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307155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E26D7-5AF0-7F48-A459-B66B89AE6A99}" type="datetimeFigureOut">
              <a:rPr lang="en-US" smtClean="0"/>
              <a:t>1/15/20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E5106-A82F-5C4E-98DD-5121794A5024}" type="slidenum">
              <a:rPr lang="en-US" smtClean="0"/>
              <a:t>‹#›</a:t>
            </a:fld>
            <a:endParaRPr lang="en-US"/>
          </a:p>
        </p:txBody>
      </p:sp>
    </p:spTree>
    <p:extLst>
      <p:ext uri="{BB962C8B-B14F-4D97-AF65-F5344CB8AC3E}">
        <p14:creationId xmlns:p14="http://schemas.microsoft.com/office/powerpoint/2010/main" val="244894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5010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E26D7-5AF0-7F48-A459-B66B89AE6A99}" type="datetimeFigureOut">
              <a:rPr lang="en-US" smtClean="0">
                <a:solidFill>
                  <a:prstClr val="black">
                    <a:tint val="75000"/>
                  </a:prstClr>
                </a:solidFill>
                <a:latin typeface="Calibri"/>
              </a:rPr>
              <a:pPr/>
              <a:t>1/15/20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4529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6494A"/>
        </a:solidFill>
        <a:effectLst/>
      </p:bgPr>
    </p:bg>
    <p:spTree>
      <p:nvGrpSpPr>
        <p:cNvPr id="1" name=""/>
        <p:cNvGrpSpPr/>
        <p:nvPr/>
      </p:nvGrpSpPr>
      <p:grpSpPr>
        <a:xfrm>
          <a:off x="0" y="0"/>
          <a:ext cx="0" cy="0"/>
          <a:chOff x="0" y="0"/>
          <a:chExt cx="0" cy="0"/>
        </a:xfrm>
      </p:grpSpPr>
      <p:sp>
        <p:nvSpPr>
          <p:cNvPr id="3" name="TextBox 2"/>
          <p:cNvSpPr txBox="1"/>
          <p:nvPr/>
        </p:nvSpPr>
        <p:spPr>
          <a:xfrm>
            <a:off x="96188" y="599619"/>
            <a:ext cx="12039338" cy="1323439"/>
          </a:xfrm>
          <a:prstGeom prst="rect">
            <a:avLst/>
          </a:prstGeom>
          <a:noFill/>
        </p:spPr>
        <p:txBody>
          <a:bodyPr wrap="square" rtlCol="0">
            <a:spAutoFit/>
          </a:bodyPr>
          <a:lstStyle/>
          <a:p>
            <a:pPr algn="ctr"/>
            <a:r>
              <a:rPr lang="en-US" sz="4000" b="1" dirty="0">
                <a:solidFill>
                  <a:schemeClr val="bg1"/>
                </a:solidFill>
              </a:rPr>
              <a:t>Observations of  Eyewalls and </a:t>
            </a:r>
            <a:r>
              <a:rPr lang="en-US" sz="4000" b="1" dirty="0" err="1">
                <a:solidFill>
                  <a:schemeClr val="bg1"/>
                </a:solidFill>
              </a:rPr>
              <a:t>Rainbands</a:t>
            </a:r>
            <a:r>
              <a:rPr lang="en-US" sz="4000" b="1" dirty="0">
                <a:solidFill>
                  <a:schemeClr val="bg1"/>
                </a:solidFill>
              </a:rPr>
              <a:t> in </a:t>
            </a:r>
            <a:br>
              <a:rPr lang="en-US" sz="4000" b="1" dirty="0">
                <a:solidFill>
                  <a:schemeClr val="bg1"/>
                </a:solidFill>
              </a:rPr>
            </a:br>
            <a:r>
              <a:rPr lang="en-US" sz="4000" b="1" dirty="0">
                <a:solidFill>
                  <a:schemeClr val="bg1"/>
                </a:solidFill>
              </a:rPr>
              <a:t>Tropical Cyclones</a:t>
            </a:r>
          </a:p>
        </p:txBody>
      </p:sp>
      <p:sp>
        <p:nvSpPr>
          <p:cNvPr id="4" name="TextBox 3"/>
          <p:cNvSpPr txBox="1"/>
          <p:nvPr/>
        </p:nvSpPr>
        <p:spPr>
          <a:xfrm>
            <a:off x="30742" y="5403313"/>
            <a:ext cx="12170230" cy="1200328"/>
          </a:xfrm>
          <a:prstGeom prst="rect">
            <a:avLst/>
          </a:prstGeom>
          <a:noFill/>
        </p:spPr>
        <p:txBody>
          <a:bodyPr wrap="square" rtlCol="0">
            <a:spAutoFit/>
          </a:bodyPr>
          <a:lstStyle/>
          <a:p>
            <a:pPr algn="ctr"/>
            <a:r>
              <a:rPr lang="en-US" sz="2400" b="1" dirty="0">
                <a:solidFill>
                  <a:schemeClr val="bg1"/>
                </a:solidFill>
              </a:rPr>
              <a:t>Wayne Schubert Symposium</a:t>
            </a:r>
          </a:p>
          <a:p>
            <a:pPr algn="ctr"/>
            <a:r>
              <a:rPr lang="en-US" sz="2400" b="1" dirty="0">
                <a:solidFill>
                  <a:schemeClr val="bg1"/>
                </a:solidFill>
              </a:rPr>
              <a:t>100</a:t>
            </a:r>
            <a:r>
              <a:rPr lang="en-US" sz="2400" b="1" baseline="30000" dirty="0">
                <a:solidFill>
                  <a:schemeClr val="bg1"/>
                </a:solidFill>
              </a:rPr>
              <a:t>th</a:t>
            </a:r>
            <a:r>
              <a:rPr lang="en-US" sz="2400" b="1" dirty="0">
                <a:solidFill>
                  <a:schemeClr val="bg1"/>
                </a:solidFill>
              </a:rPr>
              <a:t> Annual Meeting of the American Meteorological Society</a:t>
            </a:r>
          </a:p>
          <a:p>
            <a:pPr algn="ctr"/>
            <a:r>
              <a:rPr lang="en-US" sz="2400" b="1" dirty="0">
                <a:solidFill>
                  <a:schemeClr val="bg1"/>
                </a:solidFill>
              </a:rPr>
              <a:t>Boston, 14 January 2020</a:t>
            </a:r>
          </a:p>
        </p:txBody>
      </p:sp>
      <p:sp>
        <p:nvSpPr>
          <p:cNvPr id="5" name="TextBox 4">
            <a:extLst>
              <a:ext uri="{FF2B5EF4-FFF2-40B4-BE49-F238E27FC236}">
                <a16:creationId xmlns:a16="http://schemas.microsoft.com/office/drawing/2014/main" id="{2BC8CACB-AD3B-9C42-9875-A82F6055DEAA}"/>
              </a:ext>
            </a:extLst>
          </p:cNvPr>
          <p:cNvSpPr txBox="1"/>
          <p:nvPr/>
        </p:nvSpPr>
        <p:spPr>
          <a:xfrm>
            <a:off x="2136354" y="2435248"/>
            <a:ext cx="7959007" cy="707886"/>
          </a:xfrm>
          <a:prstGeom prst="rect">
            <a:avLst/>
          </a:prstGeom>
          <a:noFill/>
        </p:spPr>
        <p:txBody>
          <a:bodyPr wrap="square" rtlCol="0">
            <a:spAutoFit/>
          </a:bodyPr>
          <a:lstStyle/>
          <a:p>
            <a:pPr algn="ctr"/>
            <a:r>
              <a:rPr lang="en-US" sz="4000" b="1" dirty="0">
                <a:solidFill>
                  <a:schemeClr val="bg1"/>
                </a:solidFill>
              </a:rPr>
              <a:t>Robert A. Houze, Jr. </a:t>
            </a:r>
          </a:p>
        </p:txBody>
      </p:sp>
      <p:sp>
        <p:nvSpPr>
          <p:cNvPr id="6" name="TextBox 5">
            <a:extLst>
              <a:ext uri="{FF2B5EF4-FFF2-40B4-BE49-F238E27FC236}">
                <a16:creationId xmlns:a16="http://schemas.microsoft.com/office/drawing/2014/main" id="{78FC1BC7-F77D-174E-8786-53AF40C65383}"/>
              </a:ext>
            </a:extLst>
          </p:cNvPr>
          <p:cNvSpPr txBox="1"/>
          <p:nvPr/>
        </p:nvSpPr>
        <p:spPr>
          <a:xfrm>
            <a:off x="2136354" y="3611504"/>
            <a:ext cx="7959007" cy="1323439"/>
          </a:xfrm>
          <a:prstGeom prst="rect">
            <a:avLst/>
          </a:prstGeom>
          <a:noFill/>
        </p:spPr>
        <p:txBody>
          <a:bodyPr wrap="square" rtlCol="0">
            <a:spAutoFit/>
          </a:bodyPr>
          <a:lstStyle/>
          <a:p>
            <a:pPr algn="ctr"/>
            <a:r>
              <a:rPr lang="en-US" sz="4000" b="1" dirty="0">
                <a:solidFill>
                  <a:schemeClr val="bg1"/>
                </a:solidFill>
              </a:rPr>
              <a:t>Based on work by </a:t>
            </a:r>
            <a:br>
              <a:rPr lang="en-US" sz="4000" b="1" dirty="0">
                <a:solidFill>
                  <a:schemeClr val="bg1"/>
                </a:solidFill>
              </a:rPr>
            </a:br>
            <a:r>
              <a:rPr lang="en-US" sz="4000" b="1" dirty="0">
                <a:solidFill>
                  <a:schemeClr val="bg1"/>
                </a:solidFill>
              </a:rPr>
              <a:t>Anthony </a:t>
            </a:r>
            <a:r>
              <a:rPr lang="en-US" sz="4000" b="1" dirty="0" err="1">
                <a:solidFill>
                  <a:schemeClr val="bg1"/>
                </a:solidFill>
              </a:rPr>
              <a:t>Didlake</a:t>
            </a:r>
            <a:r>
              <a:rPr lang="en-US" sz="4000" b="1" dirty="0">
                <a:solidFill>
                  <a:schemeClr val="bg1"/>
                </a:solidFill>
              </a:rPr>
              <a:t> &amp; Deanna Hence </a:t>
            </a:r>
          </a:p>
        </p:txBody>
      </p:sp>
    </p:spTree>
    <p:extLst>
      <p:ext uri="{BB962C8B-B14F-4D97-AF65-F5344CB8AC3E}">
        <p14:creationId xmlns:p14="http://schemas.microsoft.com/office/powerpoint/2010/main" val="50545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226" t="2070" r="8032" b="6291"/>
          <a:stretch/>
        </p:blipFill>
        <p:spPr>
          <a:xfrm>
            <a:off x="3483944" y="413069"/>
            <a:ext cx="5224112" cy="6031865"/>
          </a:xfrm>
          <a:prstGeom prst="rect">
            <a:avLst/>
          </a:prstGeom>
          <a:ln>
            <a:noFill/>
          </a:ln>
        </p:spPr>
      </p:pic>
      <p:sp>
        <p:nvSpPr>
          <p:cNvPr id="3" name="Oval 2"/>
          <p:cNvSpPr>
            <a:spLocks noChangeAspect="1"/>
          </p:cNvSpPr>
          <p:nvPr/>
        </p:nvSpPr>
        <p:spPr>
          <a:xfrm>
            <a:off x="5614543" y="3233327"/>
            <a:ext cx="960120" cy="96012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Oval 3"/>
          <p:cNvSpPr>
            <a:spLocks noChangeAspect="1"/>
          </p:cNvSpPr>
          <p:nvPr/>
        </p:nvSpPr>
        <p:spPr>
          <a:xfrm>
            <a:off x="4627700" y="2300217"/>
            <a:ext cx="2862091" cy="286209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p:cNvSpPr txBox="1"/>
          <p:nvPr/>
        </p:nvSpPr>
        <p:spPr>
          <a:xfrm>
            <a:off x="1400172" y="413068"/>
            <a:ext cx="2943228" cy="1077218"/>
          </a:xfrm>
          <a:prstGeom prst="rect">
            <a:avLst/>
          </a:prstGeom>
          <a:noFill/>
        </p:spPr>
        <p:txBody>
          <a:bodyPr wrap="square" rtlCol="0">
            <a:spAutoFit/>
          </a:bodyPr>
          <a:lstStyle/>
          <a:p>
            <a:r>
              <a:rPr lang="en-US" sz="3200" b="1" dirty="0">
                <a:solidFill>
                  <a:srgbClr val="FF0000"/>
                </a:solidFill>
              </a:rPr>
              <a:t>Inner-core region</a:t>
            </a:r>
          </a:p>
        </p:txBody>
      </p:sp>
      <p:sp>
        <p:nvSpPr>
          <p:cNvPr id="5" name="Freeform 4"/>
          <p:cNvSpPr/>
          <p:nvPr/>
        </p:nvSpPr>
        <p:spPr>
          <a:xfrm>
            <a:off x="4614334" y="2286000"/>
            <a:ext cx="2878667" cy="2892778"/>
          </a:xfrm>
          <a:custGeom>
            <a:avLst/>
            <a:gdLst>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381000 w 2878667"/>
              <a:gd name="connsiteY15" fmla="*/ 451556 h 2892778"/>
              <a:gd name="connsiteX16" fmla="*/ 1157111 w 2878667"/>
              <a:gd name="connsiteY16" fmla="*/ 1044222 h 2892778"/>
              <a:gd name="connsiteX17" fmla="*/ 1016000 w 2878667"/>
              <a:gd name="connsiteY17" fmla="*/ 1241778 h 2892778"/>
              <a:gd name="connsiteX18" fmla="*/ 1001889 w 2878667"/>
              <a:gd name="connsiteY18" fmla="*/ 1594556 h 2892778"/>
              <a:gd name="connsiteX19" fmla="*/ 1001889 w 2878667"/>
              <a:gd name="connsiteY19" fmla="*/ 1594556 h 2892778"/>
              <a:gd name="connsiteX20" fmla="*/ 1284111 w 2878667"/>
              <a:gd name="connsiteY20" fmla="*/ 1876778 h 2892778"/>
              <a:gd name="connsiteX21" fmla="*/ 1651000 w 2878667"/>
              <a:gd name="connsiteY21" fmla="*/ 1876778 h 2892778"/>
              <a:gd name="connsiteX22" fmla="*/ 1848556 w 2878667"/>
              <a:gd name="connsiteY22" fmla="*/ 1792111 h 2892778"/>
              <a:gd name="connsiteX23" fmla="*/ 1975556 w 2878667"/>
              <a:gd name="connsiteY23" fmla="*/ 1524000 h 2892778"/>
              <a:gd name="connsiteX24" fmla="*/ 1933223 w 2878667"/>
              <a:gd name="connsiteY24" fmla="*/ 1241778 h 2892778"/>
              <a:gd name="connsiteX25" fmla="*/ 1735667 w 2878667"/>
              <a:gd name="connsiteY25" fmla="*/ 973667 h 2892778"/>
              <a:gd name="connsiteX26" fmla="*/ 1439334 w 2878667"/>
              <a:gd name="connsiteY26" fmla="*/ 889000 h 2892778"/>
              <a:gd name="connsiteX27" fmla="*/ 1270000 w 2878667"/>
              <a:gd name="connsiteY27" fmla="*/ 1001889 h 2892778"/>
              <a:gd name="connsiteX28" fmla="*/ 1157111 w 2878667"/>
              <a:gd name="connsiteY28" fmla="*/ 1086556 h 2892778"/>
              <a:gd name="connsiteX29" fmla="*/ 1157111 w 2878667"/>
              <a:gd name="connsiteY29" fmla="*/ 1086556 h 2892778"/>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254000 w 2878667"/>
              <a:gd name="connsiteY15" fmla="*/ 635000 h 2892778"/>
              <a:gd name="connsiteX16" fmla="*/ 1157111 w 2878667"/>
              <a:gd name="connsiteY16" fmla="*/ 1044222 h 2892778"/>
              <a:gd name="connsiteX17" fmla="*/ 1016000 w 2878667"/>
              <a:gd name="connsiteY17" fmla="*/ 1241778 h 2892778"/>
              <a:gd name="connsiteX18" fmla="*/ 1001889 w 2878667"/>
              <a:gd name="connsiteY18" fmla="*/ 1594556 h 2892778"/>
              <a:gd name="connsiteX19" fmla="*/ 1001889 w 2878667"/>
              <a:gd name="connsiteY19" fmla="*/ 1594556 h 2892778"/>
              <a:gd name="connsiteX20" fmla="*/ 1284111 w 2878667"/>
              <a:gd name="connsiteY20" fmla="*/ 1876778 h 2892778"/>
              <a:gd name="connsiteX21" fmla="*/ 1651000 w 2878667"/>
              <a:gd name="connsiteY21" fmla="*/ 1876778 h 2892778"/>
              <a:gd name="connsiteX22" fmla="*/ 1848556 w 2878667"/>
              <a:gd name="connsiteY22" fmla="*/ 1792111 h 2892778"/>
              <a:gd name="connsiteX23" fmla="*/ 1975556 w 2878667"/>
              <a:gd name="connsiteY23" fmla="*/ 1524000 h 2892778"/>
              <a:gd name="connsiteX24" fmla="*/ 1933223 w 2878667"/>
              <a:gd name="connsiteY24" fmla="*/ 1241778 h 2892778"/>
              <a:gd name="connsiteX25" fmla="*/ 1735667 w 2878667"/>
              <a:gd name="connsiteY25" fmla="*/ 973667 h 2892778"/>
              <a:gd name="connsiteX26" fmla="*/ 1439334 w 2878667"/>
              <a:gd name="connsiteY26" fmla="*/ 889000 h 2892778"/>
              <a:gd name="connsiteX27" fmla="*/ 1270000 w 2878667"/>
              <a:gd name="connsiteY27" fmla="*/ 1001889 h 2892778"/>
              <a:gd name="connsiteX28" fmla="*/ 1157111 w 2878667"/>
              <a:gd name="connsiteY28" fmla="*/ 1086556 h 2892778"/>
              <a:gd name="connsiteX29" fmla="*/ 1157111 w 2878667"/>
              <a:gd name="connsiteY29" fmla="*/ 1086556 h 2892778"/>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183445 w 2878667"/>
              <a:gd name="connsiteY15" fmla="*/ 860778 h 2892778"/>
              <a:gd name="connsiteX16" fmla="*/ 1157111 w 2878667"/>
              <a:gd name="connsiteY16" fmla="*/ 1044222 h 2892778"/>
              <a:gd name="connsiteX17" fmla="*/ 1016000 w 2878667"/>
              <a:gd name="connsiteY17" fmla="*/ 1241778 h 2892778"/>
              <a:gd name="connsiteX18" fmla="*/ 1001889 w 2878667"/>
              <a:gd name="connsiteY18" fmla="*/ 1594556 h 2892778"/>
              <a:gd name="connsiteX19" fmla="*/ 1001889 w 2878667"/>
              <a:gd name="connsiteY19" fmla="*/ 1594556 h 2892778"/>
              <a:gd name="connsiteX20" fmla="*/ 1284111 w 2878667"/>
              <a:gd name="connsiteY20" fmla="*/ 1876778 h 2892778"/>
              <a:gd name="connsiteX21" fmla="*/ 1651000 w 2878667"/>
              <a:gd name="connsiteY21" fmla="*/ 1876778 h 2892778"/>
              <a:gd name="connsiteX22" fmla="*/ 1848556 w 2878667"/>
              <a:gd name="connsiteY22" fmla="*/ 1792111 h 2892778"/>
              <a:gd name="connsiteX23" fmla="*/ 1975556 w 2878667"/>
              <a:gd name="connsiteY23" fmla="*/ 1524000 h 2892778"/>
              <a:gd name="connsiteX24" fmla="*/ 1933223 w 2878667"/>
              <a:gd name="connsiteY24" fmla="*/ 1241778 h 2892778"/>
              <a:gd name="connsiteX25" fmla="*/ 1735667 w 2878667"/>
              <a:gd name="connsiteY25" fmla="*/ 973667 h 2892778"/>
              <a:gd name="connsiteX26" fmla="*/ 1439334 w 2878667"/>
              <a:gd name="connsiteY26" fmla="*/ 889000 h 2892778"/>
              <a:gd name="connsiteX27" fmla="*/ 1270000 w 2878667"/>
              <a:gd name="connsiteY27" fmla="*/ 1001889 h 2892778"/>
              <a:gd name="connsiteX28" fmla="*/ 1157111 w 2878667"/>
              <a:gd name="connsiteY28" fmla="*/ 1086556 h 2892778"/>
              <a:gd name="connsiteX29" fmla="*/ 1157111 w 2878667"/>
              <a:gd name="connsiteY29" fmla="*/ 1086556 h 2892778"/>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296334 w 2878667"/>
              <a:gd name="connsiteY15" fmla="*/ 550333 h 2892778"/>
              <a:gd name="connsiteX16" fmla="*/ 1157111 w 2878667"/>
              <a:gd name="connsiteY16" fmla="*/ 1044222 h 2892778"/>
              <a:gd name="connsiteX17" fmla="*/ 1016000 w 2878667"/>
              <a:gd name="connsiteY17" fmla="*/ 1241778 h 2892778"/>
              <a:gd name="connsiteX18" fmla="*/ 1001889 w 2878667"/>
              <a:gd name="connsiteY18" fmla="*/ 1594556 h 2892778"/>
              <a:gd name="connsiteX19" fmla="*/ 1001889 w 2878667"/>
              <a:gd name="connsiteY19" fmla="*/ 1594556 h 2892778"/>
              <a:gd name="connsiteX20" fmla="*/ 1284111 w 2878667"/>
              <a:gd name="connsiteY20" fmla="*/ 1876778 h 2892778"/>
              <a:gd name="connsiteX21" fmla="*/ 1651000 w 2878667"/>
              <a:gd name="connsiteY21" fmla="*/ 1876778 h 2892778"/>
              <a:gd name="connsiteX22" fmla="*/ 1848556 w 2878667"/>
              <a:gd name="connsiteY22" fmla="*/ 1792111 h 2892778"/>
              <a:gd name="connsiteX23" fmla="*/ 1975556 w 2878667"/>
              <a:gd name="connsiteY23" fmla="*/ 1524000 h 2892778"/>
              <a:gd name="connsiteX24" fmla="*/ 1933223 w 2878667"/>
              <a:gd name="connsiteY24" fmla="*/ 1241778 h 2892778"/>
              <a:gd name="connsiteX25" fmla="*/ 1735667 w 2878667"/>
              <a:gd name="connsiteY25" fmla="*/ 973667 h 2892778"/>
              <a:gd name="connsiteX26" fmla="*/ 1439334 w 2878667"/>
              <a:gd name="connsiteY26" fmla="*/ 889000 h 2892778"/>
              <a:gd name="connsiteX27" fmla="*/ 1270000 w 2878667"/>
              <a:gd name="connsiteY27" fmla="*/ 1001889 h 2892778"/>
              <a:gd name="connsiteX28" fmla="*/ 1157111 w 2878667"/>
              <a:gd name="connsiteY28" fmla="*/ 1086556 h 2892778"/>
              <a:gd name="connsiteX29" fmla="*/ 1157111 w 2878667"/>
              <a:gd name="connsiteY29" fmla="*/ 1086556 h 2892778"/>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296334 w 2878667"/>
              <a:gd name="connsiteY15" fmla="*/ 550333 h 2892778"/>
              <a:gd name="connsiteX16" fmla="*/ 1157111 w 2878667"/>
              <a:gd name="connsiteY16" fmla="*/ 1044222 h 2892778"/>
              <a:gd name="connsiteX17" fmla="*/ 1016000 w 2878667"/>
              <a:gd name="connsiteY17" fmla="*/ 1241778 h 2892778"/>
              <a:gd name="connsiteX18" fmla="*/ 1001889 w 2878667"/>
              <a:gd name="connsiteY18" fmla="*/ 1594556 h 2892778"/>
              <a:gd name="connsiteX19" fmla="*/ 1001889 w 2878667"/>
              <a:gd name="connsiteY19" fmla="*/ 1594556 h 2892778"/>
              <a:gd name="connsiteX20" fmla="*/ 1284111 w 2878667"/>
              <a:gd name="connsiteY20" fmla="*/ 1876778 h 2892778"/>
              <a:gd name="connsiteX21" fmla="*/ 1456267 w 2878667"/>
              <a:gd name="connsiteY21" fmla="*/ 1873250 h 2892778"/>
              <a:gd name="connsiteX22" fmla="*/ 1651000 w 2878667"/>
              <a:gd name="connsiteY22" fmla="*/ 1876778 h 2892778"/>
              <a:gd name="connsiteX23" fmla="*/ 1848556 w 2878667"/>
              <a:gd name="connsiteY23" fmla="*/ 1792111 h 2892778"/>
              <a:gd name="connsiteX24" fmla="*/ 1975556 w 2878667"/>
              <a:gd name="connsiteY24" fmla="*/ 1524000 h 2892778"/>
              <a:gd name="connsiteX25" fmla="*/ 1933223 w 2878667"/>
              <a:gd name="connsiteY25" fmla="*/ 1241778 h 2892778"/>
              <a:gd name="connsiteX26" fmla="*/ 1735667 w 2878667"/>
              <a:gd name="connsiteY26" fmla="*/ 973667 h 2892778"/>
              <a:gd name="connsiteX27" fmla="*/ 1439334 w 2878667"/>
              <a:gd name="connsiteY27" fmla="*/ 889000 h 2892778"/>
              <a:gd name="connsiteX28" fmla="*/ 1270000 w 2878667"/>
              <a:gd name="connsiteY28" fmla="*/ 1001889 h 2892778"/>
              <a:gd name="connsiteX29" fmla="*/ 1157111 w 2878667"/>
              <a:gd name="connsiteY29" fmla="*/ 1086556 h 2892778"/>
              <a:gd name="connsiteX30" fmla="*/ 1157111 w 2878667"/>
              <a:gd name="connsiteY30" fmla="*/ 1086556 h 2892778"/>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296334 w 2878667"/>
              <a:gd name="connsiteY15" fmla="*/ 550333 h 2892778"/>
              <a:gd name="connsiteX16" fmla="*/ 1157111 w 2878667"/>
              <a:gd name="connsiteY16" fmla="*/ 1044222 h 2892778"/>
              <a:gd name="connsiteX17" fmla="*/ 1016000 w 2878667"/>
              <a:gd name="connsiteY17" fmla="*/ 1241778 h 2892778"/>
              <a:gd name="connsiteX18" fmla="*/ 1001889 w 2878667"/>
              <a:gd name="connsiteY18" fmla="*/ 1594556 h 2892778"/>
              <a:gd name="connsiteX19" fmla="*/ 1001889 w 2878667"/>
              <a:gd name="connsiteY19" fmla="*/ 1594556 h 2892778"/>
              <a:gd name="connsiteX20" fmla="*/ 1284111 w 2878667"/>
              <a:gd name="connsiteY20" fmla="*/ 1876778 h 2892778"/>
              <a:gd name="connsiteX21" fmla="*/ 1456267 w 2878667"/>
              <a:gd name="connsiteY21" fmla="*/ 1917700 h 2892778"/>
              <a:gd name="connsiteX22" fmla="*/ 1651000 w 2878667"/>
              <a:gd name="connsiteY22" fmla="*/ 1876778 h 2892778"/>
              <a:gd name="connsiteX23" fmla="*/ 1848556 w 2878667"/>
              <a:gd name="connsiteY23" fmla="*/ 1792111 h 2892778"/>
              <a:gd name="connsiteX24" fmla="*/ 1975556 w 2878667"/>
              <a:gd name="connsiteY24" fmla="*/ 1524000 h 2892778"/>
              <a:gd name="connsiteX25" fmla="*/ 1933223 w 2878667"/>
              <a:gd name="connsiteY25" fmla="*/ 1241778 h 2892778"/>
              <a:gd name="connsiteX26" fmla="*/ 1735667 w 2878667"/>
              <a:gd name="connsiteY26" fmla="*/ 973667 h 2892778"/>
              <a:gd name="connsiteX27" fmla="*/ 1439334 w 2878667"/>
              <a:gd name="connsiteY27" fmla="*/ 889000 h 2892778"/>
              <a:gd name="connsiteX28" fmla="*/ 1270000 w 2878667"/>
              <a:gd name="connsiteY28" fmla="*/ 1001889 h 2892778"/>
              <a:gd name="connsiteX29" fmla="*/ 1157111 w 2878667"/>
              <a:gd name="connsiteY29" fmla="*/ 1086556 h 2892778"/>
              <a:gd name="connsiteX30" fmla="*/ 1157111 w 2878667"/>
              <a:gd name="connsiteY30" fmla="*/ 1086556 h 2892778"/>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296334 w 2878667"/>
              <a:gd name="connsiteY15" fmla="*/ 550333 h 2892778"/>
              <a:gd name="connsiteX16" fmla="*/ 1157111 w 2878667"/>
              <a:gd name="connsiteY16" fmla="*/ 1044222 h 2892778"/>
              <a:gd name="connsiteX17" fmla="*/ 1016000 w 2878667"/>
              <a:gd name="connsiteY17" fmla="*/ 1241778 h 2892778"/>
              <a:gd name="connsiteX18" fmla="*/ 1001889 w 2878667"/>
              <a:gd name="connsiteY18" fmla="*/ 1594556 h 2892778"/>
              <a:gd name="connsiteX19" fmla="*/ 1001889 w 2878667"/>
              <a:gd name="connsiteY19" fmla="*/ 1594556 h 2892778"/>
              <a:gd name="connsiteX20" fmla="*/ 1284111 w 2878667"/>
              <a:gd name="connsiteY20" fmla="*/ 1876778 h 2892778"/>
              <a:gd name="connsiteX21" fmla="*/ 1456267 w 2878667"/>
              <a:gd name="connsiteY21" fmla="*/ 1917700 h 2892778"/>
              <a:gd name="connsiteX22" fmla="*/ 1651000 w 2878667"/>
              <a:gd name="connsiteY22" fmla="*/ 1876778 h 2892778"/>
              <a:gd name="connsiteX23" fmla="*/ 1829506 w 2878667"/>
              <a:gd name="connsiteY23" fmla="*/ 1785761 h 2892778"/>
              <a:gd name="connsiteX24" fmla="*/ 1975556 w 2878667"/>
              <a:gd name="connsiteY24" fmla="*/ 1524000 h 2892778"/>
              <a:gd name="connsiteX25" fmla="*/ 1933223 w 2878667"/>
              <a:gd name="connsiteY25" fmla="*/ 1241778 h 2892778"/>
              <a:gd name="connsiteX26" fmla="*/ 1735667 w 2878667"/>
              <a:gd name="connsiteY26" fmla="*/ 973667 h 2892778"/>
              <a:gd name="connsiteX27" fmla="*/ 1439334 w 2878667"/>
              <a:gd name="connsiteY27" fmla="*/ 889000 h 2892778"/>
              <a:gd name="connsiteX28" fmla="*/ 1270000 w 2878667"/>
              <a:gd name="connsiteY28" fmla="*/ 1001889 h 2892778"/>
              <a:gd name="connsiteX29" fmla="*/ 1157111 w 2878667"/>
              <a:gd name="connsiteY29" fmla="*/ 1086556 h 2892778"/>
              <a:gd name="connsiteX30" fmla="*/ 1157111 w 2878667"/>
              <a:gd name="connsiteY30" fmla="*/ 1086556 h 2892778"/>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296334 w 2878667"/>
              <a:gd name="connsiteY15" fmla="*/ 550333 h 2892778"/>
              <a:gd name="connsiteX16" fmla="*/ 1157111 w 2878667"/>
              <a:gd name="connsiteY16" fmla="*/ 1044222 h 2892778"/>
              <a:gd name="connsiteX17" fmla="*/ 1016000 w 2878667"/>
              <a:gd name="connsiteY17" fmla="*/ 1241778 h 2892778"/>
              <a:gd name="connsiteX18" fmla="*/ 1001889 w 2878667"/>
              <a:gd name="connsiteY18" fmla="*/ 1594556 h 2892778"/>
              <a:gd name="connsiteX19" fmla="*/ 1001889 w 2878667"/>
              <a:gd name="connsiteY19" fmla="*/ 1594556 h 2892778"/>
              <a:gd name="connsiteX20" fmla="*/ 1284111 w 2878667"/>
              <a:gd name="connsiteY20" fmla="*/ 1876778 h 2892778"/>
              <a:gd name="connsiteX21" fmla="*/ 1456267 w 2878667"/>
              <a:gd name="connsiteY21" fmla="*/ 1917700 h 2892778"/>
              <a:gd name="connsiteX22" fmla="*/ 1651000 w 2878667"/>
              <a:gd name="connsiteY22" fmla="*/ 1876778 h 2892778"/>
              <a:gd name="connsiteX23" fmla="*/ 1829506 w 2878667"/>
              <a:gd name="connsiteY23" fmla="*/ 1785761 h 2892778"/>
              <a:gd name="connsiteX24" fmla="*/ 1975556 w 2878667"/>
              <a:gd name="connsiteY24" fmla="*/ 1524000 h 2892778"/>
              <a:gd name="connsiteX25" fmla="*/ 1933223 w 2878667"/>
              <a:gd name="connsiteY25" fmla="*/ 1241778 h 2892778"/>
              <a:gd name="connsiteX26" fmla="*/ 1735667 w 2878667"/>
              <a:gd name="connsiteY26" fmla="*/ 973667 h 2892778"/>
              <a:gd name="connsiteX27" fmla="*/ 1432984 w 2878667"/>
              <a:gd name="connsiteY27" fmla="*/ 927100 h 2892778"/>
              <a:gd name="connsiteX28" fmla="*/ 1270000 w 2878667"/>
              <a:gd name="connsiteY28" fmla="*/ 1001889 h 2892778"/>
              <a:gd name="connsiteX29" fmla="*/ 1157111 w 2878667"/>
              <a:gd name="connsiteY29" fmla="*/ 1086556 h 2892778"/>
              <a:gd name="connsiteX30" fmla="*/ 1157111 w 2878667"/>
              <a:gd name="connsiteY30" fmla="*/ 1086556 h 2892778"/>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296334 w 2878667"/>
              <a:gd name="connsiteY15" fmla="*/ 550333 h 2892778"/>
              <a:gd name="connsiteX16" fmla="*/ 1157111 w 2878667"/>
              <a:gd name="connsiteY16" fmla="*/ 1044222 h 2892778"/>
              <a:gd name="connsiteX17" fmla="*/ 1016000 w 2878667"/>
              <a:gd name="connsiteY17" fmla="*/ 1241778 h 2892778"/>
              <a:gd name="connsiteX18" fmla="*/ 1001889 w 2878667"/>
              <a:gd name="connsiteY18" fmla="*/ 1594556 h 2892778"/>
              <a:gd name="connsiteX19" fmla="*/ 1014589 w 2878667"/>
              <a:gd name="connsiteY19" fmla="*/ 1594556 h 2892778"/>
              <a:gd name="connsiteX20" fmla="*/ 1284111 w 2878667"/>
              <a:gd name="connsiteY20" fmla="*/ 1876778 h 2892778"/>
              <a:gd name="connsiteX21" fmla="*/ 1456267 w 2878667"/>
              <a:gd name="connsiteY21" fmla="*/ 1917700 h 2892778"/>
              <a:gd name="connsiteX22" fmla="*/ 1651000 w 2878667"/>
              <a:gd name="connsiteY22" fmla="*/ 1876778 h 2892778"/>
              <a:gd name="connsiteX23" fmla="*/ 1829506 w 2878667"/>
              <a:gd name="connsiteY23" fmla="*/ 1785761 h 2892778"/>
              <a:gd name="connsiteX24" fmla="*/ 1975556 w 2878667"/>
              <a:gd name="connsiteY24" fmla="*/ 1524000 h 2892778"/>
              <a:gd name="connsiteX25" fmla="*/ 1933223 w 2878667"/>
              <a:gd name="connsiteY25" fmla="*/ 1241778 h 2892778"/>
              <a:gd name="connsiteX26" fmla="*/ 1735667 w 2878667"/>
              <a:gd name="connsiteY26" fmla="*/ 973667 h 2892778"/>
              <a:gd name="connsiteX27" fmla="*/ 1432984 w 2878667"/>
              <a:gd name="connsiteY27" fmla="*/ 927100 h 2892778"/>
              <a:gd name="connsiteX28" fmla="*/ 1270000 w 2878667"/>
              <a:gd name="connsiteY28" fmla="*/ 1001889 h 2892778"/>
              <a:gd name="connsiteX29" fmla="*/ 1157111 w 2878667"/>
              <a:gd name="connsiteY29" fmla="*/ 1086556 h 2892778"/>
              <a:gd name="connsiteX30" fmla="*/ 1157111 w 2878667"/>
              <a:gd name="connsiteY30" fmla="*/ 1086556 h 2892778"/>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296334 w 2878667"/>
              <a:gd name="connsiteY15" fmla="*/ 550333 h 2892778"/>
              <a:gd name="connsiteX16" fmla="*/ 1157111 w 2878667"/>
              <a:gd name="connsiteY16" fmla="*/ 1044222 h 2892778"/>
              <a:gd name="connsiteX17" fmla="*/ 1016000 w 2878667"/>
              <a:gd name="connsiteY17" fmla="*/ 1241778 h 2892778"/>
              <a:gd name="connsiteX18" fmla="*/ 1001889 w 2878667"/>
              <a:gd name="connsiteY18" fmla="*/ 1594556 h 2892778"/>
              <a:gd name="connsiteX19" fmla="*/ 1014589 w 2878667"/>
              <a:gd name="connsiteY19" fmla="*/ 1594556 h 2892778"/>
              <a:gd name="connsiteX20" fmla="*/ 1132417 w 2878667"/>
              <a:gd name="connsiteY20" fmla="*/ 1733550 h 2892778"/>
              <a:gd name="connsiteX21" fmla="*/ 1284111 w 2878667"/>
              <a:gd name="connsiteY21" fmla="*/ 1876778 h 2892778"/>
              <a:gd name="connsiteX22" fmla="*/ 1456267 w 2878667"/>
              <a:gd name="connsiteY22" fmla="*/ 1917700 h 2892778"/>
              <a:gd name="connsiteX23" fmla="*/ 1651000 w 2878667"/>
              <a:gd name="connsiteY23" fmla="*/ 1876778 h 2892778"/>
              <a:gd name="connsiteX24" fmla="*/ 1829506 w 2878667"/>
              <a:gd name="connsiteY24" fmla="*/ 1785761 h 2892778"/>
              <a:gd name="connsiteX25" fmla="*/ 1975556 w 2878667"/>
              <a:gd name="connsiteY25" fmla="*/ 1524000 h 2892778"/>
              <a:gd name="connsiteX26" fmla="*/ 1933223 w 2878667"/>
              <a:gd name="connsiteY26" fmla="*/ 1241778 h 2892778"/>
              <a:gd name="connsiteX27" fmla="*/ 1735667 w 2878667"/>
              <a:gd name="connsiteY27" fmla="*/ 973667 h 2892778"/>
              <a:gd name="connsiteX28" fmla="*/ 1432984 w 2878667"/>
              <a:gd name="connsiteY28" fmla="*/ 927100 h 2892778"/>
              <a:gd name="connsiteX29" fmla="*/ 1270000 w 2878667"/>
              <a:gd name="connsiteY29" fmla="*/ 1001889 h 2892778"/>
              <a:gd name="connsiteX30" fmla="*/ 1157111 w 2878667"/>
              <a:gd name="connsiteY30" fmla="*/ 1086556 h 2892778"/>
              <a:gd name="connsiteX31" fmla="*/ 1157111 w 2878667"/>
              <a:gd name="connsiteY31" fmla="*/ 1086556 h 2892778"/>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296334 w 2878667"/>
              <a:gd name="connsiteY15" fmla="*/ 550333 h 2892778"/>
              <a:gd name="connsiteX16" fmla="*/ 1157111 w 2878667"/>
              <a:gd name="connsiteY16" fmla="*/ 1044222 h 2892778"/>
              <a:gd name="connsiteX17" fmla="*/ 1016000 w 2878667"/>
              <a:gd name="connsiteY17" fmla="*/ 1241778 h 2892778"/>
              <a:gd name="connsiteX18" fmla="*/ 1001889 w 2878667"/>
              <a:gd name="connsiteY18" fmla="*/ 1594556 h 2892778"/>
              <a:gd name="connsiteX19" fmla="*/ 1014589 w 2878667"/>
              <a:gd name="connsiteY19" fmla="*/ 1594556 h 2892778"/>
              <a:gd name="connsiteX20" fmla="*/ 1100667 w 2878667"/>
              <a:gd name="connsiteY20" fmla="*/ 1752600 h 2892778"/>
              <a:gd name="connsiteX21" fmla="*/ 1284111 w 2878667"/>
              <a:gd name="connsiteY21" fmla="*/ 1876778 h 2892778"/>
              <a:gd name="connsiteX22" fmla="*/ 1456267 w 2878667"/>
              <a:gd name="connsiteY22" fmla="*/ 1917700 h 2892778"/>
              <a:gd name="connsiteX23" fmla="*/ 1651000 w 2878667"/>
              <a:gd name="connsiteY23" fmla="*/ 1876778 h 2892778"/>
              <a:gd name="connsiteX24" fmla="*/ 1829506 w 2878667"/>
              <a:gd name="connsiteY24" fmla="*/ 1785761 h 2892778"/>
              <a:gd name="connsiteX25" fmla="*/ 1975556 w 2878667"/>
              <a:gd name="connsiteY25" fmla="*/ 1524000 h 2892778"/>
              <a:gd name="connsiteX26" fmla="*/ 1933223 w 2878667"/>
              <a:gd name="connsiteY26" fmla="*/ 1241778 h 2892778"/>
              <a:gd name="connsiteX27" fmla="*/ 1735667 w 2878667"/>
              <a:gd name="connsiteY27" fmla="*/ 973667 h 2892778"/>
              <a:gd name="connsiteX28" fmla="*/ 1432984 w 2878667"/>
              <a:gd name="connsiteY28" fmla="*/ 927100 h 2892778"/>
              <a:gd name="connsiteX29" fmla="*/ 1270000 w 2878667"/>
              <a:gd name="connsiteY29" fmla="*/ 1001889 h 2892778"/>
              <a:gd name="connsiteX30" fmla="*/ 1157111 w 2878667"/>
              <a:gd name="connsiteY30" fmla="*/ 1086556 h 2892778"/>
              <a:gd name="connsiteX31" fmla="*/ 1157111 w 2878667"/>
              <a:gd name="connsiteY31" fmla="*/ 1086556 h 2892778"/>
              <a:gd name="connsiteX0" fmla="*/ 310445 w 2878667"/>
              <a:gd name="connsiteY0" fmla="*/ 564444 h 2892778"/>
              <a:gd name="connsiteX1" fmla="*/ 719667 w 2878667"/>
              <a:gd name="connsiteY1" fmla="*/ 211667 h 2892778"/>
              <a:gd name="connsiteX2" fmla="*/ 1298223 w 2878667"/>
              <a:gd name="connsiteY2" fmla="*/ 0 h 2892778"/>
              <a:gd name="connsiteX3" fmla="*/ 1919111 w 2878667"/>
              <a:gd name="connsiteY3" fmla="*/ 70556 h 2892778"/>
              <a:gd name="connsiteX4" fmla="*/ 2413000 w 2878667"/>
              <a:gd name="connsiteY4" fmla="*/ 366889 h 2892778"/>
              <a:gd name="connsiteX5" fmla="*/ 2737556 w 2878667"/>
              <a:gd name="connsiteY5" fmla="*/ 832556 h 2892778"/>
              <a:gd name="connsiteX6" fmla="*/ 2878667 w 2878667"/>
              <a:gd name="connsiteY6" fmla="*/ 1213556 h 2892778"/>
              <a:gd name="connsiteX7" fmla="*/ 2822223 w 2878667"/>
              <a:gd name="connsiteY7" fmla="*/ 1947333 h 2892778"/>
              <a:gd name="connsiteX8" fmla="*/ 2582334 w 2878667"/>
              <a:gd name="connsiteY8" fmla="*/ 2300111 h 2892778"/>
              <a:gd name="connsiteX9" fmla="*/ 2159000 w 2878667"/>
              <a:gd name="connsiteY9" fmla="*/ 2695222 h 2892778"/>
              <a:gd name="connsiteX10" fmla="*/ 1651000 w 2878667"/>
              <a:gd name="connsiteY10" fmla="*/ 2892778 h 2892778"/>
              <a:gd name="connsiteX11" fmla="*/ 804334 w 2878667"/>
              <a:gd name="connsiteY11" fmla="*/ 2751667 h 2892778"/>
              <a:gd name="connsiteX12" fmla="*/ 338667 w 2878667"/>
              <a:gd name="connsiteY12" fmla="*/ 2370667 h 2892778"/>
              <a:gd name="connsiteX13" fmla="*/ 0 w 2878667"/>
              <a:gd name="connsiteY13" fmla="*/ 1608667 h 2892778"/>
              <a:gd name="connsiteX14" fmla="*/ 70556 w 2878667"/>
              <a:gd name="connsiteY14" fmla="*/ 987778 h 2892778"/>
              <a:gd name="connsiteX15" fmla="*/ 296334 w 2878667"/>
              <a:gd name="connsiteY15" fmla="*/ 550333 h 2892778"/>
              <a:gd name="connsiteX16" fmla="*/ 1157111 w 2878667"/>
              <a:gd name="connsiteY16" fmla="*/ 1088672 h 2892778"/>
              <a:gd name="connsiteX17" fmla="*/ 1016000 w 2878667"/>
              <a:gd name="connsiteY17" fmla="*/ 1241778 h 2892778"/>
              <a:gd name="connsiteX18" fmla="*/ 1001889 w 2878667"/>
              <a:gd name="connsiteY18" fmla="*/ 1594556 h 2892778"/>
              <a:gd name="connsiteX19" fmla="*/ 1014589 w 2878667"/>
              <a:gd name="connsiteY19" fmla="*/ 1594556 h 2892778"/>
              <a:gd name="connsiteX20" fmla="*/ 1100667 w 2878667"/>
              <a:gd name="connsiteY20" fmla="*/ 1752600 h 2892778"/>
              <a:gd name="connsiteX21" fmla="*/ 1284111 w 2878667"/>
              <a:gd name="connsiteY21" fmla="*/ 1876778 h 2892778"/>
              <a:gd name="connsiteX22" fmla="*/ 1456267 w 2878667"/>
              <a:gd name="connsiteY22" fmla="*/ 1917700 h 2892778"/>
              <a:gd name="connsiteX23" fmla="*/ 1651000 w 2878667"/>
              <a:gd name="connsiteY23" fmla="*/ 1876778 h 2892778"/>
              <a:gd name="connsiteX24" fmla="*/ 1829506 w 2878667"/>
              <a:gd name="connsiteY24" fmla="*/ 1785761 h 2892778"/>
              <a:gd name="connsiteX25" fmla="*/ 1975556 w 2878667"/>
              <a:gd name="connsiteY25" fmla="*/ 1524000 h 2892778"/>
              <a:gd name="connsiteX26" fmla="*/ 1933223 w 2878667"/>
              <a:gd name="connsiteY26" fmla="*/ 1241778 h 2892778"/>
              <a:gd name="connsiteX27" fmla="*/ 1735667 w 2878667"/>
              <a:gd name="connsiteY27" fmla="*/ 973667 h 2892778"/>
              <a:gd name="connsiteX28" fmla="*/ 1432984 w 2878667"/>
              <a:gd name="connsiteY28" fmla="*/ 927100 h 2892778"/>
              <a:gd name="connsiteX29" fmla="*/ 1270000 w 2878667"/>
              <a:gd name="connsiteY29" fmla="*/ 1001889 h 2892778"/>
              <a:gd name="connsiteX30" fmla="*/ 1157111 w 2878667"/>
              <a:gd name="connsiteY30" fmla="*/ 1086556 h 2892778"/>
              <a:gd name="connsiteX31" fmla="*/ 1157111 w 2878667"/>
              <a:gd name="connsiteY31" fmla="*/ 1086556 h 28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78667" h="2892778">
                <a:moveTo>
                  <a:pt x="310445" y="564444"/>
                </a:moveTo>
                <a:lnTo>
                  <a:pt x="719667" y="211667"/>
                </a:lnTo>
                <a:lnTo>
                  <a:pt x="1298223" y="0"/>
                </a:lnTo>
                <a:lnTo>
                  <a:pt x="1919111" y="70556"/>
                </a:lnTo>
                <a:lnTo>
                  <a:pt x="2413000" y="366889"/>
                </a:lnTo>
                <a:lnTo>
                  <a:pt x="2737556" y="832556"/>
                </a:lnTo>
                <a:lnTo>
                  <a:pt x="2878667" y="1213556"/>
                </a:lnTo>
                <a:lnTo>
                  <a:pt x="2822223" y="1947333"/>
                </a:lnTo>
                <a:lnTo>
                  <a:pt x="2582334" y="2300111"/>
                </a:lnTo>
                <a:lnTo>
                  <a:pt x="2159000" y="2695222"/>
                </a:lnTo>
                <a:lnTo>
                  <a:pt x="1651000" y="2892778"/>
                </a:lnTo>
                <a:lnTo>
                  <a:pt x="804334" y="2751667"/>
                </a:lnTo>
                <a:lnTo>
                  <a:pt x="338667" y="2370667"/>
                </a:lnTo>
                <a:lnTo>
                  <a:pt x="0" y="1608667"/>
                </a:lnTo>
                <a:lnTo>
                  <a:pt x="70556" y="987778"/>
                </a:lnTo>
                <a:lnTo>
                  <a:pt x="296334" y="550333"/>
                </a:lnTo>
                <a:lnTo>
                  <a:pt x="1157111" y="1088672"/>
                </a:lnTo>
                <a:lnTo>
                  <a:pt x="1016000" y="1241778"/>
                </a:lnTo>
                <a:cubicBezTo>
                  <a:pt x="1011296" y="1359371"/>
                  <a:pt x="1002124" y="1535760"/>
                  <a:pt x="1001889" y="1594556"/>
                </a:cubicBezTo>
                <a:cubicBezTo>
                  <a:pt x="1001654" y="1653352"/>
                  <a:pt x="998126" y="1568215"/>
                  <a:pt x="1014589" y="1594556"/>
                </a:cubicBezTo>
                <a:cubicBezTo>
                  <a:pt x="1031052" y="1620897"/>
                  <a:pt x="1071974" y="1699919"/>
                  <a:pt x="1100667" y="1752600"/>
                </a:cubicBezTo>
                <a:lnTo>
                  <a:pt x="1284111" y="1876778"/>
                </a:lnTo>
                <a:lnTo>
                  <a:pt x="1456267" y="1917700"/>
                </a:lnTo>
                <a:lnTo>
                  <a:pt x="1651000" y="1876778"/>
                </a:lnTo>
                <a:lnTo>
                  <a:pt x="1829506" y="1785761"/>
                </a:lnTo>
                <a:lnTo>
                  <a:pt x="1975556" y="1524000"/>
                </a:lnTo>
                <a:lnTo>
                  <a:pt x="1933223" y="1241778"/>
                </a:lnTo>
                <a:lnTo>
                  <a:pt x="1735667" y="973667"/>
                </a:lnTo>
                <a:lnTo>
                  <a:pt x="1432984" y="927100"/>
                </a:lnTo>
                <a:lnTo>
                  <a:pt x="1270000" y="1001889"/>
                </a:lnTo>
                <a:lnTo>
                  <a:pt x="1157111" y="1086556"/>
                </a:lnTo>
                <a:lnTo>
                  <a:pt x="1157111" y="1086556"/>
                </a:lnTo>
              </a:path>
            </a:pathLst>
          </a:custGeom>
          <a:solidFill>
            <a:srgbClr val="FF0000">
              <a:alpha val="13000"/>
            </a:srgb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718044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249" t="2750" r="2982"/>
          <a:stretch/>
        </p:blipFill>
        <p:spPr>
          <a:xfrm>
            <a:off x="4076399" y="188622"/>
            <a:ext cx="6248976" cy="6576746"/>
          </a:xfrm>
          <a:prstGeom prst="rect">
            <a:avLst/>
          </a:prstGeom>
        </p:spPr>
      </p:pic>
      <p:grpSp>
        <p:nvGrpSpPr>
          <p:cNvPr id="5" name="Group 4">
            <a:extLst>
              <a:ext uri="{FF2B5EF4-FFF2-40B4-BE49-F238E27FC236}">
                <a16:creationId xmlns:a16="http://schemas.microsoft.com/office/drawing/2014/main" id="{A6256AEF-1B1F-FD48-BE60-149CC8DDBC32}"/>
              </a:ext>
            </a:extLst>
          </p:cNvPr>
          <p:cNvGrpSpPr/>
          <p:nvPr/>
        </p:nvGrpSpPr>
        <p:grpSpPr>
          <a:xfrm>
            <a:off x="1400172" y="179862"/>
            <a:ext cx="2193810" cy="6389093"/>
            <a:chOff x="1843712" y="165574"/>
            <a:chExt cx="2193810" cy="6389093"/>
          </a:xfrm>
        </p:grpSpPr>
        <p:sp>
          <p:nvSpPr>
            <p:cNvPr id="3" name="TextBox 2"/>
            <p:cNvSpPr txBox="1"/>
            <p:nvPr/>
          </p:nvSpPr>
          <p:spPr>
            <a:xfrm>
              <a:off x="1843712" y="165574"/>
              <a:ext cx="2193810" cy="3046988"/>
            </a:xfrm>
            <a:prstGeom prst="rect">
              <a:avLst/>
            </a:prstGeom>
            <a:noFill/>
          </p:spPr>
          <p:txBody>
            <a:bodyPr wrap="square" rtlCol="0">
              <a:spAutoFit/>
            </a:bodyPr>
            <a:lstStyle/>
            <a:p>
              <a:r>
                <a:rPr lang="en-US" sz="3200" b="1" dirty="0">
                  <a:solidFill>
                    <a:srgbClr val="FF0000"/>
                  </a:solidFill>
                </a:rPr>
                <a:t>Reflectivity maxima in the inner-core region of Rita 2005</a:t>
              </a:r>
            </a:p>
          </p:txBody>
        </p:sp>
        <p:sp>
          <p:nvSpPr>
            <p:cNvPr id="4" name="TextBox 3"/>
            <p:cNvSpPr txBox="1"/>
            <p:nvPr/>
          </p:nvSpPr>
          <p:spPr>
            <a:xfrm>
              <a:off x="1843712" y="5908336"/>
              <a:ext cx="1811058" cy="646331"/>
            </a:xfrm>
            <a:prstGeom prst="rect">
              <a:avLst/>
            </a:prstGeom>
            <a:noFill/>
          </p:spPr>
          <p:txBody>
            <a:bodyPr wrap="square" rtlCol="0">
              <a:spAutoFit/>
            </a:bodyPr>
            <a:lstStyle/>
            <a:p>
              <a:r>
                <a:rPr lang="en-US" dirty="0"/>
                <a:t>Didlake and Houze 2013a</a:t>
              </a:r>
            </a:p>
          </p:txBody>
        </p:sp>
      </p:grpSp>
    </p:spTree>
    <p:extLst>
      <p:ext uri="{BB962C8B-B14F-4D97-AF65-F5344CB8AC3E}">
        <p14:creationId xmlns:p14="http://schemas.microsoft.com/office/powerpoint/2010/main" val="2485695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770" b="21971"/>
          <a:stretch/>
        </p:blipFill>
        <p:spPr>
          <a:xfrm>
            <a:off x="1524000" y="1699960"/>
            <a:ext cx="9144000" cy="4288018"/>
          </a:xfrm>
          <a:prstGeom prst="rect">
            <a:avLst/>
          </a:prstGeom>
        </p:spPr>
      </p:pic>
      <p:sp>
        <p:nvSpPr>
          <p:cNvPr id="4" name="TextBox 3"/>
          <p:cNvSpPr txBox="1"/>
          <p:nvPr/>
        </p:nvSpPr>
        <p:spPr>
          <a:xfrm>
            <a:off x="7741259" y="6286751"/>
            <a:ext cx="2592730" cy="369332"/>
          </a:xfrm>
          <a:prstGeom prst="rect">
            <a:avLst/>
          </a:prstGeom>
          <a:noFill/>
        </p:spPr>
        <p:txBody>
          <a:bodyPr wrap="square" rtlCol="0">
            <a:spAutoFit/>
          </a:bodyPr>
          <a:lstStyle/>
          <a:p>
            <a:r>
              <a:rPr lang="en-US" dirty="0"/>
              <a:t>Didlake and Houze 2013a</a:t>
            </a:r>
          </a:p>
        </p:txBody>
      </p:sp>
      <p:sp>
        <p:nvSpPr>
          <p:cNvPr id="5" name="TextBox 4"/>
          <p:cNvSpPr txBox="1"/>
          <p:nvPr/>
        </p:nvSpPr>
        <p:spPr>
          <a:xfrm>
            <a:off x="1414460" y="413068"/>
            <a:ext cx="5714360" cy="1569660"/>
          </a:xfrm>
          <a:prstGeom prst="rect">
            <a:avLst/>
          </a:prstGeom>
          <a:noFill/>
        </p:spPr>
        <p:txBody>
          <a:bodyPr wrap="square" rtlCol="0">
            <a:spAutoFit/>
          </a:bodyPr>
          <a:lstStyle/>
          <a:p>
            <a:r>
              <a:rPr lang="en-US" sz="3200" b="1" dirty="0">
                <a:solidFill>
                  <a:srgbClr val="FF0000"/>
                </a:solidFill>
              </a:rPr>
              <a:t>Convection in the inner-core region as a function of storm radius in Rita 2005</a:t>
            </a:r>
          </a:p>
        </p:txBody>
      </p:sp>
      <p:sp>
        <p:nvSpPr>
          <p:cNvPr id="6" name="TextBox 5"/>
          <p:cNvSpPr txBox="1"/>
          <p:nvPr/>
        </p:nvSpPr>
        <p:spPr>
          <a:xfrm>
            <a:off x="1882589" y="5990037"/>
            <a:ext cx="3981832" cy="646331"/>
          </a:xfrm>
          <a:prstGeom prst="rect">
            <a:avLst/>
          </a:prstGeom>
          <a:noFill/>
        </p:spPr>
        <p:txBody>
          <a:bodyPr wrap="square" rtlCol="0">
            <a:spAutoFit/>
          </a:bodyPr>
          <a:lstStyle/>
          <a:p>
            <a:r>
              <a:rPr lang="en-US" dirty="0"/>
              <a:t>+/– tangential momentum tendency from high-resolution dual-Doppler</a:t>
            </a:r>
          </a:p>
        </p:txBody>
      </p:sp>
    </p:spTree>
    <p:extLst>
      <p:ext uri="{BB962C8B-B14F-4D97-AF65-F5344CB8AC3E}">
        <p14:creationId xmlns:p14="http://schemas.microsoft.com/office/powerpoint/2010/main" val="3683629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226" t="2070" r="8032" b="6291"/>
          <a:stretch/>
        </p:blipFill>
        <p:spPr>
          <a:xfrm>
            <a:off x="3483944" y="413069"/>
            <a:ext cx="5224112" cy="6031865"/>
          </a:xfrm>
          <a:prstGeom prst="rect">
            <a:avLst/>
          </a:prstGeom>
        </p:spPr>
      </p:pic>
      <p:sp>
        <p:nvSpPr>
          <p:cNvPr id="8" name="Freeform 7"/>
          <p:cNvSpPr/>
          <p:nvPr/>
        </p:nvSpPr>
        <p:spPr>
          <a:xfrm>
            <a:off x="4840784" y="2567326"/>
            <a:ext cx="2613224" cy="2786597"/>
          </a:xfrm>
          <a:custGeom>
            <a:avLst/>
            <a:gdLst>
              <a:gd name="connsiteX0" fmla="*/ 1452807 w 2613224"/>
              <a:gd name="connsiteY0" fmla="*/ 0 h 2786597"/>
              <a:gd name="connsiteX1" fmla="*/ 1078184 w 2613224"/>
              <a:gd name="connsiteY1" fmla="*/ 347182 h 2786597"/>
              <a:gd name="connsiteX2" fmla="*/ 1005087 w 2613224"/>
              <a:gd name="connsiteY2" fmla="*/ 612137 h 2786597"/>
              <a:gd name="connsiteX3" fmla="*/ 1352298 w 2613224"/>
              <a:gd name="connsiteY3" fmla="*/ 603001 h 2786597"/>
              <a:gd name="connsiteX4" fmla="*/ 1525904 w 2613224"/>
              <a:gd name="connsiteY4" fmla="*/ 630410 h 2786597"/>
              <a:gd name="connsiteX5" fmla="*/ 1763470 w 2613224"/>
              <a:gd name="connsiteY5" fmla="*/ 749183 h 2786597"/>
              <a:gd name="connsiteX6" fmla="*/ 1918801 w 2613224"/>
              <a:gd name="connsiteY6" fmla="*/ 895365 h 2786597"/>
              <a:gd name="connsiteX7" fmla="*/ 2092407 w 2613224"/>
              <a:gd name="connsiteY7" fmla="*/ 1105502 h 2786597"/>
              <a:gd name="connsiteX8" fmla="*/ 2165504 w 2613224"/>
              <a:gd name="connsiteY8" fmla="*/ 1260821 h 2786597"/>
              <a:gd name="connsiteX9" fmla="*/ 2119819 w 2613224"/>
              <a:gd name="connsiteY9" fmla="*/ 1608004 h 2786597"/>
              <a:gd name="connsiteX10" fmla="*/ 1854841 w 2613224"/>
              <a:gd name="connsiteY10" fmla="*/ 2073959 h 2786597"/>
              <a:gd name="connsiteX11" fmla="*/ 1535041 w 2613224"/>
              <a:gd name="connsiteY11" fmla="*/ 2338914 h 2786597"/>
              <a:gd name="connsiteX12" fmla="*/ 1242652 w 2613224"/>
              <a:gd name="connsiteY12" fmla="*/ 2549051 h 2786597"/>
              <a:gd name="connsiteX13" fmla="*/ 767521 w 2613224"/>
              <a:gd name="connsiteY13" fmla="*/ 2576461 h 2786597"/>
              <a:gd name="connsiteX14" fmla="*/ 447721 w 2613224"/>
              <a:gd name="connsiteY14" fmla="*/ 2558188 h 2786597"/>
              <a:gd name="connsiteX15" fmla="*/ 155332 w 2613224"/>
              <a:gd name="connsiteY15" fmla="*/ 2439415 h 2786597"/>
              <a:gd name="connsiteX16" fmla="*/ 36549 w 2613224"/>
              <a:gd name="connsiteY16" fmla="*/ 2412006 h 2786597"/>
              <a:gd name="connsiteX17" fmla="*/ 0 w 2613224"/>
              <a:gd name="connsiteY17" fmla="*/ 2494233 h 2786597"/>
              <a:gd name="connsiteX18" fmla="*/ 219292 w 2613224"/>
              <a:gd name="connsiteY18" fmla="*/ 2613006 h 2786597"/>
              <a:gd name="connsiteX19" fmla="*/ 657875 w 2613224"/>
              <a:gd name="connsiteY19" fmla="*/ 2740915 h 2786597"/>
              <a:gd name="connsiteX20" fmla="*/ 1114732 w 2613224"/>
              <a:gd name="connsiteY20" fmla="*/ 2786597 h 2786597"/>
              <a:gd name="connsiteX21" fmla="*/ 1461944 w 2613224"/>
              <a:gd name="connsiteY21" fmla="*/ 2658688 h 2786597"/>
              <a:gd name="connsiteX22" fmla="*/ 2019310 w 2613224"/>
              <a:gd name="connsiteY22" fmla="*/ 2393733 h 2786597"/>
              <a:gd name="connsiteX23" fmla="*/ 2266013 w 2613224"/>
              <a:gd name="connsiteY23" fmla="*/ 2092232 h 2786597"/>
              <a:gd name="connsiteX24" fmla="*/ 2512716 w 2613224"/>
              <a:gd name="connsiteY24" fmla="*/ 1745049 h 2786597"/>
              <a:gd name="connsiteX25" fmla="*/ 2613224 w 2613224"/>
              <a:gd name="connsiteY25" fmla="*/ 1379594 h 2786597"/>
              <a:gd name="connsiteX26" fmla="*/ 2585813 w 2613224"/>
              <a:gd name="connsiteY26" fmla="*/ 1151184 h 2786597"/>
              <a:gd name="connsiteX27" fmla="*/ 2467030 w 2613224"/>
              <a:gd name="connsiteY27" fmla="*/ 822274 h 2786597"/>
              <a:gd name="connsiteX28" fmla="*/ 2275150 w 2613224"/>
              <a:gd name="connsiteY28" fmla="*/ 456819 h 2786597"/>
              <a:gd name="connsiteX29" fmla="*/ 1955350 w 2613224"/>
              <a:gd name="connsiteY29" fmla="*/ 173591 h 2786597"/>
              <a:gd name="connsiteX30" fmla="*/ 1452807 w 2613224"/>
              <a:gd name="connsiteY30" fmla="*/ 0 h 278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13224" h="2786597">
                <a:moveTo>
                  <a:pt x="1452807" y="0"/>
                </a:moveTo>
                <a:lnTo>
                  <a:pt x="1078184" y="347182"/>
                </a:lnTo>
                <a:lnTo>
                  <a:pt x="1005087" y="612137"/>
                </a:lnTo>
                <a:lnTo>
                  <a:pt x="1352298" y="603001"/>
                </a:lnTo>
                <a:lnTo>
                  <a:pt x="1525904" y="630410"/>
                </a:lnTo>
                <a:lnTo>
                  <a:pt x="1763470" y="749183"/>
                </a:lnTo>
                <a:lnTo>
                  <a:pt x="1918801" y="895365"/>
                </a:lnTo>
                <a:lnTo>
                  <a:pt x="2092407" y="1105502"/>
                </a:lnTo>
                <a:lnTo>
                  <a:pt x="2165504" y="1260821"/>
                </a:lnTo>
                <a:lnTo>
                  <a:pt x="2119819" y="1608004"/>
                </a:lnTo>
                <a:lnTo>
                  <a:pt x="1854841" y="2073959"/>
                </a:lnTo>
                <a:lnTo>
                  <a:pt x="1535041" y="2338914"/>
                </a:lnTo>
                <a:lnTo>
                  <a:pt x="1242652" y="2549051"/>
                </a:lnTo>
                <a:lnTo>
                  <a:pt x="767521" y="2576461"/>
                </a:lnTo>
                <a:lnTo>
                  <a:pt x="447721" y="2558188"/>
                </a:lnTo>
                <a:lnTo>
                  <a:pt x="155332" y="2439415"/>
                </a:lnTo>
                <a:lnTo>
                  <a:pt x="36549" y="2412006"/>
                </a:lnTo>
                <a:lnTo>
                  <a:pt x="0" y="2494233"/>
                </a:lnTo>
                <a:lnTo>
                  <a:pt x="219292" y="2613006"/>
                </a:lnTo>
                <a:lnTo>
                  <a:pt x="657875" y="2740915"/>
                </a:lnTo>
                <a:lnTo>
                  <a:pt x="1114732" y="2786597"/>
                </a:lnTo>
                <a:lnTo>
                  <a:pt x="1461944" y="2658688"/>
                </a:lnTo>
                <a:lnTo>
                  <a:pt x="2019310" y="2393733"/>
                </a:lnTo>
                <a:lnTo>
                  <a:pt x="2266013" y="2092232"/>
                </a:lnTo>
                <a:lnTo>
                  <a:pt x="2512716" y="1745049"/>
                </a:lnTo>
                <a:lnTo>
                  <a:pt x="2613224" y="1379594"/>
                </a:lnTo>
                <a:lnTo>
                  <a:pt x="2585813" y="1151184"/>
                </a:lnTo>
                <a:lnTo>
                  <a:pt x="2467030" y="822274"/>
                </a:lnTo>
                <a:lnTo>
                  <a:pt x="2275150" y="456819"/>
                </a:lnTo>
                <a:lnTo>
                  <a:pt x="1955350" y="173591"/>
                </a:lnTo>
                <a:lnTo>
                  <a:pt x="1452807" y="0"/>
                </a:lnTo>
                <a:close/>
              </a:path>
            </a:pathLst>
          </a:custGeom>
          <a:solidFill>
            <a:srgbClr val="FF0000">
              <a:alpha val="15000"/>
            </a:srgb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A0DD7ACC-92CB-B349-9375-F34165AD6691}"/>
              </a:ext>
            </a:extLst>
          </p:cNvPr>
          <p:cNvSpPr txBox="1"/>
          <p:nvPr/>
        </p:nvSpPr>
        <p:spPr>
          <a:xfrm>
            <a:off x="1405137" y="413068"/>
            <a:ext cx="2226235" cy="1077218"/>
          </a:xfrm>
          <a:prstGeom prst="rect">
            <a:avLst/>
          </a:prstGeom>
          <a:noFill/>
        </p:spPr>
        <p:txBody>
          <a:bodyPr wrap="square" rtlCol="0">
            <a:spAutoFit/>
          </a:bodyPr>
          <a:lstStyle/>
          <a:p>
            <a:r>
              <a:rPr lang="en-US" sz="3200" b="1" dirty="0">
                <a:solidFill>
                  <a:srgbClr val="FF0000"/>
                </a:solidFill>
              </a:rPr>
              <a:t>Principal </a:t>
            </a:r>
            <a:r>
              <a:rPr lang="en-US" sz="3200" b="1" dirty="0" err="1">
                <a:solidFill>
                  <a:srgbClr val="FF0000"/>
                </a:solidFill>
              </a:rPr>
              <a:t>rainband</a:t>
            </a:r>
            <a:endParaRPr lang="en-US" sz="3200" b="1" dirty="0">
              <a:solidFill>
                <a:srgbClr val="FF0000"/>
              </a:solidFill>
            </a:endParaRPr>
          </a:p>
        </p:txBody>
      </p:sp>
    </p:spTree>
    <p:extLst>
      <p:ext uri="{BB962C8B-B14F-4D97-AF65-F5344CB8AC3E}">
        <p14:creationId xmlns:p14="http://schemas.microsoft.com/office/powerpoint/2010/main" val="2718044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5137" y="413068"/>
            <a:ext cx="2226235" cy="3046988"/>
          </a:xfrm>
          <a:prstGeom prst="rect">
            <a:avLst/>
          </a:prstGeom>
          <a:noFill/>
        </p:spPr>
        <p:txBody>
          <a:bodyPr wrap="square" rtlCol="0">
            <a:spAutoFit/>
          </a:bodyPr>
          <a:lstStyle/>
          <a:p>
            <a:r>
              <a:rPr lang="en-US" sz="3200" b="1" dirty="0">
                <a:solidFill>
                  <a:srgbClr val="FF0000"/>
                </a:solidFill>
              </a:rPr>
              <a:t>Principal rainband flights with ELDORA radar in RAINEX</a:t>
            </a:r>
          </a:p>
        </p:txBody>
      </p:sp>
      <p:grpSp>
        <p:nvGrpSpPr>
          <p:cNvPr id="9" name="Group 8"/>
          <p:cNvGrpSpPr/>
          <p:nvPr/>
        </p:nvGrpSpPr>
        <p:grpSpPr>
          <a:xfrm>
            <a:off x="4321149" y="0"/>
            <a:ext cx="5174073" cy="6858000"/>
            <a:chOff x="2797148" y="0"/>
            <a:chExt cx="5174073" cy="6858000"/>
          </a:xfrm>
        </p:grpSpPr>
        <p:grpSp>
          <p:nvGrpSpPr>
            <p:cNvPr id="6" name="Group 5"/>
            <p:cNvGrpSpPr/>
            <p:nvPr/>
          </p:nvGrpSpPr>
          <p:grpSpPr>
            <a:xfrm>
              <a:off x="2797148" y="0"/>
              <a:ext cx="5174073" cy="6858000"/>
              <a:chOff x="835700" y="0"/>
              <a:chExt cx="5174073" cy="6858000"/>
            </a:xfrm>
          </p:grpSpPr>
          <p:pic>
            <p:nvPicPr>
              <p:cNvPr id="2" name="Picture 1"/>
              <p:cNvPicPr>
                <a:picLocks noChangeAspect="1"/>
              </p:cNvPicPr>
              <p:nvPr/>
            </p:nvPicPr>
            <p:blipFill>
              <a:blip r:embed="rId3"/>
              <a:stretch>
                <a:fillRect/>
              </a:stretch>
            </p:blipFill>
            <p:spPr>
              <a:xfrm>
                <a:off x="1796684" y="0"/>
                <a:ext cx="4213089" cy="6858000"/>
              </a:xfrm>
              <a:prstGeom prst="rect">
                <a:avLst/>
              </a:prstGeom>
            </p:spPr>
          </p:pic>
          <p:sp>
            <p:nvSpPr>
              <p:cNvPr id="3" name="TextBox 2"/>
              <p:cNvSpPr txBox="1"/>
              <p:nvPr/>
            </p:nvSpPr>
            <p:spPr>
              <a:xfrm>
                <a:off x="835700" y="1590632"/>
                <a:ext cx="1039164" cy="646331"/>
              </a:xfrm>
              <a:prstGeom prst="rect">
                <a:avLst/>
              </a:prstGeom>
              <a:noFill/>
            </p:spPr>
            <p:txBody>
              <a:bodyPr wrap="square" rtlCol="0">
                <a:spAutoFit/>
              </a:bodyPr>
              <a:lstStyle/>
              <a:p>
                <a:pPr algn="ctr"/>
                <a:r>
                  <a:rPr lang="en-US" b="1" dirty="0"/>
                  <a:t>Katrina</a:t>
                </a:r>
              </a:p>
              <a:p>
                <a:pPr algn="ctr"/>
                <a:r>
                  <a:rPr lang="en-US" b="1" dirty="0"/>
                  <a:t>2005</a:t>
                </a:r>
              </a:p>
            </p:txBody>
          </p:sp>
          <p:sp>
            <p:nvSpPr>
              <p:cNvPr id="4" name="TextBox 3"/>
              <p:cNvSpPr txBox="1"/>
              <p:nvPr/>
            </p:nvSpPr>
            <p:spPr>
              <a:xfrm>
                <a:off x="835700" y="3936566"/>
                <a:ext cx="1039164" cy="646331"/>
              </a:xfrm>
              <a:prstGeom prst="rect">
                <a:avLst/>
              </a:prstGeom>
              <a:noFill/>
            </p:spPr>
            <p:txBody>
              <a:bodyPr wrap="square" rtlCol="0">
                <a:spAutoFit/>
              </a:bodyPr>
              <a:lstStyle/>
              <a:p>
                <a:pPr algn="ctr"/>
                <a:r>
                  <a:rPr lang="en-US" b="1" dirty="0"/>
                  <a:t>Rita</a:t>
                </a:r>
              </a:p>
              <a:p>
                <a:pPr algn="ctr"/>
                <a:r>
                  <a:rPr lang="en-US" b="1" dirty="0"/>
                  <a:t>2005</a:t>
                </a:r>
              </a:p>
            </p:txBody>
          </p:sp>
        </p:grpSp>
        <p:sp>
          <p:nvSpPr>
            <p:cNvPr id="7" name="Freeform 6"/>
            <p:cNvSpPr/>
            <p:nvPr/>
          </p:nvSpPr>
          <p:spPr>
            <a:xfrm>
              <a:off x="5197475" y="898525"/>
              <a:ext cx="1212850" cy="1327150"/>
            </a:xfrm>
            <a:custGeom>
              <a:avLst/>
              <a:gdLst>
                <a:gd name="connsiteX0" fmla="*/ 0 w 1212850"/>
                <a:gd name="connsiteY0" fmla="*/ 0 h 1327150"/>
                <a:gd name="connsiteX1" fmla="*/ 311150 w 1212850"/>
                <a:gd name="connsiteY1" fmla="*/ 85725 h 1327150"/>
                <a:gd name="connsiteX2" fmla="*/ 469900 w 1212850"/>
                <a:gd name="connsiteY2" fmla="*/ 155575 h 1327150"/>
                <a:gd name="connsiteX3" fmla="*/ 625475 w 1212850"/>
                <a:gd name="connsiteY3" fmla="*/ 234950 h 1327150"/>
                <a:gd name="connsiteX4" fmla="*/ 822325 w 1212850"/>
                <a:gd name="connsiteY4" fmla="*/ 377825 h 1327150"/>
                <a:gd name="connsiteX5" fmla="*/ 762000 w 1212850"/>
                <a:gd name="connsiteY5" fmla="*/ 393700 h 1327150"/>
                <a:gd name="connsiteX6" fmla="*/ 717550 w 1212850"/>
                <a:gd name="connsiteY6" fmla="*/ 371475 h 1327150"/>
                <a:gd name="connsiteX7" fmla="*/ 704850 w 1212850"/>
                <a:gd name="connsiteY7" fmla="*/ 327025 h 1327150"/>
                <a:gd name="connsiteX8" fmla="*/ 739775 w 1212850"/>
                <a:gd name="connsiteY8" fmla="*/ 320675 h 1327150"/>
                <a:gd name="connsiteX9" fmla="*/ 819150 w 1212850"/>
                <a:gd name="connsiteY9" fmla="*/ 371475 h 1327150"/>
                <a:gd name="connsiteX10" fmla="*/ 828675 w 1212850"/>
                <a:gd name="connsiteY10" fmla="*/ 498475 h 1327150"/>
                <a:gd name="connsiteX11" fmla="*/ 796925 w 1212850"/>
                <a:gd name="connsiteY11" fmla="*/ 523875 h 1327150"/>
                <a:gd name="connsiteX12" fmla="*/ 796925 w 1212850"/>
                <a:gd name="connsiteY12" fmla="*/ 523875 h 1327150"/>
                <a:gd name="connsiteX13" fmla="*/ 908050 w 1212850"/>
                <a:gd name="connsiteY13" fmla="*/ 393700 h 1327150"/>
                <a:gd name="connsiteX14" fmla="*/ 990600 w 1212850"/>
                <a:gd name="connsiteY14" fmla="*/ 511175 h 1327150"/>
                <a:gd name="connsiteX15" fmla="*/ 1073150 w 1212850"/>
                <a:gd name="connsiteY15" fmla="*/ 708025 h 1327150"/>
                <a:gd name="connsiteX16" fmla="*/ 1098550 w 1212850"/>
                <a:gd name="connsiteY16" fmla="*/ 739775 h 1327150"/>
                <a:gd name="connsiteX17" fmla="*/ 1016000 w 1212850"/>
                <a:gd name="connsiteY17" fmla="*/ 1139825 h 1327150"/>
                <a:gd name="connsiteX18" fmla="*/ 1016000 w 1212850"/>
                <a:gd name="connsiteY18" fmla="*/ 1317625 h 1327150"/>
                <a:gd name="connsiteX19" fmla="*/ 946150 w 1212850"/>
                <a:gd name="connsiteY19" fmla="*/ 1327150 h 1327150"/>
                <a:gd name="connsiteX20" fmla="*/ 942975 w 1212850"/>
                <a:gd name="connsiteY20" fmla="*/ 1285875 h 1327150"/>
                <a:gd name="connsiteX21" fmla="*/ 1006475 w 1212850"/>
                <a:gd name="connsiteY21" fmla="*/ 1222375 h 1327150"/>
                <a:gd name="connsiteX22" fmla="*/ 1117600 w 1212850"/>
                <a:gd name="connsiteY22" fmla="*/ 1212850 h 1327150"/>
                <a:gd name="connsiteX23" fmla="*/ 1212850 w 1212850"/>
                <a:gd name="connsiteY23" fmla="*/ 1139825 h 1327150"/>
                <a:gd name="connsiteX24" fmla="*/ 1212850 w 1212850"/>
                <a:gd name="connsiteY24" fmla="*/ 1139825 h 132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2850" h="1327150">
                  <a:moveTo>
                    <a:pt x="0" y="0"/>
                  </a:moveTo>
                  <a:lnTo>
                    <a:pt x="311150" y="85725"/>
                  </a:lnTo>
                  <a:lnTo>
                    <a:pt x="469900" y="155575"/>
                  </a:lnTo>
                  <a:lnTo>
                    <a:pt x="625475" y="234950"/>
                  </a:lnTo>
                  <a:lnTo>
                    <a:pt x="822325" y="377825"/>
                  </a:lnTo>
                  <a:lnTo>
                    <a:pt x="762000" y="393700"/>
                  </a:lnTo>
                  <a:lnTo>
                    <a:pt x="717550" y="371475"/>
                  </a:lnTo>
                  <a:lnTo>
                    <a:pt x="704850" y="327025"/>
                  </a:lnTo>
                  <a:lnTo>
                    <a:pt x="739775" y="320675"/>
                  </a:lnTo>
                  <a:lnTo>
                    <a:pt x="819150" y="371475"/>
                  </a:lnTo>
                  <a:lnTo>
                    <a:pt x="828675" y="498475"/>
                  </a:lnTo>
                  <a:lnTo>
                    <a:pt x="796925" y="523875"/>
                  </a:lnTo>
                  <a:lnTo>
                    <a:pt x="796925" y="523875"/>
                  </a:lnTo>
                  <a:lnTo>
                    <a:pt x="908050" y="393700"/>
                  </a:lnTo>
                  <a:lnTo>
                    <a:pt x="990600" y="511175"/>
                  </a:lnTo>
                  <a:lnTo>
                    <a:pt x="1073150" y="708025"/>
                  </a:lnTo>
                  <a:lnTo>
                    <a:pt x="1098550" y="739775"/>
                  </a:lnTo>
                  <a:lnTo>
                    <a:pt x="1016000" y="1139825"/>
                  </a:lnTo>
                  <a:lnTo>
                    <a:pt x="1016000" y="1317625"/>
                  </a:lnTo>
                  <a:lnTo>
                    <a:pt x="946150" y="1327150"/>
                  </a:lnTo>
                  <a:lnTo>
                    <a:pt x="942975" y="1285875"/>
                  </a:lnTo>
                  <a:lnTo>
                    <a:pt x="1006475" y="1222375"/>
                  </a:lnTo>
                  <a:lnTo>
                    <a:pt x="1117600" y="1212850"/>
                  </a:lnTo>
                  <a:lnTo>
                    <a:pt x="1212850" y="1139825"/>
                  </a:lnTo>
                  <a:lnTo>
                    <a:pt x="1212850" y="1139825"/>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946650" y="4451350"/>
              <a:ext cx="1428750" cy="1517650"/>
            </a:xfrm>
            <a:custGeom>
              <a:avLst/>
              <a:gdLst>
                <a:gd name="connsiteX0" fmla="*/ 282575 w 1428750"/>
                <a:gd name="connsiteY0" fmla="*/ 0 h 1517650"/>
                <a:gd name="connsiteX1" fmla="*/ 314325 w 1428750"/>
                <a:gd name="connsiteY1" fmla="*/ 101600 h 1517650"/>
                <a:gd name="connsiteX2" fmla="*/ 555625 w 1428750"/>
                <a:gd name="connsiteY2" fmla="*/ 123825 h 1517650"/>
                <a:gd name="connsiteX3" fmla="*/ 727075 w 1428750"/>
                <a:gd name="connsiteY3" fmla="*/ 155575 h 1517650"/>
                <a:gd name="connsiteX4" fmla="*/ 841375 w 1428750"/>
                <a:gd name="connsiteY4" fmla="*/ 142875 h 1517650"/>
                <a:gd name="connsiteX5" fmla="*/ 1073150 w 1428750"/>
                <a:gd name="connsiteY5" fmla="*/ 292100 h 1517650"/>
                <a:gd name="connsiteX6" fmla="*/ 1228725 w 1428750"/>
                <a:gd name="connsiteY6" fmla="*/ 460375 h 1517650"/>
                <a:gd name="connsiteX7" fmla="*/ 1349375 w 1428750"/>
                <a:gd name="connsiteY7" fmla="*/ 657225 h 1517650"/>
                <a:gd name="connsiteX8" fmla="*/ 1428750 w 1428750"/>
                <a:gd name="connsiteY8" fmla="*/ 828675 h 1517650"/>
                <a:gd name="connsiteX9" fmla="*/ 1425575 w 1428750"/>
                <a:gd name="connsiteY9" fmla="*/ 901700 h 1517650"/>
                <a:gd name="connsiteX10" fmla="*/ 1377950 w 1428750"/>
                <a:gd name="connsiteY10" fmla="*/ 1038225 h 1517650"/>
                <a:gd name="connsiteX11" fmla="*/ 1244600 w 1428750"/>
                <a:gd name="connsiteY11" fmla="*/ 1244600 h 1517650"/>
                <a:gd name="connsiteX12" fmla="*/ 1085850 w 1428750"/>
                <a:gd name="connsiteY12" fmla="*/ 1409700 h 1517650"/>
                <a:gd name="connsiteX13" fmla="*/ 1006475 w 1428750"/>
                <a:gd name="connsiteY13" fmla="*/ 1438275 h 1517650"/>
                <a:gd name="connsiteX14" fmla="*/ 809625 w 1428750"/>
                <a:gd name="connsiteY14" fmla="*/ 1501775 h 1517650"/>
                <a:gd name="connsiteX15" fmla="*/ 323850 w 1428750"/>
                <a:gd name="connsiteY15" fmla="*/ 1517650 h 1517650"/>
                <a:gd name="connsiteX16" fmla="*/ 234950 w 1428750"/>
                <a:gd name="connsiteY16" fmla="*/ 1511300 h 1517650"/>
                <a:gd name="connsiteX17" fmla="*/ 152400 w 1428750"/>
                <a:gd name="connsiteY17" fmla="*/ 1476375 h 1517650"/>
                <a:gd name="connsiteX18" fmla="*/ 88900 w 1428750"/>
                <a:gd name="connsiteY18" fmla="*/ 1406525 h 1517650"/>
                <a:gd name="connsiteX19" fmla="*/ 66675 w 1428750"/>
                <a:gd name="connsiteY19" fmla="*/ 1349375 h 1517650"/>
                <a:gd name="connsiteX20" fmla="*/ 0 w 1428750"/>
                <a:gd name="connsiteY20" fmla="*/ 838200 h 1517650"/>
                <a:gd name="connsiteX21" fmla="*/ 12700 w 1428750"/>
                <a:gd name="connsiteY21" fmla="*/ 593725 h 1517650"/>
                <a:gd name="connsiteX22" fmla="*/ 12700 w 1428750"/>
                <a:gd name="connsiteY22" fmla="*/ 593725 h 151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28750" h="1517650">
                  <a:moveTo>
                    <a:pt x="282575" y="0"/>
                  </a:moveTo>
                  <a:lnTo>
                    <a:pt x="314325" y="101600"/>
                  </a:lnTo>
                  <a:lnTo>
                    <a:pt x="555625" y="123825"/>
                  </a:lnTo>
                  <a:lnTo>
                    <a:pt x="727075" y="155575"/>
                  </a:lnTo>
                  <a:lnTo>
                    <a:pt x="841375" y="142875"/>
                  </a:lnTo>
                  <a:lnTo>
                    <a:pt x="1073150" y="292100"/>
                  </a:lnTo>
                  <a:lnTo>
                    <a:pt x="1228725" y="460375"/>
                  </a:lnTo>
                  <a:lnTo>
                    <a:pt x="1349375" y="657225"/>
                  </a:lnTo>
                  <a:lnTo>
                    <a:pt x="1428750" y="828675"/>
                  </a:lnTo>
                  <a:lnTo>
                    <a:pt x="1425575" y="901700"/>
                  </a:lnTo>
                  <a:lnTo>
                    <a:pt x="1377950" y="1038225"/>
                  </a:lnTo>
                  <a:lnTo>
                    <a:pt x="1244600" y="1244600"/>
                  </a:lnTo>
                  <a:lnTo>
                    <a:pt x="1085850" y="1409700"/>
                  </a:lnTo>
                  <a:lnTo>
                    <a:pt x="1006475" y="1438275"/>
                  </a:lnTo>
                  <a:lnTo>
                    <a:pt x="809625" y="1501775"/>
                  </a:lnTo>
                  <a:lnTo>
                    <a:pt x="323850" y="1517650"/>
                  </a:lnTo>
                  <a:lnTo>
                    <a:pt x="234950" y="1511300"/>
                  </a:lnTo>
                  <a:lnTo>
                    <a:pt x="152400" y="1476375"/>
                  </a:lnTo>
                  <a:lnTo>
                    <a:pt x="88900" y="1406525"/>
                  </a:lnTo>
                  <a:lnTo>
                    <a:pt x="66675" y="1349375"/>
                  </a:lnTo>
                  <a:lnTo>
                    <a:pt x="0" y="838200"/>
                  </a:lnTo>
                  <a:lnTo>
                    <a:pt x="12700" y="593725"/>
                  </a:lnTo>
                  <a:lnTo>
                    <a:pt x="12700" y="593725"/>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 name="TextBox 9"/>
          <p:cNvSpPr txBox="1"/>
          <p:nvPr/>
        </p:nvSpPr>
        <p:spPr>
          <a:xfrm>
            <a:off x="9043871" y="5818365"/>
            <a:ext cx="1408219" cy="646331"/>
          </a:xfrm>
          <a:prstGeom prst="rect">
            <a:avLst/>
          </a:prstGeom>
          <a:solidFill>
            <a:schemeClr val="bg1"/>
          </a:solidFill>
          <a:ln>
            <a:noFill/>
          </a:ln>
        </p:spPr>
        <p:txBody>
          <a:bodyPr wrap="square" rtlCol="0">
            <a:spAutoFit/>
          </a:bodyPr>
          <a:lstStyle/>
          <a:p>
            <a:r>
              <a:rPr lang="en-US" dirty="0"/>
              <a:t>Hence &amp; Houze 2008</a:t>
            </a:r>
          </a:p>
        </p:txBody>
      </p:sp>
    </p:spTree>
    <p:extLst>
      <p:ext uri="{BB962C8B-B14F-4D97-AF65-F5344CB8AC3E}">
        <p14:creationId xmlns:p14="http://schemas.microsoft.com/office/powerpoint/2010/main" val="2876361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131" t="2935" r="4593"/>
          <a:stretch/>
        </p:blipFill>
        <p:spPr>
          <a:xfrm>
            <a:off x="2568641" y="413069"/>
            <a:ext cx="7755711" cy="5736176"/>
          </a:xfrm>
          <a:prstGeom prst="rect">
            <a:avLst/>
          </a:prstGeom>
        </p:spPr>
      </p:pic>
      <p:grpSp>
        <p:nvGrpSpPr>
          <p:cNvPr id="21" name="Group 20"/>
          <p:cNvGrpSpPr/>
          <p:nvPr/>
        </p:nvGrpSpPr>
        <p:grpSpPr>
          <a:xfrm>
            <a:off x="4002618" y="3848100"/>
            <a:ext cx="5770032" cy="2322742"/>
            <a:chOff x="2478618" y="3848100"/>
            <a:chExt cx="5770032" cy="2322742"/>
          </a:xfrm>
        </p:grpSpPr>
        <p:pic>
          <p:nvPicPr>
            <p:cNvPr id="8" name="Picture 7"/>
            <p:cNvPicPr>
              <a:picLocks noChangeAspect="1"/>
            </p:cNvPicPr>
            <p:nvPr/>
          </p:nvPicPr>
          <p:blipFill rotWithShape="1">
            <a:blip r:embed="rId3"/>
            <a:srcRect l="32526" t="71490" r="60146" b="25729"/>
            <a:stretch/>
          </p:blipFill>
          <p:spPr>
            <a:xfrm>
              <a:off x="7632699" y="4553696"/>
              <a:ext cx="615951" cy="164353"/>
            </a:xfrm>
            <a:prstGeom prst="rect">
              <a:avLst/>
            </a:prstGeom>
          </p:spPr>
        </p:pic>
        <p:sp>
          <p:nvSpPr>
            <p:cNvPr id="9" name="Rectangle 8"/>
            <p:cNvSpPr/>
            <p:nvPr/>
          </p:nvSpPr>
          <p:spPr>
            <a:xfrm>
              <a:off x="5459254" y="3848100"/>
              <a:ext cx="327713" cy="101600"/>
            </a:xfrm>
            <a:prstGeom prst="rect">
              <a:avLst/>
            </a:prstGeom>
            <a:solidFill>
              <a:srgbClr val="C8C9C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9"/>
            <p:cNvSpPr/>
            <p:nvPr/>
          </p:nvSpPr>
          <p:spPr>
            <a:xfrm>
              <a:off x="2760134" y="5362637"/>
              <a:ext cx="77296" cy="432796"/>
            </a:xfrm>
            <a:custGeom>
              <a:avLst/>
              <a:gdLst>
                <a:gd name="connsiteX0" fmla="*/ 0 w 77296"/>
                <a:gd name="connsiteY0" fmla="*/ 432796 h 432796"/>
                <a:gd name="connsiteX1" fmla="*/ 71966 w 77296"/>
                <a:gd name="connsiteY1" fmla="*/ 22163 h 432796"/>
                <a:gd name="connsiteX2" fmla="*/ 71966 w 77296"/>
                <a:gd name="connsiteY2" fmla="*/ 51796 h 432796"/>
              </a:gdLst>
              <a:ahLst/>
              <a:cxnLst>
                <a:cxn ang="0">
                  <a:pos x="connsiteX0" y="connsiteY0"/>
                </a:cxn>
                <a:cxn ang="0">
                  <a:pos x="connsiteX1" y="connsiteY1"/>
                </a:cxn>
                <a:cxn ang="0">
                  <a:pos x="connsiteX2" y="connsiteY2"/>
                </a:cxn>
              </a:cxnLst>
              <a:rect l="l" t="t" r="r" b="b"/>
              <a:pathLst>
                <a:path w="77296" h="432796">
                  <a:moveTo>
                    <a:pt x="0" y="432796"/>
                  </a:moveTo>
                  <a:cubicBezTo>
                    <a:pt x="29986" y="259229"/>
                    <a:pt x="59972" y="85663"/>
                    <a:pt x="71966" y="22163"/>
                  </a:cubicBezTo>
                  <a:cubicBezTo>
                    <a:pt x="83960" y="-41337"/>
                    <a:pt x="71966" y="51796"/>
                    <a:pt x="71966" y="51796"/>
                  </a:cubicBezTo>
                </a:path>
              </a:pathLst>
            </a:custGeom>
            <a:ln>
              <a:solidFill>
                <a:srgbClr val="C8C9C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flipV="1">
              <a:off x="2760134" y="5609167"/>
              <a:ext cx="103716" cy="2963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584824" y="5771091"/>
              <a:ext cx="578935" cy="399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2760134" y="5365812"/>
              <a:ext cx="357716" cy="107888"/>
            </a:xfrm>
            <a:prstGeom prst="rect">
              <a:avLst/>
            </a:prstGeom>
            <a:solidFill>
              <a:srgbClr val="D0D2D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2478618" y="5505512"/>
              <a:ext cx="357716" cy="85663"/>
            </a:xfrm>
            <a:prstGeom prst="rect">
              <a:avLst/>
            </a:prstGeom>
            <a:solidFill>
              <a:srgbClr val="C2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18"/>
            <p:cNvSpPr/>
            <p:nvPr/>
          </p:nvSpPr>
          <p:spPr>
            <a:xfrm>
              <a:off x="2727325" y="5600700"/>
              <a:ext cx="95250" cy="22225"/>
            </a:xfrm>
            <a:custGeom>
              <a:avLst/>
              <a:gdLst>
                <a:gd name="connsiteX0" fmla="*/ 0 w 95250"/>
                <a:gd name="connsiteY0" fmla="*/ 0 h 22225"/>
                <a:gd name="connsiteX1" fmla="*/ 60325 w 95250"/>
                <a:gd name="connsiteY1" fmla="*/ 22225 h 22225"/>
                <a:gd name="connsiteX2" fmla="*/ 95250 w 95250"/>
                <a:gd name="connsiteY2" fmla="*/ 9525 h 22225"/>
                <a:gd name="connsiteX3" fmla="*/ 0 w 95250"/>
                <a:gd name="connsiteY3" fmla="*/ 0 h 22225"/>
              </a:gdLst>
              <a:ahLst/>
              <a:cxnLst>
                <a:cxn ang="0">
                  <a:pos x="connsiteX0" y="connsiteY0"/>
                </a:cxn>
                <a:cxn ang="0">
                  <a:pos x="connsiteX1" y="connsiteY1"/>
                </a:cxn>
                <a:cxn ang="0">
                  <a:pos x="connsiteX2" y="connsiteY2"/>
                </a:cxn>
                <a:cxn ang="0">
                  <a:pos x="connsiteX3" y="connsiteY3"/>
                </a:cxn>
              </a:cxnLst>
              <a:rect l="l" t="t" r="r" b="b"/>
              <a:pathLst>
                <a:path w="95250" h="22225">
                  <a:moveTo>
                    <a:pt x="0" y="0"/>
                  </a:moveTo>
                  <a:lnTo>
                    <a:pt x="60325" y="22225"/>
                  </a:lnTo>
                  <a:lnTo>
                    <a:pt x="95250" y="9525"/>
                  </a:lnTo>
                  <a:lnTo>
                    <a:pt x="0"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2760134" y="5689600"/>
              <a:ext cx="45719" cy="81491"/>
            </a:xfrm>
            <a:prstGeom prst="rect">
              <a:avLst/>
            </a:prstGeom>
            <a:solidFill>
              <a:srgbClr val="E6E8E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3316272" y="5909357"/>
            <a:ext cx="6125996" cy="369332"/>
            <a:chOff x="1822154" y="6337869"/>
            <a:chExt cx="6125996" cy="369332"/>
          </a:xfrm>
        </p:grpSpPr>
        <p:sp>
          <p:nvSpPr>
            <p:cNvPr id="3" name="TextBox 2"/>
            <p:cNvSpPr txBox="1"/>
            <p:nvPr/>
          </p:nvSpPr>
          <p:spPr>
            <a:xfrm>
              <a:off x="5493369" y="6337869"/>
              <a:ext cx="2454781" cy="369332"/>
            </a:xfrm>
            <a:prstGeom prst="rect">
              <a:avLst/>
            </a:prstGeom>
            <a:noFill/>
          </p:spPr>
          <p:txBody>
            <a:bodyPr wrap="none" rtlCol="0">
              <a:spAutoFit/>
            </a:bodyPr>
            <a:lstStyle/>
            <a:p>
              <a:r>
                <a:rPr lang="en-US" dirty="0"/>
                <a:t>Didlake and Houze 2009</a:t>
              </a:r>
            </a:p>
          </p:txBody>
        </p:sp>
        <p:sp>
          <p:nvSpPr>
            <p:cNvPr id="5" name="TextBox 4"/>
            <p:cNvSpPr txBox="1"/>
            <p:nvPr/>
          </p:nvSpPr>
          <p:spPr>
            <a:xfrm>
              <a:off x="1822154" y="6337869"/>
              <a:ext cx="2351926" cy="369332"/>
            </a:xfrm>
            <a:prstGeom prst="rect">
              <a:avLst/>
            </a:prstGeom>
            <a:noFill/>
          </p:spPr>
          <p:txBody>
            <a:bodyPr wrap="none" rtlCol="0">
              <a:spAutoFit/>
            </a:bodyPr>
            <a:lstStyle/>
            <a:p>
              <a:r>
                <a:rPr lang="en-US" dirty="0"/>
                <a:t>Hence and Houze 2008</a:t>
              </a:r>
            </a:p>
          </p:txBody>
        </p:sp>
      </p:grpSp>
      <p:sp>
        <p:nvSpPr>
          <p:cNvPr id="23" name="TextBox 22">
            <a:extLst>
              <a:ext uri="{FF2B5EF4-FFF2-40B4-BE49-F238E27FC236}">
                <a16:creationId xmlns:a16="http://schemas.microsoft.com/office/drawing/2014/main" id="{DF5A8427-3502-C440-A863-1BEC143C996E}"/>
              </a:ext>
            </a:extLst>
          </p:cNvPr>
          <p:cNvSpPr txBox="1"/>
          <p:nvPr/>
        </p:nvSpPr>
        <p:spPr>
          <a:xfrm>
            <a:off x="1405137" y="413068"/>
            <a:ext cx="2226235" cy="2062103"/>
          </a:xfrm>
          <a:prstGeom prst="rect">
            <a:avLst/>
          </a:prstGeom>
          <a:noFill/>
        </p:spPr>
        <p:txBody>
          <a:bodyPr wrap="square" rtlCol="0">
            <a:spAutoFit/>
          </a:bodyPr>
          <a:lstStyle/>
          <a:p>
            <a:r>
              <a:rPr lang="en-US" sz="3200" b="1" dirty="0">
                <a:solidFill>
                  <a:srgbClr val="FF0000"/>
                </a:solidFill>
              </a:rPr>
              <a:t>Principal </a:t>
            </a:r>
            <a:r>
              <a:rPr lang="en-US" sz="3200" b="1" dirty="0" err="1">
                <a:solidFill>
                  <a:srgbClr val="FF0000"/>
                </a:solidFill>
              </a:rPr>
              <a:t>rainbands</a:t>
            </a:r>
            <a:r>
              <a:rPr lang="en-US" sz="3200" b="1" dirty="0">
                <a:solidFill>
                  <a:srgbClr val="FF0000"/>
                </a:solidFill>
              </a:rPr>
              <a:t> of Katrina and Rita</a:t>
            </a:r>
          </a:p>
        </p:txBody>
      </p:sp>
    </p:spTree>
    <p:extLst>
      <p:ext uri="{BB962C8B-B14F-4D97-AF65-F5344CB8AC3E}">
        <p14:creationId xmlns:p14="http://schemas.microsoft.com/office/powerpoint/2010/main" val="3549851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2071457-5416-AA43-AE0F-F5A37C719797}"/>
              </a:ext>
            </a:extLst>
          </p:cNvPr>
          <p:cNvGrpSpPr/>
          <p:nvPr/>
        </p:nvGrpSpPr>
        <p:grpSpPr>
          <a:xfrm>
            <a:off x="2461071" y="444148"/>
            <a:ext cx="8378580" cy="6128102"/>
            <a:chOff x="1524001" y="76201"/>
            <a:chExt cx="9144000" cy="6687930"/>
          </a:xfrm>
        </p:grpSpPr>
        <p:pic>
          <p:nvPicPr>
            <p:cNvPr id="2" name="Picture 1"/>
            <p:cNvPicPr>
              <a:picLocks noChangeAspect="1"/>
            </p:cNvPicPr>
            <p:nvPr/>
          </p:nvPicPr>
          <p:blipFill rotWithShape="1">
            <a:blip r:embed="rId3"/>
            <a:srcRect t="2650" b="-1"/>
            <a:stretch/>
          </p:blipFill>
          <p:spPr>
            <a:xfrm>
              <a:off x="3784602" y="76201"/>
              <a:ext cx="4622799" cy="4461565"/>
            </a:xfrm>
            <a:prstGeom prst="rect">
              <a:avLst/>
            </a:prstGeom>
          </p:spPr>
        </p:pic>
        <p:pic>
          <p:nvPicPr>
            <p:cNvPr id="3" name="Picture 2"/>
            <p:cNvPicPr>
              <a:picLocks noChangeAspect="1"/>
            </p:cNvPicPr>
            <p:nvPr/>
          </p:nvPicPr>
          <p:blipFill>
            <a:blip r:embed="rId4"/>
            <a:stretch>
              <a:fillRect/>
            </a:stretch>
          </p:blipFill>
          <p:spPr>
            <a:xfrm>
              <a:off x="1524001" y="4537766"/>
              <a:ext cx="9144000" cy="2226365"/>
            </a:xfrm>
            <a:prstGeom prst="rect">
              <a:avLst/>
            </a:prstGeom>
          </p:spPr>
        </p:pic>
      </p:grpSp>
      <p:sp>
        <p:nvSpPr>
          <p:cNvPr id="5" name="TextBox 4"/>
          <p:cNvSpPr txBox="1"/>
          <p:nvPr/>
        </p:nvSpPr>
        <p:spPr>
          <a:xfrm>
            <a:off x="1414460" y="416908"/>
            <a:ext cx="2093223" cy="4401205"/>
          </a:xfrm>
          <a:prstGeom prst="rect">
            <a:avLst/>
          </a:prstGeom>
          <a:noFill/>
        </p:spPr>
        <p:txBody>
          <a:bodyPr wrap="square" rtlCol="0">
            <a:spAutoFit/>
          </a:bodyPr>
          <a:lstStyle/>
          <a:p>
            <a:r>
              <a:rPr lang="en-US" sz="2800" b="1" dirty="0">
                <a:solidFill>
                  <a:srgbClr val="FF0000"/>
                </a:solidFill>
              </a:rPr>
              <a:t>Hundreds of TRMM overpasses show stratiform downshear left, convective upshear right</a:t>
            </a:r>
          </a:p>
        </p:txBody>
      </p:sp>
      <p:sp>
        <p:nvSpPr>
          <p:cNvPr id="6" name="TextBox 5"/>
          <p:cNvSpPr txBox="1"/>
          <p:nvPr/>
        </p:nvSpPr>
        <p:spPr>
          <a:xfrm>
            <a:off x="8768280" y="692536"/>
            <a:ext cx="1785121" cy="646331"/>
          </a:xfrm>
          <a:prstGeom prst="rect">
            <a:avLst/>
          </a:prstGeom>
          <a:noFill/>
        </p:spPr>
        <p:txBody>
          <a:bodyPr wrap="square" rtlCol="0">
            <a:spAutoFit/>
          </a:bodyPr>
          <a:lstStyle/>
          <a:p>
            <a:r>
              <a:rPr lang="en-US" dirty="0"/>
              <a:t>Hence and Houze 2012b</a:t>
            </a:r>
          </a:p>
        </p:txBody>
      </p:sp>
      <p:sp>
        <p:nvSpPr>
          <p:cNvPr id="8" name="Rectangle 7">
            <a:extLst>
              <a:ext uri="{FF2B5EF4-FFF2-40B4-BE49-F238E27FC236}">
                <a16:creationId xmlns:a16="http://schemas.microsoft.com/office/drawing/2014/main" id="{02954E87-9C2D-6042-B9B7-8E8C0A1F0879}"/>
              </a:ext>
            </a:extLst>
          </p:cNvPr>
          <p:cNvSpPr/>
          <p:nvPr/>
        </p:nvSpPr>
        <p:spPr>
          <a:xfrm>
            <a:off x="6415088" y="3957638"/>
            <a:ext cx="600075" cy="5746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Shear</a:t>
            </a:r>
          </a:p>
        </p:txBody>
      </p:sp>
      <p:sp>
        <p:nvSpPr>
          <p:cNvPr id="7" name="Up Arrow 6">
            <a:extLst>
              <a:ext uri="{FF2B5EF4-FFF2-40B4-BE49-F238E27FC236}">
                <a16:creationId xmlns:a16="http://schemas.microsoft.com/office/drawing/2014/main" id="{CDB6A7F1-DB9A-9447-832E-2CDF292D884F}"/>
              </a:ext>
            </a:extLst>
          </p:cNvPr>
          <p:cNvSpPr/>
          <p:nvPr/>
        </p:nvSpPr>
        <p:spPr>
          <a:xfrm>
            <a:off x="6209570" y="3757499"/>
            <a:ext cx="600076" cy="731888"/>
          </a:xfrm>
          <a:prstGeom prst="upArrow">
            <a:avLst/>
          </a:prstGeom>
          <a:solidFill>
            <a:srgbClr val="DADBDC"/>
          </a:solidFill>
          <a:ln>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a:extLst>
              <a:ext uri="{FF2B5EF4-FFF2-40B4-BE49-F238E27FC236}">
                <a16:creationId xmlns:a16="http://schemas.microsoft.com/office/drawing/2014/main" id="{A3B34302-8828-E64F-B187-6665402E02A8}"/>
              </a:ext>
            </a:extLst>
          </p:cNvPr>
          <p:cNvSpPr txBox="1"/>
          <p:nvPr/>
        </p:nvSpPr>
        <p:spPr>
          <a:xfrm>
            <a:off x="6165577" y="4090407"/>
            <a:ext cx="718466" cy="369332"/>
          </a:xfrm>
          <a:prstGeom prst="rect">
            <a:avLst/>
          </a:prstGeom>
          <a:noFill/>
        </p:spPr>
        <p:txBody>
          <a:bodyPr wrap="none" rtlCol="0">
            <a:spAutoFit/>
          </a:bodyPr>
          <a:lstStyle/>
          <a:p>
            <a:r>
              <a:rPr lang="en-US" dirty="0"/>
              <a:t>Shear</a:t>
            </a:r>
          </a:p>
        </p:txBody>
      </p:sp>
    </p:spTree>
    <p:extLst>
      <p:ext uri="{BB962C8B-B14F-4D97-AF65-F5344CB8AC3E}">
        <p14:creationId xmlns:p14="http://schemas.microsoft.com/office/powerpoint/2010/main" val="126623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06245" y="252290"/>
            <a:ext cx="5179510" cy="6353423"/>
          </a:xfrm>
          <a:prstGeom prst="rect">
            <a:avLst/>
          </a:prstGeom>
        </p:spPr>
      </p:pic>
      <p:sp>
        <p:nvSpPr>
          <p:cNvPr id="3" name="TextBox 2"/>
          <p:cNvSpPr txBox="1"/>
          <p:nvPr/>
        </p:nvSpPr>
        <p:spPr>
          <a:xfrm>
            <a:off x="8654693" y="5672170"/>
            <a:ext cx="1785121" cy="646331"/>
          </a:xfrm>
          <a:prstGeom prst="rect">
            <a:avLst/>
          </a:prstGeom>
          <a:noFill/>
        </p:spPr>
        <p:txBody>
          <a:bodyPr wrap="square" rtlCol="0">
            <a:spAutoFit/>
          </a:bodyPr>
          <a:lstStyle/>
          <a:p>
            <a:r>
              <a:rPr lang="en-US" dirty="0"/>
              <a:t>Didlake and Houze 2013b</a:t>
            </a:r>
          </a:p>
        </p:txBody>
      </p:sp>
      <p:grpSp>
        <p:nvGrpSpPr>
          <p:cNvPr id="6" name="Group 5">
            <a:extLst>
              <a:ext uri="{FF2B5EF4-FFF2-40B4-BE49-F238E27FC236}">
                <a16:creationId xmlns:a16="http://schemas.microsoft.com/office/drawing/2014/main" id="{BFC84ED0-2B1E-A64E-A981-2B57C670291F}"/>
              </a:ext>
            </a:extLst>
          </p:cNvPr>
          <p:cNvGrpSpPr/>
          <p:nvPr/>
        </p:nvGrpSpPr>
        <p:grpSpPr>
          <a:xfrm>
            <a:off x="1414460" y="413068"/>
            <a:ext cx="2093224" cy="5266018"/>
            <a:chOff x="1882589" y="413068"/>
            <a:chExt cx="2093224" cy="5266018"/>
          </a:xfrm>
        </p:grpSpPr>
        <p:sp>
          <p:nvSpPr>
            <p:cNvPr id="4" name="TextBox 3"/>
            <p:cNvSpPr txBox="1"/>
            <p:nvPr/>
          </p:nvSpPr>
          <p:spPr>
            <a:xfrm>
              <a:off x="1882590" y="413068"/>
              <a:ext cx="2093223" cy="3046988"/>
            </a:xfrm>
            <a:prstGeom prst="rect">
              <a:avLst/>
            </a:prstGeom>
            <a:noFill/>
          </p:spPr>
          <p:txBody>
            <a:bodyPr wrap="square" rtlCol="0">
              <a:spAutoFit/>
            </a:bodyPr>
            <a:lstStyle/>
            <a:p>
              <a:r>
                <a:rPr lang="en-US" sz="3200" b="1" dirty="0">
                  <a:solidFill>
                    <a:srgbClr val="FF0000"/>
                  </a:solidFill>
                </a:rPr>
                <a:t>Principal rainband of Rita shown by RAINEX flights</a:t>
              </a:r>
            </a:p>
          </p:txBody>
        </p:sp>
        <p:sp>
          <p:nvSpPr>
            <p:cNvPr id="5" name="TextBox 4"/>
            <p:cNvSpPr txBox="1"/>
            <p:nvPr/>
          </p:nvSpPr>
          <p:spPr>
            <a:xfrm>
              <a:off x="1882589" y="4478757"/>
              <a:ext cx="1623656" cy="1200329"/>
            </a:xfrm>
            <a:prstGeom prst="rect">
              <a:avLst/>
            </a:prstGeom>
            <a:noFill/>
          </p:spPr>
          <p:txBody>
            <a:bodyPr wrap="square" rtlCol="0">
              <a:spAutoFit/>
            </a:bodyPr>
            <a:lstStyle/>
            <a:p>
              <a:r>
                <a:rPr lang="en-US" dirty="0"/>
                <a:t>+ indicates increasing tangential velocity</a:t>
              </a:r>
            </a:p>
          </p:txBody>
        </p:sp>
      </p:grpSp>
      <p:sp>
        <p:nvSpPr>
          <p:cNvPr id="7" name="Rectangle 6">
            <a:extLst>
              <a:ext uri="{FF2B5EF4-FFF2-40B4-BE49-F238E27FC236}">
                <a16:creationId xmlns:a16="http://schemas.microsoft.com/office/drawing/2014/main" id="{718FA644-EF70-4C44-9327-D1A0E289684F}"/>
              </a:ext>
            </a:extLst>
          </p:cNvPr>
          <p:cNvSpPr/>
          <p:nvPr/>
        </p:nvSpPr>
        <p:spPr>
          <a:xfrm>
            <a:off x="3743325" y="223714"/>
            <a:ext cx="4329113" cy="2763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8D28C6DD-DEA5-854B-BDF4-8DB3382EFCF6}"/>
              </a:ext>
            </a:extLst>
          </p:cNvPr>
          <p:cNvSpPr/>
          <p:nvPr/>
        </p:nvSpPr>
        <p:spPr>
          <a:xfrm>
            <a:off x="3932163" y="3471865"/>
            <a:ext cx="4329113" cy="2763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0294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226" t="2070" r="8032" b="6291"/>
          <a:stretch/>
        </p:blipFill>
        <p:spPr>
          <a:xfrm>
            <a:off x="3483944" y="413069"/>
            <a:ext cx="5224112" cy="6031865"/>
          </a:xfrm>
          <a:prstGeom prst="rect">
            <a:avLst/>
          </a:prstGeom>
        </p:spPr>
      </p:pic>
      <p:sp>
        <p:nvSpPr>
          <p:cNvPr id="3" name="Oval 2"/>
          <p:cNvSpPr>
            <a:spLocks noChangeAspect="1"/>
          </p:cNvSpPr>
          <p:nvPr/>
        </p:nvSpPr>
        <p:spPr>
          <a:xfrm>
            <a:off x="4627700" y="2300217"/>
            <a:ext cx="2862091" cy="2862091"/>
          </a:xfrm>
          <a:prstGeom prst="ellipse">
            <a:avLst/>
          </a:prstGeom>
          <a:solidFill>
            <a:srgbClr val="FF0000">
              <a:alpha val="20000"/>
            </a:srgbClr>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p:cNvSpPr txBox="1"/>
          <p:nvPr/>
        </p:nvSpPr>
        <p:spPr>
          <a:xfrm>
            <a:off x="1385884" y="413066"/>
            <a:ext cx="2226235" cy="1077218"/>
          </a:xfrm>
          <a:prstGeom prst="rect">
            <a:avLst/>
          </a:prstGeom>
          <a:noFill/>
        </p:spPr>
        <p:txBody>
          <a:bodyPr wrap="square" rtlCol="0">
            <a:spAutoFit/>
          </a:bodyPr>
          <a:lstStyle/>
          <a:p>
            <a:r>
              <a:rPr lang="en-US" sz="3200" b="1" dirty="0">
                <a:solidFill>
                  <a:srgbClr val="FF0000"/>
                </a:solidFill>
              </a:rPr>
              <a:t>Distant rainbands</a:t>
            </a:r>
          </a:p>
        </p:txBody>
      </p:sp>
    </p:spTree>
    <p:extLst>
      <p:ext uri="{BB962C8B-B14F-4D97-AF65-F5344CB8AC3E}">
        <p14:creationId xmlns:p14="http://schemas.microsoft.com/office/powerpoint/2010/main" val="2718044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16812" y="2105839"/>
            <a:ext cx="1269913" cy="1226492"/>
            <a:chOff x="5192811" y="2105839"/>
            <a:chExt cx="1269913" cy="1226492"/>
          </a:xfrm>
        </p:grpSpPr>
        <p:sp>
          <p:nvSpPr>
            <p:cNvPr id="4" name="Rectangle 3"/>
            <p:cNvSpPr/>
            <p:nvPr/>
          </p:nvSpPr>
          <p:spPr>
            <a:xfrm>
              <a:off x="5192811" y="2475171"/>
              <a:ext cx="1269913" cy="85716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5255510" y="2105839"/>
              <a:ext cx="1144514" cy="369332"/>
            </a:xfrm>
            <a:prstGeom prst="rect">
              <a:avLst/>
            </a:prstGeom>
            <a:noFill/>
          </p:spPr>
          <p:txBody>
            <a:bodyPr wrap="none" rtlCol="0">
              <a:spAutoFit/>
            </a:bodyPr>
            <a:lstStyle/>
            <a:p>
              <a:pPr algn="ctr"/>
              <a:r>
                <a:rPr lang="en-US" dirty="0">
                  <a:solidFill>
                    <a:schemeClr val="bg1"/>
                  </a:solidFill>
                </a:rPr>
                <a:t>I was here</a:t>
              </a:r>
            </a:p>
          </p:txBody>
        </p:sp>
      </p:grpSp>
      <p:grpSp>
        <p:nvGrpSpPr>
          <p:cNvPr id="13" name="Group 12"/>
          <p:cNvGrpSpPr/>
          <p:nvPr/>
        </p:nvGrpSpPr>
        <p:grpSpPr>
          <a:xfrm>
            <a:off x="3887799" y="243883"/>
            <a:ext cx="6689039" cy="6370234"/>
            <a:chOff x="2363798" y="243883"/>
            <a:chExt cx="6689039" cy="6370234"/>
          </a:xfrm>
        </p:grpSpPr>
        <p:pic>
          <p:nvPicPr>
            <p:cNvPr id="2" name="Picture 1"/>
            <p:cNvPicPr>
              <a:picLocks noChangeAspect="1"/>
            </p:cNvPicPr>
            <p:nvPr/>
          </p:nvPicPr>
          <p:blipFill rotWithShape="1">
            <a:blip r:embed="rId3"/>
            <a:srcRect l="4330" t="1525" r="3474"/>
            <a:stretch/>
          </p:blipFill>
          <p:spPr>
            <a:xfrm>
              <a:off x="2363798" y="243883"/>
              <a:ext cx="6689039" cy="6370234"/>
            </a:xfrm>
            <a:prstGeom prst="rect">
              <a:avLst/>
            </a:prstGeom>
          </p:spPr>
        </p:pic>
        <p:sp>
          <p:nvSpPr>
            <p:cNvPr id="9" name="Rectangle 8"/>
            <p:cNvSpPr/>
            <p:nvPr/>
          </p:nvSpPr>
          <p:spPr>
            <a:xfrm>
              <a:off x="5765019" y="2972950"/>
              <a:ext cx="635005" cy="190268"/>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 name="Group 10"/>
            <p:cNvGrpSpPr/>
            <p:nvPr/>
          </p:nvGrpSpPr>
          <p:grpSpPr>
            <a:xfrm>
              <a:off x="5612807" y="2857506"/>
              <a:ext cx="849917" cy="369332"/>
              <a:chOff x="5612807" y="2857506"/>
              <a:chExt cx="849917" cy="369332"/>
            </a:xfrm>
          </p:grpSpPr>
          <p:sp>
            <p:nvSpPr>
              <p:cNvPr id="7" name="Oval 6"/>
              <p:cNvSpPr/>
              <p:nvPr/>
            </p:nvSpPr>
            <p:spPr>
              <a:xfrm>
                <a:off x="5612807" y="3013630"/>
                <a:ext cx="99889" cy="102020"/>
              </a:xfrm>
              <a:prstGeom prst="ellipse">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5679787" y="2857506"/>
                <a:ext cx="782937" cy="369332"/>
              </a:xfrm>
              <a:prstGeom prst="rect">
                <a:avLst/>
              </a:prstGeom>
              <a:noFill/>
            </p:spPr>
            <p:txBody>
              <a:bodyPr wrap="none" rtlCol="0">
                <a:spAutoFit/>
              </a:bodyPr>
              <a:lstStyle/>
              <a:p>
                <a:r>
                  <a:rPr lang="en-US" dirty="0"/>
                  <a:t>Miami</a:t>
                </a:r>
              </a:p>
            </p:txBody>
          </p:sp>
        </p:grpSp>
      </p:grpSp>
      <p:sp>
        <p:nvSpPr>
          <p:cNvPr id="12" name="TextBox 11">
            <a:extLst>
              <a:ext uri="{FF2B5EF4-FFF2-40B4-BE49-F238E27FC236}">
                <a16:creationId xmlns:a16="http://schemas.microsoft.com/office/drawing/2014/main" id="{6C044D9A-AA22-D74D-8AC2-CA23C29D3E6C}"/>
              </a:ext>
            </a:extLst>
          </p:cNvPr>
          <p:cNvSpPr txBox="1"/>
          <p:nvPr/>
        </p:nvSpPr>
        <p:spPr>
          <a:xfrm>
            <a:off x="1385885" y="413066"/>
            <a:ext cx="2100266" cy="2062103"/>
          </a:xfrm>
          <a:prstGeom prst="rect">
            <a:avLst/>
          </a:prstGeom>
          <a:noFill/>
        </p:spPr>
        <p:txBody>
          <a:bodyPr wrap="square" rtlCol="0">
            <a:spAutoFit/>
          </a:bodyPr>
          <a:lstStyle/>
          <a:p>
            <a:r>
              <a:rPr lang="en-US" sz="3200" b="1" dirty="0">
                <a:solidFill>
                  <a:srgbClr val="FF0000"/>
                </a:solidFill>
              </a:rPr>
              <a:t>Distant </a:t>
            </a:r>
            <a:r>
              <a:rPr lang="en-US" sz="3200" b="1" dirty="0" err="1">
                <a:solidFill>
                  <a:srgbClr val="FF0000"/>
                </a:solidFill>
              </a:rPr>
              <a:t>rainbands</a:t>
            </a:r>
            <a:r>
              <a:rPr lang="en-US" sz="3200" b="1" dirty="0">
                <a:solidFill>
                  <a:srgbClr val="FF0000"/>
                </a:solidFill>
              </a:rPr>
              <a:t> in Rita 2005</a:t>
            </a:r>
          </a:p>
        </p:txBody>
      </p:sp>
    </p:spTree>
    <p:extLst>
      <p:ext uri="{BB962C8B-B14F-4D97-AF65-F5344CB8AC3E}">
        <p14:creationId xmlns:p14="http://schemas.microsoft.com/office/powerpoint/2010/main" val="1530460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050828.katrin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266" y="304108"/>
            <a:ext cx="7295471" cy="6249787"/>
          </a:xfrm>
          <a:prstGeom prst="rect">
            <a:avLst/>
          </a:prstGeom>
          <a:ln w="28575" cmpd="sng">
            <a:noFill/>
          </a:ln>
        </p:spPr>
      </p:pic>
    </p:spTree>
    <p:extLst>
      <p:ext uri="{BB962C8B-B14F-4D97-AF65-F5344CB8AC3E}">
        <p14:creationId xmlns:p14="http://schemas.microsoft.com/office/powerpoint/2010/main" val="376939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6494A"/>
        </a:solidFill>
        <a:effectLst/>
      </p:bgPr>
    </p:bg>
    <p:spTree>
      <p:nvGrpSpPr>
        <p:cNvPr id="1" name=""/>
        <p:cNvGrpSpPr/>
        <p:nvPr/>
      </p:nvGrpSpPr>
      <p:grpSpPr>
        <a:xfrm>
          <a:off x="0" y="0"/>
          <a:ext cx="0" cy="0"/>
          <a:chOff x="0" y="0"/>
          <a:chExt cx="0" cy="0"/>
        </a:xfrm>
      </p:grpSpPr>
      <p:sp>
        <p:nvSpPr>
          <p:cNvPr id="3" name="TextBox 2"/>
          <p:cNvSpPr txBox="1"/>
          <p:nvPr/>
        </p:nvSpPr>
        <p:spPr>
          <a:xfrm>
            <a:off x="1193006" y="471083"/>
            <a:ext cx="9805988" cy="5016758"/>
          </a:xfrm>
          <a:prstGeom prst="rect">
            <a:avLst/>
          </a:prstGeom>
          <a:noFill/>
        </p:spPr>
        <p:txBody>
          <a:bodyPr wrap="square" rtlCol="0">
            <a:spAutoFit/>
          </a:bodyPr>
          <a:lstStyle/>
          <a:p>
            <a:pPr algn="ctr"/>
            <a:r>
              <a:rPr lang="en-US" sz="4400" b="1" dirty="0">
                <a:solidFill>
                  <a:prstClr val="white"/>
                </a:solidFill>
                <a:latin typeface="Calibri"/>
              </a:rPr>
              <a:t>Conclusions</a:t>
            </a:r>
          </a:p>
          <a:p>
            <a:endParaRPr lang="en-US" sz="2000" b="1" dirty="0">
              <a:solidFill>
                <a:prstClr val="white"/>
              </a:solidFill>
              <a:latin typeface="Calibri"/>
            </a:endParaRPr>
          </a:p>
          <a:p>
            <a:pPr marL="457200" indent="-457200">
              <a:buFont typeface="Arial"/>
              <a:buChar char="•"/>
            </a:pPr>
            <a:r>
              <a:rPr lang="en-US" sz="3200" b="1" dirty="0">
                <a:solidFill>
                  <a:prstClr val="white"/>
                </a:solidFill>
                <a:latin typeface="Calibri"/>
              </a:rPr>
              <a:t>High resolution airborne Doppler and composite satellite radar data have documented a lot of detailed structure of eyewalls and </a:t>
            </a:r>
            <a:r>
              <a:rPr lang="en-US" sz="3200" b="1" dirty="0" err="1">
                <a:solidFill>
                  <a:prstClr val="white"/>
                </a:solidFill>
                <a:latin typeface="Calibri"/>
              </a:rPr>
              <a:t>rainbands</a:t>
            </a:r>
            <a:r>
              <a:rPr lang="en-US" sz="3200" b="1" dirty="0">
                <a:solidFill>
                  <a:prstClr val="white"/>
                </a:solidFill>
                <a:latin typeface="Calibri"/>
              </a:rPr>
              <a:t> that have yet to be fully understood or simulated</a:t>
            </a:r>
          </a:p>
          <a:p>
            <a:pPr marL="457200" indent="-457200">
              <a:buFont typeface="Arial"/>
              <a:buChar char="•"/>
            </a:pPr>
            <a:endParaRPr lang="en-US" sz="3200" b="1" dirty="0">
              <a:solidFill>
                <a:prstClr val="white"/>
              </a:solidFill>
              <a:latin typeface="Calibri"/>
            </a:endParaRPr>
          </a:p>
          <a:p>
            <a:pPr marL="457200" indent="-457200">
              <a:buFont typeface="Arial"/>
              <a:buChar char="•"/>
            </a:pPr>
            <a:r>
              <a:rPr lang="en-US" sz="3200" b="1" dirty="0">
                <a:solidFill>
                  <a:prstClr val="white"/>
                </a:solidFill>
                <a:latin typeface="Calibri"/>
              </a:rPr>
              <a:t>Much left to be learned in the domain of theoretical dynamics (including microphysics) to fully understand these observations</a:t>
            </a:r>
          </a:p>
        </p:txBody>
      </p:sp>
      <p:sp>
        <p:nvSpPr>
          <p:cNvPr id="4" name="TextBox 3"/>
          <p:cNvSpPr txBox="1"/>
          <p:nvPr/>
        </p:nvSpPr>
        <p:spPr>
          <a:xfrm>
            <a:off x="0" y="5533315"/>
            <a:ext cx="12192000" cy="1200328"/>
          </a:xfrm>
          <a:prstGeom prst="rect">
            <a:avLst/>
          </a:prstGeom>
          <a:noFill/>
        </p:spPr>
        <p:txBody>
          <a:bodyPr wrap="square" rtlCol="0">
            <a:spAutoFit/>
          </a:bodyPr>
          <a:lstStyle/>
          <a:p>
            <a:pPr algn="ctr"/>
            <a:r>
              <a:rPr lang="en-US" sz="2400" b="1" dirty="0">
                <a:solidFill>
                  <a:prstClr val="white"/>
                </a:solidFill>
                <a:latin typeface="Calibri"/>
              </a:rPr>
              <a:t>Wayne Schubert Symposium</a:t>
            </a:r>
          </a:p>
          <a:p>
            <a:pPr algn="ctr"/>
            <a:r>
              <a:rPr lang="en-US" sz="2400" b="1" dirty="0">
                <a:solidFill>
                  <a:prstClr val="white"/>
                </a:solidFill>
                <a:latin typeface="Calibri"/>
              </a:rPr>
              <a:t>100</a:t>
            </a:r>
            <a:r>
              <a:rPr lang="en-US" sz="2400" b="1" baseline="30000" dirty="0">
                <a:solidFill>
                  <a:prstClr val="white"/>
                </a:solidFill>
                <a:latin typeface="Calibri"/>
              </a:rPr>
              <a:t>th</a:t>
            </a:r>
            <a:r>
              <a:rPr lang="en-US" sz="2400" b="1" dirty="0">
                <a:solidFill>
                  <a:prstClr val="white"/>
                </a:solidFill>
                <a:latin typeface="Calibri"/>
              </a:rPr>
              <a:t> Annual Meeting of the American Meteorological Society</a:t>
            </a:r>
          </a:p>
          <a:p>
            <a:pPr algn="ctr"/>
            <a:r>
              <a:rPr lang="en-US" sz="2400" b="1" dirty="0">
                <a:solidFill>
                  <a:prstClr val="white"/>
                </a:solidFill>
                <a:latin typeface="Calibri"/>
              </a:rPr>
              <a:t>Boston, 14 January 2020</a:t>
            </a:r>
          </a:p>
        </p:txBody>
      </p:sp>
    </p:spTree>
    <p:extLst>
      <p:ext uri="{BB962C8B-B14F-4D97-AF65-F5344CB8AC3E}">
        <p14:creationId xmlns:p14="http://schemas.microsoft.com/office/powerpoint/2010/main" val="1944872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6494A"/>
        </a:solidFill>
        <a:effectLst/>
      </p:bgPr>
    </p:bg>
    <p:spTree>
      <p:nvGrpSpPr>
        <p:cNvPr id="1" name=""/>
        <p:cNvGrpSpPr/>
        <p:nvPr/>
      </p:nvGrpSpPr>
      <p:grpSpPr>
        <a:xfrm>
          <a:off x="0" y="0"/>
          <a:ext cx="0" cy="0"/>
          <a:chOff x="0" y="0"/>
          <a:chExt cx="0" cy="0"/>
        </a:xfrm>
      </p:grpSpPr>
      <p:sp>
        <p:nvSpPr>
          <p:cNvPr id="3" name="TextBox 2"/>
          <p:cNvSpPr txBox="1"/>
          <p:nvPr/>
        </p:nvSpPr>
        <p:spPr>
          <a:xfrm>
            <a:off x="1524001" y="2475013"/>
            <a:ext cx="9143999" cy="769441"/>
          </a:xfrm>
          <a:prstGeom prst="rect">
            <a:avLst/>
          </a:prstGeom>
          <a:noFill/>
        </p:spPr>
        <p:txBody>
          <a:bodyPr wrap="square" rtlCol="0">
            <a:spAutoFit/>
          </a:bodyPr>
          <a:lstStyle/>
          <a:p>
            <a:pPr algn="ctr"/>
            <a:r>
              <a:rPr lang="en-US" sz="4400" b="1" dirty="0">
                <a:solidFill>
                  <a:prstClr val="white"/>
                </a:solidFill>
                <a:latin typeface="Calibri"/>
              </a:rPr>
              <a:t>End</a:t>
            </a:r>
          </a:p>
        </p:txBody>
      </p:sp>
      <p:sp>
        <p:nvSpPr>
          <p:cNvPr id="4" name="TextBox 3"/>
          <p:cNvSpPr txBox="1"/>
          <p:nvPr/>
        </p:nvSpPr>
        <p:spPr>
          <a:xfrm>
            <a:off x="1524000" y="5633331"/>
            <a:ext cx="9144000" cy="1200328"/>
          </a:xfrm>
          <a:prstGeom prst="rect">
            <a:avLst/>
          </a:prstGeom>
          <a:noFill/>
        </p:spPr>
        <p:txBody>
          <a:bodyPr wrap="square" rtlCol="0">
            <a:spAutoFit/>
          </a:bodyPr>
          <a:lstStyle/>
          <a:p>
            <a:pPr algn="ctr"/>
            <a:r>
              <a:rPr lang="en-US" sz="2400" b="1" dirty="0">
                <a:solidFill>
                  <a:prstClr val="white"/>
                </a:solidFill>
                <a:latin typeface="Calibri"/>
              </a:rPr>
              <a:t>Wayne Schubert Symposium</a:t>
            </a:r>
          </a:p>
          <a:p>
            <a:pPr algn="ctr"/>
            <a:r>
              <a:rPr lang="en-US" sz="2400" b="1" dirty="0">
                <a:solidFill>
                  <a:prstClr val="white"/>
                </a:solidFill>
                <a:latin typeface="Calibri"/>
              </a:rPr>
              <a:t>100</a:t>
            </a:r>
            <a:r>
              <a:rPr lang="en-US" sz="2400" b="1" baseline="30000" dirty="0">
                <a:solidFill>
                  <a:prstClr val="white"/>
                </a:solidFill>
                <a:latin typeface="Calibri"/>
              </a:rPr>
              <a:t>th</a:t>
            </a:r>
            <a:r>
              <a:rPr lang="en-US" sz="2400" b="1" dirty="0">
                <a:solidFill>
                  <a:prstClr val="white"/>
                </a:solidFill>
                <a:latin typeface="Calibri"/>
              </a:rPr>
              <a:t> Annual Meeting of the American Meteorological Society</a:t>
            </a:r>
          </a:p>
          <a:p>
            <a:pPr algn="ctr"/>
            <a:r>
              <a:rPr lang="en-US" sz="2400" b="1" dirty="0">
                <a:solidFill>
                  <a:prstClr val="white"/>
                </a:solidFill>
                <a:latin typeface="Calibri"/>
              </a:rPr>
              <a:t>Boston, 14 January 2020</a:t>
            </a:r>
          </a:p>
        </p:txBody>
      </p:sp>
    </p:spTree>
    <p:extLst>
      <p:ext uri="{BB962C8B-B14F-4D97-AF65-F5344CB8AC3E}">
        <p14:creationId xmlns:p14="http://schemas.microsoft.com/office/powerpoint/2010/main" val="27885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226" t="2070" r="8032" b="6291"/>
          <a:stretch/>
        </p:blipFill>
        <p:spPr>
          <a:xfrm>
            <a:off x="3483944" y="413069"/>
            <a:ext cx="5224112" cy="6031865"/>
          </a:xfrm>
          <a:prstGeom prst="rect">
            <a:avLst/>
          </a:prstGeom>
        </p:spPr>
      </p:pic>
      <p:sp>
        <p:nvSpPr>
          <p:cNvPr id="6" name="TextBox 5"/>
          <p:cNvSpPr txBox="1"/>
          <p:nvPr/>
        </p:nvSpPr>
        <p:spPr>
          <a:xfrm>
            <a:off x="1414460" y="413069"/>
            <a:ext cx="1929765" cy="4031873"/>
          </a:xfrm>
          <a:prstGeom prst="rect">
            <a:avLst/>
          </a:prstGeom>
          <a:noFill/>
        </p:spPr>
        <p:txBody>
          <a:bodyPr wrap="square" rtlCol="0">
            <a:spAutoFit/>
          </a:bodyPr>
          <a:lstStyle/>
          <a:p>
            <a:r>
              <a:rPr lang="en-US" sz="3200" b="1" dirty="0">
                <a:solidFill>
                  <a:srgbClr val="FF0000"/>
                </a:solidFill>
              </a:rPr>
              <a:t>RADAR sees the eyewalls and rainbands in a tropical cyclone</a:t>
            </a:r>
          </a:p>
        </p:txBody>
      </p:sp>
      <p:sp>
        <p:nvSpPr>
          <p:cNvPr id="3" name="TextBox 2"/>
          <p:cNvSpPr txBox="1"/>
          <p:nvPr/>
        </p:nvSpPr>
        <p:spPr>
          <a:xfrm>
            <a:off x="8708057" y="5708976"/>
            <a:ext cx="1767807" cy="646331"/>
          </a:xfrm>
          <a:prstGeom prst="rect">
            <a:avLst/>
          </a:prstGeom>
          <a:noFill/>
        </p:spPr>
        <p:txBody>
          <a:bodyPr wrap="none" rtlCol="0">
            <a:spAutoFit/>
          </a:bodyPr>
          <a:lstStyle/>
          <a:p>
            <a:r>
              <a:rPr lang="en-US" dirty="0"/>
              <a:t>Willoughby 1988</a:t>
            </a:r>
          </a:p>
          <a:p>
            <a:r>
              <a:rPr lang="en-US" dirty="0"/>
              <a:t>Houze 2010</a:t>
            </a:r>
          </a:p>
        </p:txBody>
      </p:sp>
    </p:spTree>
    <p:extLst>
      <p:ext uri="{BB962C8B-B14F-4D97-AF65-F5344CB8AC3E}">
        <p14:creationId xmlns:p14="http://schemas.microsoft.com/office/powerpoint/2010/main" val="3960133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166843"/>
            <a:ext cx="9144000" cy="4524315"/>
          </a:xfrm>
          <a:prstGeom prst="rect">
            <a:avLst/>
          </a:prstGeom>
          <a:noFill/>
        </p:spPr>
        <p:txBody>
          <a:bodyPr wrap="square" rtlCol="0">
            <a:spAutoFit/>
          </a:bodyPr>
          <a:lstStyle/>
          <a:p>
            <a:pPr algn="ctr"/>
            <a:r>
              <a:rPr lang="en-US" sz="4800" b="1" dirty="0">
                <a:solidFill>
                  <a:srgbClr val="FF0000"/>
                </a:solidFill>
              </a:rPr>
              <a:t>Two special radars:</a:t>
            </a:r>
          </a:p>
          <a:p>
            <a:pPr algn="ctr"/>
            <a:endParaRPr lang="en-US" sz="4800" b="1" dirty="0">
              <a:solidFill>
                <a:srgbClr val="FF0000"/>
              </a:solidFill>
            </a:endParaRPr>
          </a:p>
          <a:p>
            <a:pPr algn="ctr"/>
            <a:r>
              <a:rPr lang="en-US" sz="4800" b="1" dirty="0">
                <a:solidFill>
                  <a:srgbClr val="FF0000"/>
                </a:solidFill>
              </a:rPr>
              <a:t>TRMM—Satellite</a:t>
            </a:r>
          </a:p>
          <a:p>
            <a:pPr algn="ctr"/>
            <a:endParaRPr lang="en-US" sz="4800" b="1" dirty="0">
              <a:solidFill>
                <a:srgbClr val="FF0000"/>
              </a:solidFill>
            </a:endParaRPr>
          </a:p>
          <a:p>
            <a:pPr algn="ctr"/>
            <a:r>
              <a:rPr lang="en-US" sz="4800" b="1" dirty="0">
                <a:solidFill>
                  <a:srgbClr val="FF0000"/>
                </a:solidFill>
              </a:rPr>
              <a:t>ELDORA—High resolution dual Doppler </a:t>
            </a:r>
          </a:p>
        </p:txBody>
      </p:sp>
    </p:spTree>
    <p:extLst>
      <p:ext uri="{BB962C8B-B14F-4D97-AF65-F5344CB8AC3E}">
        <p14:creationId xmlns:p14="http://schemas.microsoft.com/office/powerpoint/2010/main" val="2827358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226" t="2070" r="8032" b="6291"/>
          <a:stretch/>
        </p:blipFill>
        <p:spPr>
          <a:xfrm>
            <a:off x="3483944" y="413069"/>
            <a:ext cx="5224112" cy="6031865"/>
          </a:xfrm>
          <a:prstGeom prst="rect">
            <a:avLst/>
          </a:prstGeom>
        </p:spPr>
      </p:pic>
      <p:sp>
        <p:nvSpPr>
          <p:cNvPr id="4" name="TextBox 3"/>
          <p:cNvSpPr txBox="1"/>
          <p:nvPr/>
        </p:nvSpPr>
        <p:spPr>
          <a:xfrm>
            <a:off x="1382510" y="413068"/>
            <a:ext cx="2226235" cy="1077218"/>
          </a:xfrm>
          <a:prstGeom prst="rect">
            <a:avLst/>
          </a:prstGeom>
          <a:noFill/>
        </p:spPr>
        <p:txBody>
          <a:bodyPr wrap="square" rtlCol="0">
            <a:spAutoFit/>
          </a:bodyPr>
          <a:lstStyle/>
          <a:p>
            <a:r>
              <a:rPr lang="en-US" sz="3200" b="1" dirty="0">
                <a:solidFill>
                  <a:srgbClr val="FF0000"/>
                </a:solidFill>
              </a:rPr>
              <a:t>Eyewall region</a:t>
            </a:r>
          </a:p>
        </p:txBody>
      </p:sp>
      <p:sp>
        <p:nvSpPr>
          <p:cNvPr id="5" name="Oval 4"/>
          <p:cNvSpPr>
            <a:spLocks noChangeAspect="1"/>
          </p:cNvSpPr>
          <p:nvPr/>
        </p:nvSpPr>
        <p:spPr>
          <a:xfrm>
            <a:off x="5614543" y="3233327"/>
            <a:ext cx="960120" cy="960120"/>
          </a:xfrm>
          <a:prstGeom prst="ellipse">
            <a:avLst/>
          </a:prstGeom>
          <a:solidFill>
            <a:srgbClr val="FF0000">
              <a:alpha val="20000"/>
            </a:srgbClr>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3046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468055" y="694223"/>
            <a:ext cx="5987055" cy="5624551"/>
            <a:chOff x="2839467" y="589635"/>
            <a:chExt cx="5987055" cy="5624551"/>
          </a:xfrm>
        </p:grpSpPr>
        <p:cxnSp>
          <p:nvCxnSpPr>
            <p:cNvPr id="4" name="Straight Arrow Connector 3"/>
            <p:cNvCxnSpPr/>
            <p:nvPr/>
          </p:nvCxnSpPr>
          <p:spPr>
            <a:xfrm>
              <a:off x="7070283" y="6070818"/>
              <a:ext cx="349564" cy="0"/>
            </a:xfrm>
            <a:prstGeom prst="straightConnector1">
              <a:avLst/>
            </a:prstGeom>
            <a:ln>
              <a:solidFill>
                <a:schemeClr val="tx1">
                  <a:lumMod val="65000"/>
                  <a:lumOff val="35000"/>
                </a:schemeClr>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2839467" y="589635"/>
              <a:ext cx="5987055" cy="5624551"/>
              <a:chOff x="2839467" y="589635"/>
              <a:chExt cx="5987055" cy="5624551"/>
            </a:xfrm>
          </p:grpSpPr>
          <p:grpSp>
            <p:nvGrpSpPr>
              <p:cNvPr id="2" name="Group 1"/>
              <p:cNvGrpSpPr/>
              <p:nvPr/>
            </p:nvGrpSpPr>
            <p:grpSpPr>
              <a:xfrm>
                <a:off x="2839467" y="589635"/>
                <a:ext cx="5987055" cy="5624551"/>
                <a:chOff x="1468967" y="979460"/>
                <a:chExt cx="5987055" cy="5624551"/>
              </a:xfrm>
            </p:grpSpPr>
            <p:pic>
              <p:nvPicPr>
                <p:cNvPr id="5" name="Picture 4"/>
                <p:cNvPicPr>
                  <a:picLocks noChangeAspect="1"/>
                </p:cNvPicPr>
                <p:nvPr/>
              </p:nvPicPr>
              <p:blipFill rotWithShape="1">
                <a:blip r:embed="rId3"/>
                <a:srcRect r="7397" b="-2537"/>
                <a:stretch/>
              </p:blipFill>
              <p:spPr>
                <a:xfrm>
                  <a:off x="1468967" y="979460"/>
                  <a:ext cx="5987055" cy="5441480"/>
                </a:xfrm>
                <a:prstGeom prst="rect">
                  <a:avLst/>
                </a:prstGeom>
              </p:spPr>
            </p:pic>
            <p:grpSp>
              <p:nvGrpSpPr>
                <p:cNvPr id="7" name="Group 6"/>
                <p:cNvGrpSpPr/>
                <p:nvPr/>
              </p:nvGrpSpPr>
              <p:grpSpPr>
                <a:xfrm>
                  <a:off x="1579530" y="3067480"/>
                  <a:ext cx="4126171" cy="3536531"/>
                  <a:chOff x="1579530" y="3047340"/>
                  <a:chExt cx="4126171" cy="3536531"/>
                </a:xfrm>
              </p:grpSpPr>
              <p:sp>
                <p:nvSpPr>
                  <p:cNvPr id="8" name="TextBox 7"/>
                  <p:cNvSpPr txBox="1"/>
                  <p:nvPr/>
                </p:nvSpPr>
                <p:spPr>
                  <a:xfrm>
                    <a:off x="3928539" y="6214539"/>
                    <a:ext cx="1777162" cy="369332"/>
                  </a:xfrm>
                  <a:prstGeom prst="rect">
                    <a:avLst/>
                  </a:prstGeom>
                  <a:solidFill>
                    <a:schemeClr val="bg1"/>
                  </a:solidFill>
                </p:spPr>
                <p:txBody>
                  <a:bodyPr wrap="none" rtlCol="0">
                    <a:spAutoFit/>
                  </a:bodyPr>
                  <a:lstStyle/>
                  <a:p>
                    <a:r>
                      <a:rPr lang="en-US" dirty="0"/>
                      <a:t>Reflectivity (dBZ)</a:t>
                    </a:r>
                  </a:p>
                </p:txBody>
              </p:sp>
              <p:sp>
                <p:nvSpPr>
                  <p:cNvPr id="9" name="TextBox 8"/>
                  <p:cNvSpPr txBox="1"/>
                  <p:nvPr/>
                </p:nvSpPr>
                <p:spPr>
                  <a:xfrm rot="16200000">
                    <a:off x="1121663" y="3505207"/>
                    <a:ext cx="1285065" cy="369332"/>
                  </a:xfrm>
                  <a:prstGeom prst="rect">
                    <a:avLst/>
                  </a:prstGeom>
                  <a:solidFill>
                    <a:schemeClr val="bg1"/>
                  </a:solidFill>
                </p:spPr>
                <p:txBody>
                  <a:bodyPr wrap="none" rtlCol="0">
                    <a:spAutoFit/>
                  </a:bodyPr>
                  <a:lstStyle/>
                  <a:p>
                    <a:r>
                      <a:rPr lang="en-US" dirty="0"/>
                      <a:t>Height (km)</a:t>
                    </a:r>
                  </a:p>
                </p:txBody>
              </p:sp>
            </p:grpSp>
          </p:grpSp>
          <p:cxnSp>
            <p:nvCxnSpPr>
              <p:cNvPr id="12" name="Straight Arrow Connector 11"/>
              <p:cNvCxnSpPr/>
              <p:nvPr/>
            </p:nvCxnSpPr>
            <p:spPr>
              <a:xfrm rot="16200000">
                <a:off x="2995171" y="2573068"/>
                <a:ext cx="349564" cy="0"/>
              </a:xfrm>
              <a:prstGeom prst="straightConnector1">
                <a:avLst/>
              </a:prstGeom>
              <a:ln>
                <a:solidFill>
                  <a:schemeClr val="tx1">
                    <a:lumMod val="65000"/>
                    <a:lumOff val="3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3" name="Group 2">
            <a:extLst>
              <a:ext uri="{FF2B5EF4-FFF2-40B4-BE49-F238E27FC236}">
                <a16:creationId xmlns:a16="http://schemas.microsoft.com/office/drawing/2014/main" id="{D3BFDDB9-2F8C-1F40-93C1-54E5CDD970CE}"/>
              </a:ext>
            </a:extLst>
          </p:cNvPr>
          <p:cNvGrpSpPr/>
          <p:nvPr/>
        </p:nvGrpSpPr>
        <p:grpSpPr>
          <a:xfrm>
            <a:off x="1414941" y="492126"/>
            <a:ext cx="2901010" cy="6197194"/>
            <a:chOff x="1529245" y="492126"/>
            <a:chExt cx="2901010" cy="6197194"/>
          </a:xfrm>
        </p:grpSpPr>
        <p:sp>
          <p:nvSpPr>
            <p:cNvPr id="10" name="TextBox 9"/>
            <p:cNvSpPr txBox="1"/>
            <p:nvPr/>
          </p:nvSpPr>
          <p:spPr>
            <a:xfrm>
              <a:off x="1574068" y="6319988"/>
              <a:ext cx="2151926" cy="369332"/>
            </a:xfrm>
            <a:prstGeom prst="rect">
              <a:avLst/>
            </a:prstGeom>
            <a:solidFill>
              <a:schemeClr val="bg1"/>
            </a:solidFill>
          </p:spPr>
          <p:txBody>
            <a:bodyPr wrap="none" rtlCol="0">
              <a:spAutoFit/>
            </a:bodyPr>
            <a:lstStyle/>
            <a:p>
              <a:r>
                <a:rPr lang="en-US" dirty="0"/>
                <a:t>Hence &amp; Houze 2011</a:t>
              </a:r>
            </a:p>
          </p:txBody>
        </p:sp>
        <p:sp>
          <p:nvSpPr>
            <p:cNvPr id="11" name="TextBox 10"/>
            <p:cNvSpPr txBox="1"/>
            <p:nvPr/>
          </p:nvSpPr>
          <p:spPr>
            <a:xfrm>
              <a:off x="1529245" y="492126"/>
              <a:ext cx="2901010" cy="3046988"/>
            </a:xfrm>
            <a:prstGeom prst="rect">
              <a:avLst/>
            </a:prstGeom>
            <a:noFill/>
          </p:spPr>
          <p:txBody>
            <a:bodyPr wrap="square" rtlCol="0">
              <a:spAutoFit/>
            </a:bodyPr>
            <a:lstStyle/>
            <a:p>
              <a:r>
                <a:rPr lang="en-US" sz="3200" b="1" dirty="0">
                  <a:solidFill>
                    <a:srgbClr val="FF0000"/>
                  </a:solidFill>
                </a:rPr>
                <a:t>TRMM radar observations of 215 overpasses of Tropical cyclone eyewalls</a:t>
              </a:r>
            </a:p>
          </p:txBody>
        </p:sp>
      </p:grpSp>
      <p:sp>
        <p:nvSpPr>
          <p:cNvPr id="14" name="TextBox 13"/>
          <p:cNvSpPr txBox="1"/>
          <p:nvPr/>
        </p:nvSpPr>
        <p:spPr>
          <a:xfrm>
            <a:off x="8865531" y="3697976"/>
            <a:ext cx="960231" cy="369332"/>
          </a:xfrm>
          <a:prstGeom prst="rect">
            <a:avLst/>
          </a:prstGeom>
          <a:noFill/>
        </p:spPr>
        <p:txBody>
          <a:bodyPr wrap="none" rtlCol="0">
            <a:spAutoFit/>
          </a:bodyPr>
          <a:lstStyle/>
          <a:p>
            <a:r>
              <a:rPr lang="en-US" dirty="0"/>
              <a:t>Forming</a:t>
            </a:r>
          </a:p>
        </p:txBody>
      </p:sp>
      <p:sp>
        <p:nvSpPr>
          <p:cNvPr id="15" name="TextBox 14"/>
          <p:cNvSpPr txBox="1"/>
          <p:nvPr/>
        </p:nvSpPr>
        <p:spPr>
          <a:xfrm>
            <a:off x="8865531" y="1115249"/>
            <a:ext cx="980407" cy="369332"/>
          </a:xfrm>
          <a:prstGeom prst="rect">
            <a:avLst/>
          </a:prstGeom>
          <a:noFill/>
        </p:spPr>
        <p:txBody>
          <a:bodyPr wrap="none" rtlCol="0">
            <a:spAutoFit/>
          </a:bodyPr>
          <a:lstStyle/>
          <a:p>
            <a:r>
              <a:rPr lang="en-US" dirty="0"/>
              <a:t>Growing</a:t>
            </a:r>
          </a:p>
        </p:txBody>
      </p:sp>
      <p:sp>
        <p:nvSpPr>
          <p:cNvPr id="16" name="TextBox 15"/>
          <p:cNvSpPr txBox="1"/>
          <p:nvPr/>
        </p:nvSpPr>
        <p:spPr>
          <a:xfrm>
            <a:off x="6062121" y="1115249"/>
            <a:ext cx="1257000" cy="369332"/>
          </a:xfrm>
          <a:prstGeom prst="rect">
            <a:avLst/>
          </a:prstGeom>
          <a:noFill/>
        </p:spPr>
        <p:txBody>
          <a:bodyPr wrap="none" rtlCol="0">
            <a:spAutoFit/>
          </a:bodyPr>
          <a:lstStyle/>
          <a:p>
            <a:r>
              <a:rPr lang="en-US" dirty="0"/>
              <a:t>Maximizing</a:t>
            </a:r>
          </a:p>
        </p:txBody>
      </p:sp>
      <p:sp>
        <p:nvSpPr>
          <p:cNvPr id="17" name="TextBox 16"/>
          <p:cNvSpPr txBox="1"/>
          <p:nvPr/>
        </p:nvSpPr>
        <p:spPr>
          <a:xfrm>
            <a:off x="6062121" y="3697976"/>
            <a:ext cx="714070" cy="369332"/>
          </a:xfrm>
          <a:prstGeom prst="rect">
            <a:avLst/>
          </a:prstGeom>
          <a:noFill/>
        </p:spPr>
        <p:txBody>
          <a:bodyPr wrap="none" rtlCol="0">
            <a:spAutoFit/>
          </a:bodyPr>
          <a:lstStyle/>
          <a:p>
            <a:r>
              <a:rPr lang="en-US" dirty="0"/>
              <a:t>Dying</a:t>
            </a:r>
          </a:p>
        </p:txBody>
      </p:sp>
    </p:spTree>
    <p:extLst>
      <p:ext uri="{BB962C8B-B14F-4D97-AF65-F5344CB8AC3E}">
        <p14:creationId xmlns:p14="http://schemas.microsoft.com/office/powerpoint/2010/main" val="2200095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3541059" y="5298636"/>
            <a:ext cx="5199529" cy="584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1662771" y="5298636"/>
            <a:ext cx="9143999" cy="584776"/>
          </a:xfrm>
          <a:prstGeom prst="rect">
            <a:avLst/>
          </a:prstGeom>
          <a:noFill/>
        </p:spPr>
        <p:txBody>
          <a:bodyPr wrap="square" rtlCol="0">
            <a:spAutoFit/>
          </a:bodyPr>
          <a:lstStyle/>
          <a:p>
            <a:pPr algn="ctr"/>
            <a:r>
              <a:rPr lang="en-US" sz="3200" b="1" dirty="0">
                <a:solidFill>
                  <a:srgbClr val="FF0000"/>
                </a:solidFill>
              </a:rPr>
              <a:t>Flight tracks in Hurricane Rita</a:t>
            </a:r>
          </a:p>
        </p:txBody>
      </p:sp>
      <p:grpSp>
        <p:nvGrpSpPr>
          <p:cNvPr id="4" name="Group 3"/>
          <p:cNvGrpSpPr/>
          <p:nvPr/>
        </p:nvGrpSpPr>
        <p:grpSpPr>
          <a:xfrm>
            <a:off x="1524000" y="1"/>
            <a:ext cx="9133357" cy="6858001"/>
            <a:chOff x="0" y="1113827"/>
            <a:chExt cx="8053295" cy="5744173"/>
          </a:xfrm>
          <a:noFill/>
        </p:grpSpPr>
        <p:pic>
          <p:nvPicPr>
            <p:cNvPr id="2" name="Picture 1" descr="TRACK1800.gif"/>
            <p:cNvPicPr>
              <a:picLocks noChangeAspect="1"/>
            </p:cNvPicPr>
            <p:nvPr/>
          </p:nvPicPr>
          <p:blipFill rotWithShape="1">
            <a:blip r:embed="rId3">
              <a:extLst>
                <a:ext uri="{28A0092B-C50C-407E-A947-70E740481C1C}">
                  <a14:useLocalDpi xmlns:a14="http://schemas.microsoft.com/office/drawing/2010/main" val="0"/>
                </a:ext>
              </a:extLst>
            </a:blip>
            <a:srcRect t="16241"/>
            <a:stretch/>
          </p:blipFill>
          <p:spPr>
            <a:xfrm>
              <a:off x="0" y="1113828"/>
              <a:ext cx="6552000" cy="5744172"/>
            </a:xfrm>
            <a:prstGeom prst="rect">
              <a:avLst/>
            </a:prstGeom>
            <a:grpFill/>
            <a:ln w="76200" cmpd="sng">
              <a:noFill/>
            </a:ln>
          </p:spPr>
        </p:pic>
        <p:pic>
          <p:nvPicPr>
            <p:cNvPr id="3" name="Picture 2" descr="TRACK1830.gif"/>
            <p:cNvPicPr>
              <a:picLocks noChangeAspect="1"/>
            </p:cNvPicPr>
            <p:nvPr/>
          </p:nvPicPr>
          <p:blipFill rotWithShape="1">
            <a:blip r:embed="rId4">
              <a:extLst>
                <a:ext uri="{28A0092B-C50C-407E-A947-70E740481C1C}">
                  <a14:useLocalDpi xmlns:a14="http://schemas.microsoft.com/office/drawing/2010/main" val="0"/>
                </a:ext>
              </a:extLst>
            </a:blip>
            <a:srcRect l="4451" t="16241" r="34434"/>
            <a:stretch/>
          </p:blipFill>
          <p:spPr>
            <a:xfrm>
              <a:off x="4049059" y="1113827"/>
              <a:ext cx="4004236" cy="5744173"/>
            </a:xfrm>
            <a:prstGeom prst="rect">
              <a:avLst/>
            </a:prstGeom>
            <a:grpFill/>
            <a:ln w="76200" cmpd="sng">
              <a:noFill/>
            </a:ln>
          </p:spPr>
        </p:pic>
      </p:grpSp>
      <p:cxnSp>
        <p:nvCxnSpPr>
          <p:cNvPr id="6" name="Straight Connector 5"/>
          <p:cNvCxnSpPr/>
          <p:nvPr/>
        </p:nvCxnSpPr>
        <p:spPr>
          <a:xfrm>
            <a:off x="6116095" y="1"/>
            <a:ext cx="0" cy="6858001"/>
          </a:xfrm>
          <a:prstGeom prst="line">
            <a:avLst/>
          </a:prstGeom>
          <a:ln w="1270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380931" y="371036"/>
            <a:ext cx="3410748" cy="584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1513358" y="389812"/>
            <a:ext cx="9143999" cy="584776"/>
          </a:xfrm>
          <a:prstGeom prst="rect">
            <a:avLst/>
          </a:prstGeom>
          <a:noFill/>
        </p:spPr>
        <p:txBody>
          <a:bodyPr wrap="square" rtlCol="0">
            <a:spAutoFit/>
          </a:bodyPr>
          <a:lstStyle/>
          <a:p>
            <a:pPr algn="ctr"/>
            <a:r>
              <a:rPr lang="en-US" sz="3200" b="1" dirty="0">
                <a:solidFill>
                  <a:srgbClr val="FF0000"/>
                </a:solidFill>
              </a:rPr>
              <a:t>Rita in RAINEX 2005</a:t>
            </a:r>
          </a:p>
        </p:txBody>
      </p:sp>
      <p:cxnSp>
        <p:nvCxnSpPr>
          <p:cNvPr id="12" name="Straight Connector 11"/>
          <p:cNvCxnSpPr>
            <a:cxnSpLocks/>
          </p:cNvCxnSpPr>
          <p:nvPr/>
        </p:nvCxnSpPr>
        <p:spPr>
          <a:xfrm flipH="1" flipV="1">
            <a:off x="2280889" y="1620469"/>
            <a:ext cx="1260170" cy="829950"/>
          </a:xfrm>
          <a:prstGeom prst="line">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044653" y="1158804"/>
            <a:ext cx="1236236" cy="461665"/>
          </a:xfrm>
          <a:prstGeom prst="rect">
            <a:avLst/>
          </a:prstGeom>
          <a:solidFill>
            <a:schemeClr val="bg1"/>
          </a:solidFill>
          <a:ln>
            <a:noFill/>
          </a:ln>
        </p:spPr>
        <p:txBody>
          <a:bodyPr wrap="none" rtlCol="0">
            <a:spAutoFit/>
          </a:bodyPr>
          <a:lstStyle/>
          <a:p>
            <a:r>
              <a:rPr lang="en-US" sz="2400" b="1" dirty="0">
                <a:solidFill>
                  <a:srgbClr val="FF0000"/>
                </a:solidFill>
              </a:rPr>
              <a:t>ELDORA</a:t>
            </a:r>
          </a:p>
        </p:txBody>
      </p:sp>
      <p:cxnSp>
        <p:nvCxnSpPr>
          <p:cNvPr id="14" name="Straight Connector 13">
            <a:extLst>
              <a:ext uri="{FF2B5EF4-FFF2-40B4-BE49-F238E27FC236}">
                <a16:creationId xmlns:a16="http://schemas.microsoft.com/office/drawing/2014/main" id="{A2BE420A-0D75-5A48-910C-50692154E212}"/>
              </a:ext>
            </a:extLst>
          </p:cNvPr>
          <p:cNvCxnSpPr>
            <a:cxnSpLocks/>
          </p:cNvCxnSpPr>
          <p:nvPr/>
        </p:nvCxnSpPr>
        <p:spPr>
          <a:xfrm>
            <a:off x="8161361" y="2715531"/>
            <a:ext cx="893967" cy="329047"/>
          </a:xfrm>
          <a:prstGeom prst="line">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CB3A12E-EAD6-0C45-A8CE-F2AA01E7DB12}"/>
              </a:ext>
            </a:extLst>
          </p:cNvPr>
          <p:cNvSpPr txBox="1"/>
          <p:nvPr/>
        </p:nvSpPr>
        <p:spPr>
          <a:xfrm>
            <a:off x="9055328" y="3032431"/>
            <a:ext cx="1236236" cy="461665"/>
          </a:xfrm>
          <a:prstGeom prst="rect">
            <a:avLst/>
          </a:prstGeom>
          <a:solidFill>
            <a:schemeClr val="bg1"/>
          </a:solidFill>
          <a:ln>
            <a:noFill/>
          </a:ln>
        </p:spPr>
        <p:txBody>
          <a:bodyPr wrap="none" rtlCol="0">
            <a:spAutoFit/>
          </a:bodyPr>
          <a:lstStyle/>
          <a:p>
            <a:r>
              <a:rPr lang="en-US" sz="2400" b="1" dirty="0">
                <a:solidFill>
                  <a:srgbClr val="FF0000"/>
                </a:solidFill>
              </a:rPr>
              <a:t>ELDORA</a:t>
            </a:r>
          </a:p>
        </p:txBody>
      </p:sp>
    </p:spTree>
    <p:extLst>
      <p:ext uri="{BB962C8B-B14F-4D97-AF65-F5344CB8AC3E}">
        <p14:creationId xmlns:p14="http://schemas.microsoft.com/office/powerpoint/2010/main" val="2785862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8808" y="413069"/>
            <a:ext cx="6510235" cy="5495199"/>
          </a:xfrm>
          <a:prstGeom prst="rect">
            <a:avLst/>
          </a:prstGeom>
        </p:spPr>
      </p:pic>
      <p:sp>
        <p:nvSpPr>
          <p:cNvPr id="3" name="TextBox 2"/>
          <p:cNvSpPr txBox="1"/>
          <p:nvPr/>
        </p:nvSpPr>
        <p:spPr>
          <a:xfrm>
            <a:off x="8970039" y="6128178"/>
            <a:ext cx="1408219" cy="646331"/>
          </a:xfrm>
          <a:prstGeom prst="rect">
            <a:avLst/>
          </a:prstGeom>
          <a:solidFill>
            <a:schemeClr val="bg1"/>
          </a:solidFill>
          <a:ln>
            <a:noFill/>
          </a:ln>
        </p:spPr>
        <p:txBody>
          <a:bodyPr wrap="square" rtlCol="0">
            <a:spAutoFit/>
          </a:bodyPr>
          <a:lstStyle/>
          <a:p>
            <a:r>
              <a:rPr lang="en-US" dirty="0"/>
              <a:t>Didlake &amp; Houze 2011</a:t>
            </a:r>
          </a:p>
        </p:txBody>
      </p:sp>
      <p:sp>
        <p:nvSpPr>
          <p:cNvPr id="4" name="TextBox 3"/>
          <p:cNvSpPr txBox="1"/>
          <p:nvPr/>
        </p:nvSpPr>
        <p:spPr>
          <a:xfrm>
            <a:off x="1403997" y="413069"/>
            <a:ext cx="2226235" cy="2554545"/>
          </a:xfrm>
          <a:prstGeom prst="rect">
            <a:avLst/>
          </a:prstGeom>
          <a:solidFill>
            <a:srgbClr val="FFFFFF"/>
          </a:solidFill>
        </p:spPr>
        <p:txBody>
          <a:bodyPr wrap="square" rtlCol="0">
            <a:spAutoFit/>
          </a:bodyPr>
          <a:lstStyle/>
          <a:p>
            <a:r>
              <a:rPr lang="en-US" sz="3200" b="1" dirty="0">
                <a:solidFill>
                  <a:srgbClr val="FF0000"/>
                </a:solidFill>
              </a:rPr>
              <a:t>Rita secondary eyewall seen by ELDORA</a:t>
            </a:r>
          </a:p>
        </p:txBody>
      </p:sp>
    </p:spTree>
    <p:extLst>
      <p:ext uri="{BB962C8B-B14F-4D97-AF65-F5344CB8AC3E}">
        <p14:creationId xmlns:p14="http://schemas.microsoft.com/office/powerpoint/2010/main" val="3089889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890"/>
          <a:stretch/>
        </p:blipFill>
        <p:spPr>
          <a:xfrm>
            <a:off x="3924620" y="413069"/>
            <a:ext cx="4342763" cy="6178661"/>
          </a:xfrm>
          <a:prstGeom prst="rect">
            <a:avLst/>
          </a:prstGeom>
        </p:spPr>
      </p:pic>
      <p:sp>
        <p:nvSpPr>
          <p:cNvPr id="9" name="TextBox 8"/>
          <p:cNvSpPr txBox="1"/>
          <p:nvPr/>
        </p:nvSpPr>
        <p:spPr>
          <a:xfrm>
            <a:off x="8970039" y="6128178"/>
            <a:ext cx="1408219" cy="646331"/>
          </a:xfrm>
          <a:prstGeom prst="rect">
            <a:avLst/>
          </a:prstGeom>
          <a:solidFill>
            <a:schemeClr val="bg1"/>
          </a:solidFill>
          <a:ln>
            <a:noFill/>
          </a:ln>
        </p:spPr>
        <p:txBody>
          <a:bodyPr wrap="square" rtlCol="0">
            <a:spAutoFit/>
          </a:bodyPr>
          <a:lstStyle/>
          <a:p>
            <a:r>
              <a:rPr lang="en-US" dirty="0"/>
              <a:t>Didlake &amp; Houze 2011</a:t>
            </a:r>
          </a:p>
        </p:txBody>
      </p:sp>
      <p:sp>
        <p:nvSpPr>
          <p:cNvPr id="5" name="TextBox 4"/>
          <p:cNvSpPr txBox="1"/>
          <p:nvPr/>
        </p:nvSpPr>
        <p:spPr>
          <a:xfrm>
            <a:off x="1403997" y="4229124"/>
            <a:ext cx="1930170" cy="1477328"/>
          </a:xfrm>
          <a:prstGeom prst="rect">
            <a:avLst/>
          </a:prstGeom>
          <a:noFill/>
        </p:spPr>
        <p:txBody>
          <a:bodyPr wrap="square" rtlCol="0">
            <a:spAutoFit/>
          </a:bodyPr>
          <a:lstStyle/>
          <a:p>
            <a:r>
              <a:rPr lang="en-US" dirty="0"/>
              <a:t>+/– Vorticity tendency from high-resolution dual-Doppler</a:t>
            </a:r>
          </a:p>
        </p:txBody>
      </p:sp>
      <p:sp>
        <p:nvSpPr>
          <p:cNvPr id="8" name="TextBox 7">
            <a:extLst>
              <a:ext uri="{FF2B5EF4-FFF2-40B4-BE49-F238E27FC236}">
                <a16:creationId xmlns:a16="http://schemas.microsoft.com/office/drawing/2014/main" id="{CE315417-8D5A-124F-BC4A-6133EFE71FF6}"/>
              </a:ext>
            </a:extLst>
          </p:cNvPr>
          <p:cNvSpPr txBox="1"/>
          <p:nvPr/>
        </p:nvSpPr>
        <p:spPr>
          <a:xfrm>
            <a:off x="1403997" y="413069"/>
            <a:ext cx="2226235" cy="2554545"/>
          </a:xfrm>
          <a:prstGeom prst="rect">
            <a:avLst/>
          </a:prstGeom>
          <a:solidFill>
            <a:srgbClr val="FFFFFF"/>
          </a:solidFill>
        </p:spPr>
        <p:txBody>
          <a:bodyPr wrap="square" rtlCol="0">
            <a:spAutoFit/>
          </a:bodyPr>
          <a:lstStyle/>
          <a:p>
            <a:r>
              <a:rPr lang="en-US" sz="3200" b="1" dirty="0">
                <a:solidFill>
                  <a:srgbClr val="FF0000"/>
                </a:solidFill>
              </a:rPr>
              <a:t>Rita secondary eyewall seen by ELDORA</a:t>
            </a:r>
          </a:p>
        </p:txBody>
      </p:sp>
    </p:spTree>
    <p:extLst>
      <p:ext uri="{BB962C8B-B14F-4D97-AF65-F5344CB8AC3E}">
        <p14:creationId xmlns:p14="http://schemas.microsoft.com/office/powerpoint/2010/main" val="291762142"/>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000000"/>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000000"/>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000000"/>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9033</TotalTime>
  <Words>1567</Words>
  <Application>Microsoft Macintosh PowerPoint</Application>
  <PresentationFormat>Widescreen</PresentationFormat>
  <Paragraphs>175</Paragraphs>
  <Slides>21</Slides>
  <Notes>19</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21</vt:i4>
      </vt:variant>
    </vt:vector>
  </HeadingPairs>
  <TitlesOfParts>
    <vt:vector size="26" baseType="lpstr">
      <vt:lpstr>Arial</vt:lpstr>
      <vt:lpstr>Calibri</vt:lpstr>
      <vt:lpstr>Default Theme</vt:lpstr>
      <vt:lpstr>1_Default Theme</vt:lpstr>
      <vt:lpstr>2_Default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 Department of Atmos. Sci.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Houze</dc:creator>
  <cp:lastModifiedBy>Microsoft Office User</cp:lastModifiedBy>
  <cp:revision>110</cp:revision>
  <dcterms:created xsi:type="dcterms:W3CDTF">2019-12-02T17:03:50Z</dcterms:created>
  <dcterms:modified xsi:type="dcterms:W3CDTF">2020-01-15T11:30:06Z</dcterms:modified>
</cp:coreProperties>
</file>