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8" r:id="rId3"/>
    <p:sldId id="261" r:id="rId4"/>
    <p:sldId id="260" r:id="rId5"/>
    <p:sldId id="269" r:id="rId6"/>
    <p:sldId id="268" r:id="rId7"/>
    <p:sldId id="265" r:id="rId8"/>
    <p:sldId id="262" r:id="rId9"/>
    <p:sldId id="270" r:id="rId10"/>
    <p:sldId id="267" r:id="rId11"/>
    <p:sldId id="271" r:id="rId12"/>
    <p:sldId id="273" r:id="rId13"/>
    <p:sldId id="275" r:id="rId14"/>
    <p:sldId id="272" r:id="rId15"/>
    <p:sldId id="274" r:id="rId16"/>
    <p:sldId id="266" r:id="rId17"/>
    <p:sldId id="277" r:id="rId18"/>
    <p:sldId id="257" r:id="rId19"/>
    <p:sldId id="264" r:id="rId20"/>
    <p:sldId id="276" r:id="rId21"/>
    <p:sldId id="259" r:id="rId22"/>
    <p:sldId id="26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C1F"/>
    <a:srgbClr val="DB2C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1"/>
    <p:restoredTop sz="82823"/>
  </p:normalViewPr>
  <p:slideViewPr>
    <p:cSldViewPr snapToGrid="0" showGuides="1">
      <p:cViewPr varScale="1">
        <p:scale>
          <a:sx n="103" d="100"/>
          <a:sy n="103" d="100"/>
        </p:scale>
        <p:origin x="257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5" d="100"/>
          <a:sy n="95" d="100"/>
        </p:scale>
        <p:origin x="3152"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6467D-E771-D74E-82E0-F8022E12BED5}" type="datetimeFigureOut">
              <a:rPr lang="en-US" smtClean="0"/>
              <a:t>11/3/25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DC65E1-2B0A-A349-96E8-BCBB6CAF4A06}" type="slidenum">
              <a:rPr lang="en-US" smtClean="0"/>
              <a:t>‹#›</a:t>
            </a:fld>
            <a:endParaRPr lang="en-US"/>
          </a:p>
        </p:txBody>
      </p:sp>
    </p:spTree>
    <p:extLst>
      <p:ext uri="{BB962C8B-B14F-4D97-AF65-F5344CB8AC3E}">
        <p14:creationId xmlns:p14="http://schemas.microsoft.com/office/powerpoint/2010/main" val="124919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retired and haven’t been involved directly in research for seven years. However, I’ve written extensively on orographic clouds and precipitation and can draw on that experience. My focus here will be on the mechanisms by which mountains and hills can contribute to heavy precipitation in the warm season.</a:t>
            </a:r>
          </a:p>
        </p:txBody>
      </p:sp>
      <p:sp>
        <p:nvSpPr>
          <p:cNvPr id="4" name="Slide Number Placeholder 3"/>
          <p:cNvSpPr>
            <a:spLocks noGrp="1"/>
          </p:cNvSpPr>
          <p:nvPr>
            <p:ph type="sldNum" sz="quarter" idx="5"/>
          </p:nvPr>
        </p:nvSpPr>
        <p:spPr/>
        <p:txBody>
          <a:bodyPr/>
          <a:lstStyle/>
          <a:p>
            <a:fld id="{1ADC65E1-2B0A-A349-96E8-BCBB6CAF4A06}" type="slidenum">
              <a:rPr lang="en-US" smtClean="0"/>
              <a:t>1</a:t>
            </a:fld>
            <a:endParaRPr lang="en-US"/>
          </a:p>
        </p:txBody>
      </p:sp>
    </p:spTree>
    <p:extLst>
      <p:ext uri="{BB962C8B-B14F-4D97-AF65-F5344CB8AC3E}">
        <p14:creationId xmlns:p14="http://schemas.microsoft.com/office/powerpoint/2010/main" val="229051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 Secretary General called the 2010 flood in Pakistan one of the worst humanitarian disasters in recent memory</a:t>
            </a:r>
          </a:p>
          <a:p>
            <a:endParaRPr lang="en-US" dirty="0"/>
          </a:p>
          <a:p>
            <a:pPr marL="171450" indent="-171450">
              <a:buFont typeface="Arial" panose="020B0604020202020204" pitchFamily="34" charset="0"/>
              <a:buChar char="•"/>
            </a:pPr>
            <a:r>
              <a:rPr lang="en-US" dirty="0"/>
              <a:t>The mountains of Pakistan are arid; steady rains rare</a:t>
            </a:r>
          </a:p>
          <a:p>
            <a:pPr marL="171450" indent="-171450">
              <a:buFont typeface="Arial" panose="020B0604020202020204" pitchFamily="34" charset="0"/>
              <a:buChar char="•"/>
            </a:pPr>
            <a:r>
              <a:rPr lang="en-US" dirty="0"/>
              <a:t>A monsoon low over the Bay of Bengal is a region where MCSs form</a:t>
            </a:r>
          </a:p>
          <a:p>
            <a:pPr marL="171450" indent="-171450">
              <a:buFont typeface="Arial" panose="020B0604020202020204" pitchFamily="34" charset="0"/>
              <a:buChar char="•"/>
            </a:pPr>
            <a:r>
              <a:rPr lang="en-US" dirty="0"/>
              <a:t>In this case, the monsoon low, usually stationary over the Bay of Bengal. moved westward</a:t>
            </a:r>
          </a:p>
          <a:p>
            <a:pPr marL="171450" indent="-171450">
              <a:buFont typeface="Arial" panose="020B0604020202020204" pitchFamily="34" charset="0"/>
              <a:buChar char="•"/>
            </a:pPr>
            <a:r>
              <a:rPr lang="en-US" dirty="0"/>
              <a:t>A deep layer of moist unstable air, supporting MCSs, reached the intersection of the Pakistan mountains and Himalayas</a:t>
            </a:r>
          </a:p>
          <a:p>
            <a:pPr marL="171450" indent="-171450">
              <a:buFont typeface="Arial" panose="020B0604020202020204" pitchFamily="34" charset="0"/>
              <a:buChar char="•"/>
            </a:pPr>
            <a:r>
              <a:rPr lang="en-US" dirty="0"/>
              <a:t>A period steady MCS-type rain occurred over the headwaters of the Indus River that flows through Pakistan to the Arabian Sea</a:t>
            </a:r>
          </a:p>
          <a:p>
            <a:endParaRPr lang="en-US" dirty="0"/>
          </a:p>
        </p:txBody>
      </p:sp>
      <p:sp>
        <p:nvSpPr>
          <p:cNvPr id="4" name="Slide Number Placeholder 3"/>
          <p:cNvSpPr>
            <a:spLocks noGrp="1"/>
          </p:cNvSpPr>
          <p:nvPr>
            <p:ph type="sldNum" sz="quarter" idx="5"/>
          </p:nvPr>
        </p:nvSpPr>
        <p:spPr/>
        <p:txBody>
          <a:bodyPr/>
          <a:lstStyle/>
          <a:p>
            <a:fld id="{1ADC65E1-2B0A-A349-96E8-BCBB6CAF4A06}" type="slidenum">
              <a:rPr lang="en-US" smtClean="0"/>
              <a:t>10</a:t>
            </a:fld>
            <a:endParaRPr lang="en-US"/>
          </a:p>
        </p:txBody>
      </p:sp>
    </p:spTree>
    <p:extLst>
      <p:ext uri="{BB962C8B-B14F-4D97-AF65-F5344CB8AC3E}">
        <p14:creationId xmlns:p14="http://schemas.microsoft.com/office/powerpoint/2010/main" val="2488806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it isn’t just the broad barrier-scale lifting that is important</a:t>
            </a:r>
          </a:p>
        </p:txBody>
      </p:sp>
      <p:sp>
        <p:nvSpPr>
          <p:cNvPr id="4" name="Slide Number Placeholder 3"/>
          <p:cNvSpPr>
            <a:spLocks noGrp="1"/>
          </p:cNvSpPr>
          <p:nvPr>
            <p:ph type="sldNum" sz="quarter" idx="5"/>
          </p:nvPr>
        </p:nvSpPr>
        <p:spPr/>
        <p:txBody>
          <a:bodyPr/>
          <a:lstStyle/>
          <a:p>
            <a:fld id="{1ADC65E1-2B0A-A349-96E8-BCBB6CAF4A06}" type="slidenum">
              <a:rPr lang="en-US" smtClean="0"/>
              <a:t>11</a:t>
            </a:fld>
            <a:endParaRPr lang="en-US"/>
          </a:p>
        </p:txBody>
      </p:sp>
    </p:spTree>
    <p:extLst>
      <p:ext uri="{BB962C8B-B14F-4D97-AF65-F5344CB8AC3E}">
        <p14:creationId xmlns:p14="http://schemas.microsoft.com/office/powerpoint/2010/main" val="45018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study of flood-producing rain over the European </a:t>
            </a:r>
            <a:r>
              <a:rPr lang="en-US" dirty="0" err="1"/>
              <a:t>Alpss</a:t>
            </a:r>
            <a:r>
              <a:rPr lang="en-US" dirty="0"/>
              <a:t>, we found that the convection producing much of the heavy rain was </a:t>
            </a:r>
            <a:r>
              <a:rPr lang="en-US" u="sng" dirty="0"/>
              <a:t>triggered</a:t>
            </a:r>
            <a:r>
              <a:rPr lang="en-US" dirty="0"/>
              <a:t> by the first sharp rise in the terrain, which is always jagged in mountainous regions</a:t>
            </a:r>
          </a:p>
        </p:txBody>
      </p:sp>
      <p:sp>
        <p:nvSpPr>
          <p:cNvPr id="4" name="Slide Number Placeholder 3"/>
          <p:cNvSpPr>
            <a:spLocks noGrp="1"/>
          </p:cNvSpPr>
          <p:nvPr>
            <p:ph type="sldNum" sz="quarter" idx="5"/>
          </p:nvPr>
        </p:nvSpPr>
        <p:spPr/>
        <p:txBody>
          <a:bodyPr/>
          <a:lstStyle/>
          <a:p>
            <a:fld id="{1ADC65E1-2B0A-A349-96E8-BCBB6CAF4A06}" type="slidenum">
              <a:rPr lang="en-US" smtClean="0"/>
              <a:t>12</a:t>
            </a:fld>
            <a:endParaRPr lang="en-US"/>
          </a:p>
        </p:txBody>
      </p:sp>
    </p:spTree>
    <p:extLst>
      <p:ext uri="{BB962C8B-B14F-4D97-AF65-F5344CB8AC3E}">
        <p14:creationId xmlns:p14="http://schemas.microsoft.com/office/powerpoint/2010/main" val="118600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illustrate the importance of the sub-barrier-scale terrain, I return to the last highlighted scenario in this figure.</a:t>
            </a:r>
          </a:p>
          <a:p>
            <a:pPr marL="171450" indent="-171450">
              <a:buFont typeface="Arial" panose="020B0604020202020204" pitchFamily="34" charset="0"/>
              <a:buChar char="•"/>
            </a:pPr>
            <a:r>
              <a:rPr lang="en-US" dirty="0"/>
              <a:t>In this scenario, leeside subsidence caps convection</a:t>
            </a:r>
          </a:p>
          <a:p>
            <a:pPr marL="171450" indent="-171450">
              <a:buFont typeface="Arial" panose="020B0604020202020204" pitchFamily="34" charset="0"/>
              <a:buChar char="•"/>
            </a:pPr>
            <a:r>
              <a:rPr lang="en-US" dirty="0"/>
              <a:t>A moist jet runs parallel to the broad mountain barrier’</a:t>
            </a:r>
          </a:p>
          <a:p>
            <a:pPr marL="171450" indent="-171450">
              <a:buFont typeface="Arial" panose="020B0604020202020204" pitchFamily="34" charset="0"/>
              <a:buChar char="•"/>
            </a:pPr>
            <a:r>
              <a:rPr lang="en-US" dirty="0"/>
              <a:t>Convection breaking the cap is triggered over small-scale foothill terrain</a:t>
            </a:r>
          </a:p>
        </p:txBody>
      </p:sp>
      <p:sp>
        <p:nvSpPr>
          <p:cNvPr id="4" name="Slide Number Placeholder 3"/>
          <p:cNvSpPr>
            <a:spLocks noGrp="1"/>
          </p:cNvSpPr>
          <p:nvPr>
            <p:ph type="sldNum" sz="quarter" idx="5"/>
          </p:nvPr>
        </p:nvSpPr>
        <p:spPr/>
        <p:txBody>
          <a:bodyPr/>
          <a:lstStyle/>
          <a:p>
            <a:fld id="{1ADC65E1-2B0A-A349-96E8-BCBB6CAF4A06}" type="slidenum">
              <a:rPr lang="en-US" smtClean="0"/>
              <a:t>13</a:t>
            </a:fld>
            <a:endParaRPr lang="en-US"/>
          </a:p>
        </p:txBody>
      </p:sp>
    </p:spTree>
    <p:extLst>
      <p:ext uri="{BB962C8B-B14F-4D97-AF65-F5344CB8AC3E}">
        <p14:creationId xmlns:p14="http://schemas.microsoft.com/office/powerpoint/2010/main" val="173710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example from South Asia:</a:t>
            </a:r>
          </a:p>
          <a:p>
            <a:pPr marL="171450" indent="-171450">
              <a:buFont typeface="Arial" panose="020B0604020202020204" pitchFamily="34" charset="0"/>
              <a:buChar char="•"/>
            </a:pPr>
            <a:r>
              <a:rPr lang="en-US" dirty="0"/>
              <a:t>L</a:t>
            </a:r>
            <a:r>
              <a:rPr lang="en-US" sz="1200" kern="1200" dirty="0">
                <a:solidFill>
                  <a:schemeClr val="tx1"/>
                </a:solidFill>
                <a:effectLst/>
                <a:latin typeface="+mn-lt"/>
                <a:ea typeface="+mn-ea"/>
                <a:cs typeface="+mn-cs"/>
              </a:rPr>
              <a:t>ow-level moist flow was coming from the Arabian Sea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Upper level flow over Afghanistan was capping convection</a:t>
            </a:r>
          </a:p>
          <a:p>
            <a:pPr marL="171450" indent="-171450">
              <a:buFont typeface="Arial" panose="020B0604020202020204" pitchFamily="34" charset="0"/>
              <a:buChar char="•"/>
            </a:pPr>
            <a:r>
              <a:rPr lang="en-US" dirty="0"/>
              <a:t>Importantly, we found that the instability was increased by boundary-layer processes</a:t>
            </a:r>
          </a:p>
          <a:p>
            <a:pPr marL="628650" lvl="1" indent="-171450">
              <a:buFont typeface="Arial" panose="020B0604020202020204" pitchFamily="34" charset="0"/>
              <a:buChar char="•"/>
            </a:pPr>
            <a:r>
              <a:rPr lang="en-US" dirty="0"/>
              <a:t>LH flux over the ocean</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SH flux over the desert</a:t>
            </a:r>
          </a:p>
          <a:p>
            <a:pPr marL="171450" indent="-171450">
              <a:buFont typeface="Arial" panose="020B0604020202020204" pitchFamily="34" charset="0"/>
              <a:buChar char="•"/>
            </a:pPr>
            <a:r>
              <a:rPr lang="en-US" dirty="0"/>
              <a:t>Convection and a major storm occurred when the low-level jet hit a small foot hill inside the red box</a:t>
            </a:r>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endParaRPr lang="en-US" i="1" dirty="0"/>
          </a:p>
          <a:p>
            <a:r>
              <a:rPr lang="en-US" sz="1200" i="1" kern="1200" dirty="0">
                <a:solidFill>
                  <a:schemeClr val="tx1"/>
                </a:solidFill>
                <a:effectLst/>
                <a:latin typeface="+mn-lt"/>
                <a:ea typeface="+mn-ea"/>
                <a:cs typeface="+mn-cs"/>
              </a:rPr>
              <a:t>Figure 7. FNL backward trajectories coinciding with the occurrence of a system containing intense convective echoes. (a) Trajectories for parcels reaching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locations indicated by the grey symbols at 1800 UTC 3 September 2003 at 3.0 km AGL (white trajectories) and 1.0 km AGL (black trajectories).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circle, square and triangle markers are used to identify each trajectory. The time elapsed between markers is 24 h. The large squares identify the regions of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Arabian Sea, the Thar Desert, and the western terrain indentation used in Figure 10. (b)–(d) Time series of temperature, water </a:t>
            </a:r>
            <a:r>
              <a:rPr lang="en-US" sz="1200" i="1" kern="1200" dirty="0" err="1">
                <a:solidFill>
                  <a:schemeClr val="tx1"/>
                </a:solidFill>
                <a:effectLst/>
                <a:latin typeface="+mn-lt"/>
                <a:ea typeface="+mn-ea"/>
                <a:cs typeface="+mn-cs"/>
              </a:rPr>
              <a:t>vapour</a:t>
            </a:r>
            <a:r>
              <a:rPr lang="en-US" sz="1200" i="1" kern="1200" dirty="0">
                <a:solidFill>
                  <a:schemeClr val="tx1"/>
                </a:solidFill>
                <a:effectLst/>
                <a:latin typeface="+mn-lt"/>
                <a:ea typeface="+mn-ea"/>
                <a:cs typeface="+mn-cs"/>
              </a:rPr>
              <a:t> mixing ratio,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and equivalent potential temperature, respectively, for the low-level trajectories shown in (a). The solid symbols identify the period when the low-level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trajectories were over the Thar Desert.</a:t>
            </a:r>
          </a:p>
          <a:p>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DC65E1-2B0A-A349-96E8-BCBB6CAF4A06}" type="slidenum">
              <a:rPr lang="en-US" smtClean="0"/>
              <a:t>14</a:t>
            </a:fld>
            <a:endParaRPr lang="en-US"/>
          </a:p>
        </p:txBody>
      </p:sp>
    </p:spTree>
    <p:extLst>
      <p:ext uri="{BB962C8B-B14F-4D97-AF65-F5344CB8AC3E}">
        <p14:creationId xmlns:p14="http://schemas.microsoft.com/office/powerpoint/2010/main" val="254290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i="1" dirty="0"/>
          </a:p>
          <a:p>
            <a:endParaRPr lang="en-US" sz="1200" i="1" kern="1200" dirty="0">
              <a:solidFill>
                <a:schemeClr val="tx1"/>
              </a:solidFill>
              <a:effectLst/>
              <a:latin typeface="+mn-lt"/>
              <a:ea typeface="+mn-ea"/>
              <a:cs typeface="+mn-cs"/>
            </a:endParaRPr>
          </a:p>
          <a:p>
            <a:endParaRPr lang="en-US" i="1" dirty="0"/>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exact location where convection initiated in relation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to the terrain, as well as the life cycle of the system, is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shown in Figure 11. Convection formed at 1900 UTC (0000</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LST) over the easternmost edge of a relatively small ridge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∼72◦E, 33.8◦N (thick solid contour in Figure 11(a)).</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area of intense rainfall increased by 2000 UTC (short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dashed contour). In the subsequent 2–3 hours the system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moved toward the east-southeast (long dashed and thin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solid contours, respectively). A vertical cross-section along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north–south line in Figure 11(a) indicates that the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convection first appeared over a relatively small (&lt;0.5 km)</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but sharp peak of the terrain (at distance = 270 km in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Figure 11(b)).</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DC65E1-2B0A-A349-96E8-BCBB6CAF4A06}" type="slidenum">
              <a:rPr lang="en-US" smtClean="0"/>
              <a:t>15</a:t>
            </a:fld>
            <a:endParaRPr lang="en-US"/>
          </a:p>
        </p:txBody>
      </p:sp>
    </p:spTree>
    <p:extLst>
      <p:ext uri="{BB962C8B-B14F-4D97-AF65-F5344CB8AC3E}">
        <p14:creationId xmlns:p14="http://schemas.microsoft.com/office/powerpoint/2010/main" val="1065894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 1. Topographical map of South America showing the Andes mountain range and associated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terrain features. Selected regions for this study are outlined in black and labeled.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Circular inset highlights the Sierra de Cordoba range that is of particular importance to this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study.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DC65E1-2B0A-A349-96E8-BCBB6CAF4A06}" type="slidenum">
              <a:rPr lang="en-US" smtClean="0"/>
              <a:t>16</a:t>
            </a:fld>
            <a:endParaRPr lang="en-US"/>
          </a:p>
        </p:txBody>
      </p:sp>
    </p:spTree>
    <p:extLst>
      <p:ext uri="{BB962C8B-B14F-4D97-AF65-F5344CB8AC3E}">
        <p14:creationId xmlns:p14="http://schemas.microsoft.com/office/powerpoint/2010/main" val="690407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C65E1-2B0A-A349-96E8-BCBB6CAF4A06}" type="slidenum">
              <a:rPr lang="en-US" smtClean="0"/>
              <a:t>17</a:t>
            </a:fld>
            <a:endParaRPr lang="en-US"/>
          </a:p>
        </p:txBody>
      </p:sp>
    </p:spTree>
    <p:extLst>
      <p:ext uri="{BB962C8B-B14F-4D97-AF65-F5344CB8AC3E}">
        <p14:creationId xmlns:p14="http://schemas.microsoft.com/office/powerpoint/2010/main" val="1169330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C65E1-2B0A-A349-96E8-BCBB6CAF4A06}" type="slidenum">
              <a:rPr lang="en-US" smtClean="0"/>
              <a:t>18</a:t>
            </a:fld>
            <a:endParaRPr lang="en-US"/>
          </a:p>
        </p:txBody>
      </p:sp>
    </p:spTree>
    <p:extLst>
      <p:ext uri="{BB962C8B-B14F-4D97-AF65-F5344CB8AC3E}">
        <p14:creationId xmlns:p14="http://schemas.microsoft.com/office/powerpoint/2010/main" val="3489127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DC65E1-2B0A-A349-96E8-BCBB6CAF4A06}" type="slidenum">
              <a:rPr lang="en-US" smtClean="0"/>
              <a:t>19</a:t>
            </a:fld>
            <a:endParaRPr lang="en-US"/>
          </a:p>
        </p:txBody>
      </p:sp>
    </p:spTree>
    <p:extLst>
      <p:ext uri="{BB962C8B-B14F-4D97-AF65-F5344CB8AC3E}">
        <p14:creationId xmlns:p14="http://schemas.microsoft.com/office/powerpoint/2010/main" val="297920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starting point for my preparation has been my 2012 review paper on this subject and Chapter 12 of my book, especially Chapter 12, dealing with clouds and precipitation associated with hills and mountains.</a:t>
            </a:r>
          </a:p>
        </p:txBody>
      </p:sp>
      <p:sp>
        <p:nvSpPr>
          <p:cNvPr id="4" name="Slide Number Placeholder 3"/>
          <p:cNvSpPr>
            <a:spLocks noGrp="1"/>
          </p:cNvSpPr>
          <p:nvPr>
            <p:ph type="sldNum" sz="quarter" idx="5"/>
          </p:nvPr>
        </p:nvSpPr>
        <p:spPr/>
        <p:txBody>
          <a:bodyPr/>
          <a:lstStyle/>
          <a:p>
            <a:fld id="{1ADC65E1-2B0A-A349-96E8-BCBB6CAF4A06}" type="slidenum">
              <a:rPr lang="en-US" smtClean="0"/>
              <a:t>2</a:t>
            </a:fld>
            <a:endParaRPr lang="en-US"/>
          </a:p>
        </p:txBody>
      </p:sp>
    </p:spTree>
    <p:extLst>
      <p:ext uri="{BB962C8B-B14F-4D97-AF65-F5344CB8AC3E}">
        <p14:creationId xmlns:p14="http://schemas.microsoft.com/office/powerpoint/2010/main" val="1460299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DC65E1-2B0A-A349-96E8-BCBB6CAF4A06}" type="slidenum">
              <a:rPr lang="en-US" smtClean="0"/>
              <a:t>20</a:t>
            </a:fld>
            <a:endParaRPr lang="en-US"/>
          </a:p>
        </p:txBody>
      </p:sp>
    </p:spTree>
    <p:extLst>
      <p:ext uri="{BB962C8B-B14F-4D97-AF65-F5344CB8AC3E}">
        <p14:creationId xmlns:p14="http://schemas.microsoft.com/office/powerpoint/2010/main" val="170126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DC65E1-2B0A-A349-96E8-BCBB6CAF4A06}" type="slidenum">
              <a:rPr lang="en-US" smtClean="0"/>
              <a:t>22</a:t>
            </a:fld>
            <a:endParaRPr lang="en-US"/>
          </a:p>
        </p:txBody>
      </p:sp>
    </p:spTree>
    <p:extLst>
      <p:ext uri="{BB962C8B-B14F-4D97-AF65-F5344CB8AC3E}">
        <p14:creationId xmlns:p14="http://schemas.microsoft.com/office/powerpoint/2010/main" val="175116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point is that simple cross barrier flow is seldom if ever associated with major “orographic </a:t>
            </a:r>
            <a:r>
              <a:rPr lang="en-US" dirty="0" err="1"/>
              <a:t>precipitaton</a:t>
            </a:r>
            <a:r>
              <a:rPr lang="en-US" dirty="0"/>
              <a:t> events. Instead, they occur nearly exclusively when some storm of non-orographic nature occurs over or near mountains or hills. </a:t>
            </a:r>
          </a:p>
        </p:txBody>
      </p:sp>
      <p:sp>
        <p:nvSpPr>
          <p:cNvPr id="4" name="Slide Number Placeholder 3"/>
          <p:cNvSpPr>
            <a:spLocks noGrp="1"/>
          </p:cNvSpPr>
          <p:nvPr>
            <p:ph type="sldNum" sz="quarter" idx="5"/>
          </p:nvPr>
        </p:nvSpPr>
        <p:spPr/>
        <p:txBody>
          <a:bodyPr/>
          <a:lstStyle/>
          <a:p>
            <a:fld id="{1ADC65E1-2B0A-A349-96E8-BCBB6CAF4A06}" type="slidenum">
              <a:rPr lang="en-US" smtClean="0"/>
              <a:t>3</a:t>
            </a:fld>
            <a:endParaRPr lang="en-US"/>
          </a:p>
        </p:txBody>
      </p:sp>
    </p:spTree>
    <p:extLst>
      <p:ext uri="{BB962C8B-B14F-4D97-AF65-F5344CB8AC3E}">
        <p14:creationId xmlns:p14="http://schemas.microsoft.com/office/powerpoint/2010/main" val="100228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Chapter 12, I detail all the known scenarios where mountains affect precipitating clouds over mountains. I will come back to the lower one later in the talk. I want to focus on the first one--flow of a layer of moist unstable flow over sloping terrain. </a:t>
            </a:r>
          </a:p>
          <a:p>
            <a:endParaRPr lang="en-US" dirty="0"/>
          </a:p>
          <a:p>
            <a:r>
              <a:rPr lang="en-US" dirty="0"/>
              <a:t>One very important case is when this type of flow interacts with a convective storm occurring for unrelated reasons over high terrain.</a:t>
            </a:r>
          </a:p>
        </p:txBody>
      </p:sp>
      <p:sp>
        <p:nvSpPr>
          <p:cNvPr id="4" name="Slide Number Placeholder 3"/>
          <p:cNvSpPr>
            <a:spLocks noGrp="1"/>
          </p:cNvSpPr>
          <p:nvPr>
            <p:ph type="sldNum" sz="quarter" idx="5"/>
          </p:nvPr>
        </p:nvSpPr>
        <p:spPr/>
        <p:txBody>
          <a:bodyPr/>
          <a:lstStyle/>
          <a:p>
            <a:fld id="{1ADC65E1-2B0A-A349-96E8-BCBB6CAF4A06}" type="slidenum">
              <a:rPr lang="en-US" smtClean="0"/>
              <a:t>4</a:t>
            </a:fld>
            <a:endParaRPr lang="en-US"/>
          </a:p>
        </p:txBody>
      </p:sp>
    </p:spTree>
    <p:extLst>
      <p:ext uri="{BB962C8B-B14F-4D97-AF65-F5344CB8AC3E}">
        <p14:creationId xmlns:p14="http://schemas.microsoft.com/office/powerpoint/2010/main" val="231558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refer to two examples.</a:t>
            </a:r>
          </a:p>
        </p:txBody>
      </p:sp>
      <p:sp>
        <p:nvSpPr>
          <p:cNvPr id="4" name="Slide Number Placeholder 3"/>
          <p:cNvSpPr>
            <a:spLocks noGrp="1"/>
          </p:cNvSpPr>
          <p:nvPr>
            <p:ph type="sldNum" sz="quarter" idx="5"/>
          </p:nvPr>
        </p:nvSpPr>
        <p:spPr/>
        <p:txBody>
          <a:bodyPr/>
          <a:lstStyle/>
          <a:p>
            <a:fld id="{1ADC65E1-2B0A-A349-96E8-BCBB6CAF4A06}" type="slidenum">
              <a:rPr lang="en-US" smtClean="0"/>
              <a:t>5</a:t>
            </a:fld>
            <a:endParaRPr lang="en-US"/>
          </a:p>
        </p:txBody>
      </p:sp>
    </p:spTree>
    <p:extLst>
      <p:ext uri="{BB962C8B-B14F-4D97-AF65-F5344CB8AC3E}">
        <p14:creationId xmlns:p14="http://schemas.microsoft.com/office/powerpoint/2010/main" val="2316344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the Big Thompson </a:t>
            </a:r>
            <a:r>
              <a:rPr lang="en-US" dirty="0" err="1"/>
              <a:t>Canynon</a:t>
            </a:r>
            <a:r>
              <a:rPr lang="en-US" dirty="0"/>
              <a:t> flood storm of 1976. 139 people died in the flash flooded canyon. (I was in the Rockies the night of this storm, but thankfully not near the Big Thompson Canyon.) This flood occurred when a layer of upslope moist unstable flow was driven up the slope of the Rockies by a persistent and increasing E-W synoptic-scale pressure gradient. The main convective element got into a synergistic relationship with the convective </a:t>
            </a:r>
            <a:r>
              <a:rPr lang="en-US" dirty="0" err="1"/>
              <a:t>strom</a:t>
            </a:r>
            <a:r>
              <a:rPr lang="en-US" dirty="0"/>
              <a:t> circulation.</a:t>
            </a:r>
            <a:endParaRPr lang="en-US" i="1" dirty="0"/>
          </a:p>
          <a:p>
            <a:endParaRPr lang="en-US" sz="1200" i="1" kern="1200" dirty="0">
              <a:solidFill>
                <a:schemeClr val="tx1"/>
              </a:solidFill>
              <a:effectLst/>
              <a:latin typeface="+mn-lt"/>
              <a:ea typeface="+mn-ea"/>
              <a:cs typeface="+mn-cs"/>
            </a:endParaRPr>
          </a:p>
          <a:p>
            <a:endParaRPr lang="en-US" i="1" dirty="0"/>
          </a:p>
          <a:p>
            <a:r>
              <a:rPr lang="en-US" sz="1200" i="1" kern="1200" dirty="0">
                <a:solidFill>
                  <a:schemeClr val="tx1"/>
                </a:solidFill>
                <a:effectLst/>
                <a:latin typeface="+mn-lt"/>
                <a:ea typeface="+mn-ea"/>
                <a:cs typeface="+mn-cs"/>
              </a:rPr>
              <a:t>FIG. 15 of </a:t>
            </a:r>
            <a:r>
              <a:rPr lang="en-US" sz="1200" i="1" kern="1200" dirty="0" err="1">
                <a:solidFill>
                  <a:schemeClr val="tx1"/>
                </a:solidFill>
                <a:effectLst/>
                <a:latin typeface="+mn-lt"/>
                <a:ea typeface="+mn-ea"/>
                <a:cs typeface="+mn-cs"/>
              </a:rPr>
              <a:t>Caracena</a:t>
            </a:r>
            <a:r>
              <a:rPr lang="en-US" sz="1200" i="1" kern="1200" dirty="0">
                <a:solidFill>
                  <a:schemeClr val="tx1"/>
                </a:solidFill>
                <a:effectLst/>
                <a:latin typeface="+mn-lt"/>
                <a:ea typeface="+mn-ea"/>
                <a:cs typeface="+mn-cs"/>
              </a:rPr>
              <a:t> et al. 1979. Physical model of one of the initial cells of the Big Thompson storm</a:t>
            </a:r>
            <a:r>
              <a:rPr lang="en-US" dirty="0"/>
              <a:t> </a:t>
            </a:r>
            <a:r>
              <a:rPr lang="en-US" sz="1200" i="1" kern="1200" dirty="0">
                <a:solidFill>
                  <a:schemeClr val="tx1"/>
                </a:solidFill>
                <a:effectLst/>
                <a:latin typeface="+mn-lt"/>
                <a:ea typeface="+mn-ea"/>
                <a:cs typeface="+mn-cs"/>
              </a:rPr>
              <a:t>complex. LCL, LFC, winds and levels of 0°C and -25°C isotherms are from</a:t>
            </a:r>
            <a:r>
              <a:rPr lang="en-US" dirty="0"/>
              <a:t> </a:t>
            </a:r>
            <a:r>
              <a:rPr lang="en-US" sz="1200" i="1" kern="1200" dirty="0">
                <a:solidFill>
                  <a:schemeClr val="tx1"/>
                </a:solidFill>
                <a:effectLst/>
                <a:latin typeface="+mn-lt"/>
                <a:ea typeface="+mn-ea"/>
                <a:cs typeface="+mn-cs"/>
              </a:rPr>
              <a:t>interpolated Loveland, Colorado, sounding. Grover 0045 GMT radar reflectivity are shown with IO </a:t>
            </a:r>
            <a:r>
              <a:rPr lang="en-US" sz="1200" i="1" kern="1200" dirty="0" err="1">
                <a:solidFill>
                  <a:schemeClr val="tx1"/>
                </a:solidFill>
                <a:effectLst/>
                <a:latin typeface="+mn-lt"/>
                <a:ea typeface="+mn-ea"/>
                <a:cs typeface="+mn-cs"/>
              </a:rPr>
              <a:t>dBZ</a:t>
            </a:r>
            <a:r>
              <a:rPr lang="en-US" sz="1200" i="1" kern="1200" dirty="0">
                <a:solidFill>
                  <a:schemeClr val="tx1"/>
                </a:solidFill>
                <a:effectLst/>
                <a:latin typeface="+mn-lt"/>
                <a:ea typeface="+mn-ea"/>
                <a:cs typeface="+mn-cs"/>
              </a:rPr>
              <a:t> contours beginning with 15 </a:t>
            </a:r>
            <a:r>
              <a:rPr lang="en-US" sz="1200" i="1" kern="1200" dirty="0" err="1">
                <a:solidFill>
                  <a:schemeClr val="tx1"/>
                </a:solidFill>
                <a:effectLst/>
                <a:latin typeface="+mn-lt"/>
                <a:ea typeface="+mn-ea"/>
                <a:cs typeface="+mn-cs"/>
              </a:rPr>
              <a:t>dBZ</a:t>
            </a:r>
            <a:r>
              <a:rPr lang="en-US" sz="1200" i="1" kern="1200" dirty="0">
                <a:solidFill>
                  <a:schemeClr val="tx1"/>
                </a:solidFill>
                <a:effectLst/>
                <a:latin typeface="+mn-lt"/>
                <a:ea typeface="+mn-ea"/>
                <a:cs typeface="+mn-cs"/>
              </a:rPr>
              <a:t> level.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DC65E1-2B0A-A349-96E8-BCBB6CAF4A06}" type="slidenum">
              <a:rPr lang="en-US" smtClean="0"/>
              <a:t>6</a:t>
            </a:fld>
            <a:endParaRPr lang="en-US"/>
          </a:p>
        </p:txBody>
      </p:sp>
    </p:spTree>
    <p:extLst>
      <p:ext uri="{BB962C8B-B14F-4D97-AF65-F5344CB8AC3E}">
        <p14:creationId xmlns:p14="http://schemas.microsoft.com/office/powerpoint/2010/main" val="345134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example if from South Asia, where much of my research experience with extreme orographic storms was focused. This region is a natural laboratory for studying these </a:t>
            </a:r>
            <a:r>
              <a:rPr lang="en-US" dirty="0" err="1"/>
              <a:t>prccesses</a:t>
            </a:r>
            <a:r>
              <a:rPr lang="en-US" dirty="0"/>
              <a:t>. Note: </a:t>
            </a:r>
          </a:p>
          <a:p>
            <a:pPr marL="171450" indent="-171450">
              <a:buFont typeface="Arial" panose="020B0604020202020204" pitchFamily="34" charset="0"/>
              <a:buChar char="•"/>
            </a:pPr>
            <a:r>
              <a:rPr lang="en-US" dirty="0"/>
              <a:t>Mountains of Afghanistan and Pakistan</a:t>
            </a:r>
          </a:p>
          <a:p>
            <a:pPr marL="171450" indent="-171450">
              <a:buFont typeface="Arial" panose="020B0604020202020204" pitchFamily="34" charset="0"/>
              <a:buChar char="•"/>
            </a:pPr>
            <a:r>
              <a:rPr lang="en-US" dirty="0"/>
              <a:t>Himalayas</a:t>
            </a:r>
          </a:p>
          <a:p>
            <a:pPr marL="171450" indent="-171450">
              <a:buFont typeface="Arial" panose="020B0604020202020204" pitchFamily="34" charset="0"/>
              <a:buChar char="•"/>
            </a:pPr>
            <a:r>
              <a:rPr lang="en-US" dirty="0"/>
              <a:t>Tibetan Plateau</a:t>
            </a:r>
          </a:p>
          <a:p>
            <a:pPr marL="171450" indent="-171450">
              <a:buFont typeface="Arial" panose="020B0604020202020204" pitchFamily="34" charset="0"/>
              <a:buChar char="•"/>
            </a:pPr>
            <a:r>
              <a:rPr lang="en-US" dirty="0"/>
              <a:t>Arabian Sea and Bay of Bengal</a:t>
            </a:r>
          </a:p>
        </p:txBody>
      </p:sp>
      <p:sp>
        <p:nvSpPr>
          <p:cNvPr id="4" name="Slide Number Placeholder 3"/>
          <p:cNvSpPr>
            <a:spLocks noGrp="1"/>
          </p:cNvSpPr>
          <p:nvPr>
            <p:ph type="sldNum" sz="quarter" idx="5"/>
          </p:nvPr>
        </p:nvSpPr>
        <p:spPr/>
        <p:txBody>
          <a:bodyPr/>
          <a:lstStyle/>
          <a:p>
            <a:fld id="{1ADC65E1-2B0A-A349-96E8-BCBB6CAF4A06}" type="slidenum">
              <a:rPr lang="en-US" smtClean="0"/>
              <a:t>7</a:t>
            </a:fld>
            <a:endParaRPr lang="en-US"/>
          </a:p>
        </p:txBody>
      </p:sp>
    </p:spTree>
    <p:extLst>
      <p:ext uri="{BB962C8B-B14F-4D97-AF65-F5344CB8AC3E}">
        <p14:creationId xmlns:p14="http://schemas.microsoft.com/office/powerpoint/2010/main" val="198309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storm somewhat like the Big Thompson storm was the </a:t>
            </a:r>
            <a:r>
              <a:rPr lang="en-US" dirty="0" err="1"/>
              <a:t>Leh</a:t>
            </a:r>
            <a:r>
              <a:rPr lang="en-US" dirty="0"/>
              <a:t> flood case of 2010. </a:t>
            </a:r>
          </a:p>
          <a:p>
            <a:endParaRPr lang="en-US" dirty="0"/>
          </a:p>
          <a:p>
            <a:pPr marL="171450" indent="-171450">
              <a:buFont typeface="Arial" panose="020B0604020202020204" pitchFamily="34" charset="0"/>
              <a:buChar char="•"/>
            </a:pPr>
            <a:r>
              <a:rPr lang="en-US" dirty="0"/>
              <a:t>Convective storms over the Tibetan Plateau aggregated into an MCS (a very rare occurrence).</a:t>
            </a:r>
          </a:p>
          <a:p>
            <a:pPr marL="171450" indent="-171450">
              <a:buFont typeface="Arial" panose="020B0604020202020204" pitchFamily="34" charset="0"/>
              <a:buChar char="•"/>
            </a:pPr>
            <a:r>
              <a:rPr lang="en-US" dirty="0"/>
              <a:t>The MCS moved to the edge of the steep Himalayan massif.</a:t>
            </a:r>
          </a:p>
          <a:p>
            <a:pPr marL="171450" indent="-171450">
              <a:buFont typeface="Arial" panose="020B0604020202020204" pitchFamily="34" charset="0"/>
              <a:buChar char="•"/>
            </a:pPr>
            <a:r>
              <a:rPr lang="en-US" dirty="0"/>
              <a:t>Most low-level flow was driven into the region from synoptic scale lows over both the Arabian Sea and Bay of Bengal</a:t>
            </a:r>
          </a:p>
          <a:p>
            <a:pPr marL="171450" indent="-171450">
              <a:buFont typeface="Arial" panose="020B0604020202020204" pitchFamily="34" charset="0"/>
              <a:buChar char="•"/>
            </a:pPr>
            <a:r>
              <a:rPr lang="en-US" dirty="0"/>
              <a:t>When the MCS reached the edge of the plateau, low-level moist unstable flow from both the Arabian Sea and Bay of Bengal began feeding the MCS and creating a much more productive storm.</a:t>
            </a:r>
          </a:p>
          <a:p>
            <a:pPr marL="171450" indent="-171450">
              <a:buFont typeface="Arial" panose="020B0604020202020204" pitchFamily="34" charset="0"/>
              <a:buChar char="•"/>
            </a:pPr>
            <a:r>
              <a:rPr lang="en-US" dirty="0"/>
              <a:t>Flooding and mudslides ensued killing 200+ people</a:t>
            </a:r>
          </a:p>
          <a:p>
            <a:endParaRPr lang="en-US" dirty="0"/>
          </a:p>
          <a:p>
            <a:r>
              <a:rPr lang="en-US" dirty="0"/>
              <a:t>Note both this and Big Thompson involved the occurrence of convection over the mountain not fundamentally orographic in nature by became synergistic with synoptically driven low-level moist flows.</a:t>
            </a:r>
          </a:p>
        </p:txBody>
      </p:sp>
      <p:sp>
        <p:nvSpPr>
          <p:cNvPr id="4" name="Slide Number Placeholder 3"/>
          <p:cNvSpPr>
            <a:spLocks noGrp="1"/>
          </p:cNvSpPr>
          <p:nvPr>
            <p:ph type="sldNum" sz="quarter" idx="5"/>
          </p:nvPr>
        </p:nvSpPr>
        <p:spPr/>
        <p:txBody>
          <a:bodyPr/>
          <a:lstStyle/>
          <a:p>
            <a:fld id="{1ADC65E1-2B0A-A349-96E8-BCBB6CAF4A06}" type="slidenum">
              <a:rPr lang="en-US" smtClean="0"/>
              <a:t>8</a:t>
            </a:fld>
            <a:endParaRPr lang="en-US"/>
          </a:p>
        </p:txBody>
      </p:sp>
    </p:spTree>
    <p:extLst>
      <p:ext uri="{BB962C8B-B14F-4D97-AF65-F5344CB8AC3E}">
        <p14:creationId xmlns:p14="http://schemas.microsoft.com/office/powerpoint/2010/main" val="55195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Disastrously heavy rains can occur even without the independently occurring storms over the high terrain if the synoptic-scale driver of moist unstable flow over a </a:t>
            </a:r>
            <a:r>
              <a:rPr lang="en-US" dirty="0" err="1"/>
              <a:t>mountaiun</a:t>
            </a:r>
            <a:r>
              <a:rPr lang="en-US" dirty="0"/>
              <a:t> barrier is </a:t>
            </a:r>
            <a:r>
              <a:rPr lang="en-US" dirty="0" err="1"/>
              <a:t>stroing</a:t>
            </a:r>
            <a:r>
              <a:rPr lang="en-US" dirty="0"/>
              <a:t> enough.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Usually, the synoptic-scale driver is a cyclonic storm of tropical origin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look briefly at an example from South Asia</a:t>
            </a:r>
          </a:p>
        </p:txBody>
      </p:sp>
      <p:sp>
        <p:nvSpPr>
          <p:cNvPr id="4" name="Slide Number Placeholder 3"/>
          <p:cNvSpPr>
            <a:spLocks noGrp="1"/>
          </p:cNvSpPr>
          <p:nvPr>
            <p:ph type="sldNum" sz="quarter" idx="5"/>
          </p:nvPr>
        </p:nvSpPr>
        <p:spPr/>
        <p:txBody>
          <a:bodyPr/>
          <a:lstStyle/>
          <a:p>
            <a:fld id="{1ADC65E1-2B0A-A349-96E8-BCBB6CAF4A06}" type="slidenum">
              <a:rPr lang="en-US" smtClean="0"/>
              <a:t>9</a:t>
            </a:fld>
            <a:endParaRPr lang="en-US"/>
          </a:p>
        </p:txBody>
      </p:sp>
    </p:spTree>
    <p:extLst>
      <p:ext uri="{BB962C8B-B14F-4D97-AF65-F5344CB8AC3E}">
        <p14:creationId xmlns:p14="http://schemas.microsoft.com/office/powerpoint/2010/main" val="195799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4E26D7-5AF0-7F48-A459-B66B89AE6A99}"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69131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60857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33600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E26D7-5AF0-7F48-A459-B66B89AE6A99}"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332841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4E26D7-5AF0-7F48-A459-B66B89AE6A99}" type="datetimeFigureOut">
              <a:rPr lang="en-US" smtClean="0"/>
              <a:t>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3075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E26D7-5AF0-7F48-A459-B66B89AE6A99}"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2940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E26D7-5AF0-7F48-A459-B66B89AE6A99}" type="datetimeFigureOut">
              <a:rPr lang="en-US" smtClean="0"/>
              <a:t>11/3/25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09396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E26D7-5AF0-7F48-A459-B66B89AE6A99}" type="datetimeFigureOut">
              <a:rPr lang="en-US" smtClean="0"/>
              <a:t>11/3/25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77012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E26D7-5AF0-7F48-A459-B66B89AE6A99}" type="datetimeFigureOut">
              <a:rPr lang="en-US" smtClean="0"/>
              <a:t>11/3/25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196839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95871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4E26D7-5AF0-7F48-A459-B66B89AE6A99}" type="datetimeFigureOut">
              <a:rPr lang="en-US" smtClean="0"/>
              <a:t>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E5106-A82F-5C4E-98DD-5121794A5024}" type="slidenum">
              <a:rPr lang="en-US" smtClean="0"/>
              <a:t>‹#›</a:t>
            </a:fld>
            <a:endParaRPr lang="en-US"/>
          </a:p>
        </p:txBody>
      </p:sp>
    </p:spTree>
    <p:extLst>
      <p:ext uri="{BB962C8B-B14F-4D97-AF65-F5344CB8AC3E}">
        <p14:creationId xmlns:p14="http://schemas.microsoft.com/office/powerpoint/2010/main" val="1307155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E26D7-5AF0-7F48-A459-B66B89AE6A99}" type="datetimeFigureOut">
              <a:rPr lang="en-US" smtClean="0"/>
              <a:t>11/3/25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E5106-A82F-5C4E-98DD-5121794A5024}" type="slidenum">
              <a:rPr lang="en-US" smtClean="0"/>
              <a:t>‹#›</a:t>
            </a:fld>
            <a:endParaRPr lang="en-US"/>
          </a:p>
        </p:txBody>
      </p:sp>
    </p:spTree>
    <p:extLst>
      <p:ext uri="{BB962C8B-B14F-4D97-AF65-F5344CB8AC3E}">
        <p14:creationId xmlns:p14="http://schemas.microsoft.com/office/powerpoint/2010/main" val="244894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A73DBE-7D19-5C89-BC1A-28946C893F1C}"/>
              </a:ext>
            </a:extLst>
          </p:cNvPr>
          <p:cNvSpPr txBox="1"/>
          <p:nvPr/>
        </p:nvSpPr>
        <p:spPr>
          <a:xfrm>
            <a:off x="614855" y="333009"/>
            <a:ext cx="7914290" cy="1754326"/>
          </a:xfrm>
          <a:prstGeom prst="rect">
            <a:avLst/>
          </a:prstGeom>
          <a:noFill/>
        </p:spPr>
        <p:txBody>
          <a:bodyPr wrap="square" rtlCol="0">
            <a:spAutoFit/>
          </a:bodyPr>
          <a:lstStyle/>
          <a:p>
            <a:pPr algn="ctr"/>
            <a:r>
              <a:rPr lang="en-US" sz="3600" dirty="0">
                <a:effectLst/>
                <a:latin typeface="Calibri" panose="020F0502020204030204" pitchFamily="34" charset="0"/>
              </a:rPr>
              <a:t>Key mechanisms in understanding warm-season extreme convective rainfall in mountainous terrain</a:t>
            </a:r>
          </a:p>
        </p:txBody>
      </p:sp>
      <p:sp>
        <p:nvSpPr>
          <p:cNvPr id="5" name="TextBox 4">
            <a:extLst>
              <a:ext uri="{FF2B5EF4-FFF2-40B4-BE49-F238E27FC236}">
                <a16:creationId xmlns:a16="http://schemas.microsoft.com/office/drawing/2014/main" id="{3C973FE1-1BAB-E265-4A57-5F78A524B75B}"/>
              </a:ext>
            </a:extLst>
          </p:cNvPr>
          <p:cNvSpPr txBox="1"/>
          <p:nvPr/>
        </p:nvSpPr>
        <p:spPr>
          <a:xfrm>
            <a:off x="0" y="3164416"/>
            <a:ext cx="9143999" cy="1508105"/>
          </a:xfrm>
          <a:prstGeom prst="rect">
            <a:avLst/>
          </a:prstGeom>
          <a:noFill/>
        </p:spPr>
        <p:txBody>
          <a:bodyPr wrap="square" rtlCol="0">
            <a:spAutoFit/>
          </a:bodyPr>
          <a:lstStyle/>
          <a:p>
            <a:pPr algn="ctr"/>
            <a:r>
              <a:rPr lang="en-US" sz="3600" dirty="0">
                <a:effectLst/>
                <a:latin typeface="Calibri" panose="020F0502020204030204" pitchFamily="34" charset="0"/>
              </a:rPr>
              <a:t>Robert </a:t>
            </a:r>
            <a:r>
              <a:rPr lang="en-US" sz="3600" dirty="0" err="1">
                <a:effectLst/>
                <a:latin typeface="Calibri" panose="020F0502020204030204" pitchFamily="34" charset="0"/>
              </a:rPr>
              <a:t>Houze</a:t>
            </a:r>
            <a:endParaRPr lang="en-US" sz="3600" dirty="0">
              <a:effectLst/>
              <a:latin typeface="Calibri" panose="020F0502020204030204" pitchFamily="34" charset="0"/>
            </a:endParaRPr>
          </a:p>
          <a:p>
            <a:pPr algn="ctr"/>
            <a:r>
              <a:rPr lang="en-US" sz="2800" dirty="0">
                <a:latin typeface="Calibri" panose="020F0502020204030204" pitchFamily="34" charset="0"/>
              </a:rPr>
              <a:t>Professor Emeritus</a:t>
            </a:r>
          </a:p>
          <a:p>
            <a:pPr algn="ctr"/>
            <a:r>
              <a:rPr lang="en-US" sz="2800" dirty="0">
                <a:latin typeface="Calibri" panose="020F0502020204030204" pitchFamily="34" charset="0"/>
              </a:rPr>
              <a:t>University of Washington</a:t>
            </a:r>
            <a:endParaRPr lang="en-US" sz="2800" dirty="0">
              <a:effectLst/>
              <a:latin typeface="Calibri" panose="020F0502020204030204" pitchFamily="34" charset="0"/>
            </a:endParaRPr>
          </a:p>
        </p:txBody>
      </p:sp>
      <p:sp>
        <p:nvSpPr>
          <p:cNvPr id="6" name="TextBox 5">
            <a:extLst>
              <a:ext uri="{FF2B5EF4-FFF2-40B4-BE49-F238E27FC236}">
                <a16:creationId xmlns:a16="http://schemas.microsoft.com/office/drawing/2014/main" id="{32949820-3574-2312-9843-0FD2EA96F718}"/>
              </a:ext>
            </a:extLst>
          </p:cNvPr>
          <p:cNvSpPr txBox="1"/>
          <p:nvPr/>
        </p:nvSpPr>
        <p:spPr>
          <a:xfrm>
            <a:off x="-1" y="6155660"/>
            <a:ext cx="9144000" cy="369332"/>
          </a:xfrm>
          <a:prstGeom prst="rect">
            <a:avLst/>
          </a:prstGeom>
          <a:noFill/>
        </p:spPr>
        <p:txBody>
          <a:bodyPr wrap="square" rtlCol="0">
            <a:spAutoFit/>
          </a:bodyPr>
          <a:lstStyle/>
          <a:p>
            <a:pPr algn="ctr"/>
            <a:r>
              <a:rPr lang="en-US" i="0" dirty="0">
                <a:solidFill>
                  <a:srgbClr val="000000"/>
                </a:solidFill>
                <a:effectLst/>
              </a:rPr>
              <a:t>NASEM Orographic Precipitation Workshop, November 4, 2025</a:t>
            </a:r>
            <a:endParaRPr lang="en-US" dirty="0"/>
          </a:p>
        </p:txBody>
      </p:sp>
    </p:spTree>
    <p:extLst>
      <p:ext uri="{BB962C8B-B14F-4D97-AF65-F5344CB8AC3E}">
        <p14:creationId xmlns:p14="http://schemas.microsoft.com/office/powerpoint/2010/main" val="382326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0AE96-8CE1-9240-4359-55EBC937115D}"/>
              </a:ext>
            </a:extLst>
          </p:cNvPr>
          <p:cNvPicPr>
            <a:picLocks noChangeAspect="1"/>
          </p:cNvPicPr>
          <p:nvPr/>
        </p:nvPicPr>
        <p:blipFill rotWithShape="1">
          <a:blip r:embed="rId3"/>
          <a:srcRect l="1456" r="4606" b="17257"/>
          <a:stretch/>
        </p:blipFill>
        <p:spPr>
          <a:xfrm>
            <a:off x="20298" y="1213442"/>
            <a:ext cx="6891542" cy="5100865"/>
          </a:xfrm>
          <a:prstGeom prst="rect">
            <a:avLst/>
          </a:prstGeom>
        </p:spPr>
      </p:pic>
      <p:sp>
        <p:nvSpPr>
          <p:cNvPr id="4" name="TextBox 3">
            <a:extLst>
              <a:ext uri="{FF2B5EF4-FFF2-40B4-BE49-F238E27FC236}">
                <a16:creationId xmlns:a16="http://schemas.microsoft.com/office/drawing/2014/main" id="{E21E6021-80E2-E776-FE39-AC181BDC4518}"/>
              </a:ext>
            </a:extLst>
          </p:cNvPr>
          <p:cNvSpPr txBox="1"/>
          <p:nvPr/>
        </p:nvSpPr>
        <p:spPr>
          <a:xfrm>
            <a:off x="-12361" y="222421"/>
            <a:ext cx="9156362" cy="923330"/>
          </a:xfrm>
          <a:prstGeom prst="rect">
            <a:avLst/>
          </a:prstGeom>
          <a:noFill/>
        </p:spPr>
        <p:txBody>
          <a:bodyPr wrap="square" rtlCol="0">
            <a:spAutoFit/>
          </a:bodyPr>
          <a:lstStyle/>
          <a:p>
            <a:pPr algn="ctr"/>
            <a:r>
              <a:rPr lang="en-US" dirty="0"/>
              <a:t>The Pakistan flood of the Indus River in 2010: 20M people affected, ~2000 died</a:t>
            </a:r>
          </a:p>
          <a:p>
            <a:pPr algn="ctr"/>
            <a:r>
              <a:rPr lang="en-US" u="sng" dirty="0"/>
              <a:t>One of the worst humanitarian disasters in history</a:t>
            </a:r>
            <a:r>
              <a:rPr lang="en-US" dirty="0"/>
              <a:t>.</a:t>
            </a:r>
          </a:p>
          <a:p>
            <a:pPr algn="ctr"/>
            <a:r>
              <a:rPr lang="en-US" dirty="0"/>
              <a:t>(</a:t>
            </a:r>
            <a:r>
              <a:rPr lang="en-US" dirty="0" err="1"/>
              <a:t>Houze</a:t>
            </a:r>
            <a:r>
              <a:rPr lang="en-US" dirty="0"/>
              <a:t> et al. 2011)</a:t>
            </a:r>
          </a:p>
        </p:txBody>
      </p:sp>
      <p:sp>
        <p:nvSpPr>
          <p:cNvPr id="5" name="TextBox 4">
            <a:extLst>
              <a:ext uri="{FF2B5EF4-FFF2-40B4-BE49-F238E27FC236}">
                <a16:creationId xmlns:a16="http://schemas.microsoft.com/office/drawing/2014/main" id="{A0AC83FD-3662-7058-6D5E-3F9B4CC0FB54}"/>
              </a:ext>
            </a:extLst>
          </p:cNvPr>
          <p:cNvSpPr txBox="1"/>
          <p:nvPr/>
        </p:nvSpPr>
        <p:spPr>
          <a:xfrm>
            <a:off x="7060119" y="1640216"/>
            <a:ext cx="1923242" cy="4247317"/>
          </a:xfrm>
          <a:prstGeom prst="rect">
            <a:avLst/>
          </a:prstGeom>
          <a:noFill/>
          <a:ln w="57150">
            <a:solidFill>
              <a:srgbClr val="DA2C1F"/>
            </a:solidFill>
          </a:ln>
        </p:spPr>
        <p:txBody>
          <a:bodyPr wrap="square" rtlCol="0">
            <a:spAutoFit/>
          </a:bodyPr>
          <a:lstStyle/>
          <a:p>
            <a:r>
              <a:rPr lang="en-US" dirty="0"/>
              <a:t>The monsoon low moved westward. Nearly saturated slightly moist unstable air was driven over the bare mountains of Pakistan, Afghanistan, and India. MCS precipitation was perpetuated for hours at the headwaters of the Indus river </a:t>
            </a:r>
          </a:p>
        </p:txBody>
      </p:sp>
      <p:sp>
        <p:nvSpPr>
          <p:cNvPr id="6" name="TextBox 5">
            <a:extLst>
              <a:ext uri="{FF2B5EF4-FFF2-40B4-BE49-F238E27FC236}">
                <a16:creationId xmlns:a16="http://schemas.microsoft.com/office/drawing/2014/main" id="{6884FB80-6344-5800-7CEF-7A48553A89C3}"/>
              </a:ext>
            </a:extLst>
          </p:cNvPr>
          <p:cNvSpPr txBox="1"/>
          <p:nvPr/>
        </p:nvSpPr>
        <p:spPr>
          <a:xfrm>
            <a:off x="1235287" y="1296677"/>
            <a:ext cx="1127232" cy="461665"/>
          </a:xfrm>
          <a:prstGeom prst="rect">
            <a:avLst/>
          </a:prstGeom>
          <a:noFill/>
        </p:spPr>
        <p:txBody>
          <a:bodyPr wrap="none" rtlCol="0">
            <a:spAutoFit/>
          </a:bodyPr>
          <a:lstStyle/>
          <a:p>
            <a:r>
              <a:rPr lang="en-US" sz="2400" b="1" dirty="0"/>
              <a:t>700 mb</a:t>
            </a:r>
          </a:p>
        </p:txBody>
      </p:sp>
      <p:sp>
        <p:nvSpPr>
          <p:cNvPr id="7" name="TextBox 6">
            <a:extLst>
              <a:ext uri="{FF2B5EF4-FFF2-40B4-BE49-F238E27FC236}">
                <a16:creationId xmlns:a16="http://schemas.microsoft.com/office/drawing/2014/main" id="{3324A625-5495-9E7E-7095-F6DBF48C2042}"/>
              </a:ext>
            </a:extLst>
          </p:cNvPr>
          <p:cNvSpPr txBox="1"/>
          <p:nvPr/>
        </p:nvSpPr>
        <p:spPr>
          <a:xfrm>
            <a:off x="1235287" y="2954037"/>
            <a:ext cx="1135247" cy="830997"/>
          </a:xfrm>
          <a:prstGeom prst="rect">
            <a:avLst/>
          </a:prstGeom>
          <a:noFill/>
        </p:spPr>
        <p:txBody>
          <a:bodyPr wrap="none" rtlCol="0">
            <a:spAutoFit/>
          </a:bodyPr>
          <a:lstStyle/>
          <a:p>
            <a:r>
              <a:rPr lang="en-US" sz="2400" b="1" dirty="0"/>
              <a:t>500 mb</a:t>
            </a:r>
          </a:p>
          <a:p>
            <a:r>
              <a:rPr lang="en-US" sz="2400" b="1" dirty="0"/>
              <a:t>       PW</a:t>
            </a:r>
          </a:p>
        </p:txBody>
      </p:sp>
      <p:sp>
        <p:nvSpPr>
          <p:cNvPr id="8" name="TextBox 7">
            <a:extLst>
              <a:ext uri="{FF2B5EF4-FFF2-40B4-BE49-F238E27FC236}">
                <a16:creationId xmlns:a16="http://schemas.microsoft.com/office/drawing/2014/main" id="{5995EB9B-EE9B-6E21-BD52-A31066F653C2}"/>
              </a:ext>
            </a:extLst>
          </p:cNvPr>
          <p:cNvSpPr txBox="1"/>
          <p:nvPr/>
        </p:nvSpPr>
        <p:spPr>
          <a:xfrm>
            <a:off x="1611993" y="4561969"/>
            <a:ext cx="750526" cy="461665"/>
          </a:xfrm>
          <a:prstGeom prst="rect">
            <a:avLst/>
          </a:prstGeom>
          <a:noFill/>
        </p:spPr>
        <p:txBody>
          <a:bodyPr wrap="none" rtlCol="0">
            <a:spAutoFit/>
          </a:bodyPr>
          <a:lstStyle/>
          <a:p>
            <a:r>
              <a:rPr lang="en-US" sz="2400" b="1" dirty="0"/>
              <a:t>Rain</a:t>
            </a:r>
          </a:p>
        </p:txBody>
      </p:sp>
    </p:spTree>
    <p:extLst>
      <p:ext uri="{BB962C8B-B14F-4D97-AF65-F5344CB8AC3E}">
        <p14:creationId xmlns:p14="http://schemas.microsoft.com/office/powerpoint/2010/main" val="413785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EF08F-4511-BCEE-E457-7CAD00741891}"/>
              </a:ext>
            </a:extLst>
          </p:cNvPr>
          <p:cNvSpPr txBox="1"/>
          <p:nvPr/>
        </p:nvSpPr>
        <p:spPr>
          <a:xfrm>
            <a:off x="0" y="3136613"/>
            <a:ext cx="9144000" cy="584775"/>
          </a:xfrm>
          <a:prstGeom prst="rect">
            <a:avLst/>
          </a:prstGeom>
          <a:noFill/>
        </p:spPr>
        <p:txBody>
          <a:bodyPr wrap="square" rtlCol="0">
            <a:spAutoFit/>
          </a:bodyPr>
          <a:lstStyle/>
          <a:p>
            <a:pPr algn="ctr"/>
            <a:r>
              <a:rPr lang="en-US" sz="3200" dirty="0"/>
              <a:t>Details of the terrain</a:t>
            </a:r>
          </a:p>
        </p:txBody>
      </p:sp>
    </p:spTree>
    <p:extLst>
      <p:ext uri="{BB962C8B-B14F-4D97-AF65-F5344CB8AC3E}">
        <p14:creationId xmlns:p14="http://schemas.microsoft.com/office/powerpoint/2010/main" val="2477190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6254E7-AAF1-BB4C-0C3C-56351F1695E6}"/>
              </a:ext>
            </a:extLst>
          </p:cNvPr>
          <p:cNvGrpSpPr/>
          <p:nvPr/>
        </p:nvGrpSpPr>
        <p:grpSpPr>
          <a:xfrm>
            <a:off x="1499726" y="1309816"/>
            <a:ext cx="6144548" cy="4868561"/>
            <a:chOff x="3105150" y="2722909"/>
            <a:chExt cx="2933700" cy="2324483"/>
          </a:xfrm>
        </p:grpSpPr>
        <p:pic>
          <p:nvPicPr>
            <p:cNvPr id="2" name="Picture 1">
              <a:extLst>
                <a:ext uri="{FF2B5EF4-FFF2-40B4-BE49-F238E27FC236}">
                  <a16:creationId xmlns:a16="http://schemas.microsoft.com/office/drawing/2014/main" id="{B1F5500C-3DBC-FFBD-C56B-9E0672CC490A}"/>
                </a:ext>
              </a:extLst>
            </p:cNvPr>
            <p:cNvPicPr>
              <a:picLocks noChangeAspect="1"/>
            </p:cNvPicPr>
            <p:nvPr/>
          </p:nvPicPr>
          <p:blipFill rotWithShape="1">
            <a:blip r:embed="rId3"/>
            <a:srcRect t="17675"/>
            <a:stretch/>
          </p:blipFill>
          <p:spPr>
            <a:xfrm>
              <a:off x="3263900" y="2722909"/>
              <a:ext cx="2616200" cy="1798292"/>
            </a:xfrm>
            <a:prstGeom prst="rect">
              <a:avLst/>
            </a:prstGeom>
          </p:spPr>
        </p:pic>
        <p:pic>
          <p:nvPicPr>
            <p:cNvPr id="3" name="Picture 2">
              <a:extLst>
                <a:ext uri="{FF2B5EF4-FFF2-40B4-BE49-F238E27FC236}">
                  <a16:creationId xmlns:a16="http://schemas.microsoft.com/office/drawing/2014/main" id="{62AC29BF-EC49-580E-D56C-172AD0BCD343}"/>
                </a:ext>
              </a:extLst>
            </p:cNvPr>
            <p:cNvPicPr>
              <a:picLocks noChangeAspect="1"/>
            </p:cNvPicPr>
            <p:nvPr/>
          </p:nvPicPr>
          <p:blipFill>
            <a:blip r:embed="rId4"/>
            <a:stretch>
              <a:fillRect/>
            </a:stretch>
          </p:blipFill>
          <p:spPr>
            <a:xfrm>
              <a:off x="3105150" y="4552092"/>
              <a:ext cx="2933700" cy="495300"/>
            </a:xfrm>
            <a:prstGeom prst="rect">
              <a:avLst/>
            </a:prstGeom>
          </p:spPr>
        </p:pic>
      </p:grpSp>
      <p:sp>
        <p:nvSpPr>
          <p:cNvPr id="5" name="TextBox 4">
            <a:extLst>
              <a:ext uri="{FF2B5EF4-FFF2-40B4-BE49-F238E27FC236}">
                <a16:creationId xmlns:a16="http://schemas.microsoft.com/office/drawing/2014/main" id="{54229784-BFE3-B884-97B7-057DFE1F4B2A}"/>
              </a:ext>
            </a:extLst>
          </p:cNvPr>
          <p:cNvSpPr txBox="1"/>
          <p:nvPr/>
        </p:nvSpPr>
        <p:spPr>
          <a:xfrm>
            <a:off x="0" y="448790"/>
            <a:ext cx="9144000" cy="461665"/>
          </a:xfrm>
          <a:prstGeom prst="rect">
            <a:avLst/>
          </a:prstGeom>
          <a:noFill/>
        </p:spPr>
        <p:txBody>
          <a:bodyPr wrap="square" rtlCol="0">
            <a:spAutoFit/>
          </a:bodyPr>
          <a:lstStyle/>
          <a:p>
            <a:pPr algn="ctr"/>
            <a:r>
              <a:rPr lang="en-US" sz="2400" dirty="0"/>
              <a:t>Heaviest rain-producing convection occurring over the first sharp peak</a:t>
            </a:r>
          </a:p>
        </p:txBody>
      </p:sp>
      <p:sp>
        <p:nvSpPr>
          <p:cNvPr id="6" name="TextBox 5">
            <a:extLst>
              <a:ext uri="{FF2B5EF4-FFF2-40B4-BE49-F238E27FC236}">
                <a16:creationId xmlns:a16="http://schemas.microsoft.com/office/drawing/2014/main" id="{66B7EFE6-804C-BDC3-8F65-76BC6B2C5956}"/>
              </a:ext>
            </a:extLst>
          </p:cNvPr>
          <p:cNvSpPr txBox="1"/>
          <p:nvPr/>
        </p:nvSpPr>
        <p:spPr>
          <a:xfrm>
            <a:off x="3334514" y="6235198"/>
            <a:ext cx="2474973" cy="369332"/>
          </a:xfrm>
          <a:prstGeom prst="rect">
            <a:avLst/>
          </a:prstGeom>
          <a:noFill/>
        </p:spPr>
        <p:txBody>
          <a:bodyPr wrap="none" rtlCol="0">
            <a:spAutoFit/>
          </a:bodyPr>
          <a:lstStyle/>
          <a:p>
            <a:r>
              <a:rPr lang="en-US" dirty="0"/>
              <a:t>Medina and </a:t>
            </a:r>
            <a:r>
              <a:rPr lang="en-US" dirty="0" err="1"/>
              <a:t>Houze</a:t>
            </a:r>
            <a:r>
              <a:rPr lang="en-US" dirty="0"/>
              <a:t> 2003</a:t>
            </a:r>
          </a:p>
        </p:txBody>
      </p:sp>
    </p:spTree>
    <p:extLst>
      <p:ext uri="{BB962C8B-B14F-4D97-AF65-F5344CB8AC3E}">
        <p14:creationId xmlns:p14="http://schemas.microsoft.com/office/powerpoint/2010/main" val="73142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951D99-4781-F06A-E6B1-BFB5ECDE44FA}"/>
              </a:ext>
            </a:extLst>
          </p:cNvPr>
          <p:cNvSpPr txBox="1"/>
          <p:nvPr/>
        </p:nvSpPr>
        <p:spPr>
          <a:xfrm>
            <a:off x="304800" y="176592"/>
            <a:ext cx="8534400" cy="1354217"/>
          </a:xfrm>
          <a:prstGeom prst="rect">
            <a:avLst/>
          </a:prstGeom>
          <a:noFill/>
        </p:spPr>
        <p:txBody>
          <a:bodyPr wrap="square" rtlCol="0">
            <a:spAutoFit/>
          </a:bodyPr>
          <a:lstStyle/>
          <a:p>
            <a:pPr algn="ctr"/>
            <a:r>
              <a:rPr lang="en-US" sz="3200" dirty="0">
                <a:effectLst/>
                <a:latin typeface="Helvetica" pitchFamily="2" charset="0"/>
              </a:rPr>
              <a:t>Other scenarios by which small-scale hills</a:t>
            </a:r>
            <a:r>
              <a:rPr lang="en-US" sz="3200" dirty="0">
                <a:latin typeface="Helvetica" pitchFamily="2" charset="0"/>
              </a:rPr>
              <a:t> </a:t>
            </a:r>
            <a:r>
              <a:rPr lang="en-US" sz="3200" dirty="0">
                <a:effectLst/>
                <a:latin typeface="Helvetica" pitchFamily="2" charset="0"/>
              </a:rPr>
              <a:t>and mountains affect precipitating </a:t>
            </a:r>
            <a:r>
              <a:rPr lang="en-US" sz="3200" dirty="0">
                <a:latin typeface="Helvetica" pitchFamily="2" charset="0"/>
              </a:rPr>
              <a:t>c</a:t>
            </a:r>
            <a:r>
              <a:rPr lang="en-US" sz="3200" dirty="0">
                <a:effectLst/>
                <a:latin typeface="Helvetica" pitchFamily="2" charset="0"/>
              </a:rPr>
              <a:t>louds</a:t>
            </a:r>
          </a:p>
          <a:p>
            <a:endParaRPr lang="en-US" dirty="0"/>
          </a:p>
        </p:txBody>
      </p:sp>
      <p:pic>
        <p:nvPicPr>
          <p:cNvPr id="7" name="Picture 6">
            <a:extLst>
              <a:ext uri="{FF2B5EF4-FFF2-40B4-BE49-F238E27FC236}">
                <a16:creationId xmlns:a16="http://schemas.microsoft.com/office/drawing/2014/main" id="{24CF8DD0-7392-CD0E-B184-335B5FB39E03}"/>
              </a:ext>
            </a:extLst>
          </p:cNvPr>
          <p:cNvPicPr>
            <a:picLocks noChangeAspect="1"/>
          </p:cNvPicPr>
          <p:nvPr/>
        </p:nvPicPr>
        <p:blipFill rotWithShape="1">
          <a:blip r:embed="rId3"/>
          <a:srcRect t="4309"/>
          <a:stretch/>
        </p:blipFill>
        <p:spPr>
          <a:xfrm>
            <a:off x="1099081" y="1445738"/>
            <a:ext cx="3948617" cy="5060962"/>
          </a:xfrm>
          <a:prstGeom prst="rect">
            <a:avLst/>
          </a:prstGeom>
        </p:spPr>
      </p:pic>
      <p:grpSp>
        <p:nvGrpSpPr>
          <p:cNvPr id="12" name="Group 11">
            <a:extLst>
              <a:ext uri="{FF2B5EF4-FFF2-40B4-BE49-F238E27FC236}">
                <a16:creationId xmlns:a16="http://schemas.microsoft.com/office/drawing/2014/main" id="{E52AC88E-B709-A6CD-D645-0345A23420EE}"/>
              </a:ext>
            </a:extLst>
          </p:cNvPr>
          <p:cNvGrpSpPr/>
          <p:nvPr/>
        </p:nvGrpSpPr>
        <p:grpSpPr>
          <a:xfrm>
            <a:off x="988541" y="1450772"/>
            <a:ext cx="7734443" cy="5063149"/>
            <a:chOff x="988541" y="1450772"/>
            <a:chExt cx="7734443" cy="5063149"/>
          </a:xfrm>
        </p:grpSpPr>
        <p:sp>
          <p:nvSpPr>
            <p:cNvPr id="5" name="TextBox 4">
              <a:extLst>
                <a:ext uri="{FF2B5EF4-FFF2-40B4-BE49-F238E27FC236}">
                  <a16:creationId xmlns:a16="http://schemas.microsoft.com/office/drawing/2014/main" id="{2F471177-907C-3B01-7C4A-A14449FA09C5}"/>
                </a:ext>
              </a:extLst>
            </p:cNvPr>
            <p:cNvSpPr txBox="1"/>
            <p:nvPr/>
          </p:nvSpPr>
          <p:spPr>
            <a:xfrm>
              <a:off x="5254568" y="1450772"/>
              <a:ext cx="3468416" cy="646331"/>
            </a:xfrm>
            <a:prstGeom prst="rect">
              <a:avLst/>
            </a:prstGeom>
            <a:noFill/>
          </p:spPr>
          <p:txBody>
            <a:bodyPr wrap="square" rtlCol="0">
              <a:spAutoFit/>
            </a:bodyPr>
            <a:lstStyle/>
            <a:p>
              <a:r>
                <a:rPr lang="en-US" dirty="0"/>
                <a:t>Upslope flow with moist unstable or neutral static stability</a:t>
              </a:r>
            </a:p>
          </p:txBody>
        </p:sp>
        <p:sp>
          <p:nvSpPr>
            <p:cNvPr id="6" name="TextBox 5">
              <a:extLst>
                <a:ext uri="{FF2B5EF4-FFF2-40B4-BE49-F238E27FC236}">
                  <a16:creationId xmlns:a16="http://schemas.microsoft.com/office/drawing/2014/main" id="{DE06B42C-42ED-AA3C-25FC-1E3B7AE60D5B}"/>
                </a:ext>
              </a:extLst>
            </p:cNvPr>
            <p:cNvSpPr txBox="1"/>
            <p:nvPr/>
          </p:nvSpPr>
          <p:spPr>
            <a:xfrm>
              <a:off x="5254568" y="5757557"/>
              <a:ext cx="3138311" cy="646331"/>
            </a:xfrm>
            <a:prstGeom prst="rect">
              <a:avLst/>
            </a:prstGeom>
            <a:noFill/>
          </p:spPr>
          <p:txBody>
            <a:bodyPr wrap="square" rtlCol="0">
              <a:spAutoFit/>
            </a:bodyPr>
            <a:lstStyle/>
            <a:p>
              <a:r>
                <a:rPr lang="en-US" dirty="0"/>
                <a:t>Leeside capping, moist jet, and small-scale triggering</a:t>
              </a:r>
            </a:p>
          </p:txBody>
        </p:sp>
        <p:sp>
          <p:nvSpPr>
            <p:cNvPr id="9" name="Rectangle 8">
              <a:extLst>
                <a:ext uri="{FF2B5EF4-FFF2-40B4-BE49-F238E27FC236}">
                  <a16:creationId xmlns:a16="http://schemas.microsoft.com/office/drawing/2014/main" id="{7BB3C85F-FBE8-E53C-9978-0FBF9F9FA186}"/>
                </a:ext>
              </a:extLst>
            </p:cNvPr>
            <p:cNvSpPr/>
            <p:nvPr/>
          </p:nvSpPr>
          <p:spPr>
            <a:xfrm>
              <a:off x="988541" y="5647523"/>
              <a:ext cx="4059157" cy="866398"/>
            </a:xfrm>
            <a:prstGeom prst="rect">
              <a:avLst/>
            </a:prstGeom>
            <a:noFill/>
            <a:ln w="57150">
              <a:solidFill>
                <a:srgbClr val="DA2C1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54190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B4C571-89E4-7E8A-98F7-553826A7285A}"/>
              </a:ext>
            </a:extLst>
          </p:cNvPr>
          <p:cNvPicPr>
            <a:picLocks noChangeAspect="1"/>
          </p:cNvPicPr>
          <p:nvPr/>
        </p:nvPicPr>
        <p:blipFill>
          <a:blip r:embed="rId3"/>
          <a:stretch>
            <a:fillRect/>
          </a:stretch>
        </p:blipFill>
        <p:spPr>
          <a:xfrm>
            <a:off x="1322173" y="842289"/>
            <a:ext cx="6499654" cy="5328698"/>
          </a:xfrm>
          <a:prstGeom prst="rect">
            <a:avLst/>
          </a:prstGeom>
        </p:spPr>
      </p:pic>
      <p:sp>
        <p:nvSpPr>
          <p:cNvPr id="3" name="TextBox 2">
            <a:extLst>
              <a:ext uri="{FF2B5EF4-FFF2-40B4-BE49-F238E27FC236}">
                <a16:creationId xmlns:a16="http://schemas.microsoft.com/office/drawing/2014/main" id="{F30C5256-E7F2-6FC6-DDCF-7EF1B0A1CFA4}"/>
              </a:ext>
            </a:extLst>
          </p:cNvPr>
          <p:cNvSpPr txBox="1"/>
          <p:nvPr/>
        </p:nvSpPr>
        <p:spPr>
          <a:xfrm>
            <a:off x="0" y="259490"/>
            <a:ext cx="9144000" cy="461665"/>
          </a:xfrm>
          <a:prstGeom prst="rect">
            <a:avLst/>
          </a:prstGeom>
          <a:noFill/>
        </p:spPr>
        <p:txBody>
          <a:bodyPr wrap="square" rtlCol="0">
            <a:spAutoFit/>
          </a:bodyPr>
          <a:lstStyle/>
          <a:p>
            <a:pPr algn="ctr"/>
            <a:r>
              <a:rPr lang="en-US" sz="2400" dirty="0"/>
              <a:t>From a WRF simulation of a major convective storm showed capping</a:t>
            </a:r>
          </a:p>
        </p:txBody>
      </p:sp>
      <p:sp>
        <p:nvSpPr>
          <p:cNvPr id="4" name="TextBox 3">
            <a:extLst>
              <a:ext uri="{FF2B5EF4-FFF2-40B4-BE49-F238E27FC236}">
                <a16:creationId xmlns:a16="http://schemas.microsoft.com/office/drawing/2014/main" id="{88878B69-B145-02C2-49BC-598E3A08D8C4}"/>
              </a:ext>
            </a:extLst>
          </p:cNvPr>
          <p:cNvSpPr txBox="1"/>
          <p:nvPr/>
        </p:nvSpPr>
        <p:spPr>
          <a:xfrm>
            <a:off x="4123" y="6360288"/>
            <a:ext cx="9144000" cy="461665"/>
          </a:xfrm>
          <a:prstGeom prst="rect">
            <a:avLst/>
          </a:prstGeom>
          <a:noFill/>
        </p:spPr>
        <p:txBody>
          <a:bodyPr wrap="square" rtlCol="0">
            <a:spAutoFit/>
          </a:bodyPr>
          <a:lstStyle/>
          <a:p>
            <a:pPr algn="ctr"/>
            <a:r>
              <a:rPr lang="en-US" sz="2400" dirty="0"/>
              <a:t>Medina et al. (2010)</a:t>
            </a:r>
          </a:p>
        </p:txBody>
      </p:sp>
      <p:sp>
        <p:nvSpPr>
          <p:cNvPr id="5" name="Rectangle 4">
            <a:extLst>
              <a:ext uri="{FF2B5EF4-FFF2-40B4-BE49-F238E27FC236}">
                <a16:creationId xmlns:a16="http://schemas.microsoft.com/office/drawing/2014/main" id="{B222116A-2C25-1878-8BF4-909D35A431BC}"/>
              </a:ext>
            </a:extLst>
          </p:cNvPr>
          <p:cNvSpPr/>
          <p:nvPr/>
        </p:nvSpPr>
        <p:spPr>
          <a:xfrm>
            <a:off x="4284617" y="2090057"/>
            <a:ext cx="744583" cy="796834"/>
          </a:xfrm>
          <a:prstGeom prst="rect">
            <a:avLst/>
          </a:prstGeom>
          <a:noFill/>
          <a:ln w="57150">
            <a:solidFill>
              <a:srgbClr val="DA2C1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81A88A96-C2EC-42E1-1B33-2DBB44186FB1}"/>
              </a:ext>
            </a:extLst>
          </p:cNvPr>
          <p:cNvSpPr txBox="1"/>
          <p:nvPr/>
        </p:nvSpPr>
        <p:spPr>
          <a:xfrm>
            <a:off x="2468882" y="1005401"/>
            <a:ext cx="1293221" cy="646331"/>
          </a:xfrm>
          <a:prstGeom prst="rect">
            <a:avLst/>
          </a:prstGeom>
          <a:noFill/>
        </p:spPr>
        <p:txBody>
          <a:bodyPr wrap="square" rtlCol="0">
            <a:spAutoFit/>
          </a:bodyPr>
          <a:lstStyle/>
          <a:p>
            <a:r>
              <a:rPr lang="en-US" dirty="0">
                <a:solidFill>
                  <a:schemeClr val="bg1"/>
                </a:solidFill>
              </a:rPr>
              <a:t>Upper-level trajectories</a:t>
            </a:r>
          </a:p>
        </p:txBody>
      </p:sp>
      <p:sp>
        <p:nvSpPr>
          <p:cNvPr id="7" name="TextBox 6">
            <a:extLst>
              <a:ext uri="{FF2B5EF4-FFF2-40B4-BE49-F238E27FC236}">
                <a16:creationId xmlns:a16="http://schemas.microsoft.com/office/drawing/2014/main" id="{7F5CC17C-9465-3898-37FB-2C59648FF558}"/>
              </a:ext>
            </a:extLst>
          </p:cNvPr>
          <p:cNvSpPr txBox="1"/>
          <p:nvPr/>
        </p:nvSpPr>
        <p:spPr>
          <a:xfrm>
            <a:off x="1942013" y="4919905"/>
            <a:ext cx="1293221" cy="646331"/>
          </a:xfrm>
          <a:prstGeom prst="rect">
            <a:avLst/>
          </a:prstGeom>
          <a:noFill/>
        </p:spPr>
        <p:txBody>
          <a:bodyPr wrap="square" rtlCol="0">
            <a:spAutoFit/>
          </a:bodyPr>
          <a:lstStyle/>
          <a:p>
            <a:r>
              <a:rPr lang="en-US" dirty="0"/>
              <a:t>Low-level trajectories</a:t>
            </a:r>
          </a:p>
        </p:txBody>
      </p:sp>
      <p:sp>
        <p:nvSpPr>
          <p:cNvPr id="8" name="TextBox 7">
            <a:extLst>
              <a:ext uri="{FF2B5EF4-FFF2-40B4-BE49-F238E27FC236}">
                <a16:creationId xmlns:a16="http://schemas.microsoft.com/office/drawing/2014/main" id="{7866CF71-124D-2C4A-DCB4-684EFF2E88DA}"/>
              </a:ext>
            </a:extLst>
          </p:cNvPr>
          <p:cNvSpPr txBox="1"/>
          <p:nvPr/>
        </p:nvSpPr>
        <p:spPr>
          <a:xfrm rot="2922447">
            <a:off x="3047432" y="4674672"/>
            <a:ext cx="1332416"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Arabian Sea</a:t>
            </a:r>
          </a:p>
        </p:txBody>
      </p:sp>
    </p:spTree>
    <p:extLst>
      <p:ext uri="{BB962C8B-B14F-4D97-AF65-F5344CB8AC3E}">
        <p14:creationId xmlns:p14="http://schemas.microsoft.com/office/powerpoint/2010/main" val="4032785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D6BF10-F155-3A9D-D55C-C13E7C8B1C9E}"/>
              </a:ext>
            </a:extLst>
          </p:cNvPr>
          <p:cNvGrpSpPr/>
          <p:nvPr/>
        </p:nvGrpSpPr>
        <p:grpSpPr>
          <a:xfrm>
            <a:off x="1224643" y="1234205"/>
            <a:ext cx="6694714" cy="5302608"/>
            <a:chOff x="1273630" y="1234205"/>
            <a:chExt cx="6694714" cy="5302608"/>
          </a:xfrm>
        </p:grpSpPr>
        <p:pic>
          <p:nvPicPr>
            <p:cNvPr id="2" name="Picture 1">
              <a:extLst>
                <a:ext uri="{FF2B5EF4-FFF2-40B4-BE49-F238E27FC236}">
                  <a16:creationId xmlns:a16="http://schemas.microsoft.com/office/drawing/2014/main" id="{D3C8DB6C-BBBD-E0CD-D3A6-B0A13A7C8FE9}"/>
                </a:ext>
              </a:extLst>
            </p:cNvPr>
            <p:cNvPicPr>
              <a:picLocks noChangeAspect="1"/>
            </p:cNvPicPr>
            <p:nvPr/>
          </p:nvPicPr>
          <p:blipFill rotWithShape="1">
            <a:blip r:embed="rId3"/>
            <a:srcRect r="5355"/>
            <a:stretch/>
          </p:blipFill>
          <p:spPr>
            <a:xfrm>
              <a:off x="1273630" y="1234205"/>
              <a:ext cx="6694714" cy="5302608"/>
            </a:xfrm>
            <a:prstGeom prst="rect">
              <a:avLst/>
            </a:prstGeom>
          </p:spPr>
        </p:pic>
        <p:sp>
          <p:nvSpPr>
            <p:cNvPr id="3" name="Rectangle 2">
              <a:extLst>
                <a:ext uri="{FF2B5EF4-FFF2-40B4-BE49-F238E27FC236}">
                  <a16:creationId xmlns:a16="http://schemas.microsoft.com/office/drawing/2014/main" id="{486541A5-6275-E98A-D2D3-5629C3CA579E}"/>
                </a:ext>
              </a:extLst>
            </p:cNvPr>
            <p:cNvSpPr/>
            <p:nvPr/>
          </p:nvSpPr>
          <p:spPr>
            <a:xfrm>
              <a:off x="1423851" y="1234205"/>
              <a:ext cx="418012" cy="437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TextBox 4">
            <a:extLst>
              <a:ext uri="{FF2B5EF4-FFF2-40B4-BE49-F238E27FC236}">
                <a16:creationId xmlns:a16="http://schemas.microsoft.com/office/drawing/2014/main" id="{70F2C59F-2607-30F9-0157-FD356E4535F0}"/>
              </a:ext>
            </a:extLst>
          </p:cNvPr>
          <p:cNvSpPr txBox="1"/>
          <p:nvPr/>
        </p:nvSpPr>
        <p:spPr>
          <a:xfrm>
            <a:off x="0" y="431074"/>
            <a:ext cx="9144000" cy="461665"/>
          </a:xfrm>
          <a:prstGeom prst="rect">
            <a:avLst/>
          </a:prstGeom>
          <a:noFill/>
        </p:spPr>
        <p:txBody>
          <a:bodyPr wrap="square" rtlCol="0">
            <a:spAutoFit/>
          </a:bodyPr>
          <a:lstStyle/>
          <a:p>
            <a:pPr algn="ctr"/>
            <a:r>
              <a:rPr lang="en-US" sz="2400" dirty="0"/>
              <a:t>Convection triggered over a very low-level sharp ridge in the foothills</a:t>
            </a:r>
          </a:p>
        </p:txBody>
      </p:sp>
      <p:sp>
        <p:nvSpPr>
          <p:cNvPr id="6" name="TextBox 5">
            <a:extLst>
              <a:ext uri="{FF2B5EF4-FFF2-40B4-BE49-F238E27FC236}">
                <a16:creationId xmlns:a16="http://schemas.microsoft.com/office/drawing/2014/main" id="{898864C8-7F96-0744-A8EB-397B8F87C03E}"/>
              </a:ext>
            </a:extLst>
          </p:cNvPr>
          <p:cNvSpPr txBox="1"/>
          <p:nvPr/>
        </p:nvSpPr>
        <p:spPr>
          <a:xfrm>
            <a:off x="6387739" y="5107577"/>
            <a:ext cx="1184940"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Himalayas</a:t>
            </a:r>
          </a:p>
        </p:txBody>
      </p:sp>
      <p:sp>
        <p:nvSpPr>
          <p:cNvPr id="8" name="TextBox 7">
            <a:extLst>
              <a:ext uri="{FF2B5EF4-FFF2-40B4-BE49-F238E27FC236}">
                <a16:creationId xmlns:a16="http://schemas.microsoft.com/office/drawing/2014/main" id="{0ED1694D-2CD8-B573-89C9-8D5C1ED8D324}"/>
              </a:ext>
            </a:extLst>
          </p:cNvPr>
          <p:cNvSpPr txBox="1"/>
          <p:nvPr/>
        </p:nvSpPr>
        <p:spPr>
          <a:xfrm>
            <a:off x="2664823" y="1946366"/>
            <a:ext cx="2024743" cy="1754326"/>
          </a:xfrm>
          <a:prstGeom prst="rect">
            <a:avLst/>
          </a:prstGeom>
          <a:noFill/>
        </p:spPr>
        <p:txBody>
          <a:bodyPr wrap="square" rtlCol="0">
            <a:spAutoFit/>
          </a:bodyPr>
          <a:lstStyle/>
          <a:p>
            <a:r>
              <a:rPr lang="en-US" dirty="0"/>
              <a:t>Mixing ratio of precipitating hydrometeors shortly after the convection was triggered.</a:t>
            </a:r>
          </a:p>
        </p:txBody>
      </p:sp>
    </p:spTree>
    <p:extLst>
      <p:ext uri="{BB962C8B-B14F-4D97-AF65-F5344CB8AC3E}">
        <p14:creationId xmlns:p14="http://schemas.microsoft.com/office/powerpoint/2010/main" val="185570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7F0D9-868D-01C5-A04E-B234F92176C7}"/>
              </a:ext>
            </a:extLst>
          </p:cNvPr>
          <p:cNvPicPr>
            <a:picLocks noChangeAspect="1"/>
          </p:cNvPicPr>
          <p:nvPr/>
        </p:nvPicPr>
        <p:blipFill rotWithShape="1">
          <a:blip r:embed="rId3"/>
          <a:srcRect b="14898"/>
          <a:stretch/>
        </p:blipFill>
        <p:spPr>
          <a:xfrm>
            <a:off x="886460" y="980530"/>
            <a:ext cx="7371080" cy="5715633"/>
          </a:xfrm>
          <a:prstGeom prst="rect">
            <a:avLst/>
          </a:prstGeom>
          <a:ln>
            <a:solidFill>
              <a:schemeClr val="tx1"/>
            </a:solidFill>
          </a:ln>
        </p:spPr>
      </p:pic>
      <p:sp>
        <p:nvSpPr>
          <p:cNvPr id="4" name="TextBox 3">
            <a:extLst>
              <a:ext uri="{FF2B5EF4-FFF2-40B4-BE49-F238E27FC236}">
                <a16:creationId xmlns:a16="http://schemas.microsoft.com/office/drawing/2014/main" id="{5A4DDF4F-8710-71B4-B675-D01F34789176}"/>
              </a:ext>
            </a:extLst>
          </p:cNvPr>
          <p:cNvSpPr txBox="1"/>
          <p:nvPr/>
        </p:nvSpPr>
        <p:spPr>
          <a:xfrm>
            <a:off x="0" y="201026"/>
            <a:ext cx="9144000" cy="830997"/>
          </a:xfrm>
          <a:prstGeom prst="rect">
            <a:avLst/>
          </a:prstGeom>
          <a:noFill/>
        </p:spPr>
        <p:txBody>
          <a:bodyPr wrap="square" rtlCol="0">
            <a:spAutoFit/>
          </a:bodyPr>
          <a:lstStyle/>
          <a:p>
            <a:pPr algn="ctr"/>
            <a:r>
              <a:rPr lang="en-US" sz="2400" dirty="0"/>
              <a:t>The relatively small Sierra de Cordoba range is the primary trigger spot in the lee of the Andes</a:t>
            </a:r>
          </a:p>
        </p:txBody>
      </p:sp>
      <p:sp>
        <p:nvSpPr>
          <p:cNvPr id="5" name="Rectangle 4">
            <a:extLst>
              <a:ext uri="{FF2B5EF4-FFF2-40B4-BE49-F238E27FC236}">
                <a16:creationId xmlns:a16="http://schemas.microsoft.com/office/drawing/2014/main" id="{C68E16FB-79D3-00B6-564C-1796D450B60B}"/>
              </a:ext>
            </a:extLst>
          </p:cNvPr>
          <p:cNvSpPr/>
          <p:nvPr/>
        </p:nvSpPr>
        <p:spPr>
          <a:xfrm>
            <a:off x="3317966" y="4990011"/>
            <a:ext cx="796834" cy="1123406"/>
          </a:xfrm>
          <a:prstGeom prst="rect">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6274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6AE85-2237-2297-1725-033434E7D544}"/>
              </a:ext>
            </a:extLst>
          </p:cNvPr>
          <p:cNvPicPr>
            <a:picLocks noChangeAspect="1"/>
          </p:cNvPicPr>
          <p:nvPr/>
        </p:nvPicPr>
        <p:blipFill rotWithShape="1">
          <a:blip r:embed="rId3"/>
          <a:srcRect b="10386"/>
          <a:stretch/>
        </p:blipFill>
        <p:spPr>
          <a:xfrm>
            <a:off x="685800" y="1525086"/>
            <a:ext cx="7772400" cy="4353197"/>
          </a:xfrm>
          <a:prstGeom prst="rect">
            <a:avLst/>
          </a:prstGeom>
        </p:spPr>
      </p:pic>
      <p:sp>
        <p:nvSpPr>
          <p:cNvPr id="4" name="TextBox 3">
            <a:extLst>
              <a:ext uri="{FF2B5EF4-FFF2-40B4-BE49-F238E27FC236}">
                <a16:creationId xmlns:a16="http://schemas.microsoft.com/office/drawing/2014/main" id="{226C7F00-9A89-B097-3102-5B59F73EB15D}"/>
              </a:ext>
            </a:extLst>
          </p:cNvPr>
          <p:cNvSpPr txBox="1"/>
          <p:nvPr/>
        </p:nvSpPr>
        <p:spPr>
          <a:xfrm>
            <a:off x="3665566" y="6191792"/>
            <a:ext cx="1812869" cy="369332"/>
          </a:xfrm>
          <a:prstGeom prst="rect">
            <a:avLst/>
          </a:prstGeom>
          <a:noFill/>
        </p:spPr>
        <p:txBody>
          <a:bodyPr wrap="none" rtlCol="0">
            <a:spAutoFit/>
          </a:bodyPr>
          <a:lstStyle/>
          <a:p>
            <a:r>
              <a:rPr lang="en-US" dirty="0"/>
              <a:t>KPRC TV Houston</a:t>
            </a:r>
          </a:p>
        </p:txBody>
      </p:sp>
      <p:sp>
        <p:nvSpPr>
          <p:cNvPr id="5" name="TextBox 4">
            <a:extLst>
              <a:ext uri="{FF2B5EF4-FFF2-40B4-BE49-F238E27FC236}">
                <a16:creationId xmlns:a16="http://schemas.microsoft.com/office/drawing/2014/main" id="{1EC8925A-93A1-68E4-9027-9EEBB7C0BF53}"/>
              </a:ext>
            </a:extLst>
          </p:cNvPr>
          <p:cNvSpPr txBox="1"/>
          <p:nvPr/>
        </p:nvSpPr>
        <p:spPr>
          <a:xfrm>
            <a:off x="0" y="613954"/>
            <a:ext cx="9144000" cy="461665"/>
          </a:xfrm>
          <a:prstGeom prst="rect">
            <a:avLst/>
          </a:prstGeom>
          <a:noFill/>
        </p:spPr>
        <p:txBody>
          <a:bodyPr wrap="square" rtlCol="0">
            <a:spAutoFit/>
          </a:bodyPr>
          <a:lstStyle/>
          <a:p>
            <a:pPr algn="ctr"/>
            <a:r>
              <a:rPr lang="en-US" sz="2400" dirty="0"/>
              <a:t>Triggering in the Hill Country flood storm?</a:t>
            </a:r>
          </a:p>
        </p:txBody>
      </p:sp>
    </p:spTree>
    <p:extLst>
      <p:ext uri="{BB962C8B-B14F-4D97-AF65-F5344CB8AC3E}">
        <p14:creationId xmlns:p14="http://schemas.microsoft.com/office/powerpoint/2010/main" val="305312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E422E6-C47F-1EBD-6FBA-D59C16B63D7B}"/>
              </a:ext>
            </a:extLst>
          </p:cNvPr>
          <p:cNvSpPr txBox="1"/>
          <p:nvPr/>
        </p:nvSpPr>
        <p:spPr>
          <a:xfrm>
            <a:off x="0" y="12544"/>
            <a:ext cx="9144000" cy="646331"/>
          </a:xfrm>
          <a:prstGeom prst="rect">
            <a:avLst/>
          </a:prstGeom>
          <a:noFill/>
        </p:spPr>
        <p:txBody>
          <a:bodyPr wrap="square" rtlCol="0">
            <a:spAutoFit/>
          </a:bodyPr>
          <a:lstStyle/>
          <a:p>
            <a:pPr algn="ctr"/>
            <a:r>
              <a:rPr lang="en-US" sz="3600" dirty="0"/>
              <a:t>Summary</a:t>
            </a:r>
          </a:p>
        </p:txBody>
      </p:sp>
      <p:sp>
        <p:nvSpPr>
          <p:cNvPr id="3" name="TextBox 2">
            <a:extLst>
              <a:ext uri="{FF2B5EF4-FFF2-40B4-BE49-F238E27FC236}">
                <a16:creationId xmlns:a16="http://schemas.microsoft.com/office/drawing/2014/main" id="{73B17423-793A-36FC-4390-C2AF05FBEE7A}"/>
              </a:ext>
            </a:extLst>
          </p:cNvPr>
          <p:cNvSpPr txBox="1"/>
          <p:nvPr/>
        </p:nvSpPr>
        <p:spPr>
          <a:xfrm>
            <a:off x="625365" y="658875"/>
            <a:ext cx="8040413" cy="5816977"/>
          </a:xfrm>
          <a:prstGeom prst="rect">
            <a:avLst/>
          </a:prstGeom>
          <a:noFill/>
        </p:spPr>
        <p:txBody>
          <a:bodyPr wrap="square" rtlCol="0">
            <a:spAutoFit/>
          </a:bodyPr>
          <a:lstStyle/>
          <a:p>
            <a:r>
              <a:rPr lang="en-US" sz="2400" dirty="0"/>
              <a:t>Predicting major precipitation events near a mountain range depend on </a:t>
            </a:r>
            <a:r>
              <a:rPr lang="en-US" sz="2400" u="sng" dirty="0"/>
              <a:t>accurate representation of</a:t>
            </a:r>
            <a:r>
              <a:rPr lang="en-US" sz="2400" dirty="0"/>
              <a:t>: </a:t>
            </a:r>
          </a:p>
          <a:p>
            <a:pPr lvl="1"/>
            <a:endParaRPr lang="en-US" sz="2400" dirty="0"/>
          </a:p>
          <a:p>
            <a:pPr marL="742950" lvl="1" indent="-285750">
              <a:buFont typeface="Arial" panose="020B0604020202020204" pitchFamily="34" charset="0"/>
              <a:buChar char="•"/>
            </a:pPr>
            <a:r>
              <a:rPr lang="en-US" sz="2400" dirty="0"/>
              <a:t>The type of rain-producing storm</a:t>
            </a:r>
          </a:p>
          <a:p>
            <a:pPr marL="1200150" lvl="2" indent="-285750">
              <a:lnSpc>
                <a:spcPct val="150000"/>
              </a:lnSpc>
              <a:buFont typeface="Arial" panose="020B0604020202020204" pitchFamily="34" charset="0"/>
              <a:buChar char="•"/>
            </a:pPr>
            <a:r>
              <a:rPr lang="en-US" sz="2000" dirty="0"/>
              <a:t>Cyclone—especially of tropical origin</a:t>
            </a:r>
          </a:p>
          <a:p>
            <a:pPr marL="1200150" lvl="2" indent="-285750">
              <a:buFont typeface="Arial" panose="020B0604020202020204" pitchFamily="34" charset="0"/>
              <a:buChar char="•"/>
            </a:pPr>
            <a:r>
              <a:rPr lang="en-US" sz="2000" dirty="0"/>
              <a:t>Convection—especially pre-existing storms over the high terrain</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Low-level moist flow in the vicinity of a mountain range</a:t>
            </a:r>
          </a:p>
          <a:p>
            <a:pPr marL="1257300" lvl="2" indent="-342900">
              <a:buFont typeface="Arial" panose="020B0604020202020204" pitchFamily="34" charset="0"/>
              <a:buChar char="•"/>
            </a:pPr>
            <a:r>
              <a:rPr lang="en-US" sz="2000" dirty="0"/>
              <a:t>Including surface and boundary layer conditions affecting the low-level flow</a:t>
            </a:r>
          </a:p>
          <a:p>
            <a:pPr lvl="1"/>
            <a:endParaRPr lang="en-US" sz="2000" dirty="0"/>
          </a:p>
          <a:p>
            <a:pPr marL="742950" lvl="1" indent="-285750">
              <a:buFont typeface="Arial" panose="020B0604020202020204" pitchFamily="34" charset="0"/>
              <a:buChar char="•"/>
            </a:pPr>
            <a:r>
              <a:rPr lang="en-US" sz="2400" dirty="0"/>
              <a:t>The multi-scale boundary conditions determined by the terrain</a:t>
            </a:r>
          </a:p>
          <a:p>
            <a:pPr marL="1200150" lvl="2" indent="-285750">
              <a:lnSpc>
                <a:spcPct val="150000"/>
              </a:lnSpc>
              <a:buFont typeface="Arial" panose="020B0604020202020204" pitchFamily="34" charset="0"/>
              <a:buChar char="•"/>
            </a:pPr>
            <a:r>
              <a:rPr lang="en-US" sz="2000" dirty="0"/>
              <a:t>Barrier scale</a:t>
            </a:r>
          </a:p>
          <a:p>
            <a:pPr marL="1200150" lvl="2" indent="-285750">
              <a:buFont typeface="Arial" panose="020B0604020202020204" pitchFamily="34" charset="0"/>
              <a:buChar char="•"/>
            </a:pPr>
            <a:r>
              <a:rPr lang="en-US" sz="2000" dirty="0"/>
              <a:t>Sub-barrier scale—important for triggering</a:t>
            </a:r>
          </a:p>
          <a:p>
            <a:pPr lvl="1"/>
            <a:endParaRPr lang="en-US" sz="2000" dirty="0"/>
          </a:p>
        </p:txBody>
      </p:sp>
    </p:spTree>
    <p:extLst>
      <p:ext uri="{BB962C8B-B14F-4D97-AF65-F5344CB8AC3E}">
        <p14:creationId xmlns:p14="http://schemas.microsoft.com/office/powerpoint/2010/main" val="436586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275E49-DB15-0683-D217-A2026184EE2B}"/>
              </a:ext>
            </a:extLst>
          </p:cNvPr>
          <p:cNvSpPr txBox="1"/>
          <p:nvPr/>
        </p:nvSpPr>
        <p:spPr>
          <a:xfrm>
            <a:off x="1" y="3075057"/>
            <a:ext cx="9144000" cy="707886"/>
          </a:xfrm>
          <a:prstGeom prst="rect">
            <a:avLst/>
          </a:prstGeom>
          <a:noFill/>
        </p:spPr>
        <p:txBody>
          <a:bodyPr wrap="square" rtlCol="0">
            <a:spAutoFit/>
          </a:bodyPr>
          <a:lstStyle/>
          <a:p>
            <a:pPr algn="ctr"/>
            <a:r>
              <a:rPr lang="en-US" sz="4000" dirty="0"/>
              <a:t>End</a:t>
            </a:r>
          </a:p>
        </p:txBody>
      </p:sp>
    </p:spTree>
    <p:extLst>
      <p:ext uri="{BB962C8B-B14F-4D97-AF65-F5344CB8AC3E}">
        <p14:creationId xmlns:p14="http://schemas.microsoft.com/office/powerpoint/2010/main" val="419372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AB8711E-BF29-4412-060C-0A000B53CF99}"/>
              </a:ext>
            </a:extLst>
          </p:cNvPr>
          <p:cNvGrpSpPr/>
          <p:nvPr/>
        </p:nvGrpSpPr>
        <p:grpSpPr>
          <a:xfrm>
            <a:off x="189186" y="659206"/>
            <a:ext cx="8765627" cy="5144165"/>
            <a:chOff x="189186" y="856918"/>
            <a:chExt cx="8765627" cy="5144165"/>
          </a:xfrm>
        </p:grpSpPr>
        <p:grpSp>
          <p:nvGrpSpPr>
            <p:cNvPr id="4" name="Group 3">
              <a:extLst>
                <a:ext uri="{FF2B5EF4-FFF2-40B4-BE49-F238E27FC236}">
                  <a16:creationId xmlns:a16="http://schemas.microsoft.com/office/drawing/2014/main" id="{A13A1309-EFB2-0333-D695-1CF19CF57870}"/>
                </a:ext>
              </a:extLst>
            </p:cNvPr>
            <p:cNvGrpSpPr/>
            <p:nvPr/>
          </p:nvGrpSpPr>
          <p:grpSpPr>
            <a:xfrm>
              <a:off x="189186" y="856918"/>
              <a:ext cx="8765627" cy="5144165"/>
              <a:chOff x="210207" y="-99338"/>
              <a:chExt cx="8765627" cy="5144165"/>
            </a:xfrm>
          </p:grpSpPr>
          <p:sp>
            <p:nvSpPr>
              <p:cNvPr id="2" name="TextBox 1">
                <a:extLst>
                  <a:ext uri="{FF2B5EF4-FFF2-40B4-BE49-F238E27FC236}">
                    <a16:creationId xmlns:a16="http://schemas.microsoft.com/office/drawing/2014/main" id="{91278F4F-0EDD-C303-ED40-C453AFA79C96}"/>
                  </a:ext>
                </a:extLst>
              </p:cNvPr>
              <p:cNvSpPr txBox="1"/>
              <p:nvPr/>
            </p:nvSpPr>
            <p:spPr>
              <a:xfrm>
                <a:off x="210207" y="-99338"/>
                <a:ext cx="8765627" cy="5144165"/>
              </a:xfrm>
              <a:prstGeom prst="rect">
                <a:avLst/>
              </a:prstGeom>
              <a:noFill/>
            </p:spPr>
            <p:txBody>
              <a:bodyPr wrap="square"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Starting points for this talk:</a:t>
                </a:r>
              </a:p>
              <a:p>
                <a:pPr marL="460375" marR="0" lvl="0" indent="-460375"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460375" marR="0" lvl="0" indent="-460375" algn="l"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mn-ea"/>
                    <a:cs typeface="+mn-cs"/>
                  </a:rPr>
                  <a:t>Houze</a:t>
                </a:r>
                <a:r>
                  <a:rPr kumimoji="0" lang="en-US" sz="2400" b="0" i="0" u="none" strike="noStrike" kern="1200" cap="none" spc="0" normalizeH="0" baseline="0" noProof="0" dirty="0">
                    <a:ln>
                      <a:noFill/>
                    </a:ln>
                    <a:solidFill>
                      <a:srgbClr val="000000"/>
                    </a:solidFill>
                    <a:effectLst/>
                    <a:uLnTx/>
                    <a:uFillTx/>
                    <a:latin typeface="Calibri"/>
                    <a:ea typeface="+mn-ea"/>
                    <a:cs typeface="+mn-cs"/>
                  </a:rPr>
                  <a:t>, R. A., Jr., 2012: </a:t>
                </a:r>
                <a:r>
                  <a:rPr kumimoji="0" lang="en-US" sz="2400" b="0" i="1" u="none" strike="noStrike" kern="1200" cap="none" spc="0" normalizeH="0" baseline="0" noProof="0" dirty="0">
                    <a:ln>
                      <a:noFill/>
                    </a:ln>
                    <a:solidFill>
                      <a:srgbClr val="000000"/>
                    </a:solidFill>
                    <a:effectLst/>
                    <a:uLnTx/>
                    <a:uFillTx/>
                    <a:latin typeface="Calibri"/>
                    <a:ea typeface="+mn-ea"/>
                    <a:cs typeface="+mn-cs"/>
                  </a:rPr>
                  <a:t>Reviews of  Geophysics</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br>
                  <a:rPr kumimoji="0" lang="en-US" sz="2400" b="0" i="0" u="none" strike="noStrike" kern="1200" cap="none" spc="0" normalizeH="0" baseline="0" noProof="0" dirty="0">
                    <a:ln>
                      <a:noFill/>
                    </a:ln>
                    <a:solidFill>
                      <a:srgbClr val="000000"/>
                    </a:solidFill>
                    <a:effectLst/>
                    <a:uLnTx/>
                    <a:uFillTx/>
                    <a:latin typeface="Calibri"/>
                    <a:ea typeface="+mn-ea"/>
                    <a:cs typeface="+mn-cs"/>
                  </a:rPr>
                </a:br>
                <a:r>
                  <a:rPr kumimoji="0" lang="en-US" sz="2400" b="0" i="0" u="none" strike="noStrike" kern="1200" cap="none" spc="0" normalizeH="0" baseline="0" noProof="0" dirty="0">
                    <a:ln>
                      <a:noFill/>
                    </a:ln>
                    <a:solidFill>
                      <a:srgbClr val="000000"/>
                    </a:solidFill>
                    <a:effectLst/>
                    <a:uLnTx/>
                    <a:uFillTx/>
                    <a:latin typeface="Calibri"/>
                    <a:ea typeface="+mn-ea"/>
                    <a:cs typeface="+mn-cs"/>
                  </a:rPr>
                  <a:t>“</a:t>
                </a:r>
                <a:r>
                  <a:rPr kumimoji="0" lang="en-US" sz="2400" b="0" i="0" u="none" strike="noStrike" kern="1200" cap="none" spc="0" normalizeH="0" baseline="0" noProof="0" dirty="0">
                    <a:ln>
                      <a:noFill/>
                    </a:ln>
                    <a:solidFill>
                      <a:srgbClr val="333300"/>
                    </a:solidFill>
                    <a:effectLst/>
                    <a:uLnTx/>
                    <a:uFillTx/>
                    <a:latin typeface="Calibri"/>
                    <a:ea typeface="+mn-ea"/>
                    <a:cs typeface="+mn-cs"/>
                  </a:rPr>
                  <a:t>Orographic Effects on Precipitating Clouds”</a:t>
                </a:r>
              </a:p>
              <a:p>
                <a:pPr marL="460375" marR="0" lvl="0" indent="-460375"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300"/>
                  </a:solidFill>
                  <a:effectLst/>
                  <a:uLnTx/>
                  <a:uFillTx/>
                  <a:latin typeface="Calibri"/>
                  <a:ea typeface="+mn-ea"/>
                  <a:cs typeface="+mn-cs"/>
                </a:endParaRPr>
              </a:p>
              <a:p>
                <a:pPr marL="460375" marR="0" lvl="0" indent="-460375" algn="l"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mn-ea"/>
                    <a:cs typeface="+mn-cs"/>
                  </a:rPr>
                  <a:t>Houze</a:t>
                </a:r>
                <a:r>
                  <a:rPr kumimoji="0" lang="en-US" sz="2400" b="0" i="0" u="none" strike="noStrike" kern="1200" cap="none" spc="0" normalizeH="0" baseline="0" noProof="0" dirty="0">
                    <a:ln>
                      <a:noFill/>
                    </a:ln>
                    <a:solidFill>
                      <a:srgbClr val="000000"/>
                    </a:solidFill>
                    <a:effectLst/>
                    <a:uLnTx/>
                    <a:uFillTx/>
                    <a:latin typeface="Calibri"/>
                    <a:ea typeface="+mn-ea"/>
                    <a:cs typeface="+mn-cs"/>
                  </a:rPr>
                  <a:t>, R. A., Jr., 2014: </a:t>
                </a:r>
                <a:r>
                  <a:rPr kumimoji="0" lang="en-US" sz="2400" b="0" i="1" u="none" strike="noStrike" kern="1200" cap="none" spc="0" normalizeH="0" baseline="0" noProof="0" dirty="0">
                    <a:ln>
                      <a:noFill/>
                    </a:ln>
                    <a:solidFill>
                      <a:srgbClr val="000000"/>
                    </a:solidFill>
                    <a:effectLst/>
                    <a:uLnTx/>
                    <a:uFillTx/>
                    <a:latin typeface="Calibri"/>
                    <a:ea typeface="+mn-ea"/>
                    <a:cs typeface="+mn-cs"/>
                  </a:rPr>
                  <a:t>Cloud Dynamics</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2nd Ed</a:t>
                </a:r>
                <a:r>
                  <a:rPr kumimoji="0" lang="en-US" sz="2400" b="0" i="0" u="none" strike="noStrike" kern="1200" cap="none" spc="0" normalizeH="0" baseline="0" noProof="0" dirty="0">
                    <a:ln>
                      <a:noFill/>
                    </a:ln>
                    <a:solidFill>
                      <a:srgbClr val="000000"/>
                    </a:solidFill>
                    <a:effectLst/>
                    <a:uLnTx/>
                    <a:uFillTx/>
                    <a:latin typeface="Calibri"/>
                    <a:ea typeface="+mn-ea"/>
                    <a:cs typeface="+mn-cs"/>
                  </a:rPr>
                  <a:t>. </a:t>
                </a:r>
              </a:p>
              <a:p>
                <a:pPr marL="460375" marR="0" lvl="0" indent="-460375" algn="l" defTabSz="457200" rtl="0" eaLnBrk="1" fontAlgn="auto" latinLnBrk="0" hangingPunct="1">
                  <a:lnSpc>
                    <a:spcPct val="150000"/>
                  </a:lnSpc>
                  <a:spcBef>
                    <a:spcPts val="0"/>
                  </a:spcBef>
                  <a:spcAft>
                    <a:spcPts val="0"/>
                  </a:spcAft>
                  <a:buClrTx/>
                  <a:buSzTx/>
                  <a:buFontTx/>
                  <a:buNone/>
                  <a:tabLst/>
                  <a:defRPr/>
                </a:pPr>
                <a:endParaRPr lang="en-US" sz="2400" dirty="0">
                  <a:solidFill>
                    <a:srgbClr val="000000"/>
                  </a:solidFill>
                  <a:latin typeface="Calibri"/>
                </a:endParaRPr>
              </a:p>
              <a:p>
                <a:pPr marL="460375" marR="0" lvl="0" indent="-460375" algn="l" defTabSz="4572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460375" marR="0" lvl="0" indent="-460375" algn="l" defTabSz="457200" rtl="0" eaLnBrk="1" fontAlgn="auto" latinLnBrk="0" hangingPunct="1">
                  <a:lnSpc>
                    <a:spcPct val="15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000000"/>
                    </a:solidFill>
                    <a:effectLst/>
                    <a:uLnTx/>
                    <a:uFillTx/>
                    <a:latin typeface="Calibri"/>
                    <a:ea typeface="+mn-ea"/>
                    <a:cs typeface="+mn-cs"/>
                  </a:rPr>
                </a:br>
                <a:r>
                  <a:rPr kumimoji="0" lang="en-US" sz="2400" b="0" i="0" u="none" strike="noStrike" kern="1200" cap="none" spc="0" normalizeH="0" baseline="0" noProof="0" dirty="0">
                    <a:ln>
                      <a:noFill/>
                    </a:ln>
                    <a:solidFill>
                      <a:srgbClr val="000000"/>
                    </a:solidFill>
                    <a:effectLst/>
                    <a:uLnTx/>
                    <a:uFillTx/>
                    <a:latin typeface="Calibri"/>
                    <a:ea typeface="+mn-ea"/>
                    <a:cs typeface="+mn-cs"/>
                  </a:rPr>
                  <a:t>“Clouds and Precipitation Associated with Hills and Mountains”</a:t>
                </a:r>
              </a:p>
            </p:txBody>
          </p:sp>
          <p:pic>
            <p:nvPicPr>
              <p:cNvPr id="3" name="Picture 2">
                <a:extLst>
                  <a:ext uri="{FF2B5EF4-FFF2-40B4-BE49-F238E27FC236}">
                    <a16:creationId xmlns:a16="http://schemas.microsoft.com/office/drawing/2014/main" id="{1D70E55B-C8F6-CAD6-0632-1745C8B48262}"/>
                  </a:ext>
                </a:extLst>
              </p:cNvPr>
              <p:cNvPicPr>
                <a:picLocks noChangeAspect="1"/>
              </p:cNvPicPr>
              <p:nvPr/>
            </p:nvPicPr>
            <p:blipFill>
              <a:blip r:embed="rId3"/>
              <a:stretch>
                <a:fillRect/>
              </a:stretch>
            </p:blipFill>
            <p:spPr>
              <a:xfrm>
                <a:off x="926415" y="3005266"/>
                <a:ext cx="1098891" cy="1381382"/>
              </a:xfrm>
              <a:prstGeom prst="rect">
                <a:avLst/>
              </a:prstGeom>
            </p:spPr>
          </p:pic>
        </p:grpSp>
        <p:sp>
          <p:nvSpPr>
            <p:cNvPr id="5" name="TextBox 4">
              <a:extLst>
                <a:ext uri="{FF2B5EF4-FFF2-40B4-BE49-F238E27FC236}">
                  <a16:creationId xmlns:a16="http://schemas.microsoft.com/office/drawing/2014/main" id="{62593FC6-B85D-99AC-9CC5-909CE94EBFE1}"/>
                </a:ext>
              </a:extLst>
            </p:cNvPr>
            <p:cNvSpPr txBox="1"/>
            <p:nvPr/>
          </p:nvSpPr>
          <p:spPr>
            <a:xfrm>
              <a:off x="2273643" y="4430476"/>
              <a:ext cx="1577483" cy="461665"/>
            </a:xfrm>
            <a:prstGeom prst="rect">
              <a:avLst/>
            </a:prstGeom>
            <a:noFill/>
          </p:spPr>
          <p:txBody>
            <a:bodyPr wrap="none" rtlCol="0">
              <a:spAutoFit/>
            </a:bodyPr>
            <a:lstStyle/>
            <a:p>
              <a:r>
                <a:rPr lang="en-US" sz="2400" b="1" dirty="0">
                  <a:solidFill>
                    <a:srgbClr val="FF0000"/>
                  </a:solidFill>
                </a:rPr>
                <a:t>Chapter 12</a:t>
              </a:r>
              <a:endParaRPr lang="en-US" sz="2400" dirty="0"/>
            </a:p>
          </p:txBody>
        </p:sp>
      </p:grpSp>
    </p:spTree>
    <p:extLst>
      <p:ext uri="{BB962C8B-B14F-4D97-AF65-F5344CB8AC3E}">
        <p14:creationId xmlns:p14="http://schemas.microsoft.com/office/powerpoint/2010/main" val="3578572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275E49-DB15-0683-D217-A2026184EE2B}"/>
              </a:ext>
            </a:extLst>
          </p:cNvPr>
          <p:cNvSpPr txBox="1"/>
          <p:nvPr/>
        </p:nvSpPr>
        <p:spPr>
          <a:xfrm>
            <a:off x="1" y="3075057"/>
            <a:ext cx="9144000" cy="707886"/>
          </a:xfrm>
          <a:prstGeom prst="rect">
            <a:avLst/>
          </a:prstGeom>
          <a:noFill/>
        </p:spPr>
        <p:txBody>
          <a:bodyPr wrap="square" rtlCol="0">
            <a:spAutoFit/>
          </a:bodyPr>
          <a:lstStyle/>
          <a:p>
            <a:pPr algn="ctr"/>
            <a:r>
              <a:rPr lang="en-US" sz="4000" dirty="0"/>
              <a:t>Extra slides</a:t>
            </a:r>
          </a:p>
        </p:txBody>
      </p:sp>
    </p:spTree>
    <p:extLst>
      <p:ext uri="{BB962C8B-B14F-4D97-AF65-F5344CB8AC3E}">
        <p14:creationId xmlns:p14="http://schemas.microsoft.com/office/powerpoint/2010/main" val="2704897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644CC-1CEA-A66C-962A-CEFD767676A2}"/>
              </a:ext>
            </a:extLst>
          </p:cNvPr>
          <p:cNvSpPr txBox="1"/>
          <p:nvPr/>
        </p:nvSpPr>
        <p:spPr>
          <a:xfrm>
            <a:off x="304800" y="374304"/>
            <a:ext cx="8534400" cy="1077218"/>
          </a:xfrm>
          <a:prstGeom prst="rect">
            <a:avLst/>
          </a:prstGeom>
          <a:noFill/>
        </p:spPr>
        <p:txBody>
          <a:bodyPr wrap="square" rtlCol="0">
            <a:spAutoFit/>
          </a:bodyPr>
          <a:lstStyle/>
          <a:p>
            <a:pPr algn="ctr"/>
            <a:r>
              <a:rPr lang="en-US" sz="3200" dirty="0">
                <a:effectLst/>
                <a:latin typeface="Helvetica" pitchFamily="2" charset="0"/>
              </a:rPr>
              <a:t>Basic factors at play when hills</a:t>
            </a:r>
            <a:r>
              <a:rPr lang="en-US" sz="3200" dirty="0">
                <a:latin typeface="Helvetica" pitchFamily="2" charset="0"/>
              </a:rPr>
              <a:t> </a:t>
            </a:r>
            <a:r>
              <a:rPr lang="en-US" sz="3200" dirty="0">
                <a:effectLst/>
                <a:latin typeface="Helvetica" pitchFamily="2" charset="0"/>
              </a:rPr>
              <a:t>and mountains affect precipitating </a:t>
            </a:r>
            <a:r>
              <a:rPr lang="en-US" sz="3200" dirty="0">
                <a:latin typeface="Helvetica" pitchFamily="2" charset="0"/>
              </a:rPr>
              <a:t>c</a:t>
            </a:r>
            <a:r>
              <a:rPr lang="en-US" sz="3200" dirty="0">
                <a:effectLst/>
                <a:latin typeface="Helvetica" pitchFamily="2" charset="0"/>
              </a:rPr>
              <a:t>louds</a:t>
            </a:r>
          </a:p>
        </p:txBody>
      </p:sp>
      <p:sp>
        <p:nvSpPr>
          <p:cNvPr id="3" name="TextBox 2">
            <a:extLst>
              <a:ext uri="{FF2B5EF4-FFF2-40B4-BE49-F238E27FC236}">
                <a16:creationId xmlns:a16="http://schemas.microsoft.com/office/drawing/2014/main" id="{745218F7-7BA5-607E-6BE3-E76F10937C4C}"/>
              </a:ext>
            </a:extLst>
          </p:cNvPr>
          <p:cNvSpPr txBox="1"/>
          <p:nvPr/>
        </p:nvSpPr>
        <p:spPr>
          <a:xfrm>
            <a:off x="1051034" y="1975945"/>
            <a:ext cx="4859279"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Microphysics</a:t>
            </a:r>
          </a:p>
          <a:p>
            <a:pPr marL="342900" indent="-342900">
              <a:lnSpc>
                <a:spcPct val="150000"/>
              </a:lnSpc>
              <a:buFont typeface="Arial" panose="020B0604020202020204" pitchFamily="34" charset="0"/>
              <a:buChar char="•"/>
            </a:pPr>
            <a:r>
              <a:rPr lang="en-US" sz="2400" dirty="0"/>
              <a:t>Water Vapor</a:t>
            </a:r>
          </a:p>
          <a:p>
            <a:pPr marL="342900" indent="-342900">
              <a:lnSpc>
                <a:spcPct val="150000"/>
              </a:lnSpc>
              <a:buFont typeface="Arial" panose="020B0604020202020204" pitchFamily="34" charset="0"/>
              <a:buChar char="•"/>
            </a:pPr>
            <a:r>
              <a:rPr lang="en-US" sz="2400" dirty="0"/>
              <a:t>Cross barrier flow speed and shear</a:t>
            </a:r>
          </a:p>
          <a:p>
            <a:pPr marL="342900" indent="-342900">
              <a:lnSpc>
                <a:spcPct val="150000"/>
              </a:lnSpc>
              <a:buFont typeface="Arial" panose="020B0604020202020204" pitchFamily="34" charset="0"/>
              <a:buChar char="•"/>
            </a:pPr>
            <a:r>
              <a:rPr lang="en-US" sz="2400" dirty="0"/>
              <a:t>Static stability</a:t>
            </a:r>
          </a:p>
          <a:p>
            <a:pPr marL="342900" indent="-342900">
              <a:lnSpc>
                <a:spcPct val="150000"/>
              </a:lnSpc>
              <a:buFont typeface="Arial" panose="020B0604020202020204" pitchFamily="34" charset="0"/>
              <a:buChar char="•"/>
            </a:pPr>
            <a:r>
              <a:rPr lang="en-US" sz="2400" dirty="0"/>
              <a:t>Height of the terrain</a:t>
            </a:r>
          </a:p>
          <a:p>
            <a:pPr marL="342900" indent="-342900">
              <a:lnSpc>
                <a:spcPct val="150000"/>
              </a:lnSpc>
              <a:buFont typeface="Arial" panose="020B0604020202020204" pitchFamily="34" charset="0"/>
              <a:buChar char="•"/>
            </a:pPr>
            <a:r>
              <a:rPr lang="en-US" sz="2400" dirty="0"/>
              <a:t>Jaggedness of the terrain</a:t>
            </a:r>
          </a:p>
          <a:p>
            <a:pPr marL="342900" indent="-342900">
              <a:lnSpc>
                <a:spcPct val="150000"/>
              </a:lnSpc>
              <a:buFont typeface="Arial" panose="020B0604020202020204" pitchFamily="34" charset="0"/>
              <a:buChar char="•"/>
            </a:pPr>
            <a:r>
              <a:rPr lang="en-US" sz="2400" dirty="0"/>
              <a:t>Triggering of convection</a:t>
            </a:r>
          </a:p>
        </p:txBody>
      </p:sp>
    </p:spTree>
    <p:extLst>
      <p:ext uri="{BB962C8B-B14F-4D97-AF65-F5344CB8AC3E}">
        <p14:creationId xmlns:p14="http://schemas.microsoft.com/office/powerpoint/2010/main" val="2900041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65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9EAC6B-D658-272F-3AF3-91AEAC91C5D4}"/>
              </a:ext>
            </a:extLst>
          </p:cNvPr>
          <p:cNvSpPr txBox="1"/>
          <p:nvPr/>
        </p:nvSpPr>
        <p:spPr>
          <a:xfrm>
            <a:off x="304800" y="374304"/>
            <a:ext cx="8534400" cy="3261470"/>
          </a:xfrm>
          <a:prstGeom prst="rect">
            <a:avLst/>
          </a:prstGeom>
          <a:noFill/>
        </p:spPr>
        <p:txBody>
          <a:bodyPr wrap="square" rtlCol="0">
            <a:spAutoFit/>
          </a:bodyPr>
          <a:lstStyle/>
          <a:p>
            <a:pPr marL="457200" indent="-457200">
              <a:buFont typeface="Arial" panose="020B0604020202020204" pitchFamily="34" charset="0"/>
              <a:buChar char="•"/>
            </a:pPr>
            <a:r>
              <a:rPr lang="en-US" sz="2800" dirty="0">
                <a:effectLst/>
                <a:latin typeface="Helvetica" pitchFamily="2" charset="0"/>
              </a:rPr>
              <a:t>Most “Orographic” Precipitation is due to the occurrence over or near mountains of</a:t>
            </a:r>
          </a:p>
          <a:p>
            <a:pPr marL="457200" indent="-457200">
              <a:buFont typeface="Arial" panose="020B0604020202020204" pitchFamily="34" charset="0"/>
              <a:buChar char="•"/>
            </a:pPr>
            <a:endParaRPr lang="en-US" sz="2800" dirty="0">
              <a:latin typeface="Helvetica" pitchFamily="2" charset="0"/>
            </a:endParaRPr>
          </a:p>
          <a:p>
            <a:pPr marL="1828800" lvl="3" indent="-457200">
              <a:lnSpc>
                <a:spcPct val="150000"/>
              </a:lnSpc>
              <a:buFont typeface="Arial" panose="020B0604020202020204" pitchFamily="34" charset="0"/>
              <a:buChar char="•"/>
            </a:pPr>
            <a:r>
              <a:rPr lang="en-US" sz="2800" dirty="0">
                <a:effectLst/>
                <a:latin typeface="Helvetica" pitchFamily="2" charset="0"/>
              </a:rPr>
              <a:t>Deep convective clouds</a:t>
            </a:r>
          </a:p>
          <a:p>
            <a:pPr marL="1828800" lvl="3" indent="-457200">
              <a:lnSpc>
                <a:spcPct val="150000"/>
              </a:lnSpc>
              <a:buFont typeface="Arial" panose="020B0604020202020204" pitchFamily="34" charset="0"/>
              <a:buChar char="•"/>
            </a:pPr>
            <a:r>
              <a:rPr lang="en-US" sz="2800" dirty="0">
                <a:latin typeface="Helvetica" pitchFamily="2" charset="0"/>
              </a:rPr>
              <a:t>Cyclonic storms of tropical origin</a:t>
            </a:r>
          </a:p>
          <a:p>
            <a:pPr marL="1828800" lvl="3" indent="-457200">
              <a:lnSpc>
                <a:spcPct val="150000"/>
              </a:lnSpc>
              <a:buFont typeface="Arial" panose="020B0604020202020204" pitchFamily="34" charset="0"/>
              <a:buChar char="•"/>
            </a:pPr>
            <a:r>
              <a:rPr lang="en-US" sz="2800" dirty="0">
                <a:latin typeface="Helvetica" pitchFamily="2" charset="0"/>
              </a:rPr>
              <a:t>Frontal systems</a:t>
            </a:r>
          </a:p>
        </p:txBody>
      </p:sp>
      <p:sp>
        <p:nvSpPr>
          <p:cNvPr id="9" name="TextBox 8">
            <a:extLst>
              <a:ext uri="{FF2B5EF4-FFF2-40B4-BE49-F238E27FC236}">
                <a16:creationId xmlns:a16="http://schemas.microsoft.com/office/drawing/2014/main" id="{4D252649-87CD-E351-1D5C-BF81C44911C6}"/>
              </a:ext>
            </a:extLst>
          </p:cNvPr>
          <p:cNvSpPr txBox="1"/>
          <p:nvPr/>
        </p:nvSpPr>
        <p:spPr>
          <a:xfrm>
            <a:off x="304800" y="3564195"/>
            <a:ext cx="8534400" cy="2677656"/>
          </a:xfrm>
          <a:prstGeom prst="rect">
            <a:avLst/>
          </a:prstGeom>
          <a:noFill/>
        </p:spPr>
        <p:txBody>
          <a:bodyPr wrap="square" rtlCol="0">
            <a:spAutoFit/>
          </a:bodyPr>
          <a:lstStyle/>
          <a:p>
            <a:pPr marL="457200" indent="-457200">
              <a:buFont typeface="Arial" panose="020B0604020202020204" pitchFamily="34" charset="0"/>
              <a:buChar char="•"/>
            </a:pPr>
            <a:endParaRPr lang="en-US" sz="2800" dirty="0">
              <a:effectLst/>
              <a:latin typeface="Helvetica" pitchFamily="2" charset="0"/>
            </a:endParaRPr>
          </a:p>
          <a:p>
            <a:pPr marL="457200" indent="-457200">
              <a:buFont typeface="Arial" panose="020B0604020202020204" pitchFamily="34" charset="0"/>
              <a:buChar char="•"/>
            </a:pPr>
            <a:r>
              <a:rPr lang="en-US" sz="2800" dirty="0">
                <a:effectLst/>
                <a:latin typeface="Helvetica" pitchFamily="2" charset="0"/>
              </a:rPr>
              <a:t>Simple cross barrier flow is seldom a caus</a:t>
            </a:r>
            <a:r>
              <a:rPr lang="en-US" sz="2800" dirty="0">
                <a:latin typeface="Helvetica" pitchFamily="2" charset="0"/>
              </a:rPr>
              <a:t>e of a major rain event</a:t>
            </a:r>
          </a:p>
          <a:p>
            <a:pPr marL="457200" indent="-457200">
              <a:buFont typeface="Arial" panose="020B0604020202020204" pitchFamily="34" charset="0"/>
              <a:buChar char="•"/>
            </a:pPr>
            <a:endParaRPr lang="en-US" sz="2800" dirty="0">
              <a:latin typeface="Helvetica" pitchFamily="2" charset="0"/>
            </a:endParaRPr>
          </a:p>
          <a:p>
            <a:pPr marL="457200" indent="-457200">
              <a:buFont typeface="Arial" panose="020B0604020202020204" pitchFamily="34" charset="0"/>
              <a:buChar char="•"/>
            </a:pPr>
            <a:r>
              <a:rPr lang="en-US" sz="2800" dirty="0">
                <a:effectLst/>
                <a:latin typeface="Helvetica" pitchFamily="2" charset="0"/>
              </a:rPr>
              <a:t>Fron</a:t>
            </a:r>
            <a:r>
              <a:rPr lang="en-US" sz="2800" dirty="0">
                <a:latin typeface="Helvetica" pitchFamily="2" charset="0"/>
              </a:rPr>
              <a:t>tal systems have been studied in detail and are usually not a factor in warm seasons</a:t>
            </a:r>
            <a:endParaRPr lang="en-US" sz="2800" dirty="0">
              <a:effectLst/>
              <a:latin typeface="Helvetica" pitchFamily="2" charset="0"/>
            </a:endParaRPr>
          </a:p>
        </p:txBody>
      </p:sp>
      <p:sp>
        <p:nvSpPr>
          <p:cNvPr id="10" name="Rectangle 9">
            <a:extLst>
              <a:ext uri="{FF2B5EF4-FFF2-40B4-BE49-F238E27FC236}">
                <a16:creationId xmlns:a16="http://schemas.microsoft.com/office/drawing/2014/main" id="{3E715E49-5F42-D007-1447-00FCEF11182B}"/>
              </a:ext>
            </a:extLst>
          </p:cNvPr>
          <p:cNvSpPr/>
          <p:nvPr/>
        </p:nvSpPr>
        <p:spPr>
          <a:xfrm>
            <a:off x="1340708" y="1606379"/>
            <a:ext cx="6462584" cy="1408670"/>
          </a:xfrm>
          <a:prstGeom prst="rect">
            <a:avLst/>
          </a:prstGeom>
          <a:noFill/>
          <a:ln w="57150">
            <a:solidFill>
              <a:srgbClr val="DA2C1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Tree>
    <p:extLst>
      <p:ext uri="{BB962C8B-B14F-4D97-AF65-F5344CB8AC3E}">
        <p14:creationId xmlns:p14="http://schemas.microsoft.com/office/powerpoint/2010/main" val="312108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951D99-4781-F06A-E6B1-BFB5ECDE44FA}"/>
              </a:ext>
            </a:extLst>
          </p:cNvPr>
          <p:cNvSpPr txBox="1"/>
          <p:nvPr/>
        </p:nvSpPr>
        <p:spPr>
          <a:xfrm>
            <a:off x="304800" y="176592"/>
            <a:ext cx="8534400" cy="1354217"/>
          </a:xfrm>
          <a:prstGeom prst="rect">
            <a:avLst/>
          </a:prstGeom>
          <a:noFill/>
        </p:spPr>
        <p:txBody>
          <a:bodyPr wrap="square" rtlCol="0">
            <a:spAutoFit/>
          </a:bodyPr>
          <a:lstStyle/>
          <a:p>
            <a:pPr algn="ctr"/>
            <a:r>
              <a:rPr lang="en-US" sz="3200" dirty="0">
                <a:effectLst/>
                <a:latin typeface="Helvetica" pitchFamily="2" charset="0"/>
              </a:rPr>
              <a:t>Basic scenarios by which hills</a:t>
            </a:r>
            <a:r>
              <a:rPr lang="en-US" sz="3200" dirty="0">
                <a:latin typeface="Helvetica" pitchFamily="2" charset="0"/>
              </a:rPr>
              <a:t> </a:t>
            </a:r>
            <a:r>
              <a:rPr lang="en-US" sz="3200" dirty="0">
                <a:effectLst/>
                <a:latin typeface="Helvetica" pitchFamily="2" charset="0"/>
              </a:rPr>
              <a:t>and mountains affect precipitating </a:t>
            </a:r>
            <a:r>
              <a:rPr lang="en-US" sz="3200" dirty="0">
                <a:latin typeface="Helvetica" pitchFamily="2" charset="0"/>
              </a:rPr>
              <a:t>c</a:t>
            </a:r>
            <a:r>
              <a:rPr lang="en-US" sz="3200" dirty="0">
                <a:effectLst/>
                <a:latin typeface="Helvetica" pitchFamily="2" charset="0"/>
              </a:rPr>
              <a:t>louds</a:t>
            </a:r>
          </a:p>
          <a:p>
            <a:endParaRPr lang="en-US" dirty="0"/>
          </a:p>
        </p:txBody>
      </p:sp>
      <p:pic>
        <p:nvPicPr>
          <p:cNvPr id="7" name="Picture 6">
            <a:extLst>
              <a:ext uri="{FF2B5EF4-FFF2-40B4-BE49-F238E27FC236}">
                <a16:creationId xmlns:a16="http://schemas.microsoft.com/office/drawing/2014/main" id="{24CF8DD0-7392-CD0E-B184-335B5FB39E03}"/>
              </a:ext>
            </a:extLst>
          </p:cNvPr>
          <p:cNvPicPr>
            <a:picLocks noChangeAspect="1"/>
          </p:cNvPicPr>
          <p:nvPr/>
        </p:nvPicPr>
        <p:blipFill rotWithShape="1">
          <a:blip r:embed="rId3"/>
          <a:srcRect t="4309"/>
          <a:stretch/>
        </p:blipFill>
        <p:spPr>
          <a:xfrm>
            <a:off x="1099081" y="1445738"/>
            <a:ext cx="3948617" cy="5060962"/>
          </a:xfrm>
          <a:prstGeom prst="rect">
            <a:avLst/>
          </a:prstGeom>
        </p:spPr>
      </p:pic>
      <p:grpSp>
        <p:nvGrpSpPr>
          <p:cNvPr id="12" name="Group 11">
            <a:extLst>
              <a:ext uri="{FF2B5EF4-FFF2-40B4-BE49-F238E27FC236}">
                <a16:creationId xmlns:a16="http://schemas.microsoft.com/office/drawing/2014/main" id="{E52AC88E-B709-A6CD-D645-0345A23420EE}"/>
              </a:ext>
            </a:extLst>
          </p:cNvPr>
          <p:cNvGrpSpPr/>
          <p:nvPr/>
        </p:nvGrpSpPr>
        <p:grpSpPr>
          <a:xfrm>
            <a:off x="988541" y="1401705"/>
            <a:ext cx="7734443" cy="5112216"/>
            <a:chOff x="988541" y="1401705"/>
            <a:chExt cx="7734443" cy="5112216"/>
          </a:xfrm>
        </p:grpSpPr>
        <p:sp>
          <p:nvSpPr>
            <p:cNvPr id="5" name="TextBox 4">
              <a:extLst>
                <a:ext uri="{FF2B5EF4-FFF2-40B4-BE49-F238E27FC236}">
                  <a16:creationId xmlns:a16="http://schemas.microsoft.com/office/drawing/2014/main" id="{2F471177-907C-3B01-7C4A-A14449FA09C5}"/>
                </a:ext>
              </a:extLst>
            </p:cNvPr>
            <p:cNvSpPr txBox="1"/>
            <p:nvPr/>
          </p:nvSpPr>
          <p:spPr>
            <a:xfrm>
              <a:off x="5254568" y="1450772"/>
              <a:ext cx="3468416" cy="646331"/>
            </a:xfrm>
            <a:prstGeom prst="rect">
              <a:avLst/>
            </a:prstGeom>
            <a:noFill/>
          </p:spPr>
          <p:txBody>
            <a:bodyPr wrap="square" rtlCol="0">
              <a:spAutoFit/>
            </a:bodyPr>
            <a:lstStyle/>
            <a:p>
              <a:r>
                <a:rPr lang="en-US" dirty="0"/>
                <a:t>Upslope flow with moist unstable or neutral static stability</a:t>
              </a:r>
            </a:p>
          </p:txBody>
        </p:sp>
        <p:sp>
          <p:nvSpPr>
            <p:cNvPr id="6" name="TextBox 5">
              <a:extLst>
                <a:ext uri="{FF2B5EF4-FFF2-40B4-BE49-F238E27FC236}">
                  <a16:creationId xmlns:a16="http://schemas.microsoft.com/office/drawing/2014/main" id="{DE06B42C-42ED-AA3C-25FC-1E3B7AE60D5B}"/>
                </a:ext>
              </a:extLst>
            </p:cNvPr>
            <p:cNvSpPr txBox="1"/>
            <p:nvPr/>
          </p:nvSpPr>
          <p:spPr>
            <a:xfrm>
              <a:off x="5254568" y="5757557"/>
              <a:ext cx="3138311" cy="646331"/>
            </a:xfrm>
            <a:prstGeom prst="rect">
              <a:avLst/>
            </a:prstGeom>
            <a:noFill/>
          </p:spPr>
          <p:txBody>
            <a:bodyPr wrap="square" rtlCol="0">
              <a:spAutoFit/>
            </a:bodyPr>
            <a:lstStyle/>
            <a:p>
              <a:r>
                <a:rPr lang="en-US" dirty="0"/>
                <a:t>Leeside capping, moist jet, and small-scale triggering</a:t>
              </a:r>
            </a:p>
          </p:txBody>
        </p:sp>
        <p:sp>
          <p:nvSpPr>
            <p:cNvPr id="8" name="Rectangle 7">
              <a:extLst>
                <a:ext uri="{FF2B5EF4-FFF2-40B4-BE49-F238E27FC236}">
                  <a16:creationId xmlns:a16="http://schemas.microsoft.com/office/drawing/2014/main" id="{78DB5722-4BF0-01AD-9FFB-93017C3D5DA7}"/>
                </a:ext>
              </a:extLst>
            </p:cNvPr>
            <p:cNvSpPr/>
            <p:nvPr/>
          </p:nvSpPr>
          <p:spPr>
            <a:xfrm>
              <a:off x="2891482" y="1401705"/>
              <a:ext cx="1556951" cy="866398"/>
            </a:xfrm>
            <a:prstGeom prst="rect">
              <a:avLst/>
            </a:prstGeom>
            <a:noFill/>
            <a:ln w="57150">
              <a:solidFill>
                <a:srgbClr val="DA2C1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7BB3C85F-FBE8-E53C-9978-0FBF9F9FA186}"/>
                </a:ext>
              </a:extLst>
            </p:cNvPr>
            <p:cNvSpPr/>
            <p:nvPr/>
          </p:nvSpPr>
          <p:spPr>
            <a:xfrm>
              <a:off x="988541" y="5647523"/>
              <a:ext cx="4059157" cy="866398"/>
            </a:xfrm>
            <a:prstGeom prst="rect">
              <a:avLst/>
            </a:prstGeom>
            <a:noFill/>
            <a:ln w="57150">
              <a:solidFill>
                <a:srgbClr val="DA2C1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7619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9F491A-75D7-5670-C551-6566D56CC959}"/>
              </a:ext>
            </a:extLst>
          </p:cNvPr>
          <p:cNvSpPr txBox="1"/>
          <p:nvPr/>
        </p:nvSpPr>
        <p:spPr>
          <a:xfrm>
            <a:off x="0" y="2644170"/>
            <a:ext cx="9144000" cy="1569660"/>
          </a:xfrm>
          <a:prstGeom prst="rect">
            <a:avLst/>
          </a:prstGeom>
          <a:noFill/>
        </p:spPr>
        <p:txBody>
          <a:bodyPr wrap="square" rtlCol="0">
            <a:spAutoFit/>
          </a:bodyPr>
          <a:lstStyle/>
          <a:p>
            <a:pPr algn="ctr"/>
            <a:r>
              <a:rPr lang="en-US" sz="3200" dirty="0"/>
              <a:t>Examples of convection over mountains fed by upslope moist potentially unstable flow driven by synoptic-scale conditions</a:t>
            </a:r>
          </a:p>
        </p:txBody>
      </p:sp>
    </p:spTree>
    <p:extLst>
      <p:ext uri="{BB962C8B-B14F-4D97-AF65-F5344CB8AC3E}">
        <p14:creationId xmlns:p14="http://schemas.microsoft.com/office/powerpoint/2010/main" val="198322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67485C-95A4-9C12-72F1-01F8CA25F596}"/>
              </a:ext>
            </a:extLst>
          </p:cNvPr>
          <p:cNvSpPr txBox="1"/>
          <p:nvPr/>
        </p:nvSpPr>
        <p:spPr>
          <a:xfrm>
            <a:off x="1" y="185347"/>
            <a:ext cx="9143999" cy="830997"/>
          </a:xfrm>
          <a:prstGeom prst="rect">
            <a:avLst/>
          </a:prstGeom>
          <a:noFill/>
        </p:spPr>
        <p:txBody>
          <a:bodyPr wrap="square" rtlCol="0">
            <a:spAutoFit/>
          </a:bodyPr>
          <a:lstStyle/>
          <a:p>
            <a:pPr algn="ctr"/>
            <a:r>
              <a:rPr lang="en-US" sz="2400" dirty="0"/>
              <a:t>Colorado’s Big Thompson Canyon flood, 1976, 139 fatalities</a:t>
            </a:r>
          </a:p>
          <a:p>
            <a:pPr algn="ctr"/>
            <a:r>
              <a:rPr lang="en-US" sz="2400" dirty="0"/>
              <a:t>(</a:t>
            </a:r>
            <a:r>
              <a:rPr lang="en-US" sz="2400" dirty="0" err="1"/>
              <a:t>Caracena</a:t>
            </a:r>
            <a:r>
              <a:rPr lang="en-US" sz="2400" dirty="0"/>
              <a:t> et al. 1979) </a:t>
            </a:r>
          </a:p>
        </p:txBody>
      </p:sp>
      <p:grpSp>
        <p:nvGrpSpPr>
          <p:cNvPr id="5" name="Group 4">
            <a:extLst>
              <a:ext uri="{FF2B5EF4-FFF2-40B4-BE49-F238E27FC236}">
                <a16:creationId xmlns:a16="http://schemas.microsoft.com/office/drawing/2014/main" id="{1A985B83-8A11-5143-2EA7-6739AC107807}"/>
              </a:ext>
            </a:extLst>
          </p:cNvPr>
          <p:cNvGrpSpPr/>
          <p:nvPr/>
        </p:nvGrpSpPr>
        <p:grpSpPr>
          <a:xfrm>
            <a:off x="846920" y="1036598"/>
            <a:ext cx="7450160" cy="5623698"/>
            <a:chOff x="1446705" y="1036598"/>
            <a:chExt cx="7450160" cy="5623698"/>
          </a:xfrm>
        </p:grpSpPr>
        <p:pic>
          <p:nvPicPr>
            <p:cNvPr id="2" name="Picture 1">
              <a:extLst>
                <a:ext uri="{FF2B5EF4-FFF2-40B4-BE49-F238E27FC236}">
                  <a16:creationId xmlns:a16="http://schemas.microsoft.com/office/drawing/2014/main" id="{6576D055-C447-C9C7-94B6-8188046DF399}"/>
                </a:ext>
              </a:extLst>
            </p:cNvPr>
            <p:cNvPicPr>
              <a:picLocks noChangeAspect="1"/>
            </p:cNvPicPr>
            <p:nvPr/>
          </p:nvPicPr>
          <p:blipFill rotWithShape="1">
            <a:blip r:embed="rId3"/>
            <a:srcRect l="2826" r="7361" b="19116"/>
            <a:stretch/>
          </p:blipFill>
          <p:spPr>
            <a:xfrm>
              <a:off x="1446705" y="1036598"/>
              <a:ext cx="5263010" cy="5623698"/>
            </a:xfrm>
            <a:prstGeom prst="rect">
              <a:avLst/>
            </a:prstGeom>
          </p:spPr>
        </p:pic>
        <p:sp>
          <p:nvSpPr>
            <p:cNvPr id="4" name="TextBox 3">
              <a:extLst>
                <a:ext uri="{FF2B5EF4-FFF2-40B4-BE49-F238E27FC236}">
                  <a16:creationId xmlns:a16="http://schemas.microsoft.com/office/drawing/2014/main" id="{99C9134C-7FBE-E201-1375-A82709400A5B}"/>
                </a:ext>
              </a:extLst>
            </p:cNvPr>
            <p:cNvSpPr txBox="1"/>
            <p:nvPr/>
          </p:nvSpPr>
          <p:spPr>
            <a:xfrm>
              <a:off x="6709719" y="5115697"/>
              <a:ext cx="2187146" cy="1200329"/>
            </a:xfrm>
            <a:prstGeom prst="rect">
              <a:avLst/>
            </a:prstGeom>
            <a:noFill/>
          </p:spPr>
          <p:txBody>
            <a:bodyPr wrap="square" rtlCol="0">
              <a:spAutoFit/>
            </a:bodyPr>
            <a:lstStyle/>
            <a:p>
              <a:r>
                <a:rPr lang="en-US" dirty="0"/>
                <a:t>Deep moist potentially unstable synoptic-scale driven upslope flow</a:t>
              </a:r>
            </a:p>
          </p:txBody>
        </p:sp>
      </p:grpSp>
    </p:spTree>
    <p:extLst>
      <p:ext uri="{BB962C8B-B14F-4D97-AF65-F5344CB8AC3E}">
        <p14:creationId xmlns:p14="http://schemas.microsoft.com/office/powerpoint/2010/main" val="229718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90B7B-5360-F336-072C-66445A83637A}"/>
              </a:ext>
            </a:extLst>
          </p:cNvPr>
          <p:cNvPicPr>
            <a:picLocks noChangeAspect="1"/>
          </p:cNvPicPr>
          <p:nvPr/>
        </p:nvPicPr>
        <p:blipFill>
          <a:blip r:embed="rId3"/>
          <a:stretch>
            <a:fillRect/>
          </a:stretch>
        </p:blipFill>
        <p:spPr>
          <a:xfrm>
            <a:off x="1150889" y="1141349"/>
            <a:ext cx="7029278" cy="5492513"/>
          </a:xfrm>
          <a:prstGeom prst="rect">
            <a:avLst/>
          </a:prstGeom>
        </p:spPr>
      </p:pic>
      <p:sp>
        <p:nvSpPr>
          <p:cNvPr id="3" name="TextBox 2">
            <a:extLst>
              <a:ext uri="{FF2B5EF4-FFF2-40B4-BE49-F238E27FC236}">
                <a16:creationId xmlns:a16="http://schemas.microsoft.com/office/drawing/2014/main" id="{22FA70F7-FE85-F372-0D19-2F93461F48A8}"/>
              </a:ext>
            </a:extLst>
          </p:cNvPr>
          <p:cNvSpPr txBox="1"/>
          <p:nvPr/>
        </p:nvSpPr>
        <p:spPr>
          <a:xfrm>
            <a:off x="0" y="345989"/>
            <a:ext cx="9144000" cy="646331"/>
          </a:xfrm>
          <a:prstGeom prst="rect">
            <a:avLst/>
          </a:prstGeom>
          <a:noFill/>
        </p:spPr>
        <p:txBody>
          <a:bodyPr wrap="square" rtlCol="0">
            <a:spAutoFit/>
          </a:bodyPr>
          <a:lstStyle/>
          <a:p>
            <a:pPr algn="ctr"/>
            <a:r>
              <a:rPr lang="en-US" dirty="0"/>
              <a:t>South Asia: </a:t>
            </a:r>
          </a:p>
          <a:p>
            <a:pPr algn="ctr"/>
            <a:r>
              <a:rPr lang="en-US" dirty="0"/>
              <a:t>A region where the ingredients for orographic rain and flooding are extremely well-defined</a:t>
            </a:r>
          </a:p>
        </p:txBody>
      </p:sp>
    </p:spTree>
    <p:extLst>
      <p:ext uri="{BB962C8B-B14F-4D97-AF65-F5344CB8AC3E}">
        <p14:creationId xmlns:p14="http://schemas.microsoft.com/office/powerpoint/2010/main" val="374905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89D666-2707-6D38-91AF-06DCC57D65E8}"/>
              </a:ext>
            </a:extLst>
          </p:cNvPr>
          <p:cNvPicPr>
            <a:picLocks noChangeAspect="1"/>
          </p:cNvPicPr>
          <p:nvPr/>
        </p:nvPicPr>
        <p:blipFill>
          <a:blip r:embed="rId3"/>
          <a:stretch>
            <a:fillRect/>
          </a:stretch>
        </p:blipFill>
        <p:spPr>
          <a:xfrm>
            <a:off x="685800" y="1879979"/>
            <a:ext cx="7772400" cy="3790034"/>
          </a:xfrm>
          <a:prstGeom prst="rect">
            <a:avLst/>
          </a:prstGeom>
        </p:spPr>
      </p:pic>
      <p:sp>
        <p:nvSpPr>
          <p:cNvPr id="4" name="TextBox 3">
            <a:extLst>
              <a:ext uri="{FF2B5EF4-FFF2-40B4-BE49-F238E27FC236}">
                <a16:creationId xmlns:a16="http://schemas.microsoft.com/office/drawing/2014/main" id="{85FA8B74-716A-415E-F4D8-92F5F7B86BB0}"/>
              </a:ext>
            </a:extLst>
          </p:cNvPr>
          <p:cNvSpPr txBox="1"/>
          <p:nvPr/>
        </p:nvSpPr>
        <p:spPr>
          <a:xfrm>
            <a:off x="-1" y="333654"/>
            <a:ext cx="9144001" cy="1200329"/>
          </a:xfrm>
          <a:prstGeom prst="rect">
            <a:avLst/>
          </a:prstGeom>
          <a:noFill/>
        </p:spPr>
        <p:txBody>
          <a:bodyPr wrap="square" rtlCol="0">
            <a:spAutoFit/>
          </a:bodyPr>
          <a:lstStyle/>
          <a:p>
            <a:pPr algn="ctr"/>
            <a:r>
              <a:rPr lang="en-US" sz="2400" dirty="0"/>
              <a:t>The </a:t>
            </a:r>
            <a:r>
              <a:rPr lang="en-US" sz="2400" dirty="0" err="1"/>
              <a:t>Leh</a:t>
            </a:r>
            <a:r>
              <a:rPr lang="en-US" sz="2400" dirty="0"/>
              <a:t> flood of 2010. A flash flooding storm at the steep edge of high terrain. 193 know fatalities, hundreds missing.</a:t>
            </a:r>
          </a:p>
          <a:p>
            <a:pPr algn="ctr"/>
            <a:r>
              <a:rPr lang="en-US" sz="2400" dirty="0"/>
              <a:t>(Rasmussen and </a:t>
            </a:r>
            <a:r>
              <a:rPr lang="en-US" sz="2400" dirty="0" err="1"/>
              <a:t>Houze</a:t>
            </a:r>
            <a:r>
              <a:rPr lang="en-US" sz="2400" dirty="0"/>
              <a:t>, 2011</a:t>
            </a:r>
          </a:p>
        </p:txBody>
      </p:sp>
      <p:sp>
        <p:nvSpPr>
          <p:cNvPr id="5" name="TextBox 4">
            <a:extLst>
              <a:ext uri="{FF2B5EF4-FFF2-40B4-BE49-F238E27FC236}">
                <a16:creationId xmlns:a16="http://schemas.microsoft.com/office/drawing/2014/main" id="{A0456682-9705-21F9-5E26-E7D73A3B6C40}"/>
              </a:ext>
            </a:extLst>
          </p:cNvPr>
          <p:cNvSpPr txBox="1"/>
          <p:nvPr/>
        </p:nvSpPr>
        <p:spPr>
          <a:xfrm>
            <a:off x="-2" y="5869459"/>
            <a:ext cx="9144001" cy="369332"/>
          </a:xfrm>
          <a:prstGeom prst="rect">
            <a:avLst/>
          </a:prstGeom>
          <a:noFill/>
        </p:spPr>
        <p:txBody>
          <a:bodyPr wrap="square" rtlCol="0">
            <a:spAutoFit/>
          </a:bodyPr>
          <a:lstStyle/>
          <a:p>
            <a:pPr algn="ctr"/>
            <a:r>
              <a:rPr lang="en-US" dirty="0"/>
              <a:t>Low-level moist flow driven into the region by large-scale synoptic conditions.</a:t>
            </a:r>
          </a:p>
        </p:txBody>
      </p:sp>
    </p:spTree>
    <p:extLst>
      <p:ext uri="{BB962C8B-B14F-4D97-AF65-F5344CB8AC3E}">
        <p14:creationId xmlns:p14="http://schemas.microsoft.com/office/powerpoint/2010/main" val="1441837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EF08F-4511-BCEE-E457-7CAD00741891}"/>
              </a:ext>
            </a:extLst>
          </p:cNvPr>
          <p:cNvSpPr txBox="1"/>
          <p:nvPr/>
        </p:nvSpPr>
        <p:spPr>
          <a:xfrm>
            <a:off x="0" y="2397949"/>
            <a:ext cx="9144000" cy="2062103"/>
          </a:xfrm>
          <a:prstGeom prst="rect">
            <a:avLst/>
          </a:prstGeom>
          <a:noFill/>
        </p:spPr>
        <p:txBody>
          <a:bodyPr wrap="square" rtlCol="0">
            <a:spAutoFit/>
          </a:bodyPr>
          <a:lstStyle/>
          <a:p>
            <a:pPr algn="ctr"/>
            <a:r>
              <a:rPr lang="en-US" sz="3200" dirty="0"/>
              <a:t>Examples of flood events fed by upslope moist potentially unstable flow driven by synoptic-scale conditions without pre-existing convection over the mountains</a:t>
            </a:r>
          </a:p>
        </p:txBody>
      </p:sp>
    </p:spTree>
    <p:extLst>
      <p:ext uri="{BB962C8B-B14F-4D97-AF65-F5344CB8AC3E}">
        <p14:creationId xmlns:p14="http://schemas.microsoft.com/office/powerpoint/2010/main" val="231618781"/>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rgbClr val="000000"/>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14665</TotalTime>
  <Words>1841</Words>
  <Application>Microsoft Macintosh PowerPoint</Application>
  <PresentationFormat>On-screen Show (4:3)</PresentationFormat>
  <Paragraphs>186</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Helvetica</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18</cp:revision>
  <dcterms:created xsi:type="dcterms:W3CDTF">2025-10-11T20:46:19Z</dcterms:created>
  <dcterms:modified xsi:type="dcterms:W3CDTF">2025-11-09T00:26:09Z</dcterms:modified>
</cp:coreProperties>
</file>