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1.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theme/theme1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75" r:id="rId2"/>
    <p:sldMasterId id="2147483687" r:id="rId3"/>
    <p:sldMasterId id="2147483690" r:id="rId4"/>
    <p:sldMasterId id="2147483703" r:id="rId5"/>
    <p:sldMasterId id="2147483716" r:id="rId6"/>
    <p:sldMasterId id="2147483718" r:id="rId7"/>
    <p:sldMasterId id="2147483745" r:id="rId8"/>
    <p:sldMasterId id="2147483750" r:id="rId9"/>
    <p:sldMasterId id="2147483763" r:id="rId10"/>
    <p:sldMasterId id="2147483776" r:id="rId11"/>
    <p:sldMasterId id="2147483789" r:id="rId12"/>
    <p:sldMasterId id="2147483795" r:id="rId13"/>
    <p:sldMasterId id="2147483803" r:id="rId14"/>
    <p:sldMasterId id="2147483807" r:id="rId15"/>
    <p:sldMasterId id="2147483811" r:id="rId16"/>
    <p:sldMasterId id="2147483813" r:id="rId17"/>
    <p:sldMasterId id="2147483826" r:id="rId18"/>
    <p:sldMasterId id="2147483840" r:id="rId19"/>
    <p:sldMasterId id="2147483852" r:id="rId20"/>
    <p:sldMasterId id="2147483864" r:id="rId21"/>
  </p:sldMasterIdLst>
  <p:notesMasterIdLst>
    <p:notesMasterId r:id="rId100"/>
  </p:notesMasterIdLst>
  <p:sldIdLst>
    <p:sldId id="257" r:id="rId22"/>
    <p:sldId id="383" r:id="rId23"/>
    <p:sldId id="363" r:id="rId24"/>
    <p:sldId id="462" r:id="rId25"/>
    <p:sldId id="392" r:id="rId26"/>
    <p:sldId id="393" r:id="rId27"/>
    <p:sldId id="427" r:id="rId28"/>
    <p:sldId id="440" r:id="rId29"/>
    <p:sldId id="623" r:id="rId30"/>
    <p:sldId id="460" r:id="rId31"/>
    <p:sldId id="505" r:id="rId32"/>
    <p:sldId id="551" r:id="rId33"/>
    <p:sldId id="626" r:id="rId34"/>
    <p:sldId id="614" r:id="rId35"/>
    <p:sldId id="624" r:id="rId36"/>
    <p:sldId id="616" r:id="rId37"/>
    <p:sldId id="625" r:id="rId38"/>
    <p:sldId id="617" r:id="rId39"/>
    <p:sldId id="618" r:id="rId40"/>
    <p:sldId id="619" r:id="rId41"/>
    <p:sldId id="620" r:id="rId42"/>
    <p:sldId id="333" r:id="rId43"/>
    <p:sldId id="506" r:id="rId44"/>
    <p:sldId id="352" r:id="rId45"/>
    <p:sldId id="476" r:id="rId46"/>
    <p:sldId id="475" r:id="rId47"/>
    <p:sldId id="477" r:id="rId48"/>
    <p:sldId id="507" r:id="rId49"/>
    <p:sldId id="512" r:id="rId50"/>
    <p:sldId id="513" r:id="rId51"/>
    <p:sldId id="349" r:id="rId52"/>
    <p:sldId id="572" r:id="rId53"/>
    <p:sldId id="555" r:id="rId54"/>
    <p:sldId id="264" r:id="rId55"/>
    <p:sldId id="292" r:id="rId56"/>
    <p:sldId id="602" r:id="rId57"/>
    <p:sldId id="259" r:id="rId58"/>
    <p:sldId id="603" r:id="rId59"/>
    <p:sldId id="340" r:id="rId60"/>
    <p:sldId id="354" r:id="rId61"/>
    <p:sldId id="286" r:id="rId62"/>
    <p:sldId id="285" r:id="rId63"/>
    <p:sldId id="613" r:id="rId64"/>
    <p:sldId id="609" r:id="rId65"/>
    <p:sldId id="610" r:id="rId66"/>
    <p:sldId id="611" r:id="rId67"/>
    <p:sldId id="606" r:id="rId68"/>
    <p:sldId id="622" r:id="rId69"/>
    <p:sldId id="571" r:id="rId70"/>
    <p:sldId id="615" r:id="rId71"/>
    <p:sldId id="612" r:id="rId72"/>
    <p:sldId id="621" r:id="rId73"/>
    <p:sldId id="345" r:id="rId74"/>
    <p:sldId id="346" r:id="rId75"/>
    <p:sldId id="265" r:id="rId76"/>
    <p:sldId id="570" r:id="rId77"/>
    <p:sldId id="474" r:id="rId78"/>
    <p:sldId id="566" r:id="rId79"/>
    <p:sldId id="565" r:id="rId80"/>
    <p:sldId id="564" r:id="rId81"/>
    <p:sldId id="538" r:id="rId82"/>
    <p:sldId id="534" r:id="rId83"/>
    <p:sldId id="419" r:id="rId84"/>
    <p:sldId id="425" r:id="rId85"/>
    <p:sldId id="573" r:id="rId86"/>
    <p:sldId id="509" r:id="rId87"/>
    <p:sldId id="574" r:id="rId88"/>
    <p:sldId id="515" r:id="rId89"/>
    <p:sldId id="516" r:id="rId90"/>
    <p:sldId id="517" r:id="rId91"/>
    <p:sldId id="575" r:id="rId92"/>
    <p:sldId id="531" r:id="rId93"/>
    <p:sldId id="601" r:id="rId94"/>
    <p:sldId id="480" r:id="rId95"/>
    <p:sldId id="471" r:id="rId96"/>
    <p:sldId id="438" r:id="rId97"/>
    <p:sldId id="508" r:id="rId98"/>
    <p:sldId id="553"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3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Houze" initials="R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0E2ED"/>
    <a:srgbClr val="B7E5EF"/>
    <a:srgbClr val="A2DDE9"/>
    <a:srgbClr val="AAE1EC"/>
    <a:srgbClr val="86D1E4"/>
    <a:srgbClr val="114079"/>
    <a:srgbClr val="255387"/>
    <a:srgbClr val="335C8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35"/>
    <p:restoredTop sz="96371"/>
  </p:normalViewPr>
  <p:slideViewPr>
    <p:cSldViewPr snapToGrid="0" showGuides="1">
      <p:cViewPr varScale="1">
        <p:scale>
          <a:sx n="114" d="100"/>
          <a:sy n="114" d="100"/>
        </p:scale>
        <p:origin x="184" y="312"/>
      </p:cViewPr>
      <p:guideLst>
        <p:guide orient="horz" pos="2160"/>
        <p:guide pos="2304"/>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2-10-09T05:25:13.168" idx="2">
    <p:pos x="130" y="3881"/>
    <p:text>Need for Beth to fix blemish</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405EA2-90BB-4041-A15E-41A1E600B20C}" type="doc">
      <dgm:prSet loTypeId="urn:microsoft.com/office/officeart/2005/8/layout/hProcess3" loCatId="" qsTypeId="urn:microsoft.com/office/officeart/2005/8/quickstyle/simple4" qsCatId="simple" csTypeId="urn:microsoft.com/office/officeart/2005/8/colors/accent1_2" csCatId="accent1" phldr="1"/>
      <dgm:spPr/>
    </dgm:pt>
    <dgm:pt modelId="{12F1D6F0-2A3F-7242-8116-B074FC410AB0}">
      <dgm:prSet phldrT="[Text]" custT="1"/>
      <dgm:spPr/>
      <dgm:t>
        <a:bodyPr/>
        <a:lstStyle/>
        <a:p>
          <a:r>
            <a:rPr lang="en-US" sz="1600" dirty="0">
              <a:latin typeface="Arial"/>
            </a:rPr>
            <a:t>Layer inflow</a:t>
          </a:r>
        </a:p>
      </dgm:t>
    </dgm:pt>
    <dgm:pt modelId="{E223F959-B7EB-424B-9712-018EFFE1714B}" type="parTrans" cxnId="{9F97A3AD-F61D-504D-BF41-23539F9EAA73}">
      <dgm:prSet/>
      <dgm:spPr/>
      <dgm:t>
        <a:bodyPr/>
        <a:lstStyle/>
        <a:p>
          <a:endParaRPr lang="en-US"/>
        </a:p>
      </dgm:t>
    </dgm:pt>
    <dgm:pt modelId="{378A89E4-619C-FB41-90AF-81EF706CC6FB}" type="sibTrans" cxnId="{9F97A3AD-F61D-504D-BF41-23539F9EAA73}">
      <dgm:prSet/>
      <dgm:spPr/>
      <dgm:t>
        <a:bodyPr/>
        <a:lstStyle/>
        <a:p>
          <a:endParaRPr lang="en-US"/>
        </a:p>
      </dgm:t>
    </dgm:pt>
    <dgm:pt modelId="{485FA86B-B945-864F-A5E0-EC26CE639830}" type="pres">
      <dgm:prSet presAssocID="{9D405EA2-90BB-4041-A15E-41A1E600B20C}" presName="Name0" presStyleCnt="0">
        <dgm:presLayoutVars>
          <dgm:dir/>
          <dgm:animLvl val="lvl"/>
          <dgm:resizeHandles val="exact"/>
        </dgm:presLayoutVars>
      </dgm:prSet>
      <dgm:spPr/>
    </dgm:pt>
    <dgm:pt modelId="{A7509EEC-7467-574D-A771-71E3C146210D}" type="pres">
      <dgm:prSet presAssocID="{9D405EA2-90BB-4041-A15E-41A1E600B20C}" presName="dummy" presStyleCnt="0"/>
      <dgm:spPr/>
    </dgm:pt>
    <dgm:pt modelId="{2B63C51D-8AAD-9146-A538-62722F53AE8F}" type="pres">
      <dgm:prSet presAssocID="{9D405EA2-90BB-4041-A15E-41A1E600B20C}" presName="linH" presStyleCnt="0"/>
      <dgm:spPr/>
    </dgm:pt>
    <dgm:pt modelId="{802FBA99-D1FC-4943-86ED-7DEA8D5BB1C1}" type="pres">
      <dgm:prSet presAssocID="{9D405EA2-90BB-4041-A15E-41A1E600B20C}" presName="padding1" presStyleCnt="0"/>
      <dgm:spPr/>
    </dgm:pt>
    <dgm:pt modelId="{1FF85D6E-D113-8E4F-85F1-D7503675E581}" type="pres">
      <dgm:prSet presAssocID="{12F1D6F0-2A3F-7242-8116-B074FC410AB0}" presName="linV" presStyleCnt="0"/>
      <dgm:spPr/>
    </dgm:pt>
    <dgm:pt modelId="{4DF9DD9A-5716-C647-BEA4-E3A6D36B59CC}" type="pres">
      <dgm:prSet presAssocID="{12F1D6F0-2A3F-7242-8116-B074FC410AB0}" presName="spVertical1" presStyleCnt="0"/>
      <dgm:spPr/>
    </dgm:pt>
    <dgm:pt modelId="{6E2DAA2F-FEB1-0948-B636-1B195144D3FC}" type="pres">
      <dgm:prSet presAssocID="{12F1D6F0-2A3F-7242-8116-B074FC410AB0}" presName="parTx" presStyleLbl="revTx" presStyleIdx="0" presStyleCnt="1" custScaleX="149054" custScaleY="131760" custLinFactNeighborX="-9885" custLinFactNeighborY="43478">
        <dgm:presLayoutVars>
          <dgm:chMax val="0"/>
          <dgm:chPref val="0"/>
          <dgm:bulletEnabled val="1"/>
        </dgm:presLayoutVars>
      </dgm:prSet>
      <dgm:spPr/>
    </dgm:pt>
    <dgm:pt modelId="{5974C498-9CB1-E24F-BA55-12A03994202D}" type="pres">
      <dgm:prSet presAssocID="{12F1D6F0-2A3F-7242-8116-B074FC410AB0}" presName="spVertical2" presStyleCnt="0"/>
      <dgm:spPr/>
    </dgm:pt>
    <dgm:pt modelId="{B8C0ABC9-4FE8-9246-AEB8-D22610A7408A}" type="pres">
      <dgm:prSet presAssocID="{12F1D6F0-2A3F-7242-8116-B074FC410AB0}" presName="spVertical3" presStyleCnt="0"/>
      <dgm:spPr/>
    </dgm:pt>
    <dgm:pt modelId="{D166C1E9-6424-1F44-95BE-68134360DDC8}" type="pres">
      <dgm:prSet presAssocID="{9D405EA2-90BB-4041-A15E-41A1E600B20C}" presName="padding2" presStyleCnt="0"/>
      <dgm:spPr/>
    </dgm:pt>
    <dgm:pt modelId="{99A5F32F-0141-4646-9E40-E3F0E54D7B10}" type="pres">
      <dgm:prSet presAssocID="{9D405EA2-90BB-4041-A15E-41A1E600B20C}" presName="negArrow" presStyleCnt="0"/>
      <dgm:spPr/>
    </dgm:pt>
    <dgm:pt modelId="{F44E737E-09A3-AB4E-B6F8-FB9D14EC02C1}" type="pres">
      <dgm:prSet presAssocID="{9D405EA2-90BB-4041-A15E-41A1E600B20C}" presName="backgroundArrow" presStyleLbl="node1" presStyleIdx="0" presStyleCnt="1" custScaleY="147475" custLinFactNeighborY="-6637"/>
      <dgm:spPr>
        <a:solidFill>
          <a:srgbClr val="FF0000"/>
        </a:solidFill>
      </dgm:spPr>
    </dgm:pt>
  </dgm:ptLst>
  <dgm:cxnLst>
    <dgm:cxn modelId="{47EBFF8E-B281-8E4B-A2B3-D36129F4652C}" type="presOf" srcId="{12F1D6F0-2A3F-7242-8116-B074FC410AB0}" destId="{6E2DAA2F-FEB1-0948-B636-1B195144D3FC}" srcOrd="0" destOrd="0" presId="urn:microsoft.com/office/officeart/2005/8/layout/hProcess3"/>
    <dgm:cxn modelId="{8A447FA0-1341-154B-B1F8-6462128B6E7D}" type="presOf" srcId="{9D405EA2-90BB-4041-A15E-41A1E600B20C}" destId="{485FA86B-B945-864F-A5E0-EC26CE639830}" srcOrd="0" destOrd="0" presId="urn:microsoft.com/office/officeart/2005/8/layout/hProcess3"/>
    <dgm:cxn modelId="{9F97A3AD-F61D-504D-BF41-23539F9EAA73}" srcId="{9D405EA2-90BB-4041-A15E-41A1E600B20C}" destId="{12F1D6F0-2A3F-7242-8116-B074FC410AB0}" srcOrd="0" destOrd="0" parTransId="{E223F959-B7EB-424B-9712-018EFFE1714B}" sibTransId="{378A89E4-619C-FB41-90AF-81EF706CC6FB}"/>
    <dgm:cxn modelId="{8FB08C09-8DA6-6446-A5D8-69B6C470629F}" type="presParOf" srcId="{485FA86B-B945-864F-A5E0-EC26CE639830}" destId="{A7509EEC-7467-574D-A771-71E3C146210D}" srcOrd="0" destOrd="0" presId="urn:microsoft.com/office/officeart/2005/8/layout/hProcess3"/>
    <dgm:cxn modelId="{63B41C30-1F7A-404B-BB60-D5532E44F303}" type="presParOf" srcId="{485FA86B-B945-864F-A5E0-EC26CE639830}" destId="{2B63C51D-8AAD-9146-A538-62722F53AE8F}" srcOrd="1" destOrd="0" presId="urn:microsoft.com/office/officeart/2005/8/layout/hProcess3"/>
    <dgm:cxn modelId="{7F155A4E-E9D3-5E46-89B7-C210B5EDA7B7}" type="presParOf" srcId="{2B63C51D-8AAD-9146-A538-62722F53AE8F}" destId="{802FBA99-D1FC-4943-86ED-7DEA8D5BB1C1}" srcOrd="0" destOrd="0" presId="urn:microsoft.com/office/officeart/2005/8/layout/hProcess3"/>
    <dgm:cxn modelId="{EE833228-879C-7C4C-8869-837D0E52BF94}" type="presParOf" srcId="{2B63C51D-8AAD-9146-A538-62722F53AE8F}" destId="{1FF85D6E-D113-8E4F-85F1-D7503675E581}" srcOrd="1" destOrd="0" presId="urn:microsoft.com/office/officeart/2005/8/layout/hProcess3"/>
    <dgm:cxn modelId="{321EB315-84D7-9640-B44A-246490219395}" type="presParOf" srcId="{1FF85D6E-D113-8E4F-85F1-D7503675E581}" destId="{4DF9DD9A-5716-C647-BEA4-E3A6D36B59CC}" srcOrd="0" destOrd="0" presId="urn:microsoft.com/office/officeart/2005/8/layout/hProcess3"/>
    <dgm:cxn modelId="{C2B7D083-7189-1D41-8F43-7F65359A2409}" type="presParOf" srcId="{1FF85D6E-D113-8E4F-85F1-D7503675E581}" destId="{6E2DAA2F-FEB1-0948-B636-1B195144D3FC}" srcOrd="1" destOrd="0" presId="urn:microsoft.com/office/officeart/2005/8/layout/hProcess3"/>
    <dgm:cxn modelId="{855010FE-48DB-0C4A-BA99-17E64CACDD0D}" type="presParOf" srcId="{1FF85D6E-D113-8E4F-85F1-D7503675E581}" destId="{5974C498-9CB1-E24F-BA55-12A03994202D}" srcOrd="2" destOrd="0" presId="urn:microsoft.com/office/officeart/2005/8/layout/hProcess3"/>
    <dgm:cxn modelId="{A6E0DAB7-2CE9-CD47-B115-DD409DC3BB6C}" type="presParOf" srcId="{1FF85D6E-D113-8E4F-85F1-D7503675E581}" destId="{B8C0ABC9-4FE8-9246-AEB8-D22610A7408A}" srcOrd="3" destOrd="0" presId="urn:microsoft.com/office/officeart/2005/8/layout/hProcess3"/>
    <dgm:cxn modelId="{8E31D0E6-AA07-3048-8C6D-E74E6338A052}" type="presParOf" srcId="{2B63C51D-8AAD-9146-A538-62722F53AE8F}" destId="{D166C1E9-6424-1F44-95BE-68134360DDC8}" srcOrd="2" destOrd="0" presId="urn:microsoft.com/office/officeart/2005/8/layout/hProcess3"/>
    <dgm:cxn modelId="{017BABE5-91E6-0740-91A4-BFBF3D9097B1}" type="presParOf" srcId="{2B63C51D-8AAD-9146-A538-62722F53AE8F}" destId="{99A5F32F-0141-4646-9E40-E3F0E54D7B10}" srcOrd="3" destOrd="0" presId="urn:microsoft.com/office/officeart/2005/8/layout/hProcess3"/>
    <dgm:cxn modelId="{8C5AD82F-DB37-A843-93FC-F0262FC21E56}" type="presParOf" srcId="{2B63C51D-8AAD-9146-A538-62722F53AE8F}" destId="{F44E737E-09A3-AB4E-B6F8-FB9D14EC02C1}"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405EA2-90BB-4041-A15E-41A1E600B20C}" type="doc">
      <dgm:prSet loTypeId="urn:microsoft.com/office/officeart/2005/8/layout/hProcess3" loCatId="" qsTypeId="urn:microsoft.com/office/officeart/2005/8/quickstyle/simple4" qsCatId="simple" csTypeId="urn:microsoft.com/office/officeart/2005/8/colors/accent1_2" csCatId="accent1" phldr="1"/>
      <dgm:spPr/>
    </dgm:pt>
    <dgm:pt modelId="{12F1D6F0-2A3F-7242-8116-B074FC410AB0}">
      <dgm:prSet phldrT="[Text]" custT="1"/>
      <dgm:spPr/>
      <dgm:t>
        <a:bodyPr/>
        <a:lstStyle/>
        <a:p>
          <a:r>
            <a:rPr lang="en-US" sz="1600" dirty="0">
              <a:latin typeface="Arial"/>
            </a:rPr>
            <a:t>Midlevel inflow</a:t>
          </a:r>
        </a:p>
      </dgm:t>
    </dgm:pt>
    <dgm:pt modelId="{E223F959-B7EB-424B-9712-018EFFE1714B}" type="parTrans" cxnId="{9F97A3AD-F61D-504D-BF41-23539F9EAA73}">
      <dgm:prSet/>
      <dgm:spPr/>
      <dgm:t>
        <a:bodyPr/>
        <a:lstStyle/>
        <a:p>
          <a:endParaRPr lang="en-US"/>
        </a:p>
      </dgm:t>
    </dgm:pt>
    <dgm:pt modelId="{378A89E4-619C-FB41-90AF-81EF706CC6FB}" type="sibTrans" cxnId="{9F97A3AD-F61D-504D-BF41-23539F9EAA73}">
      <dgm:prSet/>
      <dgm:spPr/>
      <dgm:t>
        <a:bodyPr/>
        <a:lstStyle/>
        <a:p>
          <a:endParaRPr lang="en-US"/>
        </a:p>
      </dgm:t>
    </dgm:pt>
    <dgm:pt modelId="{485FA86B-B945-864F-A5E0-EC26CE639830}" type="pres">
      <dgm:prSet presAssocID="{9D405EA2-90BB-4041-A15E-41A1E600B20C}" presName="Name0" presStyleCnt="0">
        <dgm:presLayoutVars>
          <dgm:dir val="rev"/>
          <dgm:animLvl val="lvl"/>
          <dgm:resizeHandles val="exact"/>
        </dgm:presLayoutVars>
      </dgm:prSet>
      <dgm:spPr/>
    </dgm:pt>
    <dgm:pt modelId="{A7509EEC-7467-574D-A771-71E3C146210D}" type="pres">
      <dgm:prSet presAssocID="{9D405EA2-90BB-4041-A15E-41A1E600B20C}" presName="dummy" presStyleCnt="0"/>
      <dgm:spPr/>
    </dgm:pt>
    <dgm:pt modelId="{2B63C51D-8AAD-9146-A538-62722F53AE8F}" type="pres">
      <dgm:prSet presAssocID="{9D405EA2-90BB-4041-A15E-41A1E600B20C}" presName="linH" presStyleCnt="0"/>
      <dgm:spPr/>
    </dgm:pt>
    <dgm:pt modelId="{802FBA99-D1FC-4943-86ED-7DEA8D5BB1C1}" type="pres">
      <dgm:prSet presAssocID="{9D405EA2-90BB-4041-A15E-41A1E600B20C}" presName="padding1" presStyleCnt="0"/>
      <dgm:spPr/>
    </dgm:pt>
    <dgm:pt modelId="{1FF85D6E-D113-8E4F-85F1-D7503675E581}" type="pres">
      <dgm:prSet presAssocID="{12F1D6F0-2A3F-7242-8116-B074FC410AB0}" presName="linV" presStyleCnt="0"/>
      <dgm:spPr/>
    </dgm:pt>
    <dgm:pt modelId="{4DF9DD9A-5716-C647-BEA4-E3A6D36B59CC}" type="pres">
      <dgm:prSet presAssocID="{12F1D6F0-2A3F-7242-8116-B074FC410AB0}" presName="spVertical1" presStyleCnt="0"/>
      <dgm:spPr/>
    </dgm:pt>
    <dgm:pt modelId="{6E2DAA2F-FEB1-0948-B636-1B195144D3FC}" type="pres">
      <dgm:prSet presAssocID="{12F1D6F0-2A3F-7242-8116-B074FC410AB0}" presName="parTx" presStyleLbl="revTx" presStyleIdx="0" presStyleCnt="1" custScaleX="181883" custScaleY="95113" custLinFactNeighborX="6432" custLinFactNeighborY="-26572">
        <dgm:presLayoutVars>
          <dgm:chMax val="0"/>
          <dgm:chPref val="0"/>
          <dgm:bulletEnabled val="1"/>
        </dgm:presLayoutVars>
      </dgm:prSet>
      <dgm:spPr/>
    </dgm:pt>
    <dgm:pt modelId="{5974C498-9CB1-E24F-BA55-12A03994202D}" type="pres">
      <dgm:prSet presAssocID="{12F1D6F0-2A3F-7242-8116-B074FC410AB0}" presName="spVertical2" presStyleCnt="0"/>
      <dgm:spPr/>
    </dgm:pt>
    <dgm:pt modelId="{B8C0ABC9-4FE8-9246-AEB8-D22610A7408A}" type="pres">
      <dgm:prSet presAssocID="{12F1D6F0-2A3F-7242-8116-B074FC410AB0}" presName="spVertical3" presStyleCnt="0"/>
      <dgm:spPr/>
    </dgm:pt>
    <dgm:pt modelId="{D166C1E9-6424-1F44-95BE-68134360DDC8}" type="pres">
      <dgm:prSet presAssocID="{9D405EA2-90BB-4041-A15E-41A1E600B20C}" presName="padding2" presStyleCnt="0"/>
      <dgm:spPr/>
    </dgm:pt>
    <dgm:pt modelId="{99A5F32F-0141-4646-9E40-E3F0E54D7B10}" type="pres">
      <dgm:prSet presAssocID="{9D405EA2-90BB-4041-A15E-41A1E600B20C}" presName="negArrow" presStyleCnt="0"/>
      <dgm:spPr/>
    </dgm:pt>
    <dgm:pt modelId="{F44E737E-09A3-AB4E-B6F8-FB9D14EC02C1}" type="pres">
      <dgm:prSet presAssocID="{9D405EA2-90BB-4041-A15E-41A1E600B20C}" presName="backgroundArrow" presStyleLbl="node1" presStyleIdx="0" presStyleCnt="1" custLinFactNeighborX="-1351" custLinFactNeighborY="-3920"/>
      <dgm:spPr>
        <a:solidFill>
          <a:srgbClr val="FF0000"/>
        </a:solidFill>
      </dgm:spPr>
    </dgm:pt>
  </dgm:ptLst>
  <dgm:cxnLst>
    <dgm:cxn modelId="{3F0B400B-F778-594C-93FA-AE7235429C19}" type="presOf" srcId="{12F1D6F0-2A3F-7242-8116-B074FC410AB0}" destId="{6E2DAA2F-FEB1-0948-B636-1B195144D3FC}" srcOrd="0" destOrd="0" presId="urn:microsoft.com/office/officeart/2005/8/layout/hProcess3"/>
    <dgm:cxn modelId="{9F97A3AD-F61D-504D-BF41-23539F9EAA73}" srcId="{9D405EA2-90BB-4041-A15E-41A1E600B20C}" destId="{12F1D6F0-2A3F-7242-8116-B074FC410AB0}" srcOrd="0" destOrd="0" parTransId="{E223F959-B7EB-424B-9712-018EFFE1714B}" sibTransId="{378A89E4-619C-FB41-90AF-81EF706CC6FB}"/>
    <dgm:cxn modelId="{720296B2-6AED-3946-AB90-A9A602051A33}" type="presOf" srcId="{9D405EA2-90BB-4041-A15E-41A1E600B20C}" destId="{485FA86B-B945-864F-A5E0-EC26CE639830}" srcOrd="0" destOrd="0" presId="urn:microsoft.com/office/officeart/2005/8/layout/hProcess3"/>
    <dgm:cxn modelId="{47ED063D-D005-CF42-9446-11404889E72B}" type="presParOf" srcId="{485FA86B-B945-864F-A5E0-EC26CE639830}" destId="{A7509EEC-7467-574D-A771-71E3C146210D}" srcOrd="0" destOrd="0" presId="urn:microsoft.com/office/officeart/2005/8/layout/hProcess3"/>
    <dgm:cxn modelId="{FB21A736-E772-724A-9D10-76FB6AB31D40}" type="presParOf" srcId="{485FA86B-B945-864F-A5E0-EC26CE639830}" destId="{2B63C51D-8AAD-9146-A538-62722F53AE8F}" srcOrd="1" destOrd="0" presId="urn:microsoft.com/office/officeart/2005/8/layout/hProcess3"/>
    <dgm:cxn modelId="{BDB39F7C-503D-E546-9B22-DAADDF5F1A8D}" type="presParOf" srcId="{2B63C51D-8AAD-9146-A538-62722F53AE8F}" destId="{802FBA99-D1FC-4943-86ED-7DEA8D5BB1C1}" srcOrd="0" destOrd="0" presId="urn:microsoft.com/office/officeart/2005/8/layout/hProcess3"/>
    <dgm:cxn modelId="{9078A2C0-1EC3-1243-8B03-D69FF359F64E}" type="presParOf" srcId="{2B63C51D-8AAD-9146-A538-62722F53AE8F}" destId="{1FF85D6E-D113-8E4F-85F1-D7503675E581}" srcOrd="1" destOrd="0" presId="urn:microsoft.com/office/officeart/2005/8/layout/hProcess3"/>
    <dgm:cxn modelId="{6FC5B6A2-088C-934B-A36C-7441DCC8CC38}" type="presParOf" srcId="{1FF85D6E-D113-8E4F-85F1-D7503675E581}" destId="{4DF9DD9A-5716-C647-BEA4-E3A6D36B59CC}" srcOrd="0" destOrd="0" presId="urn:microsoft.com/office/officeart/2005/8/layout/hProcess3"/>
    <dgm:cxn modelId="{94C7B2C0-353A-C84F-92F1-A05646D98D9B}" type="presParOf" srcId="{1FF85D6E-D113-8E4F-85F1-D7503675E581}" destId="{6E2DAA2F-FEB1-0948-B636-1B195144D3FC}" srcOrd="1" destOrd="0" presId="urn:microsoft.com/office/officeart/2005/8/layout/hProcess3"/>
    <dgm:cxn modelId="{3D535E53-A6A9-5343-BAE9-CAE192079251}" type="presParOf" srcId="{1FF85D6E-D113-8E4F-85F1-D7503675E581}" destId="{5974C498-9CB1-E24F-BA55-12A03994202D}" srcOrd="2" destOrd="0" presId="urn:microsoft.com/office/officeart/2005/8/layout/hProcess3"/>
    <dgm:cxn modelId="{0EA582CA-1167-E54E-9AFE-4BDB32345B17}" type="presParOf" srcId="{1FF85D6E-D113-8E4F-85F1-D7503675E581}" destId="{B8C0ABC9-4FE8-9246-AEB8-D22610A7408A}" srcOrd="3" destOrd="0" presId="urn:microsoft.com/office/officeart/2005/8/layout/hProcess3"/>
    <dgm:cxn modelId="{926EDDB3-82F7-1341-B5F6-9268C87EFC5C}" type="presParOf" srcId="{2B63C51D-8AAD-9146-A538-62722F53AE8F}" destId="{D166C1E9-6424-1F44-95BE-68134360DDC8}" srcOrd="2" destOrd="0" presId="urn:microsoft.com/office/officeart/2005/8/layout/hProcess3"/>
    <dgm:cxn modelId="{D0B4CD2D-2841-F941-8B8B-666223C07AEC}" type="presParOf" srcId="{2B63C51D-8AAD-9146-A538-62722F53AE8F}" destId="{99A5F32F-0141-4646-9E40-E3F0E54D7B10}" srcOrd="3" destOrd="0" presId="urn:microsoft.com/office/officeart/2005/8/layout/hProcess3"/>
    <dgm:cxn modelId="{28156746-6DC9-794F-BD2F-F2182B093794}" type="presParOf" srcId="{2B63C51D-8AAD-9146-A538-62722F53AE8F}" destId="{F44E737E-09A3-AB4E-B6F8-FB9D14EC02C1}" srcOrd="4" destOrd="0" presId="urn:microsoft.com/office/officeart/2005/8/layout/hProcess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E737E-09A3-AB4E-B6F8-FB9D14EC02C1}">
      <dsp:nvSpPr>
        <dsp:cNvPr id="0" name=""/>
        <dsp:cNvSpPr/>
      </dsp:nvSpPr>
      <dsp:spPr>
        <a:xfrm>
          <a:off x="0" y="48884"/>
          <a:ext cx="1507059" cy="889014"/>
        </a:xfrm>
        <a:prstGeom prst="rightArrow">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2DAA2F-FEB1-0948-B636-1B195144D3FC}">
      <dsp:nvSpPr>
        <dsp:cNvPr id="0" name=""/>
        <dsp:cNvSpPr/>
      </dsp:nvSpPr>
      <dsp:spPr>
        <a:xfrm>
          <a:off x="39403" y="305123"/>
          <a:ext cx="1235043" cy="397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a:rPr>
            <a:t>Layer inflow</a:t>
          </a:r>
        </a:p>
      </dsp:txBody>
      <dsp:txXfrm>
        <a:off x="39403" y="305123"/>
        <a:ext cx="1235043" cy="397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E737E-09A3-AB4E-B6F8-FB9D14EC02C1}">
      <dsp:nvSpPr>
        <dsp:cNvPr id="0" name=""/>
        <dsp:cNvSpPr/>
      </dsp:nvSpPr>
      <dsp:spPr>
        <a:xfrm>
          <a:off x="0" y="11548"/>
          <a:ext cx="1693327" cy="677330"/>
        </a:xfrm>
        <a:prstGeom prst="leftArrow">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2DAA2F-FEB1-0948-B636-1B195144D3FC}">
      <dsp:nvSpPr>
        <dsp:cNvPr id="0" name=""/>
        <dsp:cNvSpPr/>
      </dsp:nvSpPr>
      <dsp:spPr>
        <a:xfrm>
          <a:off x="218418" y="162437"/>
          <a:ext cx="1388048" cy="3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a:rPr>
            <a:t>Midlevel inflow</a:t>
          </a:r>
        </a:p>
      </dsp:txBody>
      <dsp:txXfrm>
        <a:off x="218418" y="162437"/>
        <a:ext cx="1388048" cy="3221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A69D9F-974C-2E44-B0AD-3CB38F18E3A6}" type="datetimeFigureOut">
              <a:rPr lang="en-US" smtClean="0"/>
              <a:t>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1470A-5D22-5547-9B32-9167BAC2B70D}" type="slidenum">
              <a:rPr lang="en-US" smtClean="0"/>
              <a:t>‹#›</a:t>
            </a:fld>
            <a:endParaRPr lang="en-US"/>
          </a:p>
        </p:txBody>
      </p:sp>
    </p:spTree>
    <p:extLst>
      <p:ext uri="{BB962C8B-B14F-4D97-AF65-F5344CB8AC3E}">
        <p14:creationId xmlns:p14="http://schemas.microsoft.com/office/powerpoint/2010/main" val="167327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0E79808-CE8C-5445-A594-714859D880EF}"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1470A-5D22-5547-9B32-9167BAC2B70D}" type="slidenum">
              <a:rPr lang="en-US" smtClean="0"/>
              <a:t>22</a:t>
            </a:fld>
            <a:endParaRPr lang="en-US"/>
          </a:p>
        </p:txBody>
      </p:sp>
    </p:spTree>
    <p:extLst>
      <p:ext uri="{BB962C8B-B14F-4D97-AF65-F5344CB8AC3E}">
        <p14:creationId xmlns:p14="http://schemas.microsoft.com/office/powerpoint/2010/main" val="3368065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1470A-5D22-5547-9B32-9167BAC2B70D}" type="slidenum">
              <a:rPr lang="en-US" smtClean="0"/>
              <a:t>23</a:t>
            </a:fld>
            <a:endParaRPr lang="en-US"/>
          </a:p>
        </p:txBody>
      </p:sp>
    </p:spTree>
    <p:extLst>
      <p:ext uri="{BB962C8B-B14F-4D97-AF65-F5344CB8AC3E}">
        <p14:creationId xmlns:p14="http://schemas.microsoft.com/office/powerpoint/2010/main" val="881374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94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u="sng">
                <a:latin typeface="Calibri" charset="0"/>
                <a:ea typeface="ＭＳ Ｐゴシック" charset="0"/>
                <a:cs typeface="ＭＳ Ｐゴシック" charset="0"/>
              </a:rPr>
              <a:t>WAVELENGTH</a:t>
            </a:r>
            <a:r>
              <a:rPr lang="en-US">
                <a:latin typeface="Calibri" charset="0"/>
                <a:ea typeface="ＭＳ Ｐゴシック" charset="0"/>
                <a:cs typeface="ＭＳ Ｐゴシック" charset="0"/>
              </a:rPr>
              <a:t>: W-band, 3 mm wavelength</a:t>
            </a:r>
          </a:p>
          <a:p>
            <a:r>
              <a:rPr lang="en-US" u="sng">
                <a:latin typeface="Calibri" charset="0"/>
                <a:ea typeface="ＭＳ Ｐゴシック" charset="0"/>
                <a:cs typeface="ＭＳ Ｐゴシック" charset="0"/>
              </a:rPr>
              <a:t>THIN ANVILS</a:t>
            </a:r>
            <a:r>
              <a:rPr lang="en-US">
                <a:latin typeface="Calibri" charset="0"/>
                <a:ea typeface="ＭＳ Ｐゴシック" charset="0"/>
                <a:cs typeface="ＭＳ Ｐゴシック" charset="0"/>
              </a:rPr>
              <a:t>:</a:t>
            </a:r>
          </a:p>
          <a:p>
            <a:r>
              <a:rPr lang="en-US">
                <a:latin typeface="Calibri" charset="0"/>
                <a:ea typeface="ＭＳ Ｐゴシック" charset="0"/>
                <a:cs typeface="ＭＳ Ｐゴシック" charset="0"/>
              </a:rPr>
              <a:t>     1) LEADING—</a:t>
            </a:r>
            <a:r>
              <a:rPr lang="en-US" u="sng">
                <a:latin typeface="Calibri" charset="0"/>
                <a:ea typeface="ＭＳ Ｐゴシック" charset="0"/>
                <a:cs typeface="ＭＳ Ｐゴシック" charset="0"/>
              </a:rPr>
              <a:t>higher</a:t>
            </a:r>
            <a:r>
              <a:rPr lang="en-US">
                <a:latin typeface="Calibri" charset="0"/>
                <a:ea typeface="ＭＳ Ｐゴシック" charset="0"/>
                <a:cs typeface="ＭＳ Ｐゴシック" charset="0"/>
              </a:rPr>
              <a:t> </a:t>
            </a:r>
            <a:r>
              <a:rPr lang="en-US">
                <a:latin typeface="Calibri" charset="0"/>
                <a:ea typeface="ＭＳ Ｐゴシック" charset="0"/>
                <a:cs typeface="ＭＳ Ｐゴシック" charset="0"/>
                <a:sym typeface="Wingdings" charset="0"/>
              </a:rPr>
              <a:t>-- </a:t>
            </a:r>
            <a:r>
              <a:rPr lang="en-US">
                <a:latin typeface="Calibri" charset="0"/>
                <a:ea typeface="ＭＳ Ｐゴシック" charset="0"/>
                <a:cs typeface="ＭＳ Ｐゴシック" charset="0"/>
              </a:rPr>
              <a:t>comes </a:t>
            </a:r>
            <a:r>
              <a:rPr lang="en-US" u="sng">
                <a:latin typeface="Calibri" charset="0"/>
                <a:ea typeface="ＭＳ Ｐゴシック" charset="0"/>
                <a:cs typeface="ＭＳ Ｐゴシック" charset="0"/>
              </a:rPr>
              <a:t>directly from convective updraft</a:t>
            </a:r>
          </a:p>
          <a:p>
            <a:r>
              <a:rPr lang="en-US">
                <a:latin typeface="Calibri" charset="0"/>
                <a:ea typeface="ＭＳ Ｐゴシック" charset="0"/>
                <a:cs typeface="ＭＳ Ｐゴシック" charset="0"/>
              </a:rPr>
              <a:t>     2) TRAILING—</a:t>
            </a:r>
            <a:r>
              <a:rPr lang="en-US" u="sng">
                <a:latin typeface="Calibri" charset="0"/>
                <a:ea typeface="ＭＳ Ｐゴシック" charset="0"/>
                <a:cs typeface="ＭＳ Ｐゴシック" charset="0"/>
              </a:rPr>
              <a:t>occur at more levels</a:t>
            </a:r>
            <a:r>
              <a:rPr lang="en-US">
                <a:latin typeface="Calibri" charset="0"/>
                <a:ea typeface="ＭＳ Ｐゴシック" charset="0"/>
                <a:cs typeface="ＭＳ Ｐゴシック" charset="0"/>
              </a:rPr>
              <a:t> </a:t>
            </a:r>
            <a:r>
              <a:rPr lang="en-US">
                <a:latin typeface="Calibri" charset="0"/>
                <a:ea typeface="ＭＳ Ｐゴシック" charset="0"/>
                <a:cs typeface="ＭＳ Ｐゴシック" charset="0"/>
                <a:sym typeface="Wingdings" charset="0"/>
              </a:rPr>
              <a:t>-- </a:t>
            </a:r>
            <a:r>
              <a:rPr lang="en-US">
                <a:latin typeface="Calibri" charset="0"/>
                <a:ea typeface="ＭＳ Ｐゴシック" charset="0"/>
                <a:cs typeface="ＭＳ Ｐゴシック" charset="0"/>
              </a:rPr>
              <a:t> </a:t>
            </a:r>
            <a:r>
              <a:rPr lang="en-US" u="sng">
                <a:latin typeface="Calibri" charset="0"/>
                <a:ea typeface="ＭＳ Ｐゴシック" charset="0"/>
                <a:cs typeface="ＭＳ Ｐゴシック" charset="0"/>
              </a:rPr>
              <a:t>moisten a deeper layer</a:t>
            </a:r>
          </a:p>
          <a:p>
            <a:r>
              <a:rPr lang="en-US" u="sng">
                <a:latin typeface="Calibri" charset="0"/>
                <a:ea typeface="ＭＳ Ｐゴシック" charset="0"/>
                <a:cs typeface="ＭＳ Ｐゴシック" charset="0"/>
              </a:rPr>
              <a:t>THICK ANVILS</a:t>
            </a:r>
            <a:r>
              <a:rPr lang="en-US">
                <a:latin typeface="Calibri" charset="0"/>
                <a:ea typeface="ＭＳ Ｐゴシック" charset="0"/>
                <a:cs typeface="ＭＳ Ｐゴシック" charset="0"/>
              </a:rPr>
              <a:t>:</a:t>
            </a:r>
          </a:p>
          <a:p>
            <a:r>
              <a:rPr lang="en-US">
                <a:latin typeface="Calibri" charset="0"/>
                <a:ea typeface="ＭＳ Ｐゴシック" charset="0"/>
                <a:cs typeface="ＭＳ Ｐゴシック" charset="0"/>
              </a:rPr>
              <a:t>     3) LEADING—</a:t>
            </a:r>
            <a:r>
              <a:rPr lang="en-US" u="sng">
                <a:latin typeface="Calibri" charset="0"/>
                <a:ea typeface="ＭＳ Ｐゴシック" charset="0"/>
                <a:cs typeface="ＭＳ Ｐゴシック" charset="0"/>
              </a:rPr>
              <a:t>stronger</a:t>
            </a:r>
            <a:r>
              <a:rPr lang="en-US">
                <a:latin typeface="Calibri" charset="0"/>
                <a:ea typeface="ＭＳ Ｐゴシック" charset="0"/>
                <a:cs typeface="ＭＳ Ｐゴシック" charset="0"/>
              </a:rPr>
              <a:t>-</a:t>
            </a:r>
            <a:r>
              <a:rPr lang="en-US" u="sng">
                <a:latin typeface="Calibri" charset="0"/>
                <a:ea typeface="ＭＳ Ｐゴシック" charset="0"/>
                <a:cs typeface="ＭＳ Ｐゴシック" charset="0"/>
              </a:rPr>
              <a:t>larger particles</a:t>
            </a:r>
            <a:r>
              <a:rPr lang="en-US">
                <a:latin typeface="Calibri" charset="0"/>
                <a:ea typeface="ＭＳ Ｐゴシック" charset="0"/>
                <a:cs typeface="ＭＳ Ｐゴシック" charset="0"/>
              </a:rPr>
              <a:t> </a:t>
            </a:r>
            <a:r>
              <a:rPr lang="en-US">
                <a:latin typeface="Calibri" charset="0"/>
                <a:ea typeface="ＭＳ Ｐゴシック" charset="0"/>
                <a:cs typeface="ＭＳ Ｐゴシック" charset="0"/>
                <a:sym typeface="Wingdings" charset="0"/>
              </a:rPr>
              <a:t>-- </a:t>
            </a:r>
            <a:r>
              <a:rPr lang="en-US" u="sng">
                <a:latin typeface="Calibri" charset="0"/>
                <a:ea typeface="ＭＳ Ｐゴシック" charset="0"/>
                <a:cs typeface="ＭＳ Ｐゴシック" charset="0"/>
              </a:rPr>
              <a:t>graupel</a:t>
            </a:r>
            <a:endParaRPr lang="en-US">
              <a:latin typeface="Calibri" charset="0"/>
              <a:ea typeface="ＭＳ Ｐゴシック" charset="0"/>
              <a:cs typeface="ＭＳ Ｐゴシック" charset="0"/>
            </a:endParaRPr>
          </a:p>
        </p:txBody>
      </p:sp>
      <p:sp>
        <p:nvSpPr>
          <p:cNvPr id="1894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BAF869-A7C7-304C-AFDF-B5D2B22AF84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5931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trillion</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2E0336B-9228-C241-A847-1B0C60FF382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62CE1B-D927-2A49-9621-6DE01DBD3CEB}" type="slidenum">
              <a:rPr lang="en-US">
                <a:solidFill>
                  <a:prstClr val="black"/>
                </a:solidFill>
              </a:rPr>
              <a:pPr/>
              <a:t>29</a:t>
            </a:fld>
            <a:endParaRPr lang="en-US">
              <a:solidFill>
                <a:prstClr val="black"/>
              </a:solidFill>
            </a:endParaRPr>
          </a:p>
        </p:txBody>
      </p:sp>
      <p:sp>
        <p:nvSpPr>
          <p:cNvPr id="1155074"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 xmlns:ma14="http://schemas.microsoft.com/office/mac/drawingml/2011/main" val="1"/>
            </a:ext>
          </a:extLst>
        </p:spPr>
      </p:sp>
      <p:sp>
        <p:nvSpPr>
          <p:cNvPr id="1155075" name="Rectangle 3"/>
          <p:cNvSpPr>
            <a:spLocks noGrp="1" noChangeArrowheads="1"/>
          </p:cNvSpPr>
          <p:nvPr>
            <p:ph type="body" idx="1"/>
          </p:nvPr>
        </p:nvSpPr>
        <p:spPr/>
        <p:txBody>
          <a:bodyPr lIns="86493" tIns="43247" rIns="86493" bIns="43247"/>
          <a:lstStyle/>
          <a:p>
            <a:r>
              <a:rPr lang="en-US"/>
              <a:t>KH studied data from ___ flights around the conv regions of MCSs and found a deep layer of uplift. The layer lifting consisted of pot. Unstable air.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6F9DEB-4EB2-B942-9BDA-14B7246F53C6}" type="slidenum">
              <a:rPr lang="en-US">
                <a:solidFill>
                  <a:prstClr val="black"/>
                </a:solidFill>
              </a:rPr>
              <a:pPr/>
              <a:t>30</a:t>
            </a:fld>
            <a:endParaRPr lang="en-US">
              <a:solidFill>
                <a:prstClr val="black"/>
              </a:solidFill>
            </a:endParaRPr>
          </a:p>
        </p:txBody>
      </p:sp>
      <p:sp>
        <p:nvSpPr>
          <p:cNvPr id="1120258"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 xmlns:ma14="http://schemas.microsoft.com/office/mac/drawingml/2011/main" val="1"/>
            </a:ext>
          </a:extLst>
        </p:spPr>
      </p:sp>
      <p:sp>
        <p:nvSpPr>
          <p:cNvPr id="1120259" name="Rectangle 3"/>
          <p:cNvSpPr>
            <a:spLocks noGrp="1" noChangeArrowheads="1"/>
          </p:cNvSpPr>
          <p:nvPr>
            <p:ph type="body" idx="1"/>
          </p:nvPr>
        </p:nvSpPr>
        <p:spPr/>
        <p:txBody>
          <a:bodyPr lIns="86493" tIns="43247" rIns="86493" bIns="43247"/>
          <a:lstStyle/>
          <a:p>
            <a:r>
              <a:rPr lang="en-US"/>
              <a:t>The midlevel inflow to the sf region is an imp part of the MCS circulation.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B780E57-2E7D-7C45-8BD7-C1C82C57466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1138"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113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062FA30-1D0A-D04C-A087-9E2CBF0E1B3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A9A424-20FA-3C4D-9EC4-81DB5DC962F3}" type="slidenum">
              <a:rPr lang="en-US">
                <a:solidFill>
                  <a:prstClr val="black"/>
                </a:solidFill>
                <a:latin typeface="Calibri"/>
              </a:rPr>
              <a:pPr/>
              <a:t>34</a:t>
            </a:fld>
            <a:endParaRPr lang="en-US">
              <a:solidFill>
                <a:prstClr val="black"/>
              </a:solidFill>
              <a:latin typeface="Calibri"/>
            </a:endParaRPr>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23"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New Roman" charset="0"/>
              </a:rPr>
              <a:t>ARM Radiative Heating Profile Workshop, 8-9 January 2007, San Diego, CA, USA</a:t>
            </a:r>
            <a:endParaRPr lang="en-US" sz="1200" dirty="0"/>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Visible imagery</a:t>
            </a:r>
          </a:p>
        </p:txBody>
      </p:sp>
      <p:sp>
        <p:nvSpPr>
          <p:cNvPr id="4" name="Slide Number Placeholder 3"/>
          <p:cNvSpPr>
            <a:spLocks noGrp="1"/>
          </p:cNvSpPr>
          <p:nvPr>
            <p:ph type="sldNum" sz="quarter" idx="10"/>
          </p:nvPr>
        </p:nvSpPr>
        <p:spPr/>
        <p:txBody>
          <a:bodyPr/>
          <a:lstStyle/>
          <a:p>
            <a:fld id="{A4DE53FE-28CD-B545-8B68-D5DF4BEEA523}" type="slidenum">
              <a:rPr lang="en-US" smtClean="0"/>
              <a:t>36</a:t>
            </a:fld>
            <a:endParaRPr lang="en-US"/>
          </a:p>
        </p:txBody>
      </p:sp>
    </p:spTree>
    <p:extLst>
      <p:ext uri="{BB962C8B-B14F-4D97-AF65-F5344CB8AC3E}">
        <p14:creationId xmlns:p14="http://schemas.microsoft.com/office/powerpoint/2010/main" val="1417074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5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dirty="0">
              <a:latin typeface="Calibri" charset="0"/>
              <a:ea typeface="ＭＳ Ｐゴシック" charset="0"/>
              <a:cs typeface="ＭＳ Ｐゴシック" charset="0"/>
            </a:endParaRPr>
          </a:p>
        </p:txBody>
      </p:sp>
      <p:sp>
        <p:nvSpPr>
          <p:cNvPr id="165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F8B1294-64CF-BF42-84FA-8E1FE01103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MCSs were brought</a:t>
            </a:r>
            <a:r>
              <a:rPr lang="en-US" baseline="0" dirty="0"/>
              <a:t> to prominence by Maddox in the early days of satellite meteorology. In the </a:t>
            </a:r>
            <a:endParaRPr lang="en-US" dirty="0"/>
          </a:p>
        </p:txBody>
      </p:sp>
      <p:sp>
        <p:nvSpPr>
          <p:cNvPr id="4" name="Slide Number Placeholder 3"/>
          <p:cNvSpPr>
            <a:spLocks noGrp="1"/>
          </p:cNvSpPr>
          <p:nvPr>
            <p:ph type="sldNum" sz="quarter" idx="10"/>
          </p:nvPr>
        </p:nvSpPr>
        <p:spPr/>
        <p:txBody>
          <a:bodyPr/>
          <a:lstStyle/>
          <a:p>
            <a:fld id="{A4DE53FE-28CD-B545-8B68-D5DF4BEEA523}" type="slidenum">
              <a:rPr lang="en-US" smtClean="0"/>
              <a:t>37</a:t>
            </a:fld>
            <a:endParaRPr lang="en-US"/>
          </a:p>
        </p:txBody>
      </p:sp>
    </p:spTree>
    <p:extLst>
      <p:ext uri="{BB962C8B-B14F-4D97-AF65-F5344CB8AC3E}">
        <p14:creationId xmlns:p14="http://schemas.microsoft.com/office/powerpoint/2010/main" val="2016891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3A901-5535-4343-957A-AFA7EA3E92C5}" type="slidenum">
              <a:rPr lang="en-US">
                <a:solidFill>
                  <a:prstClr val="black"/>
                </a:solidFill>
              </a:rPr>
              <a:pPr/>
              <a:t>39</a:t>
            </a:fld>
            <a:endParaRPr lang="en-US">
              <a:solidFill>
                <a:prstClr val="black"/>
              </a:solidFill>
            </a:endParaRPr>
          </a:p>
        </p:txBody>
      </p:sp>
      <p:sp>
        <p:nvSpPr>
          <p:cNvPr id="1150978"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ma14="http://schemas.microsoft.com/office/mac/drawingml/2011/main" xmlns="" val="1"/>
            </a:ext>
          </a:extLst>
        </p:spPr>
      </p:sp>
      <p:sp>
        <p:nvSpPr>
          <p:cNvPr id="1150979" name="Rectangle 3"/>
          <p:cNvSpPr>
            <a:spLocks noGrp="1" noChangeArrowheads="1"/>
          </p:cNvSpPr>
          <p:nvPr>
            <p:ph type="body" idx="1"/>
          </p:nvPr>
        </p:nvSpPr>
        <p:spPr/>
        <p:txBody>
          <a:bodyPr lIns="86493" tIns="43247" rIns="86493" bIns="43247"/>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C6B971-D621-794F-8EF7-B81D6C34DD70}" type="slidenum">
              <a:rPr lang="en-US"/>
              <a:pPr/>
              <a:t>40</a:t>
            </a:fld>
            <a:endParaRPr lang="en-US"/>
          </a:p>
        </p:txBody>
      </p:sp>
      <p:sp>
        <p:nvSpPr>
          <p:cNvPr id="849922"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49923" name="Rectangle 3"/>
          <p:cNvSpPr>
            <a:spLocks noGrp="1" noChangeArrowheads="1"/>
          </p:cNvSpPr>
          <p:nvPr>
            <p:ph type="body" idx="1"/>
          </p:nvPr>
        </p:nvSpPr>
        <p:spPr bwMode="auto">
          <a:xfrm>
            <a:off x="913805" y="4343704"/>
            <a:ext cx="5030391" cy="411389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1470A-5D22-5547-9B32-9167BAC2B70D}" type="slidenum">
              <a:rPr lang="en-US" smtClean="0"/>
              <a:t>50</a:t>
            </a:fld>
            <a:endParaRPr lang="en-US"/>
          </a:p>
        </p:txBody>
      </p:sp>
    </p:spTree>
    <p:extLst>
      <p:ext uri="{BB962C8B-B14F-4D97-AF65-F5344CB8AC3E}">
        <p14:creationId xmlns:p14="http://schemas.microsoft.com/office/powerpoint/2010/main" val="648109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819" rtl="0" eaLnBrk="1" fontAlgn="auto" latinLnBrk="0" hangingPunct="1">
              <a:lnSpc>
                <a:spcPct val="100000"/>
              </a:lnSpc>
              <a:spcBef>
                <a:spcPts val="0"/>
              </a:spcBef>
              <a:spcAft>
                <a:spcPts val="0"/>
              </a:spcAft>
              <a:buClrTx/>
              <a:buSzTx/>
              <a:buFontTx/>
              <a:buNone/>
              <a:tabLst/>
              <a:defRPr/>
            </a:pPr>
            <a:r>
              <a:rPr lang="en-US"/>
              <a:t>From Powell et al. 2012</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44FC5D-F974-E943-8808-CFC6962BCE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754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062FA30-1D0A-D04C-A087-9E2CBF0E1B3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062FA30-1D0A-D04C-A087-9E2CBF0E1B3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62FA30-1D0A-D04C-A087-9E2CBF0E1B3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935723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E4F90536-0CC2-024D-E8D9-6908CF93AA6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A2337E73-C0F9-2F76-F9E4-194B2CC561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The basic components of an MCS can be simplified into 3 main features, which can be identified and MEASURED by satellite. The combination of these three properties can be used to identify an MCS if they satisfy certain criteria. Thus we can determine when and where MCSs occur around the globe. In addition we can determine how the properties of these three components vary from region to region. How big and wide is the cold top; how big and intense is the raining core; how thick are the anvils; and what are the characteristics of their internal structure. And how do these properties vary around the globe? One cannot holistically determine  the properties of MCSs by identifying one of these properties alone. It’s important to see and evaluate all 3.</a:t>
            </a:r>
          </a:p>
        </p:txBody>
      </p:sp>
      <p:sp>
        <p:nvSpPr>
          <p:cNvPr id="38915" name="Slide Number Placeholder 3">
            <a:extLst>
              <a:ext uri="{FF2B5EF4-FFF2-40B4-BE49-F238E27FC236}">
                <a16:creationId xmlns:a16="http://schemas.microsoft.com/office/drawing/2014/main" id="{E000BCAE-03EF-5168-6A70-7A3A1C7ED2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51457-46FB-0440-B8A7-66AE9ED3D33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4D5E1D63-59A7-D967-F1BB-CFE31ACD050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3960624A-71E3-D036-0546-15DE323886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Black curves are medians</a:t>
            </a:r>
          </a:p>
        </p:txBody>
      </p:sp>
      <p:sp>
        <p:nvSpPr>
          <p:cNvPr id="57347" name="Slide Number Placeholder 3">
            <a:extLst>
              <a:ext uri="{FF2B5EF4-FFF2-40B4-BE49-F238E27FC236}">
                <a16:creationId xmlns:a16="http://schemas.microsoft.com/office/drawing/2014/main" id="{7306D32D-DBEC-E2DE-1363-9EFB81256A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E421908-560E-C942-93F8-3B829AE59AB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DFFCED8-0AF9-3441-BF8B-EA10B3AF84C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26978"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69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6493" tIns="43247" rIns="86493" bIns="43247"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Top heavy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9FC7331-81DA-F847-8616-E373199512F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BE36817-A488-0047-AF1A-02FB77E2B1D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90F364F-4F18-5D4D-9BD9-5FE5D685CD9F}"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6DE24D6-9997-7748-986B-51C4167F5A8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6AD85D5-4794-904D-9C09-575F27A3EC7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0AE7C6E-D528-DE4F-BA78-FB326189195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421C90-E3C7-D64A-9A0D-1743E35152B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0A1345C-E131-0B4A-9871-3A47AB5B170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174791C3-B44A-377B-037E-59DC710DB56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6CA64CFA-AA4E-838A-EB09-2F6BF5C7CA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The basic components of an MCS can be simplified into 3 main features, which can be identified and MEASURED by satellite. The combination of these three properties can be used to identify an MCS if they satisfy certain criteria. Thus we can determine when and where MCSs occur around the globe. In addition we can determine how the properties of these three components vary from region to region. How big and wide is the cold top; how big and intense is the raining core; how thick are the anvils; and what are the characteristics of their internal structure. And how do these properties vary around the globe? One cannot holistically determine  the properties of MCSs by identifying one of these properties alone. It’s important to see and evaluate all 3.</a:t>
            </a:r>
          </a:p>
        </p:txBody>
      </p:sp>
      <p:sp>
        <p:nvSpPr>
          <p:cNvPr id="61443" name="Slide Number Placeholder 3">
            <a:extLst>
              <a:ext uri="{FF2B5EF4-FFF2-40B4-BE49-F238E27FC236}">
                <a16:creationId xmlns:a16="http://schemas.microsoft.com/office/drawing/2014/main" id="{7FAF1B80-4049-1346-30AB-1EFE5DB176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CABEEF-D878-2844-B28E-C22B2A579DD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3E814C97-A290-72CD-F626-0DF6F672E45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11268D76-7921-D8FA-7D83-B3B977C7E7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Size of MCS is size of cold cloud top. To qualify as MCS, must have large cold cloud top, large rain area, and some heavy rain. This figure shows spatial distribution of active MCSs. Color of each point shows the number of active MCSs found within a circular area with radius of five degrees centered on that point. (a) Small separated MCSs (&lt;12,000km2; i.e., the smallest 25%) in DJF, (b) large separated MCS (&gt;40,000km2; i.e., the largest 25%) in DJF, (c) connected MCS in DJF, (d)-(f) same as (a)-(c) except for JJA. </a:t>
            </a:r>
          </a:p>
        </p:txBody>
      </p:sp>
      <p:sp>
        <p:nvSpPr>
          <p:cNvPr id="89091" name="Slide Number Placeholder 3">
            <a:extLst>
              <a:ext uri="{FF2B5EF4-FFF2-40B4-BE49-F238E27FC236}">
                <a16:creationId xmlns:a16="http://schemas.microsoft.com/office/drawing/2014/main" id="{407D934C-8667-D7A3-77AE-F5DB25D1E5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E0DF008-A088-D54C-AD72-908AA000222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8045AE3-84FA-9F40-8E4B-0BE6F270128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902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blue curve is applied to the stratiform fraction of the precipitation at the given pixel. Go to next slide.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62FA30-1D0A-D04C-A087-9E2CBF0E1B3A}" type="slidenum">
              <a:rPr lang="en-US" sz="1200">
                <a:solidFill>
                  <a:srgbClr val="000000"/>
                </a:solidFill>
                <a:latin typeface="Calibri" charset="0"/>
              </a:rPr>
              <a:pPr eaLnBrk="1" hangingPunct="1"/>
              <a:t>77</a:t>
            </a:fld>
            <a:endParaRPr lang="en-US" sz="1200">
              <a:solidFill>
                <a:srgbClr val="000000"/>
              </a:solidFill>
              <a:latin typeface="Calibri" charset="0"/>
            </a:endParaRPr>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20832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C38D8FF8-9DBD-E933-A55E-CBCC7C5A57B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3DA99FBB-354E-EDE1-21F7-CE6F6B3B1F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The basic components of an MCS can be simplified into 3 main features, which can be identified and MEASURED by satellite. The combination of these three properties can be used to identify an MCS if they satisfy certain criteria. Thus we can determine when and where MCSs occur around the globe. In addition we can determine how the properties of these three components vary from region to region. How big and wide is the cold top; how big and intense is the raining core; how thick are the anvils; and what are the characteristics of their internal structure. And how do these properties vary around the globe? One cannot holistically determine  the properties of MCSs by identifying one of these properties alone. It’s important to see and evaluate all 3.</a:t>
            </a:r>
          </a:p>
        </p:txBody>
      </p:sp>
      <p:sp>
        <p:nvSpPr>
          <p:cNvPr id="36867" name="Slide Number Placeholder 3">
            <a:extLst>
              <a:ext uri="{FF2B5EF4-FFF2-40B4-BE49-F238E27FC236}">
                <a16:creationId xmlns:a16="http://schemas.microsoft.com/office/drawing/2014/main" id="{3E56774E-ED65-397B-A92A-E7ACB305CD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9F42106-94C1-A140-BDDC-81B536AE2F2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13687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43A901-5535-4343-957A-AFA7EA3E92C5}"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150978"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 xmlns:ma14="http://schemas.microsoft.com/office/mac/drawingml/2011/main" val="1"/>
            </a:ext>
          </a:extLst>
        </p:spPr>
      </p:sp>
      <p:sp>
        <p:nvSpPr>
          <p:cNvPr id="1150979" name="Rectangle 3"/>
          <p:cNvSpPr>
            <a:spLocks noGrp="1" noChangeArrowheads="1"/>
          </p:cNvSpPr>
          <p:nvPr>
            <p:ph type="body" idx="1"/>
          </p:nvPr>
        </p:nvSpPr>
        <p:spPr/>
        <p:txBody>
          <a:bodyPr lIns="86493" tIns="43247" rIns="86493" bIns="43247"/>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1470A-5D22-5547-9B32-9167BAC2B70D}" type="slidenum">
              <a:rPr lang="en-US" smtClean="0"/>
              <a:t>9</a:t>
            </a:fld>
            <a:endParaRPr lang="en-US"/>
          </a:p>
        </p:txBody>
      </p:sp>
    </p:spTree>
    <p:extLst>
      <p:ext uri="{BB962C8B-B14F-4D97-AF65-F5344CB8AC3E}">
        <p14:creationId xmlns:p14="http://schemas.microsoft.com/office/powerpoint/2010/main" val="3176574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09EFB0A-824F-AD43-9C1E-AA82A086D785}"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116162"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 xmlns:ma14="http://schemas.microsoft.com/office/mac/drawingml/2011/main" val="1"/>
            </a:ext>
          </a:extLst>
        </p:spPr>
      </p:sp>
      <p:sp>
        <p:nvSpPr>
          <p:cNvPr id="1116163" name="Rectangle 3"/>
          <p:cNvSpPr>
            <a:spLocks noGrp="1" noChangeArrowheads="1"/>
          </p:cNvSpPr>
          <p:nvPr>
            <p:ph type="body" idx="1"/>
          </p:nvPr>
        </p:nvSpPr>
        <p:spPr/>
        <p:txBody>
          <a:bodyPr lIns="86493" tIns="43247" rIns="86493" bIns="43247"/>
          <a:lstStyle/>
          <a:p>
            <a:r>
              <a:rPr lang="en-US"/>
              <a:t>From the distributin of heating and cooling in the sf region we expect mid level convergence.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1470A-5D22-5547-9B32-9167BAC2B70D}" type="slidenum">
              <a:rPr lang="en-US" smtClean="0"/>
              <a:t>11</a:t>
            </a:fld>
            <a:endParaRPr lang="en-US"/>
          </a:p>
        </p:txBody>
      </p:sp>
    </p:spTree>
    <p:extLst>
      <p:ext uri="{BB962C8B-B14F-4D97-AF65-F5344CB8AC3E}">
        <p14:creationId xmlns:p14="http://schemas.microsoft.com/office/powerpoint/2010/main" val="2831213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5686868-79B5-3144-A5A0-B80D83ACFE87}" type="slidenum">
              <a:rPr lang="en-US"/>
              <a:pPr>
                <a:defRPr/>
              </a:pPr>
              <a:t>‹#›</a:t>
            </a:fld>
            <a:endParaRPr lang="en-US"/>
          </a:p>
        </p:txBody>
      </p:sp>
    </p:spTree>
    <p:extLst>
      <p:ext uri="{BB962C8B-B14F-4D97-AF65-F5344CB8AC3E}">
        <p14:creationId xmlns:p14="http://schemas.microsoft.com/office/powerpoint/2010/main" val="907469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17791C1-3ED9-AC45-B434-05AC08EE2873}" type="datetime1">
              <a:rPr lang="en-US"/>
              <a:pPr>
                <a:defRPr/>
              </a:pPr>
              <a:t>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97B927-2442-5541-9A7F-D1D7C6756006}" type="slidenum">
              <a:rPr lang="en-US"/>
              <a:pPr>
                <a:defRPr/>
              </a:pPr>
              <a:t>‹#›</a:t>
            </a:fld>
            <a:endParaRPr lang="en-US"/>
          </a:p>
        </p:txBody>
      </p:sp>
    </p:spTree>
    <p:extLst>
      <p:ext uri="{BB962C8B-B14F-4D97-AF65-F5344CB8AC3E}">
        <p14:creationId xmlns:p14="http://schemas.microsoft.com/office/powerpoint/2010/main" val="28567730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4F133E3-73F4-3147-AAB2-92E30C15BDE3}" type="slidenum">
              <a:rPr lang="en-US"/>
              <a:pPr>
                <a:defRPr/>
              </a:pPr>
              <a:t>‹#›</a:t>
            </a:fld>
            <a:endParaRPr lang="en-US"/>
          </a:p>
        </p:txBody>
      </p:sp>
    </p:spTree>
    <p:extLst>
      <p:ext uri="{BB962C8B-B14F-4D97-AF65-F5344CB8AC3E}">
        <p14:creationId xmlns:p14="http://schemas.microsoft.com/office/powerpoint/2010/main" val="2006752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E4205337-631B-CA42-915A-CF08B383189B}" type="slidenum">
              <a:rPr lang="en-US"/>
              <a:pPr>
                <a:defRPr/>
              </a:pPr>
              <a:t>‹#›</a:t>
            </a:fld>
            <a:endParaRPr lang="en-US"/>
          </a:p>
        </p:txBody>
      </p:sp>
    </p:spTree>
    <p:extLst>
      <p:ext uri="{BB962C8B-B14F-4D97-AF65-F5344CB8AC3E}">
        <p14:creationId xmlns:p14="http://schemas.microsoft.com/office/powerpoint/2010/main" val="40591426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378175B1-AED0-B548-8AD7-5AD140DA7500}" type="slidenum">
              <a:rPr lang="en-US"/>
              <a:pPr>
                <a:defRPr/>
              </a:pPr>
              <a:t>‹#›</a:t>
            </a:fld>
            <a:endParaRPr lang="en-US"/>
          </a:p>
        </p:txBody>
      </p:sp>
    </p:spTree>
    <p:extLst>
      <p:ext uri="{BB962C8B-B14F-4D97-AF65-F5344CB8AC3E}">
        <p14:creationId xmlns:p14="http://schemas.microsoft.com/office/powerpoint/2010/main" val="34727731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9626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A3DBE180-99B4-104A-A27E-CA9B87317FB3}" type="slidenum">
              <a:rPr lang="en-US"/>
              <a:pPr>
                <a:defRPr/>
              </a:pPr>
              <a:t>‹#›</a:t>
            </a:fld>
            <a:endParaRPr lang="en-US"/>
          </a:p>
        </p:txBody>
      </p:sp>
    </p:spTree>
    <p:extLst>
      <p:ext uri="{BB962C8B-B14F-4D97-AF65-F5344CB8AC3E}">
        <p14:creationId xmlns:p14="http://schemas.microsoft.com/office/powerpoint/2010/main" val="39405788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18CFF18B-C84B-7343-8C9D-9F8262313C8B}" type="slidenum">
              <a:rPr lang="en-US"/>
              <a:pPr>
                <a:defRPr/>
              </a:pPr>
              <a:t>‹#›</a:t>
            </a:fld>
            <a:endParaRPr lang="en-US"/>
          </a:p>
        </p:txBody>
      </p:sp>
    </p:spTree>
    <p:extLst>
      <p:ext uri="{BB962C8B-B14F-4D97-AF65-F5344CB8AC3E}">
        <p14:creationId xmlns:p14="http://schemas.microsoft.com/office/powerpoint/2010/main" val="10784976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Times New Roman" charset="0"/>
              </a:defRPr>
            </a:lvl1pPr>
          </a:lstStyle>
          <a:p>
            <a:pPr>
              <a:defRPr/>
            </a:pPr>
            <a:fld id="{560BB500-5541-074E-9599-C8B285623FCC}" type="slidenum">
              <a:rPr lang="en-US"/>
              <a:pPr>
                <a:defRPr/>
              </a:pPr>
              <a:t>‹#›</a:t>
            </a:fld>
            <a:endParaRPr lang="en-US"/>
          </a:p>
        </p:txBody>
      </p:sp>
    </p:spTree>
    <p:extLst>
      <p:ext uri="{BB962C8B-B14F-4D97-AF65-F5344CB8AC3E}">
        <p14:creationId xmlns:p14="http://schemas.microsoft.com/office/powerpoint/2010/main" val="26461105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168AFA40-6820-A74B-A389-4579EBBFB7FD}"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206927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46246170-632F-814A-9490-FE8325F2AF71}"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237306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7900F8E4-0D10-1341-835A-3DD6D1D5E520}"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98654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DB0C9C-E963-644F-A333-07286C607BB4}" type="datetime1">
              <a:rPr lang="en-US"/>
              <a:pPr>
                <a:defRPr/>
              </a:pPr>
              <a:t>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55BB4F-4071-C144-B6A7-92E580EDE2B4}" type="slidenum">
              <a:rPr lang="en-US"/>
              <a:pPr>
                <a:defRPr/>
              </a:pPr>
              <a:t>‹#›</a:t>
            </a:fld>
            <a:endParaRPr lang="en-US"/>
          </a:p>
        </p:txBody>
      </p:sp>
    </p:spTree>
    <p:extLst>
      <p:ext uri="{BB962C8B-B14F-4D97-AF65-F5344CB8AC3E}">
        <p14:creationId xmlns:p14="http://schemas.microsoft.com/office/powerpoint/2010/main" val="24516250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6D436BEA-DFC2-1545-9CDC-4DFB8922FA38}"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026412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pPr>
              <a:defRPr/>
            </a:pPr>
            <a:fld id="{4AC12D20-BDC2-CA43-B4A9-4E8E098C6AC3}"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68966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D8F73F65-4670-4D40-BCDE-7BF246E0869D}"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6198386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pPr>
              <a:defRPr/>
            </a:pPr>
            <a:fld id="{1E9A0529-88C9-0E45-9AFE-A1F6A376A865}"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274253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18BA08B2-1577-6842-BC0E-56135BA4F26F}"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753061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527801B4-8414-3346-95AD-0762BA0ABA29}"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1784962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AB750FEA-CBA2-7D47-8A55-DC4CAAAF0D09}"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8204808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E74B21E3-A26F-354E-8489-D76FAF7D0729}" type="slidenum">
              <a:rPr lang="en-US" smtClean="0">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045572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solidFill>
                  <a:schemeClr val="tx1"/>
                </a:solidFill>
              </a:defRPr>
            </a:lvl1pPr>
          </a:lstStyle>
          <a:p>
            <a:pPr>
              <a:defRPr/>
            </a:pPr>
            <a:endParaRPr lang="en-US">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tx1"/>
                </a:solidFill>
              </a:defRPr>
            </a:lvl1pPr>
          </a:lstStyle>
          <a:p>
            <a:pPr>
              <a:defRPr/>
            </a:pPr>
            <a:endParaRPr lang="en-US">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BC6CA3CD-ABDA-F347-BECC-5698A71061D4}" type="slidenum">
              <a:rPr lang="en-US" smtClean="0">
                <a:solidFill>
                  <a:prstClr val="white"/>
                </a:solidFill>
                <a:latin typeface="Calibri"/>
              </a:rPr>
              <a:pPr>
                <a:defRPr/>
              </a:pPr>
              <a:t>‹#›</a:t>
            </a:fld>
            <a:endParaRPr lang="en-US">
              <a:solidFill>
                <a:prstClr val="white"/>
              </a:solidFill>
              <a:latin typeface="Calibri"/>
            </a:endParaRPr>
          </a:p>
        </p:txBody>
      </p:sp>
    </p:spTree>
    <p:extLst>
      <p:ext uri="{BB962C8B-B14F-4D97-AF65-F5344CB8AC3E}">
        <p14:creationId xmlns:p14="http://schemas.microsoft.com/office/powerpoint/2010/main" val="8086866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19" indent="0" algn="ctr">
              <a:buNone/>
              <a:defRPr>
                <a:solidFill>
                  <a:schemeClr val="tx1">
                    <a:tint val="75000"/>
                  </a:schemeClr>
                </a:solidFill>
              </a:defRPr>
            </a:lvl2pPr>
            <a:lvl3pPr marL="913642" indent="0" algn="ctr">
              <a:buNone/>
              <a:defRPr>
                <a:solidFill>
                  <a:schemeClr val="tx1">
                    <a:tint val="75000"/>
                  </a:schemeClr>
                </a:solidFill>
              </a:defRPr>
            </a:lvl3pPr>
            <a:lvl4pPr marL="1370464" indent="0" algn="ctr">
              <a:buNone/>
              <a:defRPr>
                <a:solidFill>
                  <a:schemeClr val="tx1">
                    <a:tint val="75000"/>
                  </a:schemeClr>
                </a:solidFill>
              </a:defRPr>
            </a:lvl4pPr>
            <a:lvl5pPr marL="1827283" indent="0" algn="ctr">
              <a:buNone/>
              <a:defRPr>
                <a:solidFill>
                  <a:schemeClr val="tx1">
                    <a:tint val="75000"/>
                  </a:schemeClr>
                </a:solidFill>
              </a:defRPr>
            </a:lvl5pPr>
            <a:lvl6pPr marL="2284105" indent="0" algn="ctr">
              <a:buNone/>
              <a:defRPr>
                <a:solidFill>
                  <a:schemeClr val="tx1">
                    <a:tint val="75000"/>
                  </a:schemeClr>
                </a:solidFill>
              </a:defRPr>
            </a:lvl6pPr>
            <a:lvl7pPr marL="2740926" indent="0" algn="ctr">
              <a:buNone/>
              <a:defRPr>
                <a:solidFill>
                  <a:schemeClr val="tx1">
                    <a:tint val="75000"/>
                  </a:schemeClr>
                </a:solidFill>
              </a:defRPr>
            </a:lvl7pPr>
            <a:lvl8pPr marL="3197744" indent="0" algn="ctr">
              <a:buNone/>
              <a:defRPr>
                <a:solidFill>
                  <a:schemeClr val="tx1">
                    <a:tint val="75000"/>
                  </a:schemeClr>
                </a:solidFill>
              </a:defRPr>
            </a:lvl8pPr>
            <a:lvl9pPr marL="36545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12/20/24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855201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FC551C-E0C9-A645-B6F0-1B657001896B}" type="datetime1">
              <a:rPr lang="en-US"/>
              <a:pPr>
                <a:defRPr/>
              </a:pPr>
              <a:t>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ADA960-2E90-2447-A160-B604AB0BCFC0}" type="slidenum">
              <a:rPr lang="en-US"/>
              <a:pPr>
                <a:defRPr/>
              </a:pPr>
              <a:t>‹#›</a:t>
            </a:fld>
            <a:endParaRPr lang="en-US"/>
          </a:p>
        </p:txBody>
      </p:sp>
    </p:spTree>
    <p:extLst>
      <p:ext uri="{BB962C8B-B14F-4D97-AF65-F5344CB8AC3E}">
        <p14:creationId xmlns:p14="http://schemas.microsoft.com/office/powerpoint/2010/main" val="28233509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12/20/24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851914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819" indent="0">
              <a:buNone/>
              <a:defRPr sz="1800">
                <a:solidFill>
                  <a:schemeClr val="tx1">
                    <a:tint val="75000"/>
                  </a:schemeClr>
                </a:solidFill>
              </a:defRPr>
            </a:lvl2pPr>
            <a:lvl3pPr marL="913642" indent="0">
              <a:buNone/>
              <a:defRPr sz="1600">
                <a:solidFill>
                  <a:schemeClr val="tx1">
                    <a:tint val="75000"/>
                  </a:schemeClr>
                </a:solidFill>
              </a:defRPr>
            </a:lvl3pPr>
            <a:lvl4pPr marL="1370464" indent="0">
              <a:buNone/>
              <a:defRPr sz="1400">
                <a:solidFill>
                  <a:schemeClr val="tx1">
                    <a:tint val="75000"/>
                  </a:schemeClr>
                </a:solidFill>
              </a:defRPr>
            </a:lvl4pPr>
            <a:lvl5pPr marL="1827283" indent="0">
              <a:buNone/>
              <a:defRPr sz="1400">
                <a:solidFill>
                  <a:schemeClr val="tx1">
                    <a:tint val="75000"/>
                  </a:schemeClr>
                </a:solidFill>
              </a:defRPr>
            </a:lvl5pPr>
            <a:lvl6pPr marL="2284105" indent="0">
              <a:buNone/>
              <a:defRPr sz="1400">
                <a:solidFill>
                  <a:schemeClr val="tx1">
                    <a:tint val="75000"/>
                  </a:schemeClr>
                </a:solidFill>
              </a:defRPr>
            </a:lvl6pPr>
            <a:lvl7pPr marL="2740926" indent="0">
              <a:buNone/>
              <a:defRPr sz="1400">
                <a:solidFill>
                  <a:schemeClr val="tx1">
                    <a:tint val="75000"/>
                  </a:schemeClr>
                </a:solidFill>
              </a:defRPr>
            </a:lvl7pPr>
            <a:lvl8pPr marL="3197744" indent="0">
              <a:buNone/>
              <a:defRPr sz="1400">
                <a:solidFill>
                  <a:schemeClr val="tx1">
                    <a:tint val="75000"/>
                  </a:schemeClr>
                </a:solidFill>
              </a:defRPr>
            </a:lvl8pPr>
            <a:lvl9pPr marL="365456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12/20/24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45599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12/20/24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386766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819" indent="0">
              <a:buNone/>
              <a:defRPr sz="2000" b="1"/>
            </a:lvl2pPr>
            <a:lvl3pPr marL="913642" indent="0">
              <a:buNone/>
              <a:defRPr sz="1800" b="1"/>
            </a:lvl3pPr>
            <a:lvl4pPr marL="1370464" indent="0">
              <a:buNone/>
              <a:defRPr sz="1600" b="1"/>
            </a:lvl4pPr>
            <a:lvl5pPr marL="1827283" indent="0">
              <a:buNone/>
              <a:defRPr sz="1600" b="1"/>
            </a:lvl5pPr>
            <a:lvl6pPr marL="2284105" indent="0">
              <a:buNone/>
              <a:defRPr sz="1600" b="1"/>
            </a:lvl6pPr>
            <a:lvl7pPr marL="2740926" indent="0">
              <a:buNone/>
              <a:defRPr sz="1600" b="1"/>
            </a:lvl7pPr>
            <a:lvl8pPr marL="3197744" indent="0">
              <a:buNone/>
              <a:defRPr sz="1600" b="1"/>
            </a:lvl8pPr>
            <a:lvl9pPr marL="36545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12/20/24</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374684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12/20/24</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6442529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12/20/24</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793157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12/20/24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02420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19" indent="0">
              <a:buNone/>
              <a:defRPr sz="2800"/>
            </a:lvl2pPr>
            <a:lvl3pPr marL="913642" indent="0">
              <a:buNone/>
              <a:defRPr sz="2400"/>
            </a:lvl3pPr>
            <a:lvl4pPr marL="1370464" indent="0">
              <a:buNone/>
              <a:defRPr sz="2000"/>
            </a:lvl4pPr>
            <a:lvl5pPr marL="1827283" indent="0">
              <a:buNone/>
              <a:defRPr sz="2000"/>
            </a:lvl5pPr>
            <a:lvl6pPr marL="2284105" indent="0">
              <a:buNone/>
              <a:defRPr sz="2000"/>
            </a:lvl6pPr>
            <a:lvl7pPr marL="2740926" indent="0">
              <a:buNone/>
              <a:defRPr sz="2000"/>
            </a:lvl7pPr>
            <a:lvl8pPr marL="3197744" indent="0">
              <a:buNone/>
              <a:defRPr sz="2000"/>
            </a:lvl8pPr>
            <a:lvl9pPr marL="3654567"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19" indent="0">
              <a:buNone/>
              <a:defRPr sz="1200"/>
            </a:lvl2pPr>
            <a:lvl3pPr marL="913642" indent="0">
              <a:buNone/>
              <a:defRPr sz="1000"/>
            </a:lvl3pPr>
            <a:lvl4pPr marL="1370464" indent="0">
              <a:buNone/>
              <a:defRPr sz="900"/>
            </a:lvl4pPr>
            <a:lvl5pPr marL="1827283" indent="0">
              <a:buNone/>
              <a:defRPr sz="900"/>
            </a:lvl5pPr>
            <a:lvl6pPr marL="2284105" indent="0">
              <a:buNone/>
              <a:defRPr sz="900"/>
            </a:lvl6pPr>
            <a:lvl7pPr marL="2740926" indent="0">
              <a:buNone/>
              <a:defRPr sz="900"/>
            </a:lvl7pPr>
            <a:lvl8pPr marL="3197744" indent="0">
              <a:buNone/>
              <a:defRPr sz="900"/>
            </a:lvl8pPr>
            <a:lvl9pPr marL="365456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12/20/24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5585614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12/20/24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218235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12/20/24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46571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C140C9-1D20-B849-8011-C7FEDCC806FA}" type="datetime1">
              <a:rPr lang="en-US"/>
              <a:pPr>
                <a:defRPr/>
              </a:pPr>
              <a:t>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3C9971-E6BB-2A47-BFCD-7B2070BF30AD}" type="slidenum">
              <a:rPr lang="en-US"/>
              <a:pPr>
                <a:defRPr/>
              </a:pPr>
              <a:t>‹#›</a:t>
            </a:fld>
            <a:endParaRPr lang="en-US"/>
          </a:p>
        </p:txBody>
      </p:sp>
    </p:spTree>
    <p:extLst>
      <p:ext uri="{BB962C8B-B14F-4D97-AF65-F5344CB8AC3E}">
        <p14:creationId xmlns:p14="http://schemas.microsoft.com/office/powerpoint/2010/main" val="36971960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1"/>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ED566D-C6A8-5240-8225-937501FC4945}"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348314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6E7E5-A380-C24A-94BE-59FFEEEB57AD}"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22028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41474218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4953716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9640638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38737952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0667116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3722443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7243711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3584326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FF0FFA-D4EA-7846-B4A4-F43227330BCC}" type="slidenum">
              <a:rPr lang="en-US"/>
              <a:pPr>
                <a:defRPr/>
              </a:pPr>
              <a:t>‹#›</a:t>
            </a:fld>
            <a:endParaRPr lang="en-US"/>
          </a:p>
        </p:txBody>
      </p:sp>
    </p:spTree>
    <p:extLst>
      <p:ext uri="{BB962C8B-B14F-4D97-AF65-F5344CB8AC3E}">
        <p14:creationId xmlns:p14="http://schemas.microsoft.com/office/powerpoint/2010/main" val="23608909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0689250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32893315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3277682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37607968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40727904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6538800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5232063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36355640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7448045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3227430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Footer Placeholder 3"/>
          <p:cNvSpPr>
            <a:spLocks noGrp="1"/>
          </p:cNvSpPr>
          <p:nvPr>
            <p:ph type="ftr" sz="quarter" idx="11"/>
          </p:nvPr>
        </p:nvSpPr>
        <p:spPr/>
        <p:txBody>
          <a:bodyPr/>
          <a:lstStyle>
            <a:lvl1pPr>
              <a:defRPr>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5FD3C96-21DA-E949-B108-438FE08CD3B8}" type="slidenum">
              <a:rPr kumimoji="0" lang="en-US" sz="14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931184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0336716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9715830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7930700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94E26D7-5AF0-7F48-A459-B66B89AE6A99}" type="datetimeFigureOut">
              <a:rPr lang="en-US" smtClean="0"/>
              <a:t>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8030555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0637FA-1948-3141-BA59-62C101262E9A}" type="datetime1">
              <a:rPr lang="en-US"/>
              <a:pPr>
                <a:defRPr/>
              </a:pPr>
              <a:t>12/20/24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tint val="75000"/>
                  </a:prstClr>
                </a:solidFill>
                <a:latin typeface="Calibri"/>
              </a:rPr>
              <a:t>1-2</a:t>
            </a:r>
          </a:p>
        </p:txBody>
      </p:sp>
      <p:sp>
        <p:nvSpPr>
          <p:cNvPr id="6" name="Slide Number Placeholder 5"/>
          <p:cNvSpPr>
            <a:spLocks noGrp="1"/>
          </p:cNvSpPr>
          <p:nvPr>
            <p:ph type="sldNum" sz="quarter" idx="12"/>
          </p:nvPr>
        </p:nvSpPr>
        <p:spPr/>
        <p:txBody>
          <a:bodyPr/>
          <a:lstStyle>
            <a:lvl1pPr>
              <a:defRPr/>
            </a:lvl1pPr>
          </a:lstStyle>
          <a:p>
            <a:pPr>
              <a:defRPr/>
            </a:pPr>
            <a:fld id="{DBB784A9-CD39-E04C-A885-6CB77E1988B1}" type="slidenum">
              <a:rPr lang="en-US"/>
              <a:pPr>
                <a:defRPr/>
              </a:pPr>
              <a:t>‹#›</a:t>
            </a:fld>
            <a:endParaRPr lang="en-US"/>
          </a:p>
        </p:txBody>
      </p:sp>
    </p:spTree>
    <p:extLst>
      <p:ext uri="{BB962C8B-B14F-4D97-AF65-F5344CB8AC3E}">
        <p14:creationId xmlns:p14="http://schemas.microsoft.com/office/powerpoint/2010/main" val="954644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F9CB3A-249B-544C-A363-0EA32161067F}" type="datetime1">
              <a:rPr lang="en-US"/>
              <a:pPr>
                <a:defRPr/>
              </a:pPr>
              <a:t>12/20/24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tint val="75000"/>
                  </a:prstClr>
                </a:solidFill>
                <a:latin typeface="Calibri"/>
              </a:rPr>
              <a:t>1-2</a:t>
            </a:r>
          </a:p>
        </p:txBody>
      </p:sp>
      <p:sp>
        <p:nvSpPr>
          <p:cNvPr id="6" name="Slide Number Placeholder 5"/>
          <p:cNvSpPr>
            <a:spLocks noGrp="1"/>
          </p:cNvSpPr>
          <p:nvPr>
            <p:ph type="sldNum" sz="quarter" idx="12"/>
          </p:nvPr>
        </p:nvSpPr>
        <p:spPr/>
        <p:txBody>
          <a:bodyPr/>
          <a:lstStyle>
            <a:lvl1pPr>
              <a:defRPr/>
            </a:lvl1pPr>
          </a:lstStyle>
          <a:p>
            <a:pPr>
              <a:defRPr/>
            </a:pPr>
            <a:fld id="{3CDAD39C-F225-6E46-9F46-CBBDCD80C594}" type="slidenum">
              <a:rPr lang="en-US"/>
              <a:pPr>
                <a:defRPr/>
              </a:pPr>
              <a:t>‹#›</a:t>
            </a:fld>
            <a:endParaRPr lang="en-US"/>
          </a:p>
        </p:txBody>
      </p:sp>
    </p:spTree>
    <p:extLst>
      <p:ext uri="{BB962C8B-B14F-4D97-AF65-F5344CB8AC3E}">
        <p14:creationId xmlns:p14="http://schemas.microsoft.com/office/powerpoint/2010/main" val="21053126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6E9DF3-A0FB-1D4C-A82F-E3792EEDC29D}" type="datetime1">
              <a:rPr lang="en-US"/>
              <a:pPr>
                <a:defRPr/>
              </a:pPr>
              <a:t>12/20/24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tint val="75000"/>
                  </a:prstClr>
                </a:solidFill>
                <a:latin typeface="Calibri"/>
              </a:rPr>
              <a:t>1-2</a:t>
            </a:r>
          </a:p>
        </p:txBody>
      </p:sp>
      <p:sp>
        <p:nvSpPr>
          <p:cNvPr id="6" name="Slide Number Placeholder 5"/>
          <p:cNvSpPr>
            <a:spLocks noGrp="1"/>
          </p:cNvSpPr>
          <p:nvPr>
            <p:ph type="sldNum" sz="quarter" idx="12"/>
          </p:nvPr>
        </p:nvSpPr>
        <p:spPr/>
        <p:txBody>
          <a:bodyPr/>
          <a:lstStyle>
            <a:lvl1pPr>
              <a:defRPr/>
            </a:lvl1pPr>
          </a:lstStyle>
          <a:p>
            <a:pPr>
              <a:defRPr/>
            </a:pPr>
            <a:fld id="{034AEDBE-6C7F-E449-9B3D-E369311E2043}" type="slidenum">
              <a:rPr lang="en-US"/>
              <a:pPr>
                <a:defRPr/>
              </a:pPr>
              <a:t>‹#›</a:t>
            </a:fld>
            <a:endParaRPr lang="en-US"/>
          </a:p>
        </p:txBody>
      </p:sp>
    </p:spTree>
    <p:extLst>
      <p:ext uri="{BB962C8B-B14F-4D97-AF65-F5344CB8AC3E}">
        <p14:creationId xmlns:p14="http://schemas.microsoft.com/office/powerpoint/2010/main" val="38105729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AC9A12EB-D6C1-894A-BDCF-D6FBFE95BFAA}" type="datetime1">
              <a:rPr lang="en-US"/>
              <a:pPr>
                <a:defRPr/>
              </a:pPr>
              <a:t>12/20/24</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solidFill>
                  <a:prstClr val="white">
                    <a:tint val="75000"/>
                  </a:prstClr>
                </a:solidFill>
                <a:latin typeface="Calibri"/>
              </a:rPr>
              <a:t>1-2</a:t>
            </a:r>
          </a:p>
        </p:txBody>
      </p:sp>
      <p:sp>
        <p:nvSpPr>
          <p:cNvPr id="7" name="Slide Number Placeholder 6"/>
          <p:cNvSpPr>
            <a:spLocks noGrp="1"/>
          </p:cNvSpPr>
          <p:nvPr>
            <p:ph type="sldNum" sz="quarter" idx="12"/>
          </p:nvPr>
        </p:nvSpPr>
        <p:spPr/>
        <p:txBody>
          <a:bodyPr/>
          <a:lstStyle>
            <a:lvl1pPr>
              <a:defRPr/>
            </a:lvl1pPr>
          </a:lstStyle>
          <a:p>
            <a:pPr>
              <a:defRPr/>
            </a:pPr>
            <a:fld id="{A47B51FE-37F2-B141-9157-0DE2AE5F7022}" type="slidenum">
              <a:rPr lang="en-US"/>
              <a:pPr>
                <a:defRPr/>
              </a:pPr>
              <a:t>‹#›</a:t>
            </a:fld>
            <a:endParaRPr lang="en-US"/>
          </a:p>
        </p:txBody>
      </p:sp>
    </p:spTree>
    <p:extLst>
      <p:ext uri="{BB962C8B-B14F-4D97-AF65-F5344CB8AC3E}">
        <p14:creationId xmlns:p14="http://schemas.microsoft.com/office/powerpoint/2010/main" val="2939263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58D207C4-2DE8-0442-9F36-8FEFA3C447E7}" type="datetime1">
              <a:rPr lang="en-US"/>
              <a:pPr>
                <a:defRPr/>
              </a:pPr>
              <a:t>12/20/24</a:t>
            </a:fld>
            <a:endParaRPr lang="en-US"/>
          </a:p>
        </p:txBody>
      </p:sp>
      <p:sp>
        <p:nvSpPr>
          <p:cNvPr id="8" name="Footer Placeholder 7"/>
          <p:cNvSpPr>
            <a:spLocks noGrp="1"/>
          </p:cNvSpPr>
          <p:nvPr>
            <p:ph type="ftr" sz="quarter" idx="11"/>
          </p:nvPr>
        </p:nvSpPr>
        <p:spPr/>
        <p:txBody>
          <a:bodyPr/>
          <a:lstStyle>
            <a:lvl1pPr>
              <a:defRPr/>
            </a:lvl1pPr>
          </a:lstStyle>
          <a:p>
            <a:pPr>
              <a:defRPr/>
            </a:pPr>
            <a:r>
              <a:rPr lang="en-US">
                <a:solidFill>
                  <a:prstClr val="white">
                    <a:tint val="75000"/>
                  </a:prstClr>
                </a:solidFill>
                <a:latin typeface="Calibri"/>
              </a:rPr>
              <a:t>1-2</a:t>
            </a:r>
          </a:p>
        </p:txBody>
      </p:sp>
      <p:sp>
        <p:nvSpPr>
          <p:cNvPr id="9" name="Slide Number Placeholder 8"/>
          <p:cNvSpPr>
            <a:spLocks noGrp="1"/>
          </p:cNvSpPr>
          <p:nvPr>
            <p:ph type="sldNum" sz="quarter" idx="12"/>
          </p:nvPr>
        </p:nvSpPr>
        <p:spPr/>
        <p:txBody>
          <a:bodyPr/>
          <a:lstStyle>
            <a:lvl1pPr>
              <a:defRPr/>
            </a:lvl1pPr>
          </a:lstStyle>
          <a:p>
            <a:pPr>
              <a:defRPr/>
            </a:pPr>
            <a:fld id="{7A397208-E93D-B140-B8C5-94AF40B7F184}" type="slidenum">
              <a:rPr lang="en-US"/>
              <a:pPr>
                <a:defRPr/>
              </a:pPr>
              <a:t>‹#›</a:t>
            </a:fld>
            <a:endParaRPr lang="en-US"/>
          </a:p>
        </p:txBody>
      </p:sp>
    </p:spTree>
    <p:extLst>
      <p:ext uri="{BB962C8B-B14F-4D97-AF65-F5344CB8AC3E}">
        <p14:creationId xmlns:p14="http://schemas.microsoft.com/office/powerpoint/2010/main" val="16324117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4A6C9BA8-0EFF-BB42-A2A4-86DB37654954}" type="datetime1">
              <a:rPr lang="en-US"/>
              <a:pPr>
                <a:defRPr/>
              </a:pPr>
              <a:t>12/20/24</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solidFill>
                  <a:prstClr val="white">
                    <a:tint val="75000"/>
                  </a:prstClr>
                </a:solidFill>
                <a:latin typeface="Calibri"/>
              </a:rPr>
              <a:t>1-2</a:t>
            </a:r>
          </a:p>
        </p:txBody>
      </p:sp>
      <p:sp>
        <p:nvSpPr>
          <p:cNvPr id="5" name="Slide Number Placeholder 4"/>
          <p:cNvSpPr>
            <a:spLocks noGrp="1"/>
          </p:cNvSpPr>
          <p:nvPr>
            <p:ph type="sldNum" sz="quarter" idx="12"/>
          </p:nvPr>
        </p:nvSpPr>
        <p:spPr/>
        <p:txBody>
          <a:bodyPr/>
          <a:lstStyle>
            <a:lvl1pPr>
              <a:defRPr/>
            </a:lvl1pPr>
          </a:lstStyle>
          <a:p>
            <a:pPr>
              <a:defRPr/>
            </a:pPr>
            <a:fld id="{A4A87D5F-A6DE-424A-BA08-CC5A075A2FCB}" type="slidenum">
              <a:rPr lang="en-US"/>
              <a:pPr>
                <a:defRPr/>
              </a:pPr>
              <a:t>‹#›</a:t>
            </a:fld>
            <a:endParaRPr lang="en-US"/>
          </a:p>
        </p:txBody>
      </p:sp>
    </p:spTree>
    <p:extLst>
      <p:ext uri="{BB962C8B-B14F-4D97-AF65-F5344CB8AC3E}">
        <p14:creationId xmlns:p14="http://schemas.microsoft.com/office/powerpoint/2010/main" val="795244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75A7451-BC98-6D40-BEF9-2AC80B2EDA4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284764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982986B-6106-FC46-81EC-0591D8EA319C}" type="datetime1">
              <a:rPr lang="en-US"/>
              <a:pPr>
                <a:defRPr/>
              </a:pPr>
              <a:t>12/20/24</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a:solidFill>
                  <a:prstClr val="white">
                    <a:tint val="75000"/>
                  </a:prstClr>
                </a:solidFill>
                <a:latin typeface="Calibri"/>
              </a:rPr>
              <a:t>1-2</a:t>
            </a:r>
          </a:p>
        </p:txBody>
      </p:sp>
      <p:sp>
        <p:nvSpPr>
          <p:cNvPr id="4" name="Slide Number Placeholder 3"/>
          <p:cNvSpPr>
            <a:spLocks noGrp="1"/>
          </p:cNvSpPr>
          <p:nvPr>
            <p:ph type="sldNum" sz="quarter" idx="12"/>
          </p:nvPr>
        </p:nvSpPr>
        <p:spPr/>
        <p:txBody>
          <a:bodyPr/>
          <a:lstStyle>
            <a:lvl1pPr>
              <a:defRPr/>
            </a:lvl1pPr>
          </a:lstStyle>
          <a:p>
            <a:pPr>
              <a:defRPr/>
            </a:pPr>
            <a:fld id="{F52BE7BC-C14C-284C-8171-F63B824DF24D}" type="slidenum">
              <a:rPr lang="en-US"/>
              <a:pPr>
                <a:defRPr/>
              </a:pPr>
              <a:t>‹#›</a:t>
            </a:fld>
            <a:endParaRPr lang="en-US"/>
          </a:p>
        </p:txBody>
      </p:sp>
    </p:spTree>
    <p:extLst>
      <p:ext uri="{BB962C8B-B14F-4D97-AF65-F5344CB8AC3E}">
        <p14:creationId xmlns:p14="http://schemas.microsoft.com/office/powerpoint/2010/main" val="29598600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108FB70-E133-704A-8A15-A9FDD3089A67}" type="datetime1">
              <a:rPr lang="en-US"/>
              <a:pPr>
                <a:defRPr/>
              </a:pPr>
              <a:t>12/20/24</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solidFill>
                  <a:prstClr val="white">
                    <a:tint val="75000"/>
                  </a:prstClr>
                </a:solidFill>
                <a:latin typeface="Calibri"/>
              </a:rPr>
              <a:t>1-2</a:t>
            </a:r>
          </a:p>
        </p:txBody>
      </p:sp>
      <p:sp>
        <p:nvSpPr>
          <p:cNvPr id="7" name="Slide Number Placeholder 6"/>
          <p:cNvSpPr>
            <a:spLocks noGrp="1"/>
          </p:cNvSpPr>
          <p:nvPr>
            <p:ph type="sldNum" sz="quarter" idx="12"/>
          </p:nvPr>
        </p:nvSpPr>
        <p:spPr/>
        <p:txBody>
          <a:bodyPr/>
          <a:lstStyle>
            <a:lvl1pPr>
              <a:defRPr/>
            </a:lvl1pPr>
          </a:lstStyle>
          <a:p>
            <a:pPr>
              <a:defRPr/>
            </a:pPr>
            <a:fld id="{8E3DB209-1B13-F34E-8138-553B4340DDB5}" type="slidenum">
              <a:rPr lang="en-US"/>
              <a:pPr>
                <a:defRPr/>
              </a:pPr>
              <a:t>‹#›</a:t>
            </a:fld>
            <a:endParaRPr lang="en-US"/>
          </a:p>
        </p:txBody>
      </p:sp>
    </p:spTree>
    <p:extLst>
      <p:ext uri="{BB962C8B-B14F-4D97-AF65-F5344CB8AC3E}">
        <p14:creationId xmlns:p14="http://schemas.microsoft.com/office/powerpoint/2010/main" val="42056386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AD62174D-8738-D846-A3C4-E70213A04326}" type="datetime1">
              <a:rPr lang="en-US"/>
              <a:pPr>
                <a:defRPr/>
              </a:pPr>
              <a:t>12/20/24</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solidFill>
                  <a:prstClr val="white">
                    <a:tint val="75000"/>
                  </a:prstClr>
                </a:solidFill>
                <a:latin typeface="Calibri"/>
              </a:rPr>
              <a:t>1-2</a:t>
            </a:r>
          </a:p>
        </p:txBody>
      </p:sp>
      <p:sp>
        <p:nvSpPr>
          <p:cNvPr id="7" name="Slide Number Placeholder 6"/>
          <p:cNvSpPr>
            <a:spLocks noGrp="1"/>
          </p:cNvSpPr>
          <p:nvPr>
            <p:ph type="sldNum" sz="quarter" idx="12"/>
          </p:nvPr>
        </p:nvSpPr>
        <p:spPr/>
        <p:txBody>
          <a:bodyPr/>
          <a:lstStyle>
            <a:lvl1pPr>
              <a:defRPr/>
            </a:lvl1pPr>
          </a:lstStyle>
          <a:p>
            <a:pPr>
              <a:defRPr/>
            </a:pPr>
            <a:fld id="{BA9E1748-2B71-5640-8578-10FE10474F51}" type="slidenum">
              <a:rPr lang="en-US"/>
              <a:pPr>
                <a:defRPr/>
              </a:pPr>
              <a:t>‹#›</a:t>
            </a:fld>
            <a:endParaRPr lang="en-US"/>
          </a:p>
        </p:txBody>
      </p:sp>
    </p:spTree>
    <p:extLst>
      <p:ext uri="{BB962C8B-B14F-4D97-AF65-F5344CB8AC3E}">
        <p14:creationId xmlns:p14="http://schemas.microsoft.com/office/powerpoint/2010/main" val="44001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1594C1-5912-7949-A2C1-CD8209F30C98}" type="datetime1">
              <a:rPr lang="en-US"/>
              <a:pPr>
                <a:defRPr/>
              </a:pPr>
              <a:t>12/20/24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tint val="75000"/>
                  </a:prstClr>
                </a:solidFill>
                <a:latin typeface="Calibri"/>
              </a:rPr>
              <a:t>1-2</a:t>
            </a:r>
          </a:p>
        </p:txBody>
      </p:sp>
      <p:sp>
        <p:nvSpPr>
          <p:cNvPr id="6" name="Slide Number Placeholder 5"/>
          <p:cNvSpPr>
            <a:spLocks noGrp="1"/>
          </p:cNvSpPr>
          <p:nvPr>
            <p:ph type="sldNum" sz="quarter" idx="12"/>
          </p:nvPr>
        </p:nvSpPr>
        <p:spPr/>
        <p:txBody>
          <a:bodyPr/>
          <a:lstStyle>
            <a:lvl1pPr>
              <a:defRPr/>
            </a:lvl1pPr>
          </a:lstStyle>
          <a:p>
            <a:pPr>
              <a:defRPr/>
            </a:pPr>
            <a:fld id="{7889235E-D9AF-F943-8C56-6AB12C008C60}" type="slidenum">
              <a:rPr lang="en-US"/>
              <a:pPr>
                <a:defRPr/>
              </a:pPr>
              <a:t>‹#›</a:t>
            </a:fld>
            <a:endParaRPr lang="en-US"/>
          </a:p>
        </p:txBody>
      </p:sp>
    </p:spTree>
    <p:extLst>
      <p:ext uri="{BB962C8B-B14F-4D97-AF65-F5344CB8AC3E}">
        <p14:creationId xmlns:p14="http://schemas.microsoft.com/office/powerpoint/2010/main" val="22727206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4D3B6C3-517A-AD4C-8666-5B606E7033AC}" type="datetime1">
              <a:rPr lang="en-US"/>
              <a:pPr>
                <a:defRPr/>
              </a:pPr>
              <a:t>12/20/24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tint val="75000"/>
                  </a:prstClr>
                </a:solidFill>
                <a:latin typeface="Calibri"/>
              </a:rPr>
              <a:t>1-2</a:t>
            </a:r>
          </a:p>
        </p:txBody>
      </p:sp>
      <p:sp>
        <p:nvSpPr>
          <p:cNvPr id="6" name="Slide Number Placeholder 5"/>
          <p:cNvSpPr>
            <a:spLocks noGrp="1"/>
          </p:cNvSpPr>
          <p:nvPr>
            <p:ph type="sldNum" sz="quarter" idx="12"/>
          </p:nvPr>
        </p:nvSpPr>
        <p:spPr/>
        <p:txBody>
          <a:bodyPr/>
          <a:lstStyle>
            <a:lvl1pPr>
              <a:defRPr/>
            </a:lvl1pPr>
          </a:lstStyle>
          <a:p>
            <a:pPr>
              <a:defRPr/>
            </a:pPr>
            <a:fld id="{3045834F-3D2E-B14B-A0F0-5E6820BAF164}" type="slidenum">
              <a:rPr lang="en-US"/>
              <a:pPr>
                <a:defRPr/>
              </a:pPr>
              <a:t>‹#›</a:t>
            </a:fld>
            <a:endParaRPr lang="en-US"/>
          </a:p>
        </p:txBody>
      </p:sp>
    </p:spTree>
    <p:extLst>
      <p:ext uri="{BB962C8B-B14F-4D97-AF65-F5344CB8AC3E}">
        <p14:creationId xmlns:p14="http://schemas.microsoft.com/office/powerpoint/2010/main" val="19413831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E9B6580D-4C76-1D4C-A2A7-D5DC27D25B4A}" type="slidenum">
              <a:rPr lang="en-US"/>
              <a:pPr>
                <a:defRPr/>
              </a:pPr>
              <a:t>‹#›</a:t>
            </a:fld>
            <a:endParaRPr lang="en-US"/>
          </a:p>
        </p:txBody>
      </p:sp>
    </p:spTree>
    <p:extLst>
      <p:ext uri="{BB962C8B-B14F-4D97-AF65-F5344CB8AC3E}">
        <p14:creationId xmlns:p14="http://schemas.microsoft.com/office/powerpoint/2010/main" val="2270605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1B48707-5F4C-BE44-B83A-408586A1475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9319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D008A3C0-1D7E-B142-B92B-8B7B9B5B413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3631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3B23EB57-09F5-9549-BA6C-6497D17AD2C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94218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fontAlgn="auto">
              <a:spcBef>
                <a:spcPts val="0"/>
              </a:spcBef>
              <a:spcAft>
                <a:spcPts val="0"/>
              </a:spcAft>
              <a:defRPr>
                <a:solidFill>
                  <a:schemeClr val="tx1"/>
                </a:solidFill>
                <a:latin typeface="+mn-lt"/>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solidFill>
                  <a:schemeClr val="tx1"/>
                </a:solidFill>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45A8D155-34E3-3C41-8EC1-11AA99598B55}" type="slidenum">
              <a:rPr lang="en-US"/>
              <a:pPr>
                <a:defRPr/>
              </a:pPr>
              <a:t>‹#›</a:t>
            </a:fld>
            <a:endParaRPr lang="en-US"/>
          </a:p>
        </p:txBody>
      </p:sp>
    </p:spTree>
    <p:extLst>
      <p:ext uri="{BB962C8B-B14F-4D97-AF65-F5344CB8AC3E}">
        <p14:creationId xmlns:p14="http://schemas.microsoft.com/office/powerpoint/2010/main" val="4188729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8698E135-0275-C04D-83B5-057654A6B17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821602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31577361-0D8D-9045-92B5-F4560BFEDF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19583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4F1BF53-5B7B-4F42-94D3-2C36C880ABA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932836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108EFAD9-7EF4-F149-8EF5-581C32DE14D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224966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8C28DB4D-53E0-5342-AC58-D6B7E56E020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11821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CB8052B-A82B-164D-B821-BE5C9104B0B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84520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570C615-A10E-5348-B7AD-D5601EB9D42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249994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69B86B61-AFC3-B149-9C85-C7E263D31497}"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25142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168AFA40-6820-A74B-A389-4579EBBFB7FD}" type="slidenum">
              <a:rPr lang="en-US"/>
              <a:pPr>
                <a:defRPr/>
              </a:pPr>
              <a:t>‹#›</a:t>
            </a:fld>
            <a:endParaRPr lang="en-US"/>
          </a:p>
        </p:txBody>
      </p:sp>
    </p:spTree>
    <p:extLst>
      <p:ext uri="{BB962C8B-B14F-4D97-AF65-F5344CB8AC3E}">
        <p14:creationId xmlns:p14="http://schemas.microsoft.com/office/powerpoint/2010/main" val="128804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46246170-632F-814A-9490-FE8325F2AF71}" type="slidenum">
              <a:rPr lang="en-US"/>
              <a:pPr>
                <a:defRPr/>
              </a:pPr>
              <a:t>‹#›</a:t>
            </a:fld>
            <a:endParaRPr lang="en-US"/>
          </a:p>
        </p:txBody>
      </p:sp>
    </p:spTree>
    <p:extLst>
      <p:ext uri="{BB962C8B-B14F-4D97-AF65-F5344CB8AC3E}">
        <p14:creationId xmlns:p14="http://schemas.microsoft.com/office/powerpoint/2010/main" val="3112120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8C58184-CB82-F14E-9EEF-18EC619FBE0F}" type="datetime1">
              <a:rPr lang="en-US"/>
              <a:pPr>
                <a:defRPr/>
              </a:pPr>
              <a:t>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F95651-B6BE-EC49-8338-207CCFA24A66}" type="slidenum">
              <a:rPr lang="en-US"/>
              <a:pPr>
                <a:defRPr/>
              </a:pPr>
              <a:t>‹#›</a:t>
            </a:fld>
            <a:endParaRPr lang="en-US"/>
          </a:p>
        </p:txBody>
      </p:sp>
    </p:spTree>
    <p:extLst>
      <p:ext uri="{BB962C8B-B14F-4D97-AF65-F5344CB8AC3E}">
        <p14:creationId xmlns:p14="http://schemas.microsoft.com/office/powerpoint/2010/main" val="2240178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7900F8E4-0D10-1341-835A-3DD6D1D5E520}" type="slidenum">
              <a:rPr lang="en-US"/>
              <a:pPr>
                <a:defRPr/>
              </a:pPr>
              <a:t>‹#›</a:t>
            </a:fld>
            <a:endParaRPr lang="en-US"/>
          </a:p>
        </p:txBody>
      </p:sp>
    </p:spTree>
    <p:extLst>
      <p:ext uri="{BB962C8B-B14F-4D97-AF65-F5344CB8AC3E}">
        <p14:creationId xmlns:p14="http://schemas.microsoft.com/office/powerpoint/2010/main" val="2034165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6D436BEA-DFC2-1545-9CDC-4DFB8922FA38}" type="slidenum">
              <a:rPr lang="en-US"/>
              <a:pPr>
                <a:defRPr/>
              </a:pPr>
              <a:t>‹#›</a:t>
            </a:fld>
            <a:endParaRPr lang="en-US"/>
          </a:p>
        </p:txBody>
      </p:sp>
    </p:spTree>
    <p:extLst>
      <p:ext uri="{BB962C8B-B14F-4D97-AF65-F5344CB8AC3E}">
        <p14:creationId xmlns:p14="http://schemas.microsoft.com/office/powerpoint/2010/main" val="2480650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4AC12D20-BDC2-CA43-B4A9-4E8E098C6AC3}" type="slidenum">
              <a:rPr lang="en-US"/>
              <a:pPr>
                <a:defRPr/>
              </a:pPr>
              <a:t>‹#›</a:t>
            </a:fld>
            <a:endParaRPr lang="en-US"/>
          </a:p>
        </p:txBody>
      </p:sp>
    </p:spTree>
    <p:extLst>
      <p:ext uri="{BB962C8B-B14F-4D97-AF65-F5344CB8AC3E}">
        <p14:creationId xmlns:p14="http://schemas.microsoft.com/office/powerpoint/2010/main" val="2158135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D8F73F65-4670-4D40-BCDE-7BF246E0869D}" type="slidenum">
              <a:rPr lang="en-US"/>
              <a:pPr>
                <a:defRPr/>
              </a:pPr>
              <a:t>‹#›</a:t>
            </a:fld>
            <a:endParaRPr lang="en-US"/>
          </a:p>
        </p:txBody>
      </p:sp>
    </p:spTree>
    <p:extLst>
      <p:ext uri="{BB962C8B-B14F-4D97-AF65-F5344CB8AC3E}">
        <p14:creationId xmlns:p14="http://schemas.microsoft.com/office/powerpoint/2010/main" val="1373618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1E9A0529-88C9-0E45-9AFE-A1F6A376A865}" type="slidenum">
              <a:rPr lang="en-US"/>
              <a:pPr>
                <a:defRPr/>
              </a:pPr>
              <a:t>‹#›</a:t>
            </a:fld>
            <a:endParaRPr lang="en-US"/>
          </a:p>
        </p:txBody>
      </p:sp>
    </p:spTree>
    <p:extLst>
      <p:ext uri="{BB962C8B-B14F-4D97-AF65-F5344CB8AC3E}">
        <p14:creationId xmlns:p14="http://schemas.microsoft.com/office/powerpoint/2010/main" val="2814115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18BA08B2-1577-6842-BC0E-56135BA4F26F}" type="slidenum">
              <a:rPr lang="en-US"/>
              <a:pPr>
                <a:defRPr/>
              </a:pPr>
              <a:t>‹#›</a:t>
            </a:fld>
            <a:endParaRPr lang="en-US"/>
          </a:p>
        </p:txBody>
      </p:sp>
    </p:spTree>
    <p:extLst>
      <p:ext uri="{BB962C8B-B14F-4D97-AF65-F5344CB8AC3E}">
        <p14:creationId xmlns:p14="http://schemas.microsoft.com/office/powerpoint/2010/main" val="43333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527801B4-8414-3346-95AD-0762BA0ABA29}" type="slidenum">
              <a:rPr lang="en-US"/>
              <a:pPr>
                <a:defRPr/>
              </a:pPr>
              <a:t>‹#›</a:t>
            </a:fld>
            <a:endParaRPr lang="en-US"/>
          </a:p>
        </p:txBody>
      </p:sp>
    </p:spTree>
    <p:extLst>
      <p:ext uri="{BB962C8B-B14F-4D97-AF65-F5344CB8AC3E}">
        <p14:creationId xmlns:p14="http://schemas.microsoft.com/office/powerpoint/2010/main" val="3963378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AB750FEA-CBA2-7D47-8A55-DC4CAAAF0D09}" type="slidenum">
              <a:rPr lang="en-US"/>
              <a:pPr>
                <a:defRPr/>
              </a:pPr>
              <a:t>‹#›</a:t>
            </a:fld>
            <a:endParaRPr lang="en-US"/>
          </a:p>
        </p:txBody>
      </p:sp>
    </p:spTree>
    <p:extLst>
      <p:ext uri="{BB962C8B-B14F-4D97-AF65-F5344CB8AC3E}">
        <p14:creationId xmlns:p14="http://schemas.microsoft.com/office/powerpoint/2010/main" val="473837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E74B21E3-A26F-354E-8489-D76FAF7D0729}" type="slidenum">
              <a:rPr lang="en-US"/>
              <a:pPr>
                <a:defRPr/>
              </a:pPr>
              <a:t>‹#›</a:t>
            </a:fld>
            <a:endParaRPr lang="en-US"/>
          </a:p>
        </p:txBody>
      </p:sp>
    </p:spTree>
    <p:extLst>
      <p:ext uri="{BB962C8B-B14F-4D97-AF65-F5344CB8AC3E}">
        <p14:creationId xmlns:p14="http://schemas.microsoft.com/office/powerpoint/2010/main" val="751382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solidFill>
                  <a:schemeClr val="tx1"/>
                </a:solidFill>
              </a:defRPr>
            </a:lvl1pPr>
          </a:lstStyle>
          <a:p>
            <a:pPr>
              <a:defRPr/>
            </a:pPr>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BC6CA3CD-ABDA-F347-BECC-5698A71061D4}" type="slidenum">
              <a:rPr lang="en-US"/>
              <a:pPr>
                <a:defRPr/>
              </a:pPr>
              <a:t>‹#›</a:t>
            </a:fld>
            <a:endParaRPr lang="en-US"/>
          </a:p>
        </p:txBody>
      </p:sp>
    </p:spTree>
    <p:extLst>
      <p:ext uri="{BB962C8B-B14F-4D97-AF65-F5344CB8AC3E}">
        <p14:creationId xmlns:p14="http://schemas.microsoft.com/office/powerpoint/2010/main" val="174472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3EAE8F-3569-B74F-AFB9-0EF5A23079CD}" type="datetime1">
              <a:rPr lang="en-US"/>
              <a:pPr>
                <a:defRPr/>
              </a:pPr>
              <a:t>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50EB1A-A104-4345-B466-C1C75E2E1C5D}" type="slidenum">
              <a:rPr lang="en-US"/>
              <a:pPr>
                <a:defRPr/>
              </a:pPr>
              <a:t>‹#›</a:t>
            </a:fld>
            <a:endParaRPr lang="en-US"/>
          </a:p>
        </p:txBody>
      </p:sp>
    </p:spTree>
    <p:extLst>
      <p:ext uri="{BB962C8B-B14F-4D97-AF65-F5344CB8AC3E}">
        <p14:creationId xmlns:p14="http://schemas.microsoft.com/office/powerpoint/2010/main" val="4189740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956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168AFA40-6820-A74B-A389-4579EBBFB7FD}" type="slidenum">
              <a:rPr lang="en-US"/>
              <a:pPr>
                <a:defRPr/>
              </a:pPr>
              <a:t>‹#›</a:t>
            </a:fld>
            <a:endParaRPr lang="en-US"/>
          </a:p>
        </p:txBody>
      </p:sp>
    </p:spTree>
    <p:extLst>
      <p:ext uri="{BB962C8B-B14F-4D97-AF65-F5344CB8AC3E}">
        <p14:creationId xmlns:p14="http://schemas.microsoft.com/office/powerpoint/2010/main" val="38745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46246170-632F-814A-9490-FE8325F2AF71}" type="slidenum">
              <a:rPr lang="en-US"/>
              <a:pPr>
                <a:defRPr/>
              </a:pPr>
              <a:t>‹#›</a:t>
            </a:fld>
            <a:endParaRPr lang="en-US"/>
          </a:p>
        </p:txBody>
      </p:sp>
    </p:spTree>
    <p:extLst>
      <p:ext uri="{BB962C8B-B14F-4D97-AF65-F5344CB8AC3E}">
        <p14:creationId xmlns:p14="http://schemas.microsoft.com/office/powerpoint/2010/main" val="3550128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7900F8E4-0D10-1341-835A-3DD6D1D5E520}" type="slidenum">
              <a:rPr lang="en-US"/>
              <a:pPr>
                <a:defRPr/>
              </a:pPr>
              <a:t>‹#›</a:t>
            </a:fld>
            <a:endParaRPr lang="en-US"/>
          </a:p>
        </p:txBody>
      </p:sp>
    </p:spTree>
    <p:extLst>
      <p:ext uri="{BB962C8B-B14F-4D97-AF65-F5344CB8AC3E}">
        <p14:creationId xmlns:p14="http://schemas.microsoft.com/office/powerpoint/2010/main" val="148792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6D436BEA-DFC2-1545-9CDC-4DFB8922FA38}" type="slidenum">
              <a:rPr lang="en-US"/>
              <a:pPr>
                <a:defRPr/>
              </a:pPr>
              <a:t>‹#›</a:t>
            </a:fld>
            <a:endParaRPr lang="en-US"/>
          </a:p>
        </p:txBody>
      </p:sp>
    </p:spTree>
    <p:extLst>
      <p:ext uri="{BB962C8B-B14F-4D97-AF65-F5344CB8AC3E}">
        <p14:creationId xmlns:p14="http://schemas.microsoft.com/office/powerpoint/2010/main" val="404081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4AC12D20-BDC2-CA43-B4A9-4E8E098C6AC3}" type="slidenum">
              <a:rPr lang="en-US"/>
              <a:pPr>
                <a:defRPr/>
              </a:pPr>
              <a:t>‹#›</a:t>
            </a:fld>
            <a:endParaRPr lang="en-US"/>
          </a:p>
        </p:txBody>
      </p:sp>
    </p:spTree>
    <p:extLst>
      <p:ext uri="{BB962C8B-B14F-4D97-AF65-F5344CB8AC3E}">
        <p14:creationId xmlns:p14="http://schemas.microsoft.com/office/powerpoint/2010/main" val="1119745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D8F73F65-4670-4D40-BCDE-7BF246E0869D}" type="slidenum">
              <a:rPr lang="en-US"/>
              <a:pPr>
                <a:defRPr/>
              </a:pPr>
              <a:t>‹#›</a:t>
            </a:fld>
            <a:endParaRPr lang="en-US"/>
          </a:p>
        </p:txBody>
      </p:sp>
    </p:spTree>
    <p:extLst>
      <p:ext uri="{BB962C8B-B14F-4D97-AF65-F5344CB8AC3E}">
        <p14:creationId xmlns:p14="http://schemas.microsoft.com/office/powerpoint/2010/main" val="2325898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1E9A0529-88C9-0E45-9AFE-A1F6A376A865}" type="slidenum">
              <a:rPr lang="en-US"/>
              <a:pPr>
                <a:defRPr/>
              </a:pPr>
              <a:t>‹#›</a:t>
            </a:fld>
            <a:endParaRPr lang="en-US"/>
          </a:p>
        </p:txBody>
      </p:sp>
    </p:spTree>
    <p:extLst>
      <p:ext uri="{BB962C8B-B14F-4D97-AF65-F5344CB8AC3E}">
        <p14:creationId xmlns:p14="http://schemas.microsoft.com/office/powerpoint/2010/main" val="1892210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18BA08B2-1577-6842-BC0E-56135BA4F26F}" type="slidenum">
              <a:rPr lang="en-US"/>
              <a:pPr>
                <a:defRPr/>
              </a:pPr>
              <a:t>‹#›</a:t>
            </a:fld>
            <a:endParaRPr lang="en-US"/>
          </a:p>
        </p:txBody>
      </p:sp>
    </p:spTree>
    <p:extLst>
      <p:ext uri="{BB962C8B-B14F-4D97-AF65-F5344CB8AC3E}">
        <p14:creationId xmlns:p14="http://schemas.microsoft.com/office/powerpoint/2010/main" val="4240861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527801B4-8414-3346-95AD-0762BA0ABA29}" type="slidenum">
              <a:rPr lang="en-US"/>
              <a:pPr>
                <a:defRPr/>
              </a:pPr>
              <a:t>‹#›</a:t>
            </a:fld>
            <a:endParaRPr lang="en-US"/>
          </a:p>
        </p:txBody>
      </p:sp>
    </p:spTree>
    <p:extLst>
      <p:ext uri="{BB962C8B-B14F-4D97-AF65-F5344CB8AC3E}">
        <p14:creationId xmlns:p14="http://schemas.microsoft.com/office/powerpoint/2010/main" val="300607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40E753E-C0BE-D149-9F54-BBB375C0364D}" type="datetime1">
              <a:rPr lang="en-US"/>
              <a:pPr>
                <a:defRPr/>
              </a:pPr>
              <a:t>12/20/24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18ACB6-B952-EB4F-997B-C0D9391CCC15}" type="slidenum">
              <a:rPr lang="en-US"/>
              <a:pPr>
                <a:defRPr/>
              </a:pPr>
              <a:t>‹#›</a:t>
            </a:fld>
            <a:endParaRPr lang="en-US"/>
          </a:p>
        </p:txBody>
      </p:sp>
    </p:spTree>
    <p:extLst>
      <p:ext uri="{BB962C8B-B14F-4D97-AF65-F5344CB8AC3E}">
        <p14:creationId xmlns:p14="http://schemas.microsoft.com/office/powerpoint/2010/main" val="24556937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AB750FEA-CBA2-7D47-8A55-DC4CAAAF0D09}" type="slidenum">
              <a:rPr lang="en-US"/>
              <a:pPr>
                <a:defRPr/>
              </a:pPr>
              <a:t>‹#›</a:t>
            </a:fld>
            <a:endParaRPr lang="en-US"/>
          </a:p>
        </p:txBody>
      </p:sp>
    </p:spTree>
    <p:extLst>
      <p:ext uri="{BB962C8B-B14F-4D97-AF65-F5344CB8AC3E}">
        <p14:creationId xmlns:p14="http://schemas.microsoft.com/office/powerpoint/2010/main" val="1744037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E74B21E3-A26F-354E-8489-D76FAF7D0729}" type="slidenum">
              <a:rPr lang="en-US"/>
              <a:pPr>
                <a:defRPr/>
              </a:pPr>
              <a:t>‹#›</a:t>
            </a:fld>
            <a:endParaRPr lang="en-US"/>
          </a:p>
        </p:txBody>
      </p:sp>
    </p:spTree>
    <p:extLst>
      <p:ext uri="{BB962C8B-B14F-4D97-AF65-F5344CB8AC3E}">
        <p14:creationId xmlns:p14="http://schemas.microsoft.com/office/powerpoint/2010/main" val="3117486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solidFill>
                  <a:schemeClr val="tx1"/>
                </a:solidFill>
              </a:defRPr>
            </a:lvl1pPr>
          </a:lstStyle>
          <a:p>
            <a:pPr>
              <a:defRPr/>
            </a:pPr>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BC6CA3CD-ABDA-F347-BECC-5698A71061D4}" type="slidenum">
              <a:rPr lang="en-US"/>
              <a:pPr>
                <a:defRPr/>
              </a:pPr>
              <a:t>‹#›</a:t>
            </a:fld>
            <a:endParaRPr lang="en-US"/>
          </a:p>
        </p:txBody>
      </p:sp>
    </p:spTree>
    <p:extLst>
      <p:ext uri="{BB962C8B-B14F-4D97-AF65-F5344CB8AC3E}">
        <p14:creationId xmlns:p14="http://schemas.microsoft.com/office/powerpoint/2010/main" val="865811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665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FF0FFA-D4EA-7846-B4A4-F43227330BCC}" type="slidenum">
              <a:rPr lang="en-US"/>
              <a:pPr>
                <a:defRPr/>
              </a:pPr>
              <a:t>‹#›</a:t>
            </a:fld>
            <a:endParaRPr lang="en-US"/>
          </a:p>
        </p:txBody>
      </p:sp>
    </p:spTree>
    <p:extLst>
      <p:ext uri="{BB962C8B-B14F-4D97-AF65-F5344CB8AC3E}">
        <p14:creationId xmlns:p14="http://schemas.microsoft.com/office/powerpoint/2010/main" val="5857110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75A7451-BC98-6D40-BEF9-2AC80B2EDA4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380447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1B48707-5F4C-BE44-B83A-408586A1475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074406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D008A3C0-1D7E-B142-B92B-8B7B9B5B413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36253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3B23EB57-09F5-9549-BA6C-6497D17AD2C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82707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8698E135-0275-C04D-83B5-057654A6B17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865309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576030E-F137-8E4D-883C-DD4168E999FB}" type="datetime1">
              <a:rPr lang="en-US"/>
              <a:pPr>
                <a:defRPr/>
              </a:pPr>
              <a:t>12/20/24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AB9018-BD76-AF4D-BFC2-59586CAEEBB5}" type="slidenum">
              <a:rPr lang="en-US"/>
              <a:pPr>
                <a:defRPr/>
              </a:pPr>
              <a:t>‹#›</a:t>
            </a:fld>
            <a:endParaRPr lang="en-US"/>
          </a:p>
        </p:txBody>
      </p:sp>
    </p:spTree>
    <p:extLst>
      <p:ext uri="{BB962C8B-B14F-4D97-AF65-F5344CB8AC3E}">
        <p14:creationId xmlns:p14="http://schemas.microsoft.com/office/powerpoint/2010/main" val="3153909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31577361-0D8D-9045-92B5-F4560BFEDF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359963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4F1BF53-5B7B-4F42-94D3-2C36C880ABA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70479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108EFAD9-7EF4-F149-8EF5-581C32DE14D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011676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8C28DB4D-53E0-5342-AC58-D6B7E56E020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35129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CB8052B-A82B-164D-B821-BE5C9104B0B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534796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570C615-A10E-5348-B7AD-D5601EB9D42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4203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69B86B61-AFC3-B149-9C85-C7E263D31497}"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53094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168AFA40-6820-A74B-A389-4579EBBFB7FD}" type="slidenum">
              <a:rPr lang="en-US"/>
              <a:pPr>
                <a:defRPr/>
              </a:pPr>
              <a:t>‹#›</a:t>
            </a:fld>
            <a:endParaRPr lang="en-US"/>
          </a:p>
        </p:txBody>
      </p:sp>
    </p:spTree>
    <p:extLst>
      <p:ext uri="{BB962C8B-B14F-4D97-AF65-F5344CB8AC3E}">
        <p14:creationId xmlns:p14="http://schemas.microsoft.com/office/powerpoint/2010/main" val="880052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46246170-632F-814A-9490-FE8325F2AF71}" type="slidenum">
              <a:rPr lang="en-US"/>
              <a:pPr>
                <a:defRPr/>
              </a:pPr>
              <a:t>‹#›</a:t>
            </a:fld>
            <a:endParaRPr lang="en-US"/>
          </a:p>
        </p:txBody>
      </p:sp>
    </p:spTree>
    <p:extLst>
      <p:ext uri="{BB962C8B-B14F-4D97-AF65-F5344CB8AC3E}">
        <p14:creationId xmlns:p14="http://schemas.microsoft.com/office/powerpoint/2010/main" val="2358207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7900F8E4-0D10-1341-835A-3DD6D1D5E520}" type="slidenum">
              <a:rPr lang="en-US"/>
              <a:pPr>
                <a:defRPr/>
              </a:pPr>
              <a:t>‹#›</a:t>
            </a:fld>
            <a:endParaRPr lang="en-US"/>
          </a:p>
        </p:txBody>
      </p:sp>
    </p:spTree>
    <p:extLst>
      <p:ext uri="{BB962C8B-B14F-4D97-AF65-F5344CB8AC3E}">
        <p14:creationId xmlns:p14="http://schemas.microsoft.com/office/powerpoint/2010/main" val="176258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DA1E560-23B4-0B43-856E-CC6C566CA17D}" type="datetime1">
              <a:rPr lang="en-US"/>
              <a:pPr>
                <a:defRPr/>
              </a:pPr>
              <a:t>12/20/24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545B23E-83AB-ED4F-AF11-676DCA1A08D6}" type="slidenum">
              <a:rPr lang="en-US"/>
              <a:pPr>
                <a:defRPr/>
              </a:pPr>
              <a:t>‹#›</a:t>
            </a:fld>
            <a:endParaRPr lang="en-US"/>
          </a:p>
        </p:txBody>
      </p:sp>
    </p:spTree>
    <p:extLst>
      <p:ext uri="{BB962C8B-B14F-4D97-AF65-F5344CB8AC3E}">
        <p14:creationId xmlns:p14="http://schemas.microsoft.com/office/powerpoint/2010/main" val="17393044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6D436BEA-DFC2-1545-9CDC-4DFB8922FA38}" type="slidenum">
              <a:rPr lang="en-US"/>
              <a:pPr>
                <a:defRPr/>
              </a:pPr>
              <a:t>‹#›</a:t>
            </a:fld>
            <a:endParaRPr lang="en-US"/>
          </a:p>
        </p:txBody>
      </p:sp>
    </p:spTree>
    <p:extLst>
      <p:ext uri="{BB962C8B-B14F-4D97-AF65-F5344CB8AC3E}">
        <p14:creationId xmlns:p14="http://schemas.microsoft.com/office/powerpoint/2010/main" val="19832052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4AC12D20-BDC2-CA43-B4A9-4E8E098C6AC3}" type="slidenum">
              <a:rPr lang="en-US"/>
              <a:pPr>
                <a:defRPr/>
              </a:pPr>
              <a:t>‹#›</a:t>
            </a:fld>
            <a:endParaRPr lang="en-US"/>
          </a:p>
        </p:txBody>
      </p:sp>
    </p:spTree>
    <p:extLst>
      <p:ext uri="{BB962C8B-B14F-4D97-AF65-F5344CB8AC3E}">
        <p14:creationId xmlns:p14="http://schemas.microsoft.com/office/powerpoint/2010/main" val="24007233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D8F73F65-4670-4D40-BCDE-7BF246E0869D}" type="slidenum">
              <a:rPr lang="en-US"/>
              <a:pPr>
                <a:defRPr/>
              </a:pPr>
              <a:t>‹#›</a:t>
            </a:fld>
            <a:endParaRPr lang="en-US"/>
          </a:p>
        </p:txBody>
      </p:sp>
    </p:spTree>
    <p:extLst>
      <p:ext uri="{BB962C8B-B14F-4D97-AF65-F5344CB8AC3E}">
        <p14:creationId xmlns:p14="http://schemas.microsoft.com/office/powerpoint/2010/main" val="3736559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1E9A0529-88C9-0E45-9AFE-A1F6A376A865}" type="slidenum">
              <a:rPr lang="en-US"/>
              <a:pPr>
                <a:defRPr/>
              </a:pPr>
              <a:t>‹#›</a:t>
            </a:fld>
            <a:endParaRPr lang="en-US"/>
          </a:p>
        </p:txBody>
      </p:sp>
    </p:spTree>
    <p:extLst>
      <p:ext uri="{BB962C8B-B14F-4D97-AF65-F5344CB8AC3E}">
        <p14:creationId xmlns:p14="http://schemas.microsoft.com/office/powerpoint/2010/main" val="4251891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18BA08B2-1577-6842-BC0E-56135BA4F26F}" type="slidenum">
              <a:rPr lang="en-US"/>
              <a:pPr>
                <a:defRPr/>
              </a:pPr>
              <a:t>‹#›</a:t>
            </a:fld>
            <a:endParaRPr lang="en-US"/>
          </a:p>
        </p:txBody>
      </p:sp>
    </p:spTree>
    <p:extLst>
      <p:ext uri="{BB962C8B-B14F-4D97-AF65-F5344CB8AC3E}">
        <p14:creationId xmlns:p14="http://schemas.microsoft.com/office/powerpoint/2010/main" val="22915112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527801B4-8414-3346-95AD-0762BA0ABA29}" type="slidenum">
              <a:rPr lang="en-US"/>
              <a:pPr>
                <a:defRPr/>
              </a:pPr>
              <a:t>‹#›</a:t>
            </a:fld>
            <a:endParaRPr lang="en-US"/>
          </a:p>
        </p:txBody>
      </p:sp>
    </p:spTree>
    <p:extLst>
      <p:ext uri="{BB962C8B-B14F-4D97-AF65-F5344CB8AC3E}">
        <p14:creationId xmlns:p14="http://schemas.microsoft.com/office/powerpoint/2010/main" val="20892075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AB750FEA-CBA2-7D47-8A55-DC4CAAAF0D09}" type="slidenum">
              <a:rPr lang="en-US"/>
              <a:pPr>
                <a:defRPr/>
              </a:pPr>
              <a:t>‹#›</a:t>
            </a:fld>
            <a:endParaRPr lang="en-US"/>
          </a:p>
        </p:txBody>
      </p:sp>
    </p:spTree>
    <p:extLst>
      <p:ext uri="{BB962C8B-B14F-4D97-AF65-F5344CB8AC3E}">
        <p14:creationId xmlns:p14="http://schemas.microsoft.com/office/powerpoint/2010/main" val="38117070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E74B21E3-A26F-354E-8489-D76FAF7D0729}" type="slidenum">
              <a:rPr lang="en-US"/>
              <a:pPr>
                <a:defRPr/>
              </a:pPr>
              <a:t>‹#›</a:t>
            </a:fld>
            <a:endParaRPr lang="en-US"/>
          </a:p>
        </p:txBody>
      </p:sp>
    </p:spTree>
    <p:extLst>
      <p:ext uri="{BB962C8B-B14F-4D97-AF65-F5344CB8AC3E}">
        <p14:creationId xmlns:p14="http://schemas.microsoft.com/office/powerpoint/2010/main" val="16383189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solidFill>
                  <a:schemeClr val="tx1"/>
                </a:solidFill>
              </a:defRPr>
            </a:lvl1pPr>
          </a:lstStyle>
          <a:p>
            <a:pPr>
              <a:defRPr/>
            </a:pPr>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BC6CA3CD-ABDA-F347-BECC-5698A71061D4}" type="slidenum">
              <a:rPr lang="en-US"/>
              <a:pPr>
                <a:defRPr/>
              </a:pPr>
              <a:t>‹#›</a:t>
            </a:fld>
            <a:endParaRPr lang="en-US"/>
          </a:p>
        </p:txBody>
      </p:sp>
    </p:spTree>
    <p:extLst>
      <p:ext uri="{BB962C8B-B14F-4D97-AF65-F5344CB8AC3E}">
        <p14:creationId xmlns:p14="http://schemas.microsoft.com/office/powerpoint/2010/main" val="2390141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168AFA40-6820-A74B-A389-4579EBBFB7FD}" type="slidenum">
              <a:rPr lang="en-US"/>
              <a:pPr>
                <a:defRPr/>
              </a:pPr>
              <a:t>‹#›</a:t>
            </a:fld>
            <a:endParaRPr lang="en-US"/>
          </a:p>
        </p:txBody>
      </p:sp>
    </p:spTree>
    <p:extLst>
      <p:ext uri="{BB962C8B-B14F-4D97-AF65-F5344CB8AC3E}">
        <p14:creationId xmlns:p14="http://schemas.microsoft.com/office/powerpoint/2010/main" val="125434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D828108-F2E9-7F49-BC7F-CA28A43A90F2}" type="datetime1">
              <a:rPr lang="en-US"/>
              <a:pPr>
                <a:defRPr/>
              </a:pPr>
              <a:t>12/20/24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FA25602-9550-E34F-AB00-2C6516E0E3DF}" type="slidenum">
              <a:rPr lang="en-US"/>
              <a:pPr>
                <a:defRPr/>
              </a:pPr>
              <a:t>‹#›</a:t>
            </a:fld>
            <a:endParaRPr lang="en-US"/>
          </a:p>
        </p:txBody>
      </p:sp>
    </p:spTree>
    <p:extLst>
      <p:ext uri="{BB962C8B-B14F-4D97-AF65-F5344CB8AC3E}">
        <p14:creationId xmlns:p14="http://schemas.microsoft.com/office/powerpoint/2010/main" val="8980459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46246170-632F-814A-9490-FE8325F2AF71}" type="slidenum">
              <a:rPr lang="en-US"/>
              <a:pPr>
                <a:defRPr/>
              </a:pPr>
              <a:t>‹#›</a:t>
            </a:fld>
            <a:endParaRPr lang="en-US"/>
          </a:p>
        </p:txBody>
      </p:sp>
    </p:spTree>
    <p:extLst>
      <p:ext uri="{BB962C8B-B14F-4D97-AF65-F5344CB8AC3E}">
        <p14:creationId xmlns:p14="http://schemas.microsoft.com/office/powerpoint/2010/main" val="194679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7900F8E4-0D10-1341-835A-3DD6D1D5E520}" type="slidenum">
              <a:rPr lang="en-US"/>
              <a:pPr>
                <a:defRPr/>
              </a:pPr>
              <a:t>‹#›</a:t>
            </a:fld>
            <a:endParaRPr lang="en-US"/>
          </a:p>
        </p:txBody>
      </p:sp>
    </p:spTree>
    <p:extLst>
      <p:ext uri="{BB962C8B-B14F-4D97-AF65-F5344CB8AC3E}">
        <p14:creationId xmlns:p14="http://schemas.microsoft.com/office/powerpoint/2010/main" val="5549427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6D436BEA-DFC2-1545-9CDC-4DFB8922FA38}" type="slidenum">
              <a:rPr lang="en-US"/>
              <a:pPr>
                <a:defRPr/>
              </a:pPr>
              <a:t>‹#›</a:t>
            </a:fld>
            <a:endParaRPr lang="en-US"/>
          </a:p>
        </p:txBody>
      </p:sp>
    </p:spTree>
    <p:extLst>
      <p:ext uri="{BB962C8B-B14F-4D97-AF65-F5344CB8AC3E}">
        <p14:creationId xmlns:p14="http://schemas.microsoft.com/office/powerpoint/2010/main" val="28482208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4AC12D20-BDC2-CA43-B4A9-4E8E098C6AC3}" type="slidenum">
              <a:rPr lang="en-US"/>
              <a:pPr>
                <a:defRPr/>
              </a:pPr>
              <a:t>‹#›</a:t>
            </a:fld>
            <a:endParaRPr lang="en-US"/>
          </a:p>
        </p:txBody>
      </p:sp>
    </p:spTree>
    <p:extLst>
      <p:ext uri="{BB962C8B-B14F-4D97-AF65-F5344CB8AC3E}">
        <p14:creationId xmlns:p14="http://schemas.microsoft.com/office/powerpoint/2010/main" val="25147092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D8F73F65-4670-4D40-BCDE-7BF246E0869D}" type="slidenum">
              <a:rPr lang="en-US"/>
              <a:pPr>
                <a:defRPr/>
              </a:pPr>
              <a:t>‹#›</a:t>
            </a:fld>
            <a:endParaRPr lang="en-US"/>
          </a:p>
        </p:txBody>
      </p:sp>
    </p:spTree>
    <p:extLst>
      <p:ext uri="{BB962C8B-B14F-4D97-AF65-F5344CB8AC3E}">
        <p14:creationId xmlns:p14="http://schemas.microsoft.com/office/powerpoint/2010/main" val="36888056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1E9A0529-88C9-0E45-9AFE-A1F6A376A865}" type="slidenum">
              <a:rPr lang="en-US"/>
              <a:pPr>
                <a:defRPr/>
              </a:pPr>
              <a:t>‹#›</a:t>
            </a:fld>
            <a:endParaRPr lang="en-US"/>
          </a:p>
        </p:txBody>
      </p:sp>
    </p:spTree>
    <p:extLst>
      <p:ext uri="{BB962C8B-B14F-4D97-AF65-F5344CB8AC3E}">
        <p14:creationId xmlns:p14="http://schemas.microsoft.com/office/powerpoint/2010/main" val="21597510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18BA08B2-1577-6842-BC0E-56135BA4F26F}" type="slidenum">
              <a:rPr lang="en-US"/>
              <a:pPr>
                <a:defRPr/>
              </a:pPr>
              <a:t>‹#›</a:t>
            </a:fld>
            <a:endParaRPr lang="en-US"/>
          </a:p>
        </p:txBody>
      </p:sp>
    </p:spTree>
    <p:extLst>
      <p:ext uri="{BB962C8B-B14F-4D97-AF65-F5344CB8AC3E}">
        <p14:creationId xmlns:p14="http://schemas.microsoft.com/office/powerpoint/2010/main" val="87938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527801B4-8414-3346-95AD-0762BA0ABA29}" type="slidenum">
              <a:rPr lang="en-US"/>
              <a:pPr>
                <a:defRPr/>
              </a:pPr>
              <a:t>‹#›</a:t>
            </a:fld>
            <a:endParaRPr lang="en-US"/>
          </a:p>
        </p:txBody>
      </p:sp>
    </p:spTree>
    <p:extLst>
      <p:ext uri="{BB962C8B-B14F-4D97-AF65-F5344CB8AC3E}">
        <p14:creationId xmlns:p14="http://schemas.microsoft.com/office/powerpoint/2010/main" val="5510908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AB750FEA-CBA2-7D47-8A55-DC4CAAAF0D09}" type="slidenum">
              <a:rPr lang="en-US"/>
              <a:pPr>
                <a:defRPr/>
              </a:pPr>
              <a:t>‹#›</a:t>
            </a:fld>
            <a:endParaRPr lang="en-US"/>
          </a:p>
        </p:txBody>
      </p:sp>
    </p:spTree>
    <p:extLst>
      <p:ext uri="{BB962C8B-B14F-4D97-AF65-F5344CB8AC3E}">
        <p14:creationId xmlns:p14="http://schemas.microsoft.com/office/powerpoint/2010/main" val="24950259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Bef>
                <a:spcPts val="0"/>
              </a:spcBef>
              <a:spcAft>
                <a:spcPts val="0"/>
              </a:spcAft>
              <a:defRPr>
                <a:latin typeface="Calibri"/>
                <a:ea typeface="+mn-ea"/>
                <a:cs typeface="+mn-cs"/>
              </a:defRPr>
            </a:lvl1pPr>
          </a:lstStyle>
          <a:p>
            <a:pPr>
              <a:defRPr/>
            </a:pPr>
            <a:fld id="{E74B21E3-A26F-354E-8489-D76FAF7D0729}" type="slidenum">
              <a:rPr lang="en-US"/>
              <a:pPr>
                <a:defRPr/>
              </a:pPr>
              <a:t>‹#›</a:t>
            </a:fld>
            <a:endParaRPr lang="en-US"/>
          </a:p>
        </p:txBody>
      </p:sp>
    </p:spTree>
    <p:extLst>
      <p:ext uri="{BB962C8B-B14F-4D97-AF65-F5344CB8AC3E}">
        <p14:creationId xmlns:p14="http://schemas.microsoft.com/office/powerpoint/2010/main" val="1633366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2EED34-29E0-3448-A5D4-847C977A4313}" type="datetime1">
              <a:rPr lang="en-US"/>
              <a:pPr>
                <a:defRPr/>
              </a:pPr>
              <a:t>12/20/24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3E76596-38ED-9148-A433-D0DD7981E494}" type="slidenum">
              <a:rPr lang="en-US"/>
              <a:pPr>
                <a:defRPr/>
              </a:pPr>
              <a:t>‹#›</a:t>
            </a:fld>
            <a:endParaRPr lang="en-US"/>
          </a:p>
        </p:txBody>
      </p:sp>
    </p:spTree>
    <p:extLst>
      <p:ext uri="{BB962C8B-B14F-4D97-AF65-F5344CB8AC3E}">
        <p14:creationId xmlns:p14="http://schemas.microsoft.com/office/powerpoint/2010/main" val="28586812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solidFill>
                  <a:schemeClr val="tx1"/>
                </a:solidFill>
              </a:defRPr>
            </a:lvl1pPr>
          </a:lstStyle>
          <a:p>
            <a:pPr>
              <a:defRPr/>
            </a:pPr>
            <a:endParaRPr lang="en-US">
              <a:solidFill>
                <a:prstClr val="white"/>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BC6CA3CD-ABDA-F347-BECC-5698A71061D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294517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864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28ABD2-45E1-21EF-F3CA-8FF77C2555C2}"/>
              </a:ext>
            </a:extLst>
          </p:cNvPr>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754F1BC4-F44F-72C3-0F77-8B6A41B77BB7}"/>
              </a:ext>
            </a:extLst>
          </p:cNvPr>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F3744462-B69E-B55A-3E6D-04D9FB710327}"/>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2636E97A-D3DB-7C48-9A6E-DCD6FDCE6D3C}" type="slidenum">
              <a:rPr lang="en-US" altLang="en-US"/>
              <a:pPr/>
              <a:t>‹#›</a:t>
            </a:fld>
            <a:endParaRPr lang="en-US" altLang="en-US"/>
          </a:p>
        </p:txBody>
      </p:sp>
    </p:spTree>
    <p:extLst>
      <p:ext uri="{BB962C8B-B14F-4D97-AF65-F5344CB8AC3E}">
        <p14:creationId xmlns:p14="http://schemas.microsoft.com/office/powerpoint/2010/main" val="27601024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680ED-CC14-1D1B-5D69-C5EF1682B8F7}"/>
              </a:ext>
            </a:extLst>
          </p:cNvPr>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3" name="Footer Placeholder 2">
            <a:extLst>
              <a:ext uri="{FF2B5EF4-FFF2-40B4-BE49-F238E27FC236}">
                <a16:creationId xmlns:a16="http://schemas.microsoft.com/office/drawing/2014/main" id="{2170556F-0232-BAC5-3211-8CD6AC7D7AEB}"/>
              </a:ext>
            </a:extLst>
          </p:cNvPr>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91C3B4A1-C3CB-59E7-46FA-EECB45AD24AF}"/>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Times New Roman" panose="02020603050405020304" pitchFamily="18" charset="0"/>
              </a:defRPr>
            </a:lvl1pPr>
          </a:lstStyle>
          <a:p>
            <a:fld id="{0DB1B5B2-D908-FA49-9059-0DA549119F7F}" type="slidenum">
              <a:rPr lang="en-US" altLang="en-US"/>
              <a:pPr/>
              <a:t>‹#›</a:t>
            </a:fld>
            <a:endParaRPr lang="en-US" altLang="en-US"/>
          </a:p>
        </p:txBody>
      </p:sp>
    </p:spTree>
    <p:extLst>
      <p:ext uri="{BB962C8B-B14F-4D97-AF65-F5344CB8AC3E}">
        <p14:creationId xmlns:p14="http://schemas.microsoft.com/office/powerpoint/2010/main" val="22190567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16C616C-6008-16D4-74ED-D7A0C098812C}"/>
              </a:ext>
            </a:extLst>
          </p:cNvPr>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p>
        </p:txBody>
      </p:sp>
      <p:sp>
        <p:nvSpPr>
          <p:cNvPr id="4" name="Footer Placeholder 3">
            <a:extLst>
              <a:ext uri="{FF2B5EF4-FFF2-40B4-BE49-F238E27FC236}">
                <a16:creationId xmlns:a16="http://schemas.microsoft.com/office/drawing/2014/main" id="{F78B1D96-FB5D-E101-6E47-FC5E259A7C6F}"/>
              </a:ext>
            </a:extLst>
          </p:cNvPr>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72D4DBAD-31A7-FF82-298B-E2BD0191C5CB}"/>
              </a:ext>
            </a:extLst>
          </p:cNvPr>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BF17699C-6252-B047-9371-9CA2AA767075}" type="slidenum">
              <a:rPr lang="en-US" altLang="en-US"/>
              <a:pPr/>
              <a:t>‹#›</a:t>
            </a:fld>
            <a:endParaRPr lang="en-US" altLang="en-US"/>
          </a:p>
        </p:txBody>
      </p:sp>
    </p:spTree>
    <p:extLst>
      <p:ext uri="{BB962C8B-B14F-4D97-AF65-F5344CB8AC3E}">
        <p14:creationId xmlns:p14="http://schemas.microsoft.com/office/powerpoint/2010/main" val="8296205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7023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716D16-3733-636D-D9CE-630E1908CCE3}"/>
              </a:ext>
            </a:extLst>
          </p:cNvPr>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solidFill>
                  <a:prstClr val="black"/>
                </a:solidFill>
                <a:latin typeface="Calibri"/>
                <a:ea typeface="+mn-ea"/>
                <a:cs typeface="+mn-cs"/>
              </a:defRPr>
            </a:lvl1pPr>
          </a:lstStyle>
          <a:p>
            <a:pPr>
              <a:defRPr/>
            </a:pPr>
            <a:endParaRPr lang="en-US"/>
          </a:p>
        </p:txBody>
      </p:sp>
      <p:sp>
        <p:nvSpPr>
          <p:cNvPr id="5" name="Rectangle 5">
            <a:extLst>
              <a:ext uri="{FF2B5EF4-FFF2-40B4-BE49-F238E27FC236}">
                <a16:creationId xmlns:a16="http://schemas.microsoft.com/office/drawing/2014/main" id="{21983A7F-EF23-6C80-3AC1-05708B759DEB}"/>
              </a:ext>
            </a:extLst>
          </p:cNvPr>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solidFill>
                  <a:prstClr val="black"/>
                </a:solidFill>
                <a:latin typeface="Calibri"/>
                <a:ea typeface="+mn-ea"/>
                <a:cs typeface="+mn-cs"/>
              </a:defRPr>
            </a:lvl1pPr>
          </a:lstStyle>
          <a:p>
            <a:pPr>
              <a:defRPr/>
            </a:pPr>
            <a:endParaRPr lang="en-US"/>
          </a:p>
        </p:txBody>
      </p:sp>
      <p:sp>
        <p:nvSpPr>
          <p:cNvPr id="6" name="Rectangle 6">
            <a:extLst>
              <a:ext uri="{FF2B5EF4-FFF2-40B4-BE49-F238E27FC236}">
                <a16:creationId xmlns:a16="http://schemas.microsoft.com/office/drawing/2014/main" id="{39B11DCB-5939-F2A7-FB29-28DA4E2008B7}"/>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C2439BBE-AD0A-614D-8F36-923AE944CD73}" type="slidenum">
              <a:rPr lang="en-US" altLang="en-US"/>
              <a:pPr/>
              <a:t>‹#›</a:t>
            </a:fld>
            <a:endParaRPr lang="en-US" altLang="en-US"/>
          </a:p>
        </p:txBody>
      </p:sp>
    </p:spTree>
    <p:extLst>
      <p:ext uri="{BB962C8B-B14F-4D97-AF65-F5344CB8AC3E}">
        <p14:creationId xmlns:p14="http://schemas.microsoft.com/office/powerpoint/2010/main" val="1826850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0203C8-625A-1BCE-F153-C792C2A7A7C1}"/>
              </a:ext>
            </a:extLst>
          </p:cNvPr>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3" name="Footer Placeholder 2">
            <a:extLst>
              <a:ext uri="{FF2B5EF4-FFF2-40B4-BE49-F238E27FC236}">
                <a16:creationId xmlns:a16="http://schemas.microsoft.com/office/drawing/2014/main" id="{1B86823D-6A71-BFFF-6A39-F74210C73E00}"/>
              </a:ext>
            </a:extLst>
          </p:cNvPr>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D352EEFC-1100-47CD-B755-8F80D1E79D3B}"/>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Times New Roman" panose="02020603050405020304" pitchFamily="18" charset="0"/>
              </a:defRPr>
            </a:lvl1pPr>
          </a:lstStyle>
          <a:p>
            <a:fld id="{34886C32-2CC5-B849-B874-F2737485EAF1}" type="slidenum">
              <a:rPr lang="en-US" altLang="en-US"/>
              <a:pPr/>
              <a:t>‹#›</a:t>
            </a:fld>
            <a:endParaRPr lang="en-US" altLang="en-US"/>
          </a:p>
        </p:txBody>
      </p:sp>
    </p:spTree>
    <p:extLst>
      <p:ext uri="{BB962C8B-B14F-4D97-AF65-F5344CB8AC3E}">
        <p14:creationId xmlns:p14="http://schemas.microsoft.com/office/powerpoint/2010/main" val="33550718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EEB3C91-C2DE-3B63-B161-229A78470ED9}"/>
              </a:ext>
            </a:extLst>
          </p:cNvPr>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Calibri"/>
                <a:ea typeface="+mn-ea"/>
                <a:cs typeface="+mn-cs"/>
              </a:defRPr>
            </a:lvl1pPr>
          </a:lstStyle>
          <a:p>
            <a:pPr>
              <a:defRPr/>
            </a:pPr>
            <a:endParaRPr lang="en-US"/>
          </a:p>
        </p:txBody>
      </p:sp>
      <p:sp>
        <p:nvSpPr>
          <p:cNvPr id="4" name="Footer Placeholder 3">
            <a:extLst>
              <a:ext uri="{FF2B5EF4-FFF2-40B4-BE49-F238E27FC236}">
                <a16:creationId xmlns:a16="http://schemas.microsoft.com/office/drawing/2014/main" id="{6FEB8E86-DA28-5ECA-EEFA-4EB3986B7D50}"/>
              </a:ext>
            </a:extLst>
          </p:cNvPr>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Calibri"/>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B7581F21-2810-C5AD-AB83-D3F824954C60}"/>
              </a:ext>
            </a:extLst>
          </p:cNvPr>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36631438-D2D7-3241-9CEF-AE81312D4B74}" type="slidenum">
              <a:rPr lang="en-US" altLang="en-US"/>
              <a:pPr/>
              <a:t>‹#›</a:t>
            </a:fld>
            <a:endParaRPr lang="en-US" altLang="en-US"/>
          </a:p>
        </p:txBody>
      </p:sp>
    </p:spTree>
    <p:extLst>
      <p:ext uri="{BB962C8B-B14F-4D97-AF65-F5344CB8AC3E}">
        <p14:creationId xmlns:p14="http://schemas.microsoft.com/office/powerpoint/2010/main" val="30279691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899" y="133945"/>
            <a:ext cx="7358063" cy="1053703"/>
          </a:xfrm>
          <a:prstGeom prst="rect">
            <a:avLst/>
          </a:prstGeom>
        </p:spPr>
        <p:txBody>
          <a:bodyPr/>
          <a:lstStyle/>
          <a:p>
            <a:r>
              <a:rPr lang="en-US"/>
              <a:t>Click to edit Master title style</a:t>
            </a:r>
          </a:p>
        </p:txBody>
      </p:sp>
      <p:sp>
        <p:nvSpPr>
          <p:cNvPr id="3" name="Text Box 4">
            <a:extLst>
              <a:ext uri="{FF2B5EF4-FFF2-40B4-BE49-F238E27FC236}">
                <a16:creationId xmlns:a16="http://schemas.microsoft.com/office/drawing/2014/main" id="{925C1242-E257-6E73-C6AF-00BB95525985}"/>
              </a:ext>
            </a:extLst>
          </p:cNvPr>
          <p:cNvSpPr txBox="1">
            <a:spLocks noGrp="1" noChangeArrowheads="1"/>
          </p:cNvSpPr>
          <p:nvPr>
            <p:ph type="sldNum" sz="quarter" idx="10"/>
          </p:nvPr>
        </p:nvSpPr>
        <p:spPr>
          <a:xfrm>
            <a:off x="4465638" y="6527800"/>
            <a:ext cx="206375" cy="2413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panose="020B0604020202020204" pitchFamily="34" charset="0"/>
              </a:defRPr>
            </a:lvl1pPr>
          </a:lstStyle>
          <a:p>
            <a:fld id="{6D9DAE03-E777-204D-9CE0-1C68DD85CD31}" type="slidenum">
              <a:rPr lang="en-US" altLang="en-US"/>
              <a:pPr/>
              <a:t>‹#›</a:t>
            </a:fld>
            <a:endParaRPr lang="en-US" altLang="en-US"/>
          </a:p>
        </p:txBody>
      </p:sp>
    </p:spTree>
    <p:extLst>
      <p:ext uri="{BB962C8B-B14F-4D97-AF65-F5344CB8AC3E}">
        <p14:creationId xmlns:p14="http://schemas.microsoft.com/office/powerpoint/2010/main" val="158663297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10.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1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JP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5" Type="http://schemas.openxmlformats.org/officeDocument/2006/relationships/theme" Target="../theme/theme12.xml"/><Relationship Id="rId4" Type="http://schemas.openxmlformats.org/officeDocument/2006/relationships/slideLayout" Target="../slideLayouts/slideLayout9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13.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7.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9.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20.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2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8.xml"/><Relationship Id="rId1"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9.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25A86"/>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523A7B85-C9B6-454D-BC0D-A7BDBDAD3714}" type="slidenum">
              <a:rPr lang="en-US"/>
              <a:pPr>
                <a:defRPr/>
              </a:pPr>
              <a:t>‹#›</a:t>
            </a:fld>
            <a:endParaRPr lang="en-US"/>
          </a:p>
        </p:txBody>
      </p:sp>
    </p:spTree>
    <p:extLst>
      <p:ext uri="{BB962C8B-B14F-4D97-AF65-F5344CB8AC3E}">
        <p14:creationId xmlns:p14="http://schemas.microsoft.com/office/powerpoint/2010/main" val="534041120"/>
      </p:ext>
    </p:extLst>
  </p:cSld>
  <p:clrMap bg1="dk2" tx1="lt1" bg2="dk1" tx2="lt2" accent1="accent1" accent2="accent2" accent3="accent3" accent4="accent4" accent5="accent5" accent6="accent6" hlink="hlink" folHlink="folHlink"/>
  <p:sldLayoutIdLst>
    <p:sldLayoutId id="2147483673" r:id="rId1"/>
    <p:sldLayoutId id="214748367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415A86"/>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b="0">
                <a:solidFill>
                  <a:prstClr val="white"/>
                </a:solidFill>
                <a:latin typeface="Arial"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b="0">
                <a:solidFill>
                  <a:prstClr val="white"/>
                </a:solidFill>
                <a:latin typeface="Arial"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prstClr val="white"/>
                </a:solidFill>
                <a:latin typeface="Arial" charset="0"/>
              </a:defRPr>
            </a:lvl1pPr>
          </a:lstStyle>
          <a:p>
            <a:pPr>
              <a:defRPr/>
            </a:pPr>
            <a:fld id="{D0AC7360-0C3D-EF40-9810-B1EDBE1F9EB4}" type="slidenum">
              <a:rPr lang="en-US"/>
              <a:pPr>
                <a:defRPr/>
              </a:pPr>
              <a:t>‹#›</a:t>
            </a:fld>
            <a:endParaRPr lang="en-US"/>
          </a:p>
        </p:txBody>
      </p:sp>
      <p:pic>
        <p:nvPicPr>
          <p:cNvPr id="7" name="Picture 6" descr="Slides_557.JPG"/>
          <p:cNvPicPr>
            <a:picLocks noChangeAspect="1"/>
          </p:cNvPicPr>
          <p:nvPr userDrawn="1"/>
        </p:nvPicPr>
        <p:blipFill rotWithShape="1">
          <a:blip r:embed="rId14">
            <a:extLst>
              <a:ext uri="{28A0092B-C50C-407E-A947-70E740481C1C}">
                <a14:useLocalDpi xmlns:a14="http://schemas.microsoft.com/office/drawing/2010/main" val="0"/>
              </a:ext>
            </a:extLst>
          </a:blip>
          <a:srcRect l="5802" r="5802"/>
          <a:stretch/>
        </p:blipFill>
        <p:spPr>
          <a:xfrm rot="10800000" flipV="1">
            <a:off x="-22578" y="0"/>
            <a:ext cx="9166578" cy="6874933"/>
          </a:xfrm>
          <a:prstGeom prst="rect">
            <a:avLst/>
          </a:prstGeom>
        </p:spPr>
      </p:pic>
    </p:spTree>
    <p:extLst>
      <p:ext uri="{BB962C8B-B14F-4D97-AF65-F5344CB8AC3E}">
        <p14:creationId xmlns:p14="http://schemas.microsoft.com/office/powerpoint/2010/main" val="148565859"/>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b="0">
                <a:solidFill>
                  <a:prstClr val="white"/>
                </a:solidFill>
                <a:latin typeface="Arial"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b="0">
                <a:solidFill>
                  <a:prstClr val="white"/>
                </a:solidFill>
                <a:latin typeface="Arial"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prstClr val="white"/>
                </a:solidFill>
                <a:latin typeface="Arial" charset="0"/>
              </a:defRPr>
            </a:lvl1pPr>
          </a:lstStyle>
          <a:p>
            <a:pPr>
              <a:defRPr/>
            </a:pPr>
            <a:fld id="{D0AC7360-0C3D-EF40-9810-B1EDBE1F9EB4}" type="slidenum">
              <a:rPr lang="en-US"/>
              <a:pPr>
                <a:defRPr/>
              </a:pPr>
              <a:t>‹#›</a:t>
            </a:fld>
            <a:endParaRPr lang="en-US"/>
          </a:p>
        </p:txBody>
      </p:sp>
      <p:pic>
        <p:nvPicPr>
          <p:cNvPr id="7" name="Picture 6" descr="Slides_557.JPG"/>
          <p:cNvPicPr>
            <a:picLocks noChangeAspect="1"/>
          </p:cNvPicPr>
          <p:nvPr userDrawn="1"/>
        </p:nvPicPr>
        <p:blipFill rotWithShape="1">
          <a:blip r:embed="rId14">
            <a:extLst>
              <a:ext uri="{28A0092B-C50C-407E-A947-70E740481C1C}">
                <a14:useLocalDpi xmlns:a14="http://schemas.microsoft.com/office/drawing/2010/main" val="0"/>
              </a:ext>
            </a:extLst>
          </a:blip>
          <a:srcRect l="5802" r="5802"/>
          <a:stretch/>
        </p:blipFill>
        <p:spPr>
          <a:xfrm rot="10800000" flipV="1">
            <a:off x="-22578" y="0"/>
            <a:ext cx="9166578" cy="6874933"/>
          </a:xfrm>
          <a:prstGeom prst="rect">
            <a:avLst/>
          </a:prstGeom>
        </p:spPr>
      </p:pic>
    </p:spTree>
    <p:extLst>
      <p:ext uri="{BB962C8B-B14F-4D97-AF65-F5344CB8AC3E}">
        <p14:creationId xmlns:p14="http://schemas.microsoft.com/office/powerpoint/2010/main" val="2984536870"/>
      </p:ext>
    </p:extLst>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93782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43275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2" r:id="rId5"/>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charset="0"/>
              </a:defRPr>
            </a:lvl1pPr>
          </a:lstStyle>
          <a:p>
            <a:pPr>
              <a:defRPr/>
            </a:pPr>
            <a:fld id="{E306C497-5C58-D641-B8C7-D3BC6812805E}" type="slidenum">
              <a:rPr lang="en-US"/>
              <a:pPr>
                <a:defRPr/>
              </a:pPr>
              <a:t>‹#›</a:t>
            </a:fld>
            <a:endParaRPr lang="en-US"/>
          </a:p>
        </p:txBody>
      </p:sp>
    </p:spTree>
    <p:extLst>
      <p:ext uri="{BB962C8B-B14F-4D97-AF65-F5344CB8AC3E}">
        <p14:creationId xmlns:p14="http://schemas.microsoft.com/office/powerpoint/2010/main" val="348505970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8853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CDED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415524"/>
      </p:ext>
    </p:extLst>
  </p:cSld>
  <p:clrMap bg1="lt1" tx1="dk1" bg2="lt2" tx2="dk2" accent1="accent1" accent2="accent2" accent3="accent3" accent4="accent4" accent5="accent5" accent6="accent6" hlink="hlink" folHlink="folHlink"/>
  <p:sldLayoutIdLst>
    <p:sldLayoutId id="21474838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7367800-479D-41B0-B3F2-2DCE95BA1381}" type="datetime4">
              <a:rPr lang="en-US" smtClean="0">
                <a:solidFill>
                  <a:prstClr val="white">
                    <a:tint val="75000"/>
                  </a:prstClr>
                </a:solidFill>
                <a:latin typeface="Calibri"/>
                <a:ea typeface="+mn-ea"/>
                <a:cs typeface="+mn-cs"/>
              </a:rPr>
              <a:pPr fontAlgn="auto">
                <a:spcBef>
                  <a:spcPts val="0"/>
                </a:spcBef>
                <a:spcAft>
                  <a:spcPts val="0"/>
                </a:spcAft>
              </a:pPr>
              <a:t>December 20, 2024</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744759D-0EFF-4FB2-9CCE-04E00944F0FE}"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3743231920"/>
      </p:ext>
    </p:extLst>
  </p:cSld>
  <p:clrMap bg1="dk1" tx1="lt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0" tIns="45682" rIns="91360" bIns="45682"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360" tIns="45682" rIns="91360" bIns="456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360" tIns="45682" rIns="91360" bIns="45682" rtlCol="0" anchor="ctr"/>
          <a:lstStyle>
            <a:lvl1pPr algn="l">
              <a:defRPr sz="1200">
                <a:solidFill>
                  <a:schemeClr val="tx1">
                    <a:tint val="75000"/>
                  </a:schemeClr>
                </a:solidFill>
              </a:defRPr>
            </a:lvl1pPr>
          </a:lstStyle>
          <a:p>
            <a:pPr defTabSz="913642"/>
            <a:fld id="{6BFECD78-3C8E-49F2-8FAB-59489D168ABB}" type="datetimeFigureOut">
              <a:rPr lang="en-US" smtClean="0">
                <a:solidFill>
                  <a:prstClr val="white">
                    <a:tint val="75000"/>
                  </a:prstClr>
                </a:solidFill>
                <a:latin typeface="Calibri"/>
                <a:ea typeface="ＭＳ Ｐゴシック" charset="0"/>
                <a:cs typeface="ＭＳ Ｐゴシック" charset="0"/>
              </a:rPr>
              <a:pPr defTabSz="913642"/>
              <a:t>12/20/24</a:t>
            </a:fld>
            <a:endParaRPr lang="en-US">
              <a:solidFill>
                <a:prstClr val="white">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360" tIns="45682" rIns="91360" bIns="45682" rtlCol="0" anchor="ctr"/>
          <a:lstStyle>
            <a:lvl1pPr algn="ctr">
              <a:defRPr sz="1200">
                <a:solidFill>
                  <a:schemeClr val="tx1">
                    <a:tint val="75000"/>
                  </a:schemeClr>
                </a:solidFill>
              </a:defRPr>
            </a:lvl1pPr>
          </a:lstStyle>
          <a:p>
            <a:pPr defTabSz="913642"/>
            <a:endParaRPr lang="en-US">
              <a:solidFill>
                <a:prstClr val="white">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360" tIns="45682" rIns="91360" bIns="45682" rtlCol="0" anchor="ctr"/>
          <a:lstStyle>
            <a:lvl1pPr algn="r">
              <a:defRPr sz="1200">
                <a:solidFill>
                  <a:schemeClr val="tx1">
                    <a:tint val="75000"/>
                  </a:schemeClr>
                </a:solidFill>
              </a:defRPr>
            </a:lvl1pPr>
          </a:lstStyle>
          <a:p>
            <a:pPr defTabSz="913642"/>
            <a:fld id="{0FB56013-B943-42BA-886F-6F9D4EB85E9D}" type="slidenum">
              <a:rPr lang="en-US" smtClean="0">
                <a:solidFill>
                  <a:prstClr val="white">
                    <a:tint val="75000"/>
                  </a:prstClr>
                </a:solidFill>
                <a:latin typeface="Calibri"/>
                <a:ea typeface="ＭＳ Ｐゴシック" charset="0"/>
                <a:cs typeface="ＭＳ Ｐゴシック" charset="0"/>
              </a:rPr>
              <a:pPr defTabSz="913642"/>
              <a:t>‹#›</a:t>
            </a:fld>
            <a:endParaRPr lang="en-US">
              <a:solidFill>
                <a:prstClr val="white">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64281710"/>
      </p:ext>
    </p:extLst>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xStyles>
    <p:titleStyle>
      <a:lvl1pPr algn="ctr" defTabSz="913642" rtl="0" eaLnBrk="1" latinLnBrk="0" hangingPunct="1">
        <a:spcBef>
          <a:spcPct val="0"/>
        </a:spcBef>
        <a:buNone/>
        <a:defRPr sz="4400" kern="1200">
          <a:solidFill>
            <a:schemeClr val="tx1"/>
          </a:solidFill>
          <a:latin typeface="+mj-lt"/>
          <a:ea typeface="+mj-ea"/>
          <a:cs typeface="+mj-cs"/>
        </a:defRPr>
      </a:lvl1pPr>
    </p:titleStyle>
    <p:bodyStyle>
      <a:lvl1pPr marL="342615" indent="-342615" algn="l" defTabSz="91364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34" indent="-285512" algn="l" defTabSz="91364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054" indent="-228411" algn="l" defTabSz="91364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874"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695"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16"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37"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58"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978" indent="-228411" algn="l" defTabSz="9136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42" rtl="0" eaLnBrk="1" latinLnBrk="0" hangingPunct="1">
        <a:defRPr sz="1800" kern="1200">
          <a:solidFill>
            <a:schemeClr val="tx1"/>
          </a:solidFill>
          <a:latin typeface="+mn-lt"/>
          <a:ea typeface="+mn-ea"/>
          <a:cs typeface="+mn-cs"/>
        </a:defRPr>
      </a:lvl1pPr>
      <a:lvl2pPr marL="456819" algn="l" defTabSz="913642" rtl="0" eaLnBrk="1" latinLnBrk="0" hangingPunct="1">
        <a:defRPr sz="1800" kern="1200">
          <a:solidFill>
            <a:schemeClr val="tx1"/>
          </a:solidFill>
          <a:latin typeface="+mn-lt"/>
          <a:ea typeface="+mn-ea"/>
          <a:cs typeface="+mn-cs"/>
        </a:defRPr>
      </a:lvl2pPr>
      <a:lvl3pPr marL="913642" algn="l" defTabSz="913642" rtl="0" eaLnBrk="1" latinLnBrk="0" hangingPunct="1">
        <a:defRPr sz="1800" kern="1200">
          <a:solidFill>
            <a:schemeClr val="tx1"/>
          </a:solidFill>
          <a:latin typeface="+mn-lt"/>
          <a:ea typeface="+mn-ea"/>
          <a:cs typeface="+mn-cs"/>
        </a:defRPr>
      </a:lvl3pPr>
      <a:lvl4pPr marL="1370464" algn="l" defTabSz="913642" rtl="0" eaLnBrk="1" latinLnBrk="0" hangingPunct="1">
        <a:defRPr sz="1800" kern="1200">
          <a:solidFill>
            <a:schemeClr val="tx1"/>
          </a:solidFill>
          <a:latin typeface="+mn-lt"/>
          <a:ea typeface="+mn-ea"/>
          <a:cs typeface="+mn-cs"/>
        </a:defRPr>
      </a:lvl4pPr>
      <a:lvl5pPr marL="1827283" algn="l" defTabSz="913642" rtl="0" eaLnBrk="1" latinLnBrk="0" hangingPunct="1">
        <a:defRPr sz="1800" kern="1200">
          <a:solidFill>
            <a:schemeClr val="tx1"/>
          </a:solidFill>
          <a:latin typeface="+mn-lt"/>
          <a:ea typeface="+mn-ea"/>
          <a:cs typeface="+mn-cs"/>
        </a:defRPr>
      </a:lvl5pPr>
      <a:lvl6pPr marL="2284105" algn="l" defTabSz="913642" rtl="0" eaLnBrk="1" latinLnBrk="0" hangingPunct="1">
        <a:defRPr sz="1800" kern="1200">
          <a:solidFill>
            <a:schemeClr val="tx1"/>
          </a:solidFill>
          <a:latin typeface="+mn-lt"/>
          <a:ea typeface="+mn-ea"/>
          <a:cs typeface="+mn-cs"/>
        </a:defRPr>
      </a:lvl6pPr>
      <a:lvl7pPr marL="2740926" algn="l" defTabSz="913642" rtl="0" eaLnBrk="1" latinLnBrk="0" hangingPunct="1">
        <a:defRPr sz="1800" kern="1200">
          <a:solidFill>
            <a:schemeClr val="tx1"/>
          </a:solidFill>
          <a:latin typeface="+mn-lt"/>
          <a:ea typeface="+mn-ea"/>
          <a:cs typeface="+mn-cs"/>
        </a:defRPr>
      </a:lvl7pPr>
      <a:lvl8pPr marL="3197744" algn="l" defTabSz="913642" rtl="0" eaLnBrk="1" latinLnBrk="0" hangingPunct="1">
        <a:defRPr sz="1800" kern="1200">
          <a:solidFill>
            <a:schemeClr val="tx1"/>
          </a:solidFill>
          <a:latin typeface="+mn-lt"/>
          <a:ea typeface="+mn-ea"/>
          <a:cs typeface="+mn-cs"/>
        </a:defRPr>
      </a:lvl8pPr>
      <a:lvl9pPr marL="3654567" algn="l" defTabSz="91364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0" y="6505331"/>
            <a:ext cx="9144000" cy="369332"/>
          </a:xfrm>
          <a:prstGeom prst="rect">
            <a:avLst/>
          </a:prstGeom>
          <a:solidFill>
            <a:srgbClr val="E3BE94"/>
          </a:solidFill>
        </p:spPr>
        <p:txBody>
          <a:bodyPr wrap="square" rtlCol="0">
            <a:spAutoFit/>
          </a:bodyPr>
          <a:lstStyle/>
          <a:p>
            <a:pPr algn="ctr"/>
            <a:r>
              <a:rPr lang="en-US" dirty="0">
                <a:solidFill>
                  <a:srgbClr val="6A686D"/>
                </a:solidFill>
              </a:rPr>
              <a:t>The Future of Cumulus Parameterization, Delft, Netherlands, 11 July 2017</a:t>
            </a:r>
          </a:p>
        </p:txBody>
      </p:sp>
    </p:spTree>
    <p:extLst>
      <p:ext uri="{BB962C8B-B14F-4D97-AF65-F5344CB8AC3E}">
        <p14:creationId xmlns:p14="http://schemas.microsoft.com/office/powerpoint/2010/main" val="257173366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25A86"/>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80DD56C3-50C0-D648-8E30-8EA68211E7E8}" type="datetime1">
              <a:rPr lang="en-US"/>
              <a:pPr>
                <a:defRPr/>
              </a:pPr>
              <a:t>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B78007D1-C872-9947-94F7-B4D0EEC1DFFD}" type="slidenum">
              <a:rPr lang="en-US"/>
              <a:pPr>
                <a:defRPr/>
              </a:pPr>
              <a:t>‹#›</a:t>
            </a:fld>
            <a:endParaRPr lang="en-US"/>
          </a:p>
        </p:txBody>
      </p:sp>
    </p:spTree>
    <p:extLst>
      <p:ext uri="{BB962C8B-B14F-4D97-AF65-F5344CB8AC3E}">
        <p14:creationId xmlns:p14="http://schemas.microsoft.com/office/powerpoint/2010/main" val="286789901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1" charset="-128"/>
          <a:cs typeface="ＭＳ Ｐゴシック" pitchFamily="-111" charset="-128"/>
        </a:defRPr>
      </a:lvl1pPr>
      <a:lvl2pPr algn="ctr" defTabSz="457200" rtl="0" eaLnBrk="0" fontAlgn="base" hangingPunct="0">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2pPr>
      <a:lvl3pPr algn="ctr" defTabSz="457200" rtl="0" eaLnBrk="0" fontAlgn="base" hangingPunct="0">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3pPr>
      <a:lvl4pPr algn="ctr" defTabSz="457200" rtl="0" eaLnBrk="0" fontAlgn="base" hangingPunct="0">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4pPr>
      <a:lvl5pPr algn="ctr" defTabSz="457200" rtl="0" eaLnBrk="0" fontAlgn="base" hangingPunct="0">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5pPr>
      <a:lvl6pPr marL="4572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1" charset="-128"/>
          <a:cs typeface="ＭＳ Ｐゴシック" pitchFamily="-11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0" y="6505331"/>
            <a:ext cx="9144000" cy="369332"/>
          </a:xfrm>
          <a:prstGeom prst="rect">
            <a:avLst/>
          </a:prstGeom>
          <a:solidFill>
            <a:srgbClr val="E3BE94"/>
          </a:solidFill>
        </p:spPr>
        <p:txBody>
          <a:bodyPr wrap="square" rtlCol="0">
            <a:spAutoFit/>
          </a:bodyPr>
          <a:lstStyle/>
          <a:p>
            <a:pPr algn="ctr"/>
            <a:r>
              <a:rPr lang="en-US" dirty="0">
                <a:solidFill>
                  <a:srgbClr val="6A686D"/>
                </a:solidFill>
              </a:rPr>
              <a:t>PNNL S&amp;T Symposium, Richland, 28 June 2018</a:t>
            </a:r>
          </a:p>
        </p:txBody>
      </p:sp>
    </p:spTree>
    <p:extLst>
      <p:ext uri="{BB962C8B-B14F-4D97-AF65-F5344CB8AC3E}">
        <p14:creationId xmlns:p14="http://schemas.microsoft.com/office/powerpoint/2010/main" val="128145654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425A86"/>
        </a:solid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charset="0"/>
              </a:defRPr>
            </a:lvl1pPr>
          </a:lstStyle>
          <a:p>
            <a:pPr fontAlgn="base">
              <a:spcBef>
                <a:spcPct val="0"/>
              </a:spcBef>
              <a:spcAft>
                <a:spcPct val="0"/>
              </a:spcAft>
              <a:defRPr/>
            </a:pPr>
            <a:fld id="{86F08A3E-8EEE-A94E-9924-C2398338DC1C}" type="datetime1">
              <a:rPr lang="en-US">
                <a:ea typeface="ＭＳ Ｐゴシック" charset="0"/>
                <a:cs typeface="ＭＳ Ｐゴシック" charset="0"/>
              </a:rPr>
              <a:pPr fontAlgn="base">
                <a:spcBef>
                  <a:spcPct val="0"/>
                </a:spcBef>
                <a:spcAft>
                  <a:spcPct val="0"/>
                </a:spcAft>
                <a:defRPr/>
              </a:pPr>
              <a:t>12/20/24</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solidFill>
                  <a:prstClr val="white">
                    <a:tint val="75000"/>
                  </a:prstClr>
                </a:solidFill>
                <a:latin typeface="Calibri"/>
              </a:rPr>
              <a:t>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charset="0"/>
              </a:defRPr>
            </a:lvl1pPr>
          </a:lstStyle>
          <a:p>
            <a:pPr fontAlgn="base">
              <a:spcBef>
                <a:spcPct val="0"/>
              </a:spcBef>
              <a:spcAft>
                <a:spcPct val="0"/>
              </a:spcAft>
              <a:defRPr/>
            </a:pPr>
            <a:fld id="{E975B36A-076F-5647-B90B-71E95258DC4A}"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49237147"/>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3" charset="-128"/>
          <a:cs typeface="ＭＳ Ｐゴシック" pitchFamily="33" charset="-128"/>
        </a:defRPr>
      </a:lvl1pPr>
      <a:lvl2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2pPr>
      <a:lvl3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3pPr>
      <a:lvl4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4pPr>
      <a:lvl5pPr algn="ctr" defTabSz="457200" rtl="0" eaLnBrk="0" fontAlgn="base" hangingPunct="0">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5pPr>
      <a:lvl6pPr marL="457200"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6pPr>
      <a:lvl7pPr marL="914400"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7pPr>
      <a:lvl8pPr marL="1371600"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8pPr>
      <a:lvl9pPr marL="1828800" algn="ctr" defTabSz="457200" rtl="0" fontAlgn="base">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3" charset="-128"/>
          <a:cs typeface="ＭＳ Ｐゴシック" pitchFamily="33"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3"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3"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425A86"/>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29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srgbClr val="FFFFFF"/>
                </a:solidFill>
                <a:latin typeface="+mn-lt"/>
                <a:ea typeface="+mn-ea"/>
                <a:cs typeface="+mn-cs"/>
              </a:defRPr>
            </a:lvl1pPr>
          </a:lstStyle>
          <a:p>
            <a:pPr>
              <a:defRPr/>
            </a:pPr>
            <a:endParaRPr lang="en-US"/>
          </a:p>
        </p:txBody>
      </p:sp>
      <p:sp>
        <p:nvSpPr>
          <p:cNvPr id="8529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FFFFFF"/>
                </a:solidFill>
                <a:latin typeface="+mn-lt"/>
                <a:ea typeface="+mn-ea"/>
                <a:cs typeface="+mn-cs"/>
              </a:defRPr>
            </a:lvl1pPr>
          </a:lstStyle>
          <a:p>
            <a:pPr>
              <a:defRPr/>
            </a:pPr>
            <a:endParaRPr lang="en-US"/>
          </a:p>
        </p:txBody>
      </p:sp>
      <p:sp>
        <p:nvSpPr>
          <p:cNvPr id="8529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9ABEE0C1-9196-8F41-A621-7AE1D5C8A8A3}" type="slidenum">
              <a:rPr lang="en-US"/>
              <a:pPr>
                <a:defRPr/>
              </a:pPr>
              <a:t>‹#›</a:t>
            </a:fld>
            <a:endParaRPr lang="en-US"/>
          </a:p>
        </p:txBody>
      </p:sp>
    </p:spTree>
    <p:extLst>
      <p:ext uri="{BB962C8B-B14F-4D97-AF65-F5344CB8AC3E}">
        <p14:creationId xmlns:p14="http://schemas.microsoft.com/office/powerpoint/2010/main" val="3382244521"/>
      </p:ext>
    </p:extLst>
  </p:cSld>
  <p:clrMap bg1="dk2" tx1="lt1" bg2="dk1" tx2="lt2" accent1="accent1" accent2="accent2" accent3="accent3" accent4="accent4" accent5="accent5" accent6="accent6" hlink="hlink" folHlink="folHlink"/>
  <p:sldLayoutIdLst>
    <p:sldLayoutId id="2147483688" r:id="rId1"/>
    <p:sldLayoutId id="214748368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defTabSz="914400"/>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defTabSz="914400"/>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a:fld id="{6F5B3AD3-13CE-7140-8361-B457A0FFB05E}" type="slidenum">
              <a:rPr lang="en-US" smtClean="0">
                <a:solidFill>
                  <a:srgbClr val="000000"/>
                </a:solidFill>
                <a:latin typeface="Times New Roman"/>
              </a:rPr>
              <a:pPr defTabSz="914400"/>
              <a:t>‹#›</a:t>
            </a:fld>
            <a:endParaRPr lang="en-US">
              <a:solidFill>
                <a:srgbClr val="000000"/>
              </a:solidFill>
              <a:latin typeface="Times New Roman"/>
            </a:endParaRPr>
          </a:p>
        </p:txBody>
      </p:sp>
    </p:spTree>
    <p:extLst>
      <p:ext uri="{BB962C8B-B14F-4D97-AF65-F5344CB8AC3E}">
        <p14:creationId xmlns:p14="http://schemas.microsoft.com/office/powerpoint/2010/main" val="12812250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b="0">
                <a:solidFill>
                  <a:prstClr val="white"/>
                </a:solidFill>
                <a:latin typeface="Arial"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b="0">
                <a:solidFill>
                  <a:prstClr val="white"/>
                </a:solidFill>
                <a:latin typeface="Arial"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prstClr val="white"/>
                </a:solidFill>
                <a:latin typeface="Arial" charset="0"/>
              </a:defRPr>
            </a:lvl1pPr>
          </a:lstStyle>
          <a:p>
            <a:pPr>
              <a:defRPr/>
            </a:pPr>
            <a:fld id="{D0AC7360-0C3D-EF40-9810-B1EDBE1F9EB4}" type="slidenum">
              <a:rPr lang="en-US"/>
              <a:pPr>
                <a:defRPr/>
              </a:pPr>
              <a:t>‹#›</a:t>
            </a:fld>
            <a:endParaRPr lang="en-US"/>
          </a:p>
        </p:txBody>
      </p:sp>
    </p:spTree>
    <p:extLst>
      <p:ext uri="{BB962C8B-B14F-4D97-AF65-F5344CB8AC3E}">
        <p14:creationId xmlns:p14="http://schemas.microsoft.com/office/powerpoint/2010/main" val="3803942895"/>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111955"/>
      </p:ext>
    </p:extLst>
  </p:cSld>
  <p:clrMap bg1="lt1" tx1="dk1" bg2="lt2" tx2="dk2" accent1="accent1" accent2="accent2" accent3="accent3" accent4="accent4" accent5="accent5" accent6="accent6" hlink="hlink" folHlink="folHlink"/>
  <p:sldLayoutIdLst>
    <p:sldLayoutId id="2147483717"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415A86"/>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b="0">
                <a:solidFill>
                  <a:prstClr val="white"/>
                </a:solidFill>
                <a:latin typeface="Arial"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b="0">
                <a:solidFill>
                  <a:prstClr val="white"/>
                </a:solidFill>
                <a:latin typeface="Arial"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prstClr val="white"/>
                </a:solidFill>
                <a:latin typeface="Arial" charset="0"/>
              </a:defRPr>
            </a:lvl1pPr>
          </a:lstStyle>
          <a:p>
            <a:pPr>
              <a:defRPr/>
            </a:pPr>
            <a:fld id="{D0AC7360-0C3D-EF40-9810-B1EDBE1F9EB4}" type="slidenum">
              <a:rPr lang="en-US"/>
              <a:pPr>
                <a:defRPr/>
              </a:pPr>
              <a:t>‹#›</a:t>
            </a:fld>
            <a:endParaRPr lang="en-US"/>
          </a:p>
        </p:txBody>
      </p:sp>
    </p:spTree>
    <p:extLst>
      <p:ext uri="{BB962C8B-B14F-4D97-AF65-F5344CB8AC3E}">
        <p14:creationId xmlns:p14="http://schemas.microsoft.com/office/powerpoint/2010/main" val="2478405916"/>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Calibri" pitchFamily="-106"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415A86"/>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29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srgbClr val="FFFFFF"/>
                </a:solidFill>
                <a:latin typeface="+mn-lt"/>
                <a:ea typeface="+mn-ea"/>
                <a:cs typeface="+mn-cs"/>
              </a:defRPr>
            </a:lvl1pPr>
          </a:lstStyle>
          <a:p>
            <a:pPr>
              <a:defRPr/>
            </a:pPr>
            <a:endParaRPr lang="en-US"/>
          </a:p>
        </p:txBody>
      </p:sp>
      <p:sp>
        <p:nvSpPr>
          <p:cNvPr id="8529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FFFFFF"/>
                </a:solidFill>
                <a:latin typeface="+mn-lt"/>
                <a:ea typeface="+mn-ea"/>
                <a:cs typeface="+mn-cs"/>
              </a:defRPr>
            </a:lvl1pPr>
          </a:lstStyle>
          <a:p>
            <a:pPr>
              <a:defRPr/>
            </a:pPr>
            <a:endParaRPr lang="en-US"/>
          </a:p>
        </p:txBody>
      </p:sp>
      <p:sp>
        <p:nvSpPr>
          <p:cNvPr id="8529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9ABEE0C1-9196-8F41-A621-7AE1D5C8A8A3}" type="slidenum">
              <a:rPr lang="en-US"/>
              <a:pPr>
                <a:defRPr/>
              </a:pPr>
              <a:t>‹#›</a:t>
            </a:fld>
            <a:endParaRPr lang="en-US"/>
          </a:p>
        </p:txBody>
      </p:sp>
      <p:pic>
        <p:nvPicPr>
          <p:cNvPr id="7" name="Picture 6" descr="Slides_557.JPG"/>
          <p:cNvPicPr>
            <a:picLocks noChangeAspect="1"/>
          </p:cNvPicPr>
          <p:nvPr userDrawn="1"/>
        </p:nvPicPr>
        <p:blipFill rotWithShape="1">
          <a:blip r:embed="rId3">
            <a:extLst>
              <a:ext uri="{28A0092B-C50C-407E-A947-70E740481C1C}">
                <a14:useLocalDpi xmlns:a14="http://schemas.microsoft.com/office/drawing/2010/main" val="0"/>
              </a:ext>
            </a:extLst>
          </a:blip>
          <a:srcRect l="5802" r="5802"/>
          <a:stretch/>
        </p:blipFill>
        <p:spPr>
          <a:xfrm rot="10800000" flipV="1">
            <a:off x="-22578" y="0"/>
            <a:ext cx="9166578" cy="6874933"/>
          </a:xfrm>
          <a:prstGeom prst="rect">
            <a:avLst/>
          </a:prstGeom>
        </p:spPr>
      </p:pic>
    </p:spTree>
    <p:extLst>
      <p:ext uri="{BB962C8B-B14F-4D97-AF65-F5344CB8AC3E}">
        <p14:creationId xmlns:p14="http://schemas.microsoft.com/office/powerpoint/2010/main" val="7963994"/>
      </p:ext>
    </p:extLst>
  </p:cSld>
  <p:clrMap bg1="dk2" tx1="lt1" bg2="dk1" tx2="lt2" accent1="accent1" accent2="accent2" accent3="accent3" accent4="accent4" accent5="accent5" accent6="accent6" hlink="hlink" folHlink="folHlink"/>
  <p:sldLayoutIdLst>
    <p:sldLayoutId id="214748374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415A86"/>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defTabSz="914400"/>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defTabSz="914400"/>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a:fld id="{6F5B3AD3-13CE-7140-8361-B457A0FFB05E}" type="slidenum">
              <a:rPr lang="en-US" smtClean="0">
                <a:solidFill>
                  <a:srgbClr val="000000"/>
                </a:solidFill>
                <a:latin typeface="Times New Roman"/>
              </a:rPr>
              <a:pPr defTabSz="914400"/>
              <a:t>‹#›</a:t>
            </a:fld>
            <a:endParaRPr lang="en-US">
              <a:solidFill>
                <a:srgbClr val="000000"/>
              </a:solidFill>
              <a:latin typeface="Times New Roman"/>
            </a:endParaRPr>
          </a:p>
        </p:txBody>
      </p:sp>
      <p:pic>
        <p:nvPicPr>
          <p:cNvPr id="7" name="Picture 6" descr="Slides_557.JPG"/>
          <p:cNvPicPr>
            <a:picLocks noChangeAspect="1"/>
          </p:cNvPicPr>
          <p:nvPr userDrawn="1"/>
        </p:nvPicPr>
        <p:blipFill rotWithShape="1">
          <a:blip r:embed="rId14">
            <a:extLst>
              <a:ext uri="{28A0092B-C50C-407E-A947-70E740481C1C}">
                <a14:useLocalDpi xmlns:a14="http://schemas.microsoft.com/office/drawing/2010/main" val="0"/>
              </a:ext>
            </a:extLst>
          </a:blip>
          <a:srcRect l="5802" r="5802"/>
          <a:stretch/>
        </p:blipFill>
        <p:spPr>
          <a:xfrm rot="10800000" flipV="1">
            <a:off x="-22578" y="0"/>
            <a:ext cx="9166578" cy="6874933"/>
          </a:xfrm>
          <a:prstGeom prst="rect">
            <a:avLst/>
          </a:prstGeom>
        </p:spPr>
      </p:pic>
    </p:spTree>
    <p:extLst>
      <p:ext uri="{BB962C8B-B14F-4D97-AF65-F5344CB8AC3E}">
        <p14:creationId xmlns:p14="http://schemas.microsoft.com/office/powerpoint/2010/main" val="350692686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QuickStyle" Target="../diagrams/quickStyle2.xml"/><Relationship Id="rId3" Type="http://schemas.openxmlformats.org/officeDocument/2006/relationships/notesSlide" Target="../notesSlides/notesSlide8.xml"/><Relationship Id="rId7" Type="http://schemas.openxmlformats.org/officeDocument/2006/relationships/diagramQuickStyle" Target="../diagrams/quickStyle1.xml"/><Relationship Id="rId12" Type="http://schemas.openxmlformats.org/officeDocument/2006/relationships/diagramLayout" Target="../diagrams/layout2.xml"/><Relationship Id="rId2" Type="http://schemas.openxmlformats.org/officeDocument/2006/relationships/slideLayout" Target="../slideLayouts/slideLayout27.xml"/><Relationship Id="rId16" Type="http://schemas.openxmlformats.org/officeDocument/2006/relationships/image" Target="../media/image14.png"/><Relationship Id="rId1" Type="http://schemas.openxmlformats.org/officeDocument/2006/relationships/themeOverride" Target="../theme/themeOverride1.xml"/><Relationship Id="rId6" Type="http://schemas.openxmlformats.org/officeDocument/2006/relationships/diagramLayout" Target="../diagrams/layout1.xml"/><Relationship Id="rId11" Type="http://schemas.openxmlformats.org/officeDocument/2006/relationships/diagramData" Target="../diagrams/data2.xml"/><Relationship Id="rId5" Type="http://schemas.openxmlformats.org/officeDocument/2006/relationships/diagramData" Target="../diagrams/data1.xml"/><Relationship Id="rId15" Type="http://schemas.microsoft.com/office/2007/relationships/diagramDrawing" Target="../diagrams/drawing2.xml"/><Relationship Id="rId10" Type="http://schemas.openxmlformats.org/officeDocument/2006/relationships/image" Target="../media/image13.png"/><Relationship Id="rId4" Type="http://schemas.openxmlformats.org/officeDocument/2006/relationships/image" Target="../media/image7.png"/><Relationship Id="rId9" Type="http://schemas.microsoft.com/office/2007/relationships/diagramDrawing" Target="../diagrams/drawing1.xml"/><Relationship Id="rId14"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55.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00.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8.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8.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8.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8.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4.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33.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9.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9.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8.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8.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25.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9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106.xml"/><Relationship Id="rId5" Type="http://schemas.openxmlformats.org/officeDocument/2006/relationships/image" Target="../media/image55.emf"/><Relationship Id="rId4" Type="http://schemas.openxmlformats.org/officeDocument/2006/relationships/image" Target="../media/image54.emf"/></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06.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3.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91.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96.xml"/><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96.xml"/><Relationship Id="rId4" Type="http://schemas.openxmlformats.org/officeDocument/2006/relationships/image" Target="../media/image69.JPG"/></Relationships>
</file>

<file path=ppt/slides/_rels/slide77.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40.xml"/><Relationship Id="rId1" Type="http://schemas.openxmlformats.org/officeDocument/2006/relationships/slideLayout" Target="../slideLayouts/slideLayout97.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4" descr="MONEXclouds"/>
          <p:cNvPicPr>
            <a:picLocks noChangeAspect="1" noChangeArrowheads="1"/>
          </p:cNvPicPr>
          <p:nvPr/>
        </p:nvPicPr>
        <p:blipFill>
          <a:blip r:embed="rId2">
            <a:extLst>
              <a:ext uri="{28A0092B-C50C-407E-A947-70E740481C1C}">
                <a14:useLocalDpi xmlns:a14="http://schemas.microsoft.com/office/drawing/2010/main" val="0"/>
              </a:ext>
            </a:extLst>
          </a:blip>
          <a:srcRect l="381" r="980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116138" y="5345113"/>
            <a:ext cx="185339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Arial" charset="0"/>
                <a:ea typeface="ＭＳ Ｐゴシック" charset="0"/>
              </a:rPr>
              <a:t>Small cumulus</a:t>
            </a:r>
          </a:p>
        </p:txBody>
      </p:sp>
      <p:sp>
        <p:nvSpPr>
          <p:cNvPr id="6" name="TextBox 5"/>
          <p:cNvSpPr txBox="1">
            <a:spLocks noChangeArrowheads="1"/>
          </p:cNvSpPr>
          <p:nvPr/>
        </p:nvSpPr>
        <p:spPr bwMode="auto">
          <a:xfrm>
            <a:off x="881063" y="3365500"/>
            <a:ext cx="243688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Arial" charset="0"/>
                <a:ea typeface="ＭＳ Ｐゴシック" charset="0"/>
              </a:rPr>
              <a:t>Cumulus congestus</a:t>
            </a:r>
          </a:p>
        </p:txBody>
      </p:sp>
      <p:sp>
        <p:nvSpPr>
          <p:cNvPr id="7" name="TextBox 6"/>
          <p:cNvSpPr txBox="1">
            <a:spLocks noChangeArrowheads="1"/>
          </p:cNvSpPr>
          <p:nvPr/>
        </p:nvSpPr>
        <p:spPr bwMode="auto">
          <a:xfrm>
            <a:off x="6161088" y="2246313"/>
            <a:ext cx="21542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Arial" charset="0"/>
                <a:ea typeface="ＭＳ Ｐゴシック" charset="0"/>
              </a:rPr>
              <a:t>Cumulonimbus</a:t>
            </a:r>
          </a:p>
        </p:txBody>
      </p:sp>
      <p:sp>
        <p:nvSpPr>
          <p:cNvPr id="105477" name="Text Box 3"/>
          <p:cNvSpPr txBox="1">
            <a:spLocks noChangeArrowheads="1"/>
          </p:cNvSpPr>
          <p:nvPr/>
        </p:nvSpPr>
        <p:spPr bwMode="auto">
          <a:xfrm>
            <a:off x="0" y="273050"/>
            <a:ext cx="9144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strike="noStrike" kern="1200" cap="none" spc="0" normalizeH="0" baseline="0" noProof="0" dirty="0">
                <a:ln>
                  <a:noFill/>
                </a:ln>
                <a:effectLst/>
                <a:uLnTx/>
                <a:uFillTx/>
                <a:latin typeface="Arial" panose="020B0604020202020204" pitchFamily="34" charset="0"/>
                <a:cs typeface="Arial" panose="020B0604020202020204" pitchFamily="34" charset="0"/>
              </a:rPr>
              <a:t>The Ongoing Saga of Atmospheric Convection in Weather and Climate</a:t>
            </a:r>
          </a:p>
        </p:txBody>
      </p:sp>
      <p:sp>
        <p:nvSpPr>
          <p:cNvPr id="2" name="Text Box 3">
            <a:extLst>
              <a:ext uri="{FF2B5EF4-FFF2-40B4-BE49-F238E27FC236}">
                <a16:creationId xmlns:a16="http://schemas.microsoft.com/office/drawing/2014/main" id="{9EA4295C-B414-3676-BE7C-CC08725E9ED9}"/>
              </a:ext>
            </a:extLst>
          </p:cNvPr>
          <p:cNvSpPr txBox="1">
            <a:spLocks noChangeArrowheads="1"/>
          </p:cNvSpPr>
          <p:nvPr/>
        </p:nvSpPr>
        <p:spPr bwMode="auto">
          <a:xfrm>
            <a:off x="3756861" y="4141228"/>
            <a:ext cx="5387139"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strike="noStrike" kern="1200" cap="none" spc="0" normalizeH="0" baseline="0" noProof="0" dirty="0">
                <a:ln>
                  <a:noFill/>
                </a:ln>
                <a:effectLst/>
                <a:uLnTx/>
                <a:uFillTx/>
                <a:latin typeface="Arial" panose="020B0604020202020204" pitchFamily="34" charset="0"/>
                <a:cs typeface="Arial" panose="020B0604020202020204" pitchFamily="34" charset="0"/>
              </a:rPr>
              <a:t>Robert </a:t>
            </a:r>
            <a:r>
              <a:rPr kumimoji="0" lang="en-US" sz="3600" b="1" i="0" strike="noStrike" kern="1200" cap="none" spc="0" normalizeH="0" baseline="0" noProof="0" dirty="0" err="1">
                <a:ln>
                  <a:noFill/>
                </a:ln>
                <a:effectLst/>
                <a:uLnTx/>
                <a:uFillTx/>
                <a:latin typeface="Arial" panose="020B0604020202020204" pitchFamily="34" charset="0"/>
                <a:cs typeface="Arial" panose="020B0604020202020204" pitchFamily="34" charset="0"/>
              </a:rPr>
              <a:t>Houze</a:t>
            </a:r>
            <a:endParaRPr kumimoji="0" lang="en-US" sz="3600" b="1" i="0"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sz="3600" b="1" dirty="0">
                <a:latin typeface="Arial" panose="020B0604020202020204" pitchFamily="34" charset="0"/>
                <a:cs typeface="Arial" panose="020B0604020202020204" pitchFamily="34" charset="0"/>
              </a:rPr>
              <a:t>Univ. of Washington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3600" b="1" dirty="0">
                <a:latin typeface="Arial" panose="020B0604020202020204" pitchFamily="34" charset="0"/>
                <a:cs typeface="Arial" panose="020B0604020202020204" pitchFamily="34" charset="0"/>
              </a:rPr>
              <a:t>PNNL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5138" name="Picture 2"/>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1143000" y="649993"/>
            <a:ext cx="7239000" cy="5988050"/>
          </a:xfrm>
        </p:spPr>
      </p:pic>
      <p:grpSp>
        <p:nvGrpSpPr>
          <p:cNvPr id="5" name="Group 4">
            <a:extLst>
              <a:ext uri="{FF2B5EF4-FFF2-40B4-BE49-F238E27FC236}">
                <a16:creationId xmlns:a16="http://schemas.microsoft.com/office/drawing/2014/main" id="{B3D12891-7E08-E0FD-60B4-6FC887F0BEE4}"/>
              </a:ext>
            </a:extLst>
          </p:cNvPr>
          <p:cNvGrpSpPr/>
          <p:nvPr/>
        </p:nvGrpSpPr>
        <p:grpSpPr>
          <a:xfrm>
            <a:off x="1947341" y="1447800"/>
            <a:ext cx="2319859" cy="3564468"/>
            <a:chOff x="1947341" y="1447800"/>
            <a:chExt cx="2319859" cy="3564468"/>
          </a:xfrm>
        </p:grpSpPr>
        <p:graphicFrame>
          <p:nvGraphicFramePr>
            <p:cNvPr id="2" name="Diagram 1"/>
            <p:cNvGraphicFramePr/>
            <p:nvPr>
              <p:extLst>
                <p:ext uri="{D42A27DB-BD31-4B8C-83A1-F6EECF244321}">
                  <p14:modId xmlns:p14="http://schemas.microsoft.com/office/powerpoint/2010/main" val="1768173503"/>
                </p:ext>
              </p:extLst>
            </p:nvPr>
          </p:nvGraphicFramePr>
          <p:xfrm>
            <a:off x="1947341" y="3945467"/>
            <a:ext cx="1507059" cy="10668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447800"/>
              <a:ext cx="838200" cy="3429000"/>
            </a:xfrm>
            <a:prstGeom prst="rect">
              <a:avLst/>
            </a:prstGeom>
            <a:noFill/>
            <a:ln w="2857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6" name="Group 5">
            <a:extLst>
              <a:ext uri="{FF2B5EF4-FFF2-40B4-BE49-F238E27FC236}">
                <a16:creationId xmlns:a16="http://schemas.microsoft.com/office/drawing/2014/main" id="{AE09EDF0-F488-42A3-FBC7-D1EDD7A113D9}"/>
              </a:ext>
            </a:extLst>
          </p:cNvPr>
          <p:cNvGrpSpPr/>
          <p:nvPr/>
        </p:nvGrpSpPr>
        <p:grpSpPr>
          <a:xfrm>
            <a:off x="4343400" y="1447800"/>
            <a:ext cx="3513672" cy="3429000"/>
            <a:chOff x="4343400" y="1447800"/>
            <a:chExt cx="3513672" cy="3429000"/>
          </a:xfrm>
        </p:grpSpPr>
        <p:graphicFrame>
          <p:nvGraphicFramePr>
            <p:cNvPr id="13" name="Diagram 12"/>
            <p:cNvGraphicFramePr/>
            <p:nvPr>
              <p:extLst>
                <p:ext uri="{D42A27DB-BD31-4B8C-83A1-F6EECF244321}">
                  <p14:modId xmlns:p14="http://schemas.microsoft.com/office/powerpoint/2010/main" val="4201609217"/>
                </p:ext>
              </p:extLst>
            </p:nvPr>
          </p:nvGraphicFramePr>
          <p:xfrm>
            <a:off x="6163745" y="2285995"/>
            <a:ext cx="1693327" cy="75353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9" name="Picture 5"/>
            <p:cNvPicPr>
              <a:picLocks noChangeAspect="1" noChangeArrowheads="1"/>
            </p:cNvPicPr>
            <p:nvPr/>
          </p:nvPicPr>
          <p:blipFill>
            <a:blip r:embed="rId16">
              <a:extLst>
                <a:ext uri="{28A0092B-C50C-407E-A947-70E740481C1C}">
                  <a14:useLocalDpi xmlns:a14="http://schemas.microsoft.com/office/drawing/2010/main" val="0"/>
                </a:ext>
              </a:extLst>
            </a:blip>
            <a:srcRect r="30148"/>
            <a:stretch>
              <a:fillRect/>
            </a:stretch>
          </p:blipFill>
          <p:spPr bwMode="auto">
            <a:xfrm>
              <a:off x="4343400" y="1447800"/>
              <a:ext cx="1828800" cy="3429000"/>
            </a:xfrm>
            <a:prstGeom prst="rect">
              <a:avLst/>
            </a:prstGeom>
            <a:noFill/>
            <a:ln w="2857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3" name="TextBox 2">
            <a:extLst>
              <a:ext uri="{FF2B5EF4-FFF2-40B4-BE49-F238E27FC236}">
                <a16:creationId xmlns:a16="http://schemas.microsoft.com/office/drawing/2014/main" id="{A871E117-E568-A8F1-D560-BAB5B33C3A32}"/>
              </a:ext>
            </a:extLst>
          </p:cNvPr>
          <p:cNvSpPr txBox="1"/>
          <p:nvPr/>
        </p:nvSpPr>
        <p:spPr>
          <a:xfrm>
            <a:off x="1" y="179108"/>
            <a:ext cx="9144000" cy="461665"/>
          </a:xfrm>
          <a:prstGeom prst="rect">
            <a:avLst/>
          </a:prstGeom>
          <a:noFill/>
        </p:spPr>
        <p:txBody>
          <a:bodyPr wrap="square" rtlCol="0">
            <a:spAutoFit/>
          </a:bodyPr>
          <a:lstStyle/>
          <a:p>
            <a:pPr algn="ctr"/>
            <a:r>
              <a:rPr lang="en-US" sz="2400" dirty="0">
                <a:solidFill>
                  <a:schemeClr val="bg2"/>
                </a:solidFill>
                <a:latin typeface="Avenir Book" panose="02000503020000020003" pitchFamily="2" charset="0"/>
                <a:cs typeface="Arial" panose="020B0604020202020204" pitchFamily="34" charset="0"/>
              </a:rPr>
              <a:t>Empirical Model of a Mesoscale Convective System</a:t>
            </a:r>
          </a:p>
        </p:txBody>
      </p:sp>
      <p:sp>
        <p:nvSpPr>
          <p:cNvPr id="4" name="Rectangle 3">
            <a:extLst>
              <a:ext uri="{FF2B5EF4-FFF2-40B4-BE49-F238E27FC236}">
                <a16:creationId xmlns:a16="http://schemas.microsoft.com/office/drawing/2014/main" id="{97AE2215-0C62-EE03-AC15-75309D1A970F}"/>
              </a:ext>
            </a:extLst>
          </p:cNvPr>
          <p:cNvSpPr/>
          <p:nvPr/>
        </p:nvSpPr>
        <p:spPr bwMode="auto">
          <a:xfrm>
            <a:off x="1338606" y="649993"/>
            <a:ext cx="1131217" cy="632052"/>
          </a:xfrm>
          <a:prstGeom prst="rect">
            <a:avLst/>
          </a:prstGeom>
          <a:solidFill>
            <a:schemeClr val="tx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TextBox 7">
            <a:extLst>
              <a:ext uri="{FF2B5EF4-FFF2-40B4-BE49-F238E27FC236}">
                <a16:creationId xmlns:a16="http://schemas.microsoft.com/office/drawing/2014/main" id="{1023B48F-871B-68D5-FA3F-1DD5A5486E16}"/>
              </a:ext>
            </a:extLst>
          </p:cNvPr>
          <p:cNvSpPr txBox="1"/>
          <p:nvPr/>
        </p:nvSpPr>
        <p:spPr>
          <a:xfrm>
            <a:off x="7154336" y="3554555"/>
            <a:ext cx="1693327" cy="646331"/>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What about microphysics?</a:t>
            </a:r>
          </a:p>
        </p:txBody>
      </p:sp>
    </p:spTree>
    <p:extLst>
      <p:ext uri="{BB962C8B-B14F-4D97-AF65-F5344CB8AC3E}">
        <p14:creationId xmlns:p14="http://schemas.microsoft.com/office/powerpoint/2010/main" val="222395394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538318"/>
            <a:ext cx="9144000" cy="4189046"/>
          </a:xfrm>
          <a:prstGeom prst="rect">
            <a:avLst/>
          </a:prstGeom>
          <a:solidFill>
            <a:srgbClr val="FFFFFF"/>
          </a:solidFill>
        </p:spPr>
      </p:pic>
      <p:grpSp>
        <p:nvGrpSpPr>
          <p:cNvPr id="19" name="Group 18"/>
          <p:cNvGrpSpPr/>
          <p:nvPr/>
        </p:nvGrpSpPr>
        <p:grpSpPr>
          <a:xfrm>
            <a:off x="3700615" y="2538783"/>
            <a:ext cx="5257330" cy="1721437"/>
            <a:chOff x="3700615" y="2538783"/>
            <a:chExt cx="5257330" cy="1721437"/>
          </a:xfrm>
        </p:grpSpPr>
        <p:sp>
          <p:nvSpPr>
            <p:cNvPr id="2" name="Oval 1"/>
            <p:cNvSpPr/>
            <p:nvPr/>
          </p:nvSpPr>
          <p:spPr bwMode="auto">
            <a:xfrm>
              <a:off x="3700615" y="4055401"/>
              <a:ext cx="3673303" cy="20481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endParaRPr>
            </a:p>
          </p:txBody>
        </p:sp>
        <p:sp>
          <p:nvSpPr>
            <p:cNvPr id="8" name="Text Box 3"/>
            <p:cNvSpPr txBox="1">
              <a:spLocks noChangeArrowheads="1"/>
            </p:cNvSpPr>
            <p:nvPr/>
          </p:nvSpPr>
          <p:spPr bwMode="auto">
            <a:xfrm>
              <a:off x="6952792" y="2538783"/>
              <a:ext cx="2005153" cy="1200329"/>
            </a:xfrm>
            <a:prstGeom prst="rect">
              <a:avLst/>
            </a:prstGeom>
            <a:solidFill>
              <a:srgbClr val="FFFFFF"/>
            </a:solidFill>
            <a:ln w="28575" cmpd="sng">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venir Book" panose="02000503020000020003" pitchFamily="2" charset="0"/>
                  <a:ea typeface="ＭＳ Ｐゴシック" charset="0"/>
                  <a:cs typeface="Comic Sans MS"/>
                </a:rPr>
                <a:t>Inferred from radar and measurements of </a:t>
              </a:r>
              <a:r>
                <a:rPr kumimoji="0" lang="en-US" sz="1800" b="1" i="0" u="sng" strike="noStrike" kern="1200" cap="none" spc="0" normalizeH="0" baseline="0" noProof="0" dirty="0">
                  <a:ln>
                    <a:noFill/>
                  </a:ln>
                  <a:solidFill>
                    <a:srgbClr val="FF0000"/>
                  </a:solidFill>
                  <a:effectLst/>
                  <a:uLnTx/>
                  <a:uFillTx/>
                  <a:latin typeface="Avenir Book" panose="02000503020000020003" pitchFamily="2" charset="0"/>
                  <a:ea typeface="ＭＳ Ｐゴシック" charset="0"/>
                  <a:cs typeface="Comic Sans MS"/>
                </a:rPr>
                <a:t>rain</a:t>
              </a:r>
              <a:r>
                <a:rPr kumimoji="0" lang="en-US" sz="1800" b="1" i="0" u="none" strike="noStrike" kern="1200" cap="none" spc="0" normalizeH="0" baseline="0" noProof="0" dirty="0">
                  <a:ln>
                    <a:noFill/>
                  </a:ln>
                  <a:solidFill>
                    <a:srgbClr val="FF0000"/>
                  </a:solidFill>
                  <a:effectLst/>
                  <a:uLnTx/>
                  <a:uFillTx/>
                  <a:latin typeface="Avenir Book" panose="02000503020000020003" pitchFamily="2" charset="0"/>
                  <a:ea typeface="ＭＳ Ｐゴシック" charset="0"/>
                  <a:cs typeface="Comic Sans MS"/>
                </a:rPr>
                <a:t>drop sizes</a:t>
              </a:r>
            </a:p>
          </p:txBody>
        </p:sp>
        <p:cxnSp>
          <p:nvCxnSpPr>
            <p:cNvPr id="18" name="Straight Connector 17"/>
            <p:cNvCxnSpPr>
              <a:cxnSpLocks/>
            </p:cNvCxnSpPr>
            <p:nvPr/>
          </p:nvCxnSpPr>
          <p:spPr bwMode="auto">
            <a:xfrm flipH="1">
              <a:off x="7196398" y="3739112"/>
              <a:ext cx="311307" cy="357254"/>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
        <p:nvSpPr>
          <p:cNvPr id="4" name="TextBox 3">
            <a:extLst>
              <a:ext uri="{FF2B5EF4-FFF2-40B4-BE49-F238E27FC236}">
                <a16:creationId xmlns:a16="http://schemas.microsoft.com/office/drawing/2014/main" id="{E0A21E97-ACB9-69AE-31E4-5A09798E00BC}"/>
              </a:ext>
            </a:extLst>
          </p:cNvPr>
          <p:cNvSpPr txBox="1"/>
          <p:nvPr/>
        </p:nvSpPr>
        <p:spPr>
          <a:xfrm>
            <a:off x="0" y="360255"/>
            <a:ext cx="9144000" cy="584775"/>
          </a:xfrm>
          <a:prstGeom prst="rect">
            <a:avLst/>
          </a:prstGeom>
          <a:noFill/>
        </p:spPr>
        <p:txBody>
          <a:bodyPr wrap="square" rtlCol="0">
            <a:spAutoFit/>
          </a:bodyPr>
          <a:lstStyle/>
          <a:p>
            <a:pPr algn="ctr"/>
            <a:r>
              <a:rPr lang="en-US" sz="3200" dirty="0">
                <a:solidFill>
                  <a:schemeClr val="bg1"/>
                </a:solidFill>
                <a:latin typeface="Avenir Book" panose="02000503020000020003" pitchFamily="2" charset="0"/>
              </a:rPr>
              <a:t>Leary and </a:t>
            </a:r>
            <a:r>
              <a:rPr lang="en-US" sz="3200" dirty="0" err="1">
                <a:solidFill>
                  <a:schemeClr val="bg1"/>
                </a:solidFill>
                <a:latin typeface="Avenir Book" panose="02000503020000020003" pitchFamily="2" charset="0"/>
              </a:rPr>
              <a:t>Houze’s</a:t>
            </a:r>
            <a:r>
              <a:rPr lang="en-US" sz="3200" dirty="0">
                <a:solidFill>
                  <a:schemeClr val="bg1"/>
                </a:solidFill>
                <a:latin typeface="Avenir Book" panose="02000503020000020003" pitchFamily="2" charset="0"/>
              </a:rPr>
              <a:t> (1979) GATE study</a:t>
            </a:r>
          </a:p>
        </p:txBody>
      </p:sp>
    </p:spTree>
    <p:extLst>
      <p:ext uri="{BB962C8B-B14F-4D97-AF65-F5344CB8AC3E}">
        <p14:creationId xmlns:p14="http://schemas.microsoft.com/office/powerpoint/2010/main" val="419286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8F8F8"/>
        </a:solidFill>
        <a:effectLst/>
      </p:bgPr>
    </p:bg>
    <p:spTree>
      <p:nvGrpSpPr>
        <p:cNvPr id="1" name=""/>
        <p:cNvGrpSpPr/>
        <p:nvPr/>
      </p:nvGrpSpPr>
      <p:grpSpPr>
        <a:xfrm>
          <a:off x="0" y="0"/>
          <a:ext cx="0" cy="0"/>
          <a:chOff x="0" y="0"/>
          <a:chExt cx="0" cy="0"/>
        </a:xfrm>
      </p:grpSpPr>
      <p:sp>
        <p:nvSpPr>
          <p:cNvPr id="30" name="Rectangle 29"/>
          <p:cNvSpPr/>
          <p:nvPr/>
        </p:nvSpPr>
        <p:spPr bwMode="auto">
          <a:xfrm>
            <a:off x="0" y="378493"/>
            <a:ext cx="9144000" cy="6136724"/>
          </a:xfrm>
          <a:prstGeom prst="rect">
            <a:avLst/>
          </a:prstGeom>
          <a:solidFill>
            <a:srgbClr val="F8F8F8"/>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1" name="TextBox 10"/>
          <p:cNvSpPr txBox="1"/>
          <p:nvPr/>
        </p:nvSpPr>
        <p:spPr>
          <a:xfrm>
            <a:off x="1175431" y="3236129"/>
            <a:ext cx="1599121" cy="307777"/>
          </a:xfrm>
          <a:prstGeom prst="rect">
            <a:avLst/>
          </a:prstGeom>
          <a:noFill/>
        </p:spPr>
        <p:txBody>
          <a:bodyPr wrap="square" rtlCol="0">
            <a:spAutoFit/>
          </a:bodyPr>
          <a:lstStyle/>
          <a:p>
            <a:pPr marL="234950" marR="0" lvl="0" indent="-23495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rPr>
              <a:t>Melting snow</a:t>
            </a:r>
          </a:p>
        </p:txBody>
      </p:sp>
      <p:sp>
        <p:nvSpPr>
          <p:cNvPr id="14" name="TextBox 13"/>
          <p:cNvSpPr txBox="1"/>
          <p:nvPr/>
        </p:nvSpPr>
        <p:spPr>
          <a:xfrm>
            <a:off x="2299847" y="3105901"/>
            <a:ext cx="1086136" cy="317997"/>
          </a:xfrm>
          <a:prstGeom prst="rect">
            <a:avLst/>
          </a:prstGeom>
          <a:noFill/>
        </p:spPr>
        <p:txBody>
          <a:bodyPr wrap="square" rtlCol="0">
            <a:spAutoFit/>
          </a:bodyPr>
          <a:lstStyle/>
          <a:p>
            <a:pPr marL="234950" marR="0" lvl="0" indent="-23495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ＭＳ Ｐゴシック" charset="0"/>
              </a:rPr>
              <a:t>Graupel</a:t>
            </a:r>
          </a:p>
        </p:txBody>
      </p:sp>
      <p:sp>
        <p:nvSpPr>
          <p:cNvPr id="15" name="TextBox 14"/>
          <p:cNvSpPr txBox="1"/>
          <p:nvPr/>
        </p:nvSpPr>
        <p:spPr>
          <a:xfrm>
            <a:off x="1982313" y="2628124"/>
            <a:ext cx="1153222" cy="307777"/>
          </a:xfrm>
          <a:prstGeom prst="rect">
            <a:avLst/>
          </a:prstGeom>
          <a:noFill/>
        </p:spPr>
        <p:txBody>
          <a:bodyPr wrap="square" rtlCol="0">
            <a:spAutoFit/>
          </a:bodyPr>
          <a:lstStyle/>
          <a:p>
            <a:pPr marL="234950" marR="0" lvl="0" indent="-23495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Arial" charset="0"/>
                <a:ea typeface="ＭＳ Ｐゴシック" charset="0"/>
              </a:rPr>
              <a:t>Dry snow</a:t>
            </a:r>
          </a:p>
        </p:txBody>
      </p:sp>
      <p:sp>
        <p:nvSpPr>
          <p:cNvPr id="16" name="TextBox 15"/>
          <p:cNvSpPr txBox="1"/>
          <p:nvPr/>
        </p:nvSpPr>
        <p:spPr>
          <a:xfrm>
            <a:off x="1037273" y="2040588"/>
            <a:ext cx="1110567" cy="307777"/>
          </a:xfrm>
          <a:prstGeom prst="rect">
            <a:avLst/>
          </a:prstGeom>
          <a:noFill/>
        </p:spPr>
        <p:txBody>
          <a:bodyPr wrap="square" rtlCol="0">
            <a:spAutoFit/>
          </a:bodyPr>
          <a:lstStyle/>
          <a:p>
            <a:pPr marL="234950" marR="0" lvl="0" indent="-23495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8000"/>
                </a:solidFill>
                <a:effectLst/>
                <a:uLnTx/>
                <a:uFillTx/>
                <a:latin typeface="Arial" charset="0"/>
                <a:ea typeface="ＭＳ Ｐゴシック" charset="0"/>
              </a:rPr>
              <a:t>Small ice</a:t>
            </a:r>
          </a:p>
        </p:txBody>
      </p:sp>
      <p:sp>
        <p:nvSpPr>
          <p:cNvPr id="3" name="TextBox 2"/>
          <p:cNvSpPr txBox="1"/>
          <p:nvPr/>
        </p:nvSpPr>
        <p:spPr>
          <a:xfrm>
            <a:off x="981252" y="633338"/>
            <a:ext cx="1784463" cy="400110"/>
          </a:xfrm>
          <a:prstGeom prst="rect">
            <a:avLst/>
          </a:prstGeom>
          <a:solidFill>
            <a:srgbClr val="F8F8F8"/>
          </a:solid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venir Book" panose="02000503020000020003" pitchFamily="2" charset="0"/>
                <a:ea typeface="ＭＳ Ｐゴシック" charset="0"/>
              </a:rPr>
              <a:t>October 2011</a:t>
            </a:r>
          </a:p>
        </p:txBody>
      </p:sp>
      <p:sp>
        <p:nvSpPr>
          <p:cNvPr id="6" name="TextBox 5"/>
          <p:cNvSpPr txBox="1"/>
          <p:nvPr/>
        </p:nvSpPr>
        <p:spPr>
          <a:xfrm>
            <a:off x="3720373" y="649017"/>
            <a:ext cx="2066848" cy="400110"/>
          </a:xfrm>
          <a:prstGeom prst="rect">
            <a:avLst/>
          </a:prstGeom>
          <a:solidFill>
            <a:srgbClr val="F8F8F8"/>
          </a:solid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venir Book" panose="02000503020000020003" pitchFamily="2" charset="0"/>
                <a:ea typeface="ＭＳ Ｐゴシック" charset="0"/>
              </a:rPr>
              <a:t>November 2011</a:t>
            </a:r>
          </a:p>
        </p:txBody>
      </p:sp>
      <p:sp>
        <p:nvSpPr>
          <p:cNvPr id="7" name="TextBox 6"/>
          <p:cNvSpPr txBox="1"/>
          <p:nvPr/>
        </p:nvSpPr>
        <p:spPr>
          <a:xfrm>
            <a:off x="6733322" y="649017"/>
            <a:ext cx="2052421" cy="400110"/>
          </a:xfrm>
          <a:prstGeom prst="rect">
            <a:avLst/>
          </a:prstGeom>
          <a:solidFill>
            <a:srgbClr val="F8F8F8"/>
          </a:solid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venir Book" panose="02000503020000020003" pitchFamily="2" charset="0"/>
                <a:ea typeface="ＭＳ Ｐゴシック" charset="0"/>
              </a:rPr>
              <a:t>December 2011</a:t>
            </a:r>
          </a:p>
        </p:txBody>
      </p:sp>
      <p:grpSp>
        <p:nvGrpSpPr>
          <p:cNvPr id="53" name="Group 52">
            <a:extLst>
              <a:ext uri="{FF2B5EF4-FFF2-40B4-BE49-F238E27FC236}">
                <a16:creationId xmlns:a16="http://schemas.microsoft.com/office/drawing/2014/main" id="{4C3A3862-D487-B2F5-9B26-889FDE5BE44F}"/>
              </a:ext>
            </a:extLst>
          </p:cNvPr>
          <p:cNvGrpSpPr/>
          <p:nvPr/>
        </p:nvGrpSpPr>
        <p:grpSpPr>
          <a:xfrm>
            <a:off x="-1905" y="1033448"/>
            <a:ext cx="9144000" cy="5715000"/>
            <a:chOff x="0" y="776153"/>
            <a:chExt cx="9144000" cy="5715000"/>
          </a:xfrm>
        </p:grpSpPr>
        <p:pic>
          <p:nvPicPr>
            <p:cNvPr id="8" name="Picture 7" descr="HIDprofile_perctot_MCS100_convstrat_OctNovDec_WSDSIIGH_rh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6153"/>
              <a:ext cx="9144000" cy="5715000"/>
            </a:xfrm>
            <a:prstGeom prst="rect">
              <a:avLst/>
            </a:prstGeom>
            <a:solidFill>
              <a:srgbClr val="F8F8F8"/>
            </a:solidFill>
          </p:spPr>
        </p:pic>
        <p:sp>
          <p:nvSpPr>
            <p:cNvPr id="9" name="Rectangle 8"/>
            <p:cNvSpPr/>
            <p:nvPr/>
          </p:nvSpPr>
          <p:spPr bwMode="auto">
            <a:xfrm>
              <a:off x="857894" y="1337864"/>
              <a:ext cx="1117492" cy="333677"/>
            </a:xfrm>
            <a:prstGeom prst="rect">
              <a:avLst/>
            </a:prstGeom>
            <a:solidFill>
              <a:srgbClr val="FFFFFF"/>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Rectangle 9"/>
            <p:cNvSpPr/>
            <p:nvPr/>
          </p:nvSpPr>
          <p:spPr bwMode="auto">
            <a:xfrm>
              <a:off x="3769563" y="1396184"/>
              <a:ext cx="1184579" cy="228317"/>
            </a:xfrm>
            <a:prstGeom prst="rect">
              <a:avLst/>
            </a:prstGeom>
            <a:solidFill>
              <a:srgbClr val="FFFFFF"/>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3" name="Rectangle 12"/>
            <p:cNvSpPr/>
            <p:nvPr/>
          </p:nvSpPr>
          <p:spPr bwMode="auto">
            <a:xfrm>
              <a:off x="6716964" y="1333465"/>
              <a:ext cx="1117492" cy="333677"/>
            </a:xfrm>
            <a:prstGeom prst="rect">
              <a:avLst/>
            </a:prstGeom>
            <a:solidFill>
              <a:srgbClr val="F8F8F8"/>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Rectangle 4"/>
            <p:cNvSpPr/>
            <p:nvPr/>
          </p:nvSpPr>
          <p:spPr bwMode="auto">
            <a:xfrm>
              <a:off x="1740221" y="1373623"/>
              <a:ext cx="1191503" cy="862395"/>
            </a:xfrm>
            <a:prstGeom prst="rect">
              <a:avLst/>
            </a:prstGeom>
            <a:solidFill>
              <a:srgbClr val="F8F8F8"/>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2" name="Rectangle 11"/>
            <p:cNvSpPr/>
            <p:nvPr/>
          </p:nvSpPr>
          <p:spPr bwMode="auto">
            <a:xfrm>
              <a:off x="4907111" y="1344745"/>
              <a:ext cx="1019048" cy="1048072"/>
            </a:xfrm>
            <a:prstGeom prst="rect">
              <a:avLst/>
            </a:prstGeom>
            <a:solidFill>
              <a:srgbClr val="F8F8F8"/>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Rectangle 16"/>
            <p:cNvSpPr/>
            <p:nvPr/>
          </p:nvSpPr>
          <p:spPr bwMode="auto">
            <a:xfrm>
              <a:off x="7850135" y="1418745"/>
              <a:ext cx="1019048" cy="1048072"/>
            </a:xfrm>
            <a:prstGeom prst="rect">
              <a:avLst/>
            </a:prstGeom>
            <a:solidFill>
              <a:srgbClr val="F8F8F8"/>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8" name="Rectangle 17"/>
            <p:cNvSpPr/>
            <p:nvPr/>
          </p:nvSpPr>
          <p:spPr bwMode="auto">
            <a:xfrm>
              <a:off x="1720167" y="3799610"/>
              <a:ext cx="1191503" cy="862395"/>
            </a:xfrm>
            <a:prstGeom prst="rect">
              <a:avLst/>
            </a:prstGeom>
            <a:solidFill>
              <a:srgbClr val="F8F8F8"/>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 name="Rectangle 18"/>
            <p:cNvSpPr/>
            <p:nvPr/>
          </p:nvSpPr>
          <p:spPr bwMode="auto">
            <a:xfrm>
              <a:off x="4757258" y="3795211"/>
              <a:ext cx="1191503" cy="862395"/>
            </a:xfrm>
            <a:prstGeom prst="rect">
              <a:avLst/>
            </a:prstGeom>
            <a:solidFill>
              <a:srgbClr val="F8F8F8"/>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0" name="Rectangle 19"/>
            <p:cNvSpPr/>
            <p:nvPr/>
          </p:nvSpPr>
          <p:spPr bwMode="auto">
            <a:xfrm>
              <a:off x="7543506" y="3806492"/>
              <a:ext cx="1191503" cy="862395"/>
            </a:xfrm>
            <a:prstGeom prst="rect">
              <a:avLst/>
            </a:prstGeom>
            <a:solidFill>
              <a:srgbClr val="F8F8F8"/>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1" name="Rectangle 20"/>
            <p:cNvSpPr/>
            <p:nvPr/>
          </p:nvSpPr>
          <p:spPr bwMode="auto">
            <a:xfrm>
              <a:off x="6676857" y="3802093"/>
              <a:ext cx="1256043" cy="472313"/>
            </a:xfrm>
            <a:prstGeom prst="rect">
              <a:avLst/>
            </a:prstGeom>
            <a:solidFill>
              <a:srgbClr val="F8F8F8"/>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2" name="Rectangle 21"/>
            <p:cNvSpPr/>
            <p:nvPr/>
          </p:nvSpPr>
          <p:spPr bwMode="auto">
            <a:xfrm>
              <a:off x="3803467" y="3860413"/>
              <a:ext cx="1256043" cy="472313"/>
            </a:xfrm>
            <a:prstGeom prst="rect">
              <a:avLst/>
            </a:prstGeom>
            <a:solidFill>
              <a:srgbClr val="F8F8F8"/>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3" name="Rectangle 22"/>
            <p:cNvSpPr/>
            <p:nvPr/>
          </p:nvSpPr>
          <p:spPr bwMode="auto">
            <a:xfrm>
              <a:off x="883045" y="3871693"/>
              <a:ext cx="1256043" cy="472313"/>
            </a:xfrm>
            <a:prstGeom prst="rect">
              <a:avLst/>
            </a:prstGeom>
            <a:solidFill>
              <a:srgbClr val="F8F8F8"/>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4" name="TextBox 23"/>
          <p:cNvSpPr txBox="1"/>
          <p:nvPr/>
        </p:nvSpPr>
        <p:spPr>
          <a:xfrm>
            <a:off x="736850" y="1491334"/>
            <a:ext cx="2273262" cy="338554"/>
          </a:xfrm>
          <a:prstGeom prst="rect">
            <a:avLst/>
          </a:prstGeom>
          <a:solidFill>
            <a:srgbClr val="F8F8F8"/>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Convective</a:t>
            </a:r>
          </a:p>
        </p:txBody>
      </p:sp>
      <p:sp>
        <p:nvSpPr>
          <p:cNvPr id="25" name="TextBox 24"/>
          <p:cNvSpPr txBox="1"/>
          <p:nvPr/>
        </p:nvSpPr>
        <p:spPr>
          <a:xfrm>
            <a:off x="736850" y="3980040"/>
            <a:ext cx="2273262" cy="338554"/>
          </a:xfrm>
          <a:prstGeom prst="rect">
            <a:avLst/>
          </a:prstGeom>
          <a:solidFill>
            <a:srgbClr val="F8F8F8"/>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Stratiform</a:t>
            </a:r>
          </a:p>
        </p:txBody>
      </p:sp>
      <p:sp>
        <p:nvSpPr>
          <p:cNvPr id="26" name="TextBox 25"/>
          <p:cNvSpPr txBox="1"/>
          <p:nvPr/>
        </p:nvSpPr>
        <p:spPr>
          <a:xfrm>
            <a:off x="3617165" y="1491334"/>
            <a:ext cx="2273262" cy="338554"/>
          </a:xfrm>
          <a:prstGeom prst="rect">
            <a:avLst/>
          </a:prstGeom>
          <a:solidFill>
            <a:srgbClr val="F8F8F8"/>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Convective</a:t>
            </a:r>
          </a:p>
        </p:txBody>
      </p:sp>
      <p:sp>
        <p:nvSpPr>
          <p:cNvPr id="27" name="TextBox 26"/>
          <p:cNvSpPr txBox="1"/>
          <p:nvPr/>
        </p:nvSpPr>
        <p:spPr>
          <a:xfrm>
            <a:off x="3617165" y="3980040"/>
            <a:ext cx="2273262" cy="338554"/>
          </a:xfrm>
          <a:prstGeom prst="rect">
            <a:avLst/>
          </a:prstGeom>
          <a:solidFill>
            <a:srgbClr val="F8F8F8"/>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Stratiform</a:t>
            </a:r>
          </a:p>
        </p:txBody>
      </p:sp>
      <p:sp>
        <p:nvSpPr>
          <p:cNvPr id="28" name="TextBox 27"/>
          <p:cNvSpPr txBox="1"/>
          <p:nvPr/>
        </p:nvSpPr>
        <p:spPr>
          <a:xfrm>
            <a:off x="6622900" y="1491334"/>
            <a:ext cx="2273262" cy="338554"/>
          </a:xfrm>
          <a:prstGeom prst="rect">
            <a:avLst/>
          </a:prstGeom>
          <a:solidFill>
            <a:srgbClr val="F8F8F8"/>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Convective</a:t>
            </a:r>
          </a:p>
        </p:txBody>
      </p:sp>
      <p:sp>
        <p:nvSpPr>
          <p:cNvPr id="29" name="TextBox 28"/>
          <p:cNvSpPr txBox="1"/>
          <p:nvPr/>
        </p:nvSpPr>
        <p:spPr>
          <a:xfrm>
            <a:off x="6622900" y="3980040"/>
            <a:ext cx="2273262" cy="338554"/>
          </a:xfrm>
          <a:prstGeom prst="rect">
            <a:avLst/>
          </a:prstGeom>
          <a:solidFill>
            <a:srgbClr val="F8F8F8"/>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Stratiform</a:t>
            </a:r>
          </a:p>
        </p:txBody>
      </p:sp>
      <p:sp>
        <p:nvSpPr>
          <p:cNvPr id="31" name="TextBox 30">
            <a:extLst>
              <a:ext uri="{FF2B5EF4-FFF2-40B4-BE49-F238E27FC236}">
                <a16:creationId xmlns:a16="http://schemas.microsoft.com/office/drawing/2014/main" id="{97849506-9B22-75D1-ADF4-2CFE01232D69}"/>
              </a:ext>
            </a:extLst>
          </p:cNvPr>
          <p:cNvSpPr txBox="1"/>
          <p:nvPr/>
        </p:nvSpPr>
        <p:spPr>
          <a:xfrm>
            <a:off x="3703" y="94468"/>
            <a:ext cx="9144000" cy="461665"/>
          </a:xfrm>
          <a:prstGeom prst="rect">
            <a:avLst/>
          </a:prstGeom>
          <a:solidFill>
            <a:srgbClr val="F8F8F8"/>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dirty="0">
                <a:solidFill>
                  <a:srgbClr val="000000"/>
                </a:solidFill>
                <a:latin typeface="Avenir Book" panose="02000503020000020003" pitchFamily="2" charset="0"/>
                <a:ea typeface="ＭＳ Ｐゴシック" charset="0"/>
              </a:rPr>
              <a:t>DYNAMO—</a:t>
            </a:r>
            <a:r>
              <a:rPr lang="en-US" sz="2400" b="1" u="sng" dirty="0">
                <a:solidFill>
                  <a:srgbClr val="000000"/>
                </a:solidFill>
                <a:latin typeface="Avenir Book" panose="02000503020000020003" pitchFamily="2" charset="0"/>
                <a:ea typeface="ＭＳ Ｐゴシック" charset="0"/>
              </a:rPr>
              <a:t>Dual Polarization Radar</a:t>
            </a:r>
            <a:endParaRPr kumimoji="0" lang="en-US" sz="2400" b="1" i="0" u="none" strike="noStrike" kern="1200" cap="none" spc="0" normalizeH="0" baseline="0" noProof="0" dirty="0">
              <a:ln>
                <a:noFill/>
              </a:ln>
              <a:solidFill>
                <a:srgbClr val="000000"/>
              </a:solidFill>
              <a:effectLst/>
              <a:uLnTx/>
              <a:uFillTx/>
              <a:latin typeface="Avenir Book" panose="02000503020000020003" pitchFamily="2" charset="0"/>
              <a:ea typeface="ＭＳ Ｐゴシック" charset="0"/>
            </a:endParaRPr>
          </a:p>
        </p:txBody>
      </p:sp>
      <p:cxnSp>
        <p:nvCxnSpPr>
          <p:cNvPr id="34" name="Straight Connector 33">
            <a:extLst>
              <a:ext uri="{FF2B5EF4-FFF2-40B4-BE49-F238E27FC236}">
                <a16:creationId xmlns:a16="http://schemas.microsoft.com/office/drawing/2014/main" id="{2F0DDB95-5EC5-B852-4F7D-23E411FD1038}"/>
              </a:ext>
            </a:extLst>
          </p:cNvPr>
          <p:cNvCxnSpPr/>
          <p:nvPr/>
        </p:nvCxnSpPr>
        <p:spPr bwMode="auto">
          <a:xfrm>
            <a:off x="461913" y="2862476"/>
            <a:ext cx="9078013" cy="0"/>
          </a:xfrm>
          <a:prstGeom prst="line">
            <a:avLst/>
          </a:prstGeom>
          <a:solidFill>
            <a:schemeClr val="accent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6" name="TextBox 45">
            <a:extLst>
              <a:ext uri="{FF2B5EF4-FFF2-40B4-BE49-F238E27FC236}">
                <a16:creationId xmlns:a16="http://schemas.microsoft.com/office/drawing/2014/main" id="{A4866540-F284-AE98-4868-AFDB6BA256BC}"/>
              </a:ext>
            </a:extLst>
          </p:cNvPr>
          <p:cNvSpPr txBox="1"/>
          <p:nvPr/>
        </p:nvSpPr>
        <p:spPr>
          <a:xfrm>
            <a:off x="9539926" y="2953100"/>
            <a:ext cx="184731" cy="369332"/>
          </a:xfrm>
          <a:prstGeom prst="rect">
            <a:avLst/>
          </a:prstGeom>
          <a:noFill/>
        </p:spPr>
        <p:txBody>
          <a:bodyPr wrap="none" rtlCol="0">
            <a:spAutoFit/>
          </a:bodyPr>
          <a:lstStyle/>
          <a:p>
            <a:endParaRPr lang="en-US" dirty="0"/>
          </a:p>
        </p:txBody>
      </p:sp>
      <p:grpSp>
        <p:nvGrpSpPr>
          <p:cNvPr id="52" name="Group 51">
            <a:extLst>
              <a:ext uri="{FF2B5EF4-FFF2-40B4-BE49-F238E27FC236}">
                <a16:creationId xmlns:a16="http://schemas.microsoft.com/office/drawing/2014/main" id="{55D186CF-F839-7CBC-CFE8-9B85D0E38B7A}"/>
              </a:ext>
            </a:extLst>
          </p:cNvPr>
          <p:cNvGrpSpPr/>
          <p:nvPr/>
        </p:nvGrpSpPr>
        <p:grpSpPr>
          <a:xfrm>
            <a:off x="441546" y="4722575"/>
            <a:ext cx="8591979" cy="976705"/>
            <a:chOff x="441546" y="4509829"/>
            <a:chExt cx="8591979" cy="976705"/>
          </a:xfrm>
        </p:grpSpPr>
        <p:sp>
          <p:nvSpPr>
            <p:cNvPr id="44" name="Rectangle 43">
              <a:extLst>
                <a:ext uri="{FF2B5EF4-FFF2-40B4-BE49-F238E27FC236}">
                  <a16:creationId xmlns:a16="http://schemas.microsoft.com/office/drawing/2014/main" id="{9451C777-FEF0-CE23-421F-C64DFF0A053A}"/>
                </a:ext>
              </a:extLst>
            </p:cNvPr>
            <p:cNvSpPr/>
            <p:nvPr/>
          </p:nvSpPr>
          <p:spPr bwMode="auto">
            <a:xfrm>
              <a:off x="441546" y="5281231"/>
              <a:ext cx="8558898" cy="205303"/>
            </a:xfrm>
            <a:prstGeom prst="rect">
              <a:avLst/>
            </a:prstGeom>
            <a:solidFill>
              <a:srgbClr val="FFFF00">
                <a:alpha val="39820"/>
              </a:srgbClr>
            </a:solidFill>
            <a:ln w="38100">
              <a:solidFill>
                <a:schemeClr val="tx1"/>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7" name="TextBox 46">
              <a:extLst>
                <a:ext uri="{FF2B5EF4-FFF2-40B4-BE49-F238E27FC236}">
                  <a16:creationId xmlns:a16="http://schemas.microsoft.com/office/drawing/2014/main" id="{56FCC46D-EA03-E091-1425-E2036CE54EEA}"/>
                </a:ext>
              </a:extLst>
            </p:cNvPr>
            <p:cNvSpPr txBox="1"/>
            <p:nvPr/>
          </p:nvSpPr>
          <p:spPr>
            <a:xfrm>
              <a:off x="7777482" y="4509829"/>
              <a:ext cx="1256043" cy="338554"/>
            </a:xfrm>
            <a:prstGeom prst="rect">
              <a:avLst/>
            </a:prstGeom>
            <a:solidFill>
              <a:srgbClr val="F8F8F8">
                <a:alpha val="0"/>
              </a:srgbClr>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Bright band</a:t>
              </a:r>
            </a:p>
          </p:txBody>
        </p:sp>
        <p:cxnSp>
          <p:nvCxnSpPr>
            <p:cNvPr id="49" name="Straight Arrow Connector 48">
              <a:extLst>
                <a:ext uri="{FF2B5EF4-FFF2-40B4-BE49-F238E27FC236}">
                  <a16:creationId xmlns:a16="http://schemas.microsoft.com/office/drawing/2014/main" id="{1360AE07-F9CF-7649-739F-6D0082E5523C}"/>
                </a:ext>
              </a:extLst>
            </p:cNvPr>
            <p:cNvCxnSpPr>
              <a:cxnSpLocks/>
            </p:cNvCxnSpPr>
            <p:nvPr/>
          </p:nvCxnSpPr>
          <p:spPr bwMode="auto">
            <a:xfrm flipH="1">
              <a:off x="8304951" y="4787859"/>
              <a:ext cx="264514" cy="421573"/>
            </a:xfrm>
            <a:prstGeom prst="straightConnector1">
              <a:avLst/>
            </a:prstGeom>
            <a:solidFill>
              <a:schemeClr val="accent1"/>
            </a:solidFill>
            <a:ln>
              <a:solidFill>
                <a:schemeClr val="tx1"/>
              </a:solidFill>
              <a:tailEnd type="triangle"/>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sp>
        <p:nvSpPr>
          <p:cNvPr id="2" name="Text Box 3">
            <a:extLst>
              <a:ext uri="{FF2B5EF4-FFF2-40B4-BE49-F238E27FC236}">
                <a16:creationId xmlns:a16="http://schemas.microsoft.com/office/drawing/2014/main" id="{30CFF699-EC9B-519E-D196-C0CDF1C5DB63}"/>
              </a:ext>
            </a:extLst>
          </p:cNvPr>
          <p:cNvSpPr txBox="1">
            <a:spLocks noChangeArrowheads="1"/>
          </p:cNvSpPr>
          <p:nvPr/>
        </p:nvSpPr>
        <p:spPr bwMode="auto">
          <a:xfrm>
            <a:off x="7136418" y="6569298"/>
            <a:ext cx="200567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a:t>
            </a:r>
            <a:r>
              <a:rPr lang="en-US" sz="1400" i="1" dirty="0">
                <a:solidFill>
                  <a:srgbClr val="000000"/>
                </a:solidFill>
                <a:latin typeface="Arial" panose="020B0604020202020204" pitchFamily="34" charset="0"/>
                <a:cs typeface="Arial" panose="020B0604020202020204" pitchFamily="34" charset="0"/>
              </a:rPr>
              <a:t>owe and </a:t>
            </a:r>
            <a:r>
              <a:rPr kumimoji="0" lang="en-US" sz="1400" i="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Houze</a:t>
            </a:r>
            <a:r>
              <a:rPr kumimoji="0" lang="en-US" sz="140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1982</a:t>
            </a:r>
          </a:p>
        </p:txBody>
      </p:sp>
      <p:sp>
        <p:nvSpPr>
          <p:cNvPr id="32" name="TextBox 5">
            <a:extLst>
              <a:ext uri="{FF2B5EF4-FFF2-40B4-BE49-F238E27FC236}">
                <a16:creationId xmlns:a16="http://schemas.microsoft.com/office/drawing/2014/main" id="{765D0F67-2035-5120-8A89-580015C0DFB6}"/>
              </a:ext>
            </a:extLst>
          </p:cNvPr>
          <p:cNvSpPr txBox="1">
            <a:spLocks noChangeArrowheads="1"/>
          </p:cNvSpPr>
          <p:nvPr/>
        </p:nvSpPr>
        <p:spPr bwMode="auto">
          <a:xfrm>
            <a:off x="1771922" y="1943644"/>
            <a:ext cx="1415387"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solidFill>
                  <a:srgbClr val="59B62E"/>
                </a:solidFill>
              </a:rPr>
              <a:t>Non-oriented ice</a:t>
            </a:r>
          </a:p>
          <a:p>
            <a:pPr eaLnBrk="1" hangingPunct="1"/>
            <a:r>
              <a:rPr lang="en-US" sz="1400" dirty="0">
                <a:solidFill>
                  <a:srgbClr val="3679B7"/>
                </a:solidFill>
              </a:rPr>
              <a:t>Dry aggregates</a:t>
            </a:r>
          </a:p>
          <a:p>
            <a:pPr eaLnBrk="1" hangingPunct="1"/>
            <a:r>
              <a:rPr lang="en-US" sz="1400" dirty="0">
                <a:solidFill>
                  <a:srgbClr val="FC0019"/>
                </a:solidFill>
              </a:rPr>
              <a:t>Graupel</a:t>
            </a:r>
          </a:p>
          <a:p>
            <a:pPr eaLnBrk="1" hangingPunct="1"/>
            <a:r>
              <a:rPr lang="en-US" sz="1400" dirty="0">
                <a:solidFill>
                  <a:srgbClr val="000000"/>
                </a:solidFill>
              </a:rPr>
              <a:t>Wet aggregates</a:t>
            </a:r>
          </a:p>
          <a:p>
            <a:pPr eaLnBrk="1" hangingPunct="1"/>
            <a:endParaRPr lang="en-US" sz="1400" dirty="0">
              <a:solidFill>
                <a:srgbClr val="FC0019"/>
              </a:solidFill>
            </a:endParaRPr>
          </a:p>
        </p:txBody>
      </p:sp>
    </p:spTree>
    <p:extLst>
      <p:ext uri="{BB962C8B-B14F-4D97-AF65-F5344CB8AC3E}">
        <p14:creationId xmlns:p14="http://schemas.microsoft.com/office/powerpoint/2010/main" val="376050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4C7EAA-2B81-60EE-2845-91B5685DDB6F}"/>
              </a:ext>
            </a:extLst>
          </p:cNvPr>
          <p:cNvGrpSpPr/>
          <p:nvPr/>
        </p:nvGrpSpPr>
        <p:grpSpPr>
          <a:xfrm>
            <a:off x="0" y="1527819"/>
            <a:ext cx="9144000" cy="3802363"/>
            <a:chOff x="0" y="919299"/>
            <a:chExt cx="9144000" cy="3802363"/>
          </a:xfrm>
        </p:grpSpPr>
        <p:sp>
          <p:nvSpPr>
            <p:cNvPr id="2" name="TextBox 6">
              <a:extLst>
                <a:ext uri="{FF2B5EF4-FFF2-40B4-BE49-F238E27FC236}">
                  <a16:creationId xmlns:a16="http://schemas.microsoft.com/office/drawing/2014/main" id="{AEC5CDEA-DBBE-EF42-1AFA-4383630C119E}"/>
                </a:ext>
              </a:extLst>
            </p:cNvPr>
            <p:cNvSpPr txBox="1">
              <a:spLocks noChangeArrowheads="1"/>
            </p:cNvSpPr>
            <p:nvPr/>
          </p:nvSpPr>
          <p:spPr bwMode="auto">
            <a:xfrm>
              <a:off x="0" y="919299"/>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i="0" u="none" strike="noStrike" kern="1200" cap="none" spc="0" normalizeH="0" baseline="0" noProof="0" dirty="0">
                  <a:ln>
                    <a:noFill/>
                  </a:ln>
                  <a:effectLst/>
                  <a:uLnTx/>
                  <a:uFillTx/>
                  <a:latin typeface="Arial" charset="0"/>
                  <a:ea typeface="ＭＳ Ｐゴシック" charset="0"/>
                </a:rPr>
                <a:t>As radar technology has advanced we have learned:</a:t>
              </a:r>
              <a:endParaRPr lang="en-US" dirty="0"/>
            </a:p>
          </p:txBody>
        </p:sp>
        <p:sp>
          <p:nvSpPr>
            <p:cNvPr id="3" name="TextBox 2">
              <a:extLst>
                <a:ext uri="{FF2B5EF4-FFF2-40B4-BE49-F238E27FC236}">
                  <a16:creationId xmlns:a16="http://schemas.microsoft.com/office/drawing/2014/main" id="{88C11AA6-D98C-685B-89DB-705A9FCC871E}"/>
                </a:ext>
              </a:extLst>
            </p:cNvPr>
            <p:cNvSpPr txBox="1"/>
            <p:nvPr/>
          </p:nvSpPr>
          <p:spPr>
            <a:xfrm>
              <a:off x="529683" y="1859340"/>
              <a:ext cx="8084634" cy="2862322"/>
            </a:xfrm>
            <a:prstGeom prst="rect">
              <a:avLst/>
            </a:prstGeom>
            <a:noFill/>
          </p:spPr>
          <p:txBody>
            <a:bodyPr wrap="square" rtlCol="0">
              <a:spAutoFit/>
            </a:bodyPr>
            <a:lstStyle/>
            <a:p>
              <a:pPr marL="122238" indent="-122238">
                <a:buFont typeface="Arial" panose="020B0604020202020204" pitchFamily="34" charset="0"/>
                <a:buChar char="•"/>
              </a:pPr>
              <a:r>
                <a:rPr lang="en-US" dirty="0">
                  <a:effectLst/>
                  <a:latin typeface="Arial" panose="020B0604020202020204" pitchFamily="34" charset="0"/>
                  <a:cs typeface="Arial" panose="020B0604020202020204" pitchFamily="34" charset="0"/>
                </a:rPr>
                <a:t>Mesoscale Convective Systems result from combined scales: </a:t>
              </a:r>
            </a:p>
            <a:p>
              <a:pPr marL="122238" indent="-122238">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a:p>
              <a:pPr marL="579438" lvl="1" indent="-122238">
                <a:buFont typeface="Arial" panose="020B0604020202020204" pitchFamily="34" charset="0"/>
                <a:buChar char="•"/>
              </a:pPr>
              <a:r>
                <a:rPr lang="en-US" u="sng" dirty="0">
                  <a:effectLst/>
                  <a:latin typeface="Arial" panose="020B0604020202020204" pitchFamily="34" charset="0"/>
                  <a:cs typeface="Arial" panose="020B0604020202020204" pitchFamily="34" charset="0"/>
                </a:rPr>
                <a:t>Mesoscale</a:t>
              </a:r>
            </a:p>
            <a:p>
              <a:pPr marL="579438" lvl="1" indent="-122238">
                <a:buFont typeface="Arial" panose="020B0604020202020204" pitchFamily="34" charset="0"/>
                <a:buChar char="•"/>
              </a:pPr>
              <a:r>
                <a:rPr lang="en-US" u="sng" dirty="0">
                  <a:effectLst/>
                  <a:latin typeface="Arial" panose="020B0604020202020204" pitchFamily="34" charset="0"/>
                  <a:cs typeface="Arial" panose="020B0604020202020204" pitchFamily="34" charset="0"/>
                </a:rPr>
                <a:t>Convective</a:t>
              </a:r>
            </a:p>
            <a:p>
              <a:pPr marL="579438" lvl="1" indent="-122238">
                <a:buFont typeface="Arial" panose="020B0604020202020204" pitchFamily="34" charset="0"/>
                <a:buChar char="•"/>
              </a:pPr>
              <a:r>
                <a:rPr lang="en-US" u="sng" dirty="0">
                  <a:latin typeface="Arial" panose="020B0604020202020204" pitchFamily="34" charset="0"/>
                  <a:cs typeface="Arial" panose="020B0604020202020204" pitchFamily="34" charset="0"/>
                </a:rPr>
                <a:t>M</a:t>
              </a:r>
              <a:r>
                <a:rPr lang="en-US" u="sng" dirty="0">
                  <a:effectLst/>
                  <a:latin typeface="Arial" panose="020B0604020202020204" pitchFamily="34" charset="0"/>
                  <a:cs typeface="Arial" panose="020B0604020202020204" pitchFamily="34" charset="0"/>
                </a:rPr>
                <a:t>icrophysical</a:t>
              </a:r>
              <a:r>
                <a:rPr lang="en-US" dirty="0">
                  <a:effectLst/>
                  <a:latin typeface="Arial" panose="020B0604020202020204" pitchFamily="34" charset="0"/>
                  <a:cs typeface="Arial" panose="020B0604020202020204" pitchFamily="34" charset="0"/>
                </a:rPr>
                <a:t>.</a:t>
              </a:r>
            </a:p>
            <a:p>
              <a:pPr marL="122238" indent="-12223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22238" indent="-122238">
                <a:buFont typeface="Arial" panose="020B0604020202020204" pitchFamily="34" charset="0"/>
                <a:buChar char="•"/>
              </a:pPr>
              <a:r>
                <a:rPr lang="en-US" dirty="0">
                  <a:effectLst/>
                  <a:latin typeface="Arial" panose="020B0604020202020204" pitchFamily="34" charset="0"/>
                  <a:cs typeface="Arial" panose="020B0604020202020204" pitchFamily="34" charset="0"/>
                </a:rPr>
                <a:t>Top-heavy heating profiles due to interconnected latent and radiative heating result from these combined scales. </a:t>
              </a:r>
            </a:p>
            <a:p>
              <a:endParaRPr lang="en-US" dirty="0">
                <a:effectLst/>
                <a:latin typeface="Arial" panose="020B0604020202020204" pitchFamily="34" charset="0"/>
                <a:cs typeface="Arial" panose="020B0604020202020204" pitchFamily="34" charset="0"/>
              </a:endParaRPr>
            </a:p>
            <a:p>
              <a:endParaRPr lang="en-US" dirty="0"/>
            </a:p>
          </p:txBody>
        </p:sp>
      </p:grpSp>
    </p:spTree>
    <p:extLst>
      <p:ext uri="{BB962C8B-B14F-4D97-AF65-F5344CB8AC3E}">
        <p14:creationId xmlns:p14="http://schemas.microsoft.com/office/powerpoint/2010/main" val="1883133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D68682-519D-E1AD-E148-AD329FCD250B}"/>
              </a:ext>
            </a:extLst>
          </p:cNvPr>
          <p:cNvGrpSpPr/>
          <p:nvPr/>
        </p:nvGrpSpPr>
        <p:grpSpPr>
          <a:xfrm>
            <a:off x="0" y="883552"/>
            <a:ext cx="9144000" cy="5090897"/>
            <a:chOff x="0" y="-128916"/>
            <a:chExt cx="9144000" cy="5090897"/>
          </a:xfrm>
        </p:grpSpPr>
        <p:sp>
          <p:nvSpPr>
            <p:cNvPr id="2" name="TextBox 6">
              <a:extLst>
                <a:ext uri="{FF2B5EF4-FFF2-40B4-BE49-F238E27FC236}">
                  <a16:creationId xmlns:a16="http://schemas.microsoft.com/office/drawing/2014/main" id="{409B03C0-3EEE-FCA4-47A2-2995DE0CAA51}"/>
                </a:ext>
              </a:extLst>
            </p:cNvPr>
            <p:cNvSpPr txBox="1">
              <a:spLocks noChangeArrowheads="1"/>
            </p:cNvSpPr>
            <p:nvPr/>
          </p:nvSpPr>
          <p:spPr bwMode="auto">
            <a:xfrm>
              <a:off x="0" y="-128916"/>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i="0" u="none" strike="noStrike" kern="1200" cap="none" spc="0" normalizeH="0" baseline="0" noProof="0" dirty="0">
                  <a:ln>
                    <a:noFill/>
                  </a:ln>
                  <a:effectLst/>
                  <a:uLnTx/>
                  <a:uFillTx/>
                  <a:latin typeface="Arial" charset="0"/>
                  <a:ea typeface="ＭＳ Ｐゴシック" charset="0"/>
                </a:rPr>
                <a:t>Can MCSs be included in climate models?</a:t>
              </a:r>
            </a:p>
          </p:txBody>
        </p:sp>
        <p:pic>
          <p:nvPicPr>
            <p:cNvPr id="3" name="Picture 2">
              <a:extLst>
                <a:ext uri="{FF2B5EF4-FFF2-40B4-BE49-F238E27FC236}">
                  <a16:creationId xmlns:a16="http://schemas.microsoft.com/office/drawing/2014/main" id="{ABE3DAEC-6BE9-B127-9D5F-90DA086D885C}"/>
                </a:ext>
              </a:extLst>
            </p:cNvPr>
            <p:cNvPicPr>
              <a:picLocks noChangeAspect="1"/>
            </p:cNvPicPr>
            <p:nvPr/>
          </p:nvPicPr>
          <p:blipFill>
            <a:blip r:embed="rId2"/>
            <a:stretch>
              <a:fillRect/>
            </a:stretch>
          </p:blipFill>
          <p:spPr>
            <a:xfrm>
              <a:off x="1847850" y="1025820"/>
              <a:ext cx="5448300" cy="1066800"/>
            </a:xfrm>
            <a:prstGeom prst="rect">
              <a:avLst/>
            </a:prstGeom>
          </p:spPr>
        </p:pic>
        <p:sp>
          <p:nvSpPr>
            <p:cNvPr id="4" name="TextBox 3">
              <a:extLst>
                <a:ext uri="{FF2B5EF4-FFF2-40B4-BE49-F238E27FC236}">
                  <a16:creationId xmlns:a16="http://schemas.microsoft.com/office/drawing/2014/main" id="{7B6FD846-D949-0A63-C52A-41DBDC1C6021}"/>
                </a:ext>
              </a:extLst>
            </p:cNvPr>
            <p:cNvSpPr txBox="1"/>
            <p:nvPr/>
          </p:nvSpPr>
          <p:spPr>
            <a:xfrm>
              <a:off x="529683" y="2930656"/>
              <a:ext cx="8084634" cy="2031325"/>
            </a:xfrm>
            <a:prstGeom prst="rect">
              <a:avLst/>
            </a:prstGeom>
            <a:noFill/>
          </p:spPr>
          <p:txBody>
            <a:bodyPr wrap="square" rtlCol="0">
              <a:spAutoFit/>
            </a:bodyPr>
            <a:lstStyle/>
            <a:p>
              <a:pPr marL="122238" indent="-122238">
                <a:buFont typeface="Arial" panose="020B0604020202020204" pitchFamily="34" charset="0"/>
                <a:buChar char="•"/>
              </a:pPr>
              <a:r>
                <a:rPr lang="en-US" dirty="0">
                  <a:effectLst/>
                  <a:latin typeface="Arial" panose="020B0604020202020204" pitchFamily="34" charset="0"/>
                  <a:cs typeface="Arial" panose="020B0604020202020204" pitchFamily="34" charset="0"/>
                </a:rPr>
                <a:t>Most general circulation models with coarse horizontal resolution (∼100 km) and parameterized convection cannot simulate aspects of MCSs that affect the large-scale circulation.</a:t>
              </a:r>
            </a:p>
            <a:p>
              <a:endParaRPr lang="en-US" dirty="0">
                <a:latin typeface="Arial" panose="020B0604020202020204" pitchFamily="34" charset="0"/>
                <a:cs typeface="Arial" panose="020B0604020202020204" pitchFamily="34" charset="0"/>
              </a:endParaRPr>
            </a:p>
            <a:p>
              <a:pPr marL="122238" indent="-122238">
                <a:buFont typeface="Arial" panose="020B0604020202020204" pitchFamily="34" charset="0"/>
                <a:buChar char="•"/>
              </a:pPr>
              <a:r>
                <a:rPr lang="en-US" dirty="0">
                  <a:effectLst/>
                  <a:latin typeface="Arial" panose="020B0604020202020204" pitchFamily="34" charset="0"/>
                  <a:cs typeface="Arial" panose="020B0604020202020204" pitchFamily="34" charset="0"/>
                </a:rPr>
                <a:t>Can high-resolution global models yield better representations of MCSs?</a:t>
              </a:r>
            </a:p>
            <a:p>
              <a:pPr marL="122238" indent="-12223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22238" indent="-122238">
                <a:buFont typeface="Arial" panose="020B0604020202020204" pitchFamily="34" charset="0"/>
                <a:buChar char="•"/>
              </a:pPr>
              <a:r>
                <a:rPr lang="en-US" dirty="0">
                  <a:effectLst/>
                  <a:latin typeface="Arial" panose="020B0604020202020204" pitchFamily="34" charset="0"/>
                  <a:cs typeface="Arial" panose="020B0604020202020204" pitchFamily="34" charset="0"/>
                </a:rPr>
                <a:t>Tested six models with 3-5 km resolution.</a:t>
              </a:r>
            </a:p>
          </p:txBody>
        </p:sp>
      </p:grpSp>
      <p:sp>
        <p:nvSpPr>
          <p:cNvPr id="6" name="TextBox 5">
            <a:extLst>
              <a:ext uri="{FF2B5EF4-FFF2-40B4-BE49-F238E27FC236}">
                <a16:creationId xmlns:a16="http://schemas.microsoft.com/office/drawing/2014/main" id="{0A88BB33-4B71-7982-C0EC-4E59A1FFC78F}"/>
              </a:ext>
            </a:extLst>
          </p:cNvPr>
          <p:cNvSpPr txBox="1"/>
          <p:nvPr/>
        </p:nvSpPr>
        <p:spPr>
          <a:xfrm>
            <a:off x="195276" y="6432167"/>
            <a:ext cx="1667444"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Feng et al. 2023</a:t>
            </a:r>
          </a:p>
        </p:txBody>
      </p:sp>
    </p:spTree>
    <p:extLst>
      <p:ext uri="{BB962C8B-B14F-4D97-AF65-F5344CB8AC3E}">
        <p14:creationId xmlns:p14="http://schemas.microsoft.com/office/powerpoint/2010/main" val="248178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3C848D-0497-FDCE-AD33-C4304E5BFE41}"/>
              </a:ext>
            </a:extLst>
          </p:cNvPr>
          <p:cNvGrpSpPr/>
          <p:nvPr/>
        </p:nvGrpSpPr>
        <p:grpSpPr>
          <a:xfrm>
            <a:off x="2415977" y="272416"/>
            <a:ext cx="6728023" cy="6496260"/>
            <a:chOff x="5884837" y="183056"/>
            <a:chExt cx="2578632" cy="2489805"/>
          </a:xfrm>
        </p:grpSpPr>
        <p:pic>
          <p:nvPicPr>
            <p:cNvPr id="7" name="Picture 6">
              <a:extLst>
                <a:ext uri="{FF2B5EF4-FFF2-40B4-BE49-F238E27FC236}">
                  <a16:creationId xmlns:a16="http://schemas.microsoft.com/office/drawing/2014/main" id="{96F1E201-8C19-E371-EDBB-E497C039258B}"/>
                </a:ext>
              </a:extLst>
            </p:cNvPr>
            <p:cNvPicPr>
              <a:picLocks noChangeAspect="1"/>
            </p:cNvPicPr>
            <p:nvPr/>
          </p:nvPicPr>
          <p:blipFill rotWithShape="1">
            <a:blip r:embed="rId2"/>
            <a:srcRect t="44542" r="8685" b="44469"/>
            <a:stretch/>
          </p:blipFill>
          <p:spPr>
            <a:xfrm>
              <a:off x="5884837" y="1657978"/>
              <a:ext cx="2578632" cy="753626"/>
            </a:xfrm>
            <a:prstGeom prst="rect">
              <a:avLst/>
            </a:prstGeom>
          </p:spPr>
        </p:pic>
        <p:pic>
          <p:nvPicPr>
            <p:cNvPr id="2" name="Picture 1">
              <a:extLst>
                <a:ext uri="{FF2B5EF4-FFF2-40B4-BE49-F238E27FC236}">
                  <a16:creationId xmlns:a16="http://schemas.microsoft.com/office/drawing/2014/main" id="{E7F1A2AA-C63C-2888-C69D-A2F3020419F3}"/>
                </a:ext>
              </a:extLst>
            </p:cNvPr>
            <p:cNvPicPr>
              <a:picLocks noChangeAspect="1"/>
            </p:cNvPicPr>
            <p:nvPr/>
          </p:nvPicPr>
          <p:blipFill rotWithShape="1">
            <a:blip r:embed="rId2"/>
            <a:srcRect t="1619" r="8685" b="76874"/>
            <a:stretch/>
          </p:blipFill>
          <p:spPr>
            <a:xfrm>
              <a:off x="5884837" y="183056"/>
              <a:ext cx="2578632" cy="1474922"/>
            </a:xfrm>
            <a:prstGeom prst="rect">
              <a:avLst/>
            </a:prstGeom>
          </p:spPr>
        </p:pic>
        <p:pic>
          <p:nvPicPr>
            <p:cNvPr id="3" name="Picture 2">
              <a:extLst>
                <a:ext uri="{FF2B5EF4-FFF2-40B4-BE49-F238E27FC236}">
                  <a16:creationId xmlns:a16="http://schemas.microsoft.com/office/drawing/2014/main" id="{FC0DCD9A-76BB-FCF9-E743-2E734A9CCF5D}"/>
                </a:ext>
              </a:extLst>
            </p:cNvPr>
            <p:cNvPicPr>
              <a:picLocks noChangeAspect="1"/>
            </p:cNvPicPr>
            <p:nvPr/>
          </p:nvPicPr>
          <p:blipFill rotWithShape="1">
            <a:blip r:embed="rId2"/>
            <a:srcRect t="76606" r="8685" b="19585"/>
            <a:stretch/>
          </p:blipFill>
          <p:spPr>
            <a:xfrm>
              <a:off x="5884837" y="2411604"/>
              <a:ext cx="2578632" cy="261257"/>
            </a:xfrm>
            <a:prstGeom prst="rect">
              <a:avLst/>
            </a:prstGeom>
          </p:spPr>
        </p:pic>
      </p:grpSp>
      <p:sp>
        <p:nvSpPr>
          <p:cNvPr id="5" name="Rectangle 4">
            <a:extLst>
              <a:ext uri="{FF2B5EF4-FFF2-40B4-BE49-F238E27FC236}">
                <a16:creationId xmlns:a16="http://schemas.microsoft.com/office/drawing/2014/main" id="{44FAB4D5-26C0-65AE-4BB3-14E78150A5A3}"/>
              </a:ext>
            </a:extLst>
          </p:cNvPr>
          <p:cNvSpPr/>
          <p:nvPr/>
        </p:nvSpPr>
        <p:spPr>
          <a:xfrm>
            <a:off x="1340804" y="6264039"/>
            <a:ext cx="225826" cy="2070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 name="Group 5">
            <a:extLst>
              <a:ext uri="{FF2B5EF4-FFF2-40B4-BE49-F238E27FC236}">
                <a16:creationId xmlns:a16="http://schemas.microsoft.com/office/drawing/2014/main" id="{1F23DA80-4B53-3159-6508-1E0F863CC3C1}"/>
              </a:ext>
            </a:extLst>
          </p:cNvPr>
          <p:cNvGrpSpPr/>
          <p:nvPr/>
        </p:nvGrpSpPr>
        <p:grpSpPr>
          <a:xfrm>
            <a:off x="715854" y="1004832"/>
            <a:ext cx="1475725" cy="4232310"/>
            <a:chOff x="911581" y="1004832"/>
            <a:chExt cx="1475725" cy="4232310"/>
          </a:xfrm>
        </p:grpSpPr>
        <p:sp>
          <p:nvSpPr>
            <p:cNvPr id="8" name="TextBox 7">
              <a:extLst>
                <a:ext uri="{FF2B5EF4-FFF2-40B4-BE49-F238E27FC236}">
                  <a16:creationId xmlns:a16="http://schemas.microsoft.com/office/drawing/2014/main" id="{AADD1F7E-1DAB-29D5-1597-F0A43E25D1C2}"/>
                </a:ext>
              </a:extLst>
            </p:cNvPr>
            <p:cNvSpPr txBox="1"/>
            <p:nvPr/>
          </p:nvSpPr>
          <p:spPr>
            <a:xfrm>
              <a:off x="911581" y="1004832"/>
              <a:ext cx="118494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Observed</a:t>
              </a:r>
            </a:p>
          </p:txBody>
        </p:sp>
        <p:sp>
          <p:nvSpPr>
            <p:cNvPr id="9" name="TextBox 8">
              <a:extLst>
                <a:ext uri="{FF2B5EF4-FFF2-40B4-BE49-F238E27FC236}">
                  <a16:creationId xmlns:a16="http://schemas.microsoft.com/office/drawing/2014/main" id="{0838C3AE-B56B-3A34-6449-648E7B63670E}"/>
                </a:ext>
              </a:extLst>
            </p:cNvPr>
            <p:cNvSpPr txBox="1"/>
            <p:nvPr/>
          </p:nvSpPr>
          <p:spPr>
            <a:xfrm>
              <a:off x="911581" y="2934121"/>
              <a:ext cx="147572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Worst match</a:t>
              </a:r>
            </a:p>
          </p:txBody>
        </p:sp>
        <p:sp>
          <p:nvSpPr>
            <p:cNvPr id="10" name="TextBox 9">
              <a:extLst>
                <a:ext uri="{FF2B5EF4-FFF2-40B4-BE49-F238E27FC236}">
                  <a16:creationId xmlns:a16="http://schemas.microsoft.com/office/drawing/2014/main" id="{5E4C7FAF-8320-F298-BD6D-8595A02E390D}"/>
                </a:ext>
              </a:extLst>
            </p:cNvPr>
            <p:cNvSpPr txBox="1"/>
            <p:nvPr/>
          </p:nvSpPr>
          <p:spPr>
            <a:xfrm>
              <a:off x="911581" y="4867810"/>
              <a:ext cx="133882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Best match</a:t>
              </a:r>
            </a:p>
          </p:txBody>
        </p:sp>
      </p:grpSp>
      <p:sp>
        <p:nvSpPr>
          <p:cNvPr id="11" name="TextBox 10">
            <a:extLst>
              <a:ext uri="{FF2B5EF4-FFF2-40B4-BE49-F238E27FC236}">
                <a16:creationId xmlns:a16="http://schemas.microsoft.com/office/drawing/2014/main" id="{463BEA30-3EC0-F486-4F83-8B65073282A2}"/>
              </a:ext>
            </a:extLst>
          </p:cNvPr>
          <p:cNvSpPr txBox="1"/>
          <p:nvPr/>
        </p:nvSpPr>
        <p:spPr>
          <a:xfrm>
            <a:off x="296610" y="1333614"/>
            <a:ext cx="210826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(Satellite Mapping)</a:t>
            </a:r>
          </a:p>
        </p:txBody>
      </p:sp>
      <p:sp>
        <p:nvSpPr>
          <p:cNvPr id="12" name="TextBox 11">
            <a:extLst>
              <a:ext uri="{FF2B5EF4-FFF2-40B4-BE49-F238E27FC236}">
                <a16:creationId xmlns:a16="http://schemas.microsoft.com/office/drawing/2014/main" id="{38DA4D4E-C059-0E89-1DBA-E84C991CAB1A}"/>
              </a:ext>
            </a:extLst>
          </p:cNvPr>
          <p:cNvSpPr txBox="1"/>
          <p:nvPr/>
        </p:nvSpPr>
        <p:spPr>
          <a:xfrm>
            <a:off x="195276" y="6432167"/>
            <a:ext cx="1667444"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Feng et al. 2023</a:t>
            </a:r>
          </a:p>
        </p:txBody>
      </p:sp>
    </p:spTree>
    <p:extLst>
      <p:ext uri="{BB962C8B-B14F-4D97-AF65-F5344CB8AC3E}">
        <p14:creationId xmlns:p14="http://schemas.microsoft.com/office/powerpoint/2010/main" val="499891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4C7EAA-2B81-60EE-2845-91B5685DDB6F}"/>
              </a:ext>
            </a:extLst>
          </p:cNvPr>
          <p:cNvGrpSpPr/>
          <p:nvPr/>
        </p:nvGrpSpPr>
        <p:grpSpPr>
          <a:xfrm>
            <a:off x="0" y="1112320"/>
            <a:ext cx="9144000" cy="4633360"/>
            <a:chOff x="0" y="919299"/>
            <a:chExt cx="9144000" cy="4633360"/>
          </a:xfrm>
        </p:grpSpPr>
        <p:sp>
          <p:nvSpPr>
            <p:cNvPr id="2" name="TextBox 6">
              <a:extLst>
                <a:ext uri="{FF2B5EF4-FFF2-40B4-BE49-F238E27FC236}">
                  <a16:creationId xmlns:a16="http://schemas.microsoft.com/office/drawing/2014/main" id="{AEC5CDEA-DBBE-EF42-1AFA-4383630C119E}"/>
                </a:ext>
              </a:extLst>
            </p:cNvPr>
            <p:cNvSpPr txBox="1">
              <a:spLocks noChangeArrowheads="1"/>
            </p:cNvSpPr>
            <p:nvPr/>
          </p:nvSpPr>
          <p:spPr bwMode="auto">
            <a:xfrm>
              <a:off x="0" y="919299"/>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dirty="0"/>
                <a:t>Summary of </a:t>
              </a:r>
              <a:r>
                <a:rPr kumimoji="0" lang="en-US" sz="2400" i="0" u="none" strike="noStrike" kern="1200" cap="none" spc="0" normalizeH="0" baseline="0" noProof="0" dirty="0">
                  <a:ln>
                    <a:noFill/>
                  </a:ln>
                  <a:effectLst/>
                  <a:uLnTx/>
                  <a:uFillTx/>
                  <a:latin typeface="Arial" charset="0"/>
                  <a:ea typeface="ＭＳ Ｐゴシック" charset="0"/>
                </a:rPr>
                <a:t>Feng et al.</a:t>
              </a:r>
            </a:p>
          </p:txBody>
        </p:sp>
        <p:sp>
          <p:nvSpPr>
            <p:cNvPr id="3" name="TextBox 2">
              <a:extLst>
                <a:ext uri="{FF2B5EF4-FFF2-40B4-BE49-F238E27FC236}">
                  <a16:creationId xmlns:a16="http://schemas.microsoft.com/office/drawing/2014/main" id="{88C11AA6-D98C-685B-89DB-705A9FCC871E}"/>
                </a:ext>
              </a:extLst>
            </p:cNvPr>
            <p:cNvSpPr txBox="1"/>
            <p:nvPr/>
          </p:nvSpPr>
          <p:spPr>
            <a:xfrm>
              <a:off x="1251725" y="1859340"/>
              <a:ext cx="6640551" cy="3693319"/>
            </a:xfrm>
            <a:prstGeom prst="rect">
              <a:avLst/>
            </a:prstGeom>
            <a:noFill/>
          </p:spPr>
          <p:txBody>
            <a:bodyPr wrap="square" rtlCol="0">
              <a:spAutoFit/>
            </a:bodyPr>
            <a:lstStyle/>
            <a:p>
              <a:pPr marL="122238" indent="-122238">
                <a:buFont typeface="Arial" panose="020B0604020202020204" pitchFamily="34" charset="0"/>
                <a:buChar char="•"/>
              </a:pPr>
              <a:r>
                <a:rPr lang="en-US" dirty="0">
                  <a:effectLst/>
                  <a:latin typeface="Arial" panose="020B0604020202020204" pitchFamily="34" charset="0"/>
                  <a:cs typeface="Arial" panose="020B0604020202020204" pitchFamily="34" charset="0"/>
                </a:rPr>
                <a:t>Diurnal </a:t>
              </a:r>
              <a:r>
                <a:rPr lang="en-US" dirty="0" err="1">
                  <a:effectLst/>
                  <a:latin typeface="Arial" panose="020B0604020202020204" pitchFamily="34" charset="0"/>
                  <a:cs typeface="Arial" panose="020B0604020202020204" pitchFamily="34" charset="0"/>
                </a:rPr>
                <a:t>cyles</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MCSs </a:t>
              </a:r>
              <a:r>
                <a:rPr lang="en-US" dirty="0">
                  <a:effectLst/>
                  <a:latin typeface="Arial" panose="020B0604020202020204" pitchFamily="34" charset="0"/>
                  <a:cs typeface="Arial" panose="020B0604020202020204" pitchFamily="34" charset="0"/>
                </a:rPr>
                <a:t>well represented</a:t>
              </a:r>
            </a:p>
            <a:p>
              <a:pPr marL="122238" indent="-122238">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BUT…</a:t>
              </a:r>
            </a:p>
            <a:p>
              <a:pPr marL="122238" indent="-122238">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a:p>
              <a:pPr marL="122238" indent="-122238">
                <a:buFont typeface="Arial" panose="020B0604020202020204" pitchFamily="34" charset="0"/>
                <a:buChar char="•"/>
              </a:pPr>
              <a:r>
                <a:rPr lang="en-US" dirty="0">
                  <a:latin typeface="Arial" panose="020B0604020202020204" pitchFamily="34" charset="0"/>
                  <a:cs typeface="Arial" panose="020B0604020202020204" pitchFamily="34" charset="0"/>
                </a:rPr>
                <a:t>Locations not accurate</a:t>
              </a:r>
            </a:p>
            <a:p>
              <a:pPr marL="122238" indent="-12223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22238" indent="-122238">
                <a:buFont typeface="Arial" panose="020B0604020202020204" pitchFamily="34" charset="0"/>
                <a:buChar char="•"/>
              </a:pPr>
              <a:r>
                <a:rPr lang="en-US" dirty="0">
                  <a:effectLst/>
                  <a:latin typeface="Arial" panose="020B0604020202020204" pitchFamily="34" charset="0"/>
                  <a:cs typeface="Arial" panose="020B0604020202020204" pitchFamily="34" charset="0"/>
                </a:rPr>
                <a:t>Stratiform underestimated and deep convection overestimated</a:t>
              </a:r>
            </a:p>
            <a:p>
              <a:pPr marL="122238" indent="-12223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22238" indent="-122238">
                <a:buFont typeface="Arial" panose="020B0604020202020204" pitchFamily="34" charset="0"/>
                <a:buChar char="•"/>
              </a:pPr>
              <a:r>
                <a:rPr lang="en-US" dirty="0">
                  <a:latin typeface="Arial" panose="020B0604020202020204" pitchFamily="34" charset="0"/>
                  <a:cs typeface="Arial" panose="020B0604020202020204" pitchFamily="34" charset="0"/>
                </a:rPr>
                <a:t>Effects over time in climate simulations probably significant</a:t>
              </a:r>
            </a:p>
            <a:p>
              <a:pPr marL="122238" indent="-12223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22238" indent="-122238">
                <a:buFont typeface="Arial" panose="020B0604020202020204" pitchFamily="34" charset="0"/>
                <a:buChar char="•"/>
              </a:pPr>
              <a:r>
                <a:rPr lang="en-US" dirty="0">
                  <a:latin typeface="Arial" panose="020B0604020202020204" pitchFamily="34" charset="0"/>
                  <a:cs typeface="Arial" panose="020B0604020202020204" pitchFamily="34" charset="0"/>
                </a:rPr>
                <a:t>Higher resolution and better microphysics needed</a:t>
              </a:r>
            </a:p>
            <a:p>
              <a:endParaRPr lang="en-US" dirty="0">
                <a:effectLst/>
                <a:latin typeface="Arial" panose="020B0604020202020204" pitchFamily="34" charset="0"/>
                <a:cs typeface="Arial" panose="020B0604020202020204" pitchFamily="34" charset="0"/>
              </a:endParaRPr>
            </a:p>
            <a:p>
              <a:endParaRPr lang="en-US" dirty="0"/>
            </a:p>
          </p:txBody>
        </p:sp>
      </p:grpSp>
    </p:spTree>
    <p:extLst>
      <p:ext uri="{BB962C8B-B14F-4D97-AF65-F5344CB8AC3E}">
        <p14:creationId xmlns:p14="http://schemas.microsoft.com/office/powerpoint/2010/main" val="599468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54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239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230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2757488" y="2124520"/>
            <a:ext cx="1233487" cy="617537"/>
          </a:xfrm>
          <a:prstGeom prst="rect">
            <a:avLst/>
          </a:prstGeom>
          <a:solidFill>
            <a:srgbClr val="425A86"/>
          </a:solidFill>
          <a:ln w="9525">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ea typeface="ＭＳ Ｐゴシック" charset="0"/>
            </a:endParaRPr>
          </a:p>
        </p:txBody>
      </p:sp>
      <p:pic>
        <p:nvPicPr>
          <p:cNvPr id="106498" name="Picture 1"/>
          <p:cNvPicPr>
            <a:picLocks noChangeAspect="1"/>
          </p:cNvPicPr>
          <p:nvPr/>
        </p:nvPicPr>
        <p:blipFill rotWithShape="1">
          <a:blip r:embed="rId2">
            <a:extLst>
              <a:ext uri="{28A0092B-C50C-407E-A947-70E740481C1C}">
                <a14:useLocalDpi xmlns:a14="http://schemas.microsoft.com/office/drawing/2010/main" val="0"/>
              </a:ext>
            </a:extLst>
          </a:blip>
          <a:srcRect t="5097" b="7308"/>
          <a:stretch/>
        </p:blipFill>
        <p:spPr bwMode="auto">
          <a:xfrm>
            <a:off x="2339975" y="1621537"/>
            <a:ext cx="4464050" cy="466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0" y="192088"/>
            <a:ext cx="9144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Black" charset="0"/>
                <a:ea typeface="ＭＳ Ｐゴシック" charset="0"/>
                <a:cs typeface="Arial Black" charset="0"/>
              </a:rPr>
              <a:t>1950s: Radiosonde data in the tropics</a:t>
            </a:r>
          </a:p>
        </p:txBody>
      </p:sp>
      <p:sp>
        <p:nvSpPr>
          <p:cNvPr id="106500" name="TextBox 3"/>
          <p:cNvSpPr txBox="1">
            <a:spLocks noChangeArrowheads="1"/>
          </p:cNvSpPr>
          <p:nvPr/>
        </p:nvSpPr>
        <p:spPr bwMode="auto">
          <a:xfrm>
            <a:off x="6759575" y="3977132"/>
            <a:ext cx="23844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ＭＳ Ｐゴシック" charset="0"/>
                <a:cs typeface="Arial" charset="0"/>
              </a:rPr>
              <a:t>Riehl &amp; </a:t>
            </a:r>
            <a:r>
              <a:rPr kumimoji="0" lang="en-US" sz="2400" b="0" i="0" u="none" strike="noStrike" kern="1200" cap="none" spc="0" normalizeH="0" baseline="0" noProof="0" dirty="0" err="1">
                <a:ln>
                  <a:noFill/>
                </a:ln>
                <a:solidFill>
                  <a:prstClr val="white"/>
                </a:solidFill>
                <a:effectLst/>
                <a:uLnTx/>
                <a:uFillTx/>
                <a:latin typeface="Arial" charset="0"/>
                <a:ea typeface="ＭＳ Ｐゴシック" charset="0"/>
                <a:cs typeface="Arial" charset="0"/>
              </a:rPr>
              <a:t>Malkus</a:t>
            </a:r>
            <a:r>
              <a:rPr kumimoji="0" lang="en-US" sz="2400" b="0" i="0" u="none" strike="noStrike" kern="1200" cap="none" spc="0" normalizeH="0" baseline="0" noProof="0" dirty="0">
                <a:ln>
                  <a:noFill/>
                </a:ln>
                <a:solidFill>
                  <a:prstClr val="white"/>
                </a:solidFill>
                <a:effectLst/>
                <a:uLnTx/>
                <a:uFillTx/>
                <a:latin typeface="Arial" charset="0"/>
                <a:ea typeface="ＭＳ Ｐゴシック" charset="0"/>
                <a:cs typeface="Arial" charset="0"/>
              </a:rPr>
              <a:t> 1958</a:t>
            </a:r>
          </a:p>
        </p:txBody>
      </p:sp>
      <p:grpSp>
        <p:nvGrpSpPr>
          <p:cNvPr id="21" name="Group 20"/>
          <p:cNvGrpSpPr>
            <a:grpSpLocks/>
          </p:cNvGrpSpPr>
          <p:nvPr/>
        </p:nvGrpSpPr>
        <p:grpSpPr bwMode="auto">
          <a:xfrm>
            <a:off x="4689475" y="2203895"/>
            <a:ext cx="3573463" cy="3197225"/>
            <a:chOff x="4689580" y="1947333"/>
            <a:chExt cx="3573887" cy="3197380"/>
          </a:xfrm>
        </p:grpSpPr>
        <p:sp>
          <p:nvSpPr>
            <p:cNvPr id="13" name="TextBox 3"/>
            <p:cNvSpPr txBox="1">
              <a:spLocks noChangeArrowheads="1"/>
            </p:cNvSpPr>
            <p:nvPr/>
          </p:nvSpPr>
          <p:spPr bwMode="auto">
            <a:xfrm>
              <a:off x="5878759" y="2044175"/>
              <a:ext cx="2384708" cy="830303"/>
            </a:xfrm>
            <a:prstGeom prst="rect">
              <a:avLst/>
            </a:prstGeom>
            <a:solidFill>
              <a:srgbClr val="FFFFFF">
                <a:lumMod val="95000"/>
              </a:srgbClr>
            </a:solidFill>
            <a:ln w="38100" cmpd="sng">
              <a:solidFill>
                <a:srgbClr val="FF0000"/>
              </a:solidFill>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FF0000"/>
                  </a:solidFill>
                  <a:effectLst/>
                  <a:uLnTx/>
                  <a:uFillTx/>
                  <a:latin typeface="Arial Black" charset="0"/>
                  <a:ea typeface="ＭＳ Ｐゴシック" charset="0"/>
                  <a:cs typeface="Arial Black" charset="0"/>
                </a:rPr>
                <a:t>“</a:t>
              </a:r>
              <a:r>
                <a:rPr kumimoji="0" lang="en-US" altLang="ja-JP" sz="2400" b="0" i="0" u="none" strike="noStrike" kern="0" cap="none" spc="0" normalizeH="0" baseline="0" noProof="0" dirty="0">
                  <a:ln>
                    <a:noFill/>
                  </a:ln>
                  <a:solidFill>
                    <a:srgbClr val="FF0000"/>
                  </a:solidFill>
                  <a:effectLst/>
                  <a:uLnTx/>
                  <a:uFillTx/>
                  <a:latin typeface="Arial Black" charset="0"/>
                  <a:ea typeface="ＭＳ Ｐゴシック" charset="0"/>
                  <a:cs typeface="Arial Black" charset="0"/>
                </a:rPr>
                <a:t>Hot tower hypothesis</a:t>
              </a:r>
              <a:r>
                <a:rPr kumimoji="0" lang="ja-JP" altLang="en-US" sz="2400" b="0" i="0" u="none" strike="noStrike" kern="0" cap="none" spc="0" normalizeH="0" baseline="0" noProof="0" dirty="0">
                  <a:ln>
                    <a:noFill/>
                  </a:ln>
                  <a:solidFill>
                    <a:srgbClr val="FF0000"/>
                  </a:solidFill>
                  <a:effectLst/>
                  <a:uLnTx/>
                  <a:uFillTx/>
                  <a:latin typeface="Arial Black" charset="0"/>
                  <a:ea typeface="ＭＳ Ｐゴシック" charset="0"/>
                  <a:cs typeface="Arial Black" charset="0"/>
                </a:rPr>
                <a:t>”</a:t>
              </a:r>
              <a:endParaRPr kumimoji="0" lang="en-US" altLang="ja-JP" sz="2400" b="0" i="0" u="none" strike="noStrike" kern="0" cap="none" spc="0" normalizeH="0" baseline="0" noProof="0" dirty="0">
                <a:ln>
                  <a:noFill/>
                </a:ln>
                <a:solidFill>
                  <a:srgbClr val="FF0000"/>
                </a:solidFill>
                <a:effectLst/>
                <a:uLnTx/>
                <a:uFillTx/>
                <a:latin typeface="Arial Black" charset="0"/>
                <a:ea typeface="ＭＳ Ｐゴシック" charset="0"/>
                <a:cs typeface="Arial Black" charset="0"/>
              </a:endParaRPr>
            </a:p>
          </p:txBody>
        </p:sp>
        <p:sp>
          <p:nvSpPr>
            <p:cNvPr id="16" name="Striped Right Arrow 15"/>
            <p:cNvSpPr/>
            <p:nvPr/>
          </p:nvSpPr>
          <p:spPr bwMode="auto">
            <a:xfrm rot="16200000">
              <a:off x="3571958" y="3284053"/>
              <a:ext cx="3140227" cy="558866"/>
            </a:xfrm>
            <a:prstGeom prst="stripedRightArrow">
              <a:avLst/>
            </a:prstGeom>
            <a:solidFill>
              <a:srgbClr val="FF0000"/>
            </a:solidFill>
            <a:ln w="9525" cap="flat" cmpd="sng" algn="ctr">
              <a:solidFill>
                <a:srgbClr val="FFFFFF"/>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pitchFamily="-110" charset="0"/>
                <a:ea typeface="ＭＳ Ｐゴシック" charset="0"/>
              </a:endParaRPr>
            </a:p>
          </p:txBody>
        </p:sp>
        <p:sp>
          <p:nvSpPr>
            <p:cNvPr id="18" name="Freeform 17"/>
            <p:cNvSpPr/>
            <p:nvPr/>
          </p:nvSpPr>
          <p:spPr>
            <a:xfrm>
              <a:off x="4689580" y="1947333"/>
              <a:ext cx="1308255" cy="3197380"/>
            </a:xfrm>
            <a:custGeom>
              <a:avLst/>
              <a:gdLst>
                <a:gd name="connsiteX0" fmla="*/ 305754 w 1307691"/>
                <a:gd name="connsiteY0" fmla="*/ 3183466 h 3197380"/>
                <a:gd name="connsiteX1" fmla="*/ 305754 w 1307691"/>
                <a:gd name="connsiteY1" fmla="*/ 3183466 h 3197380"/>
                <a:gd name="connsiteX2" fmla="*/ 762954 w 1307691"/>
                <a:gd name="connsiteY2" fmla="*/ 3132666 h 3197380"/>
                <a:gd name="connsiteX3" fmla="*/ 796820 w 1307691"/>
                <a:gd name="connsiteY3" fmla="*/ 3081866 h 3197380"/>
                <a:gd name="connsiteX4" fmla="*/ 729087 w 1307691"/>
                <a:gd name="connsiteY4" fmla="*/ 2827866 h 3197380"/>
                <a:gd name="connsiteX5" fmla="*/ 678287 w 1307691"/>
                <a:gd name="connsiteY5" fmla="*/ 2810933 h 3197380"/>
                <a:gd name="connsiteX6" fmla="*/ 729087 w 1307691"/>
                <a:gd name="connsiteY6" fmla="*/ 2743200 h 3197380"/>
                <a:gd name="connsiteX7" fmla="*/ 796820 w 1307691"/>
                <a:gd name="connsiteY7" fmla="*/ 2641600 h 3197380"/>
                <a:gd name="connsiteX8" fmla="*/ 762954 w 1307691"/>
                <a:gd name="connsiteY8" fmla="*/ 2523066 h 3197380"/>
                <a:gd name="connsiteX9" fmla="*/ 712154 w 1307691"/>
                <a:gd name="connsiteY9" fmla="*/ 2506133 h 3197380"/>
                <a:gd name="connsiteX10" fmla="*/ 661354 w 1307691"/>
                <a:gd name="connsiteY10" fmla="*/ 2472266 h 3197380"/>
                <a:gd name="connsiteX11" fmla="*/ 729087 w 1307691"/>
                <a:gd name="connsiteY11" fmla="*/ 2387600 h 3197380"/>
                <a:gd name="connsiteX12" fmla="*/ 796820 w 1307691"/>
                <a:gd name="connsiteY12" fmla="*/ 2302933 h 3197380"/>
                <a:gd name="connsiteX13" fmla="*/ 712154 w 1307691"/>
                <a:gd name="connsiteY13" fmla="*/ 2133600 h 3197380"/>
                <a:gd name="connsiteX14" fmla="*/ 661354 w 1307691"/>
                <a:gd name="connsiteY14" fmla="*/ 2116666 h 3197380"/>
                <a:gd name="connsiteX15" fmla="*/ 678287 w 1307691"/>
                <a:gd name="connsiteY15" fmla="*/ 2048933 h 3197380"/>
                <a:gd name="connsiteX16" fmla="*/ 729087 w 1307691"/>
                <a:gd name="connsiteY16" fmla="*/ 2015066 h 3197380"/>
                <a:gd name="connsiteX17" fmla="*/ 762954 w 1307691"/>
                <a:gd name="connsiteY17" fmla="*/ 1964266 h 3197380"/>
                <a:gd name="connsiteX18" fmla="*/ 762954 w 1307691"/>
                <a:gd name="connsiteY18" fmla="*/ 1778000 h 3197380"/>
                <a:gd name="connsiteX19" fmla="*/ 729087 w 1307691"/>
                <a:gd name="connsiteY19" fmla="*/ 1727200 h 3197380"/>
                <a:gd name="connsiteX20" fmla="*/ 695220 w 1307691"/>
                <a:gd name="connsiteY20" fmla="*/ 1659466 h 3197380"/>
                <a:gd name="connsiteX21" fmla="*/ 729087 w 1307691"/>
                <a:gd name="connsiteY21" fmla="*/ 1490133 h 3197380"/>
                <a:gd name="connsiteX22" fmla="*/ 779887 w 1307691"/>
                <a:gd name="connsiteY22" fmla="*/ 1439333 h 3197380"/>
                <a:gd name="connsiteX23" fmla="*/ 796820 w 1307691"/>
                <a:gd name="connsiteY23" fmla="*/ 1371600 h 3197380"/>
                <a:gd name="connsiteX24" fmla="*/ 779887 w 1307691"/>
                <a:gd name="connsiteY24" fmla="*/ 1253066 h 3197380"/>
                <a:gd name="connsiteX25" fmla="*/ 678287 w 1307691"/>
                <a:gd name="connsiteY25" fmla="*/ 1185333 h 3197380"/>
                <a:gd name="connsiteX26" fmla="*/ 695220 w 1307691"/>
                <a:gd name="connsiteY26" fmla="*/ 1117600 h 3197380"/>
                <a:gd name="connsiteX27" fmla="*/ 779887 w 1307691"/>
                <a:gd name="connsiteY27" fmla="*/ 1049866 h 3197380"/>
                <a:gd name="connsiteX28" fmla="*/ 762954 w 1307691"/>
                <a:gd name="connsiteY28" fmla="*/ 965200 h 3197380"/>
                <a:gd name="connsiteX29" fmla="*/ 695220 w 1307691"/>
                <a:gd name="connsiteY29" fmla="*/ 948266 h 3197380"/>
                <a:gd name="connsiteX30" fmla="*/ 678287 w 1307691"/>
                <a:gd name="connsiteY30" fmla="*/ 897466 h 3197380"/>
                <a:gd name="connsiteX31" fmla="*/ 661354 w 1307691"/>
                <a:gd name="connsiteY31" fmla="*/ 575733 h 3197380"/>
                <a:gd name="connsiteX32" fmla="*/ 712154 w 1307691"/>
                <a:gd name="connsiteY32" fmla="*/ 524933 h 3197380"/>
                <a:gd name="connsiteX33" fmla="*/ 746020 w 1307691"/>
                <a:gd name="connsiteY33" fmla="*/ 423333 h 3197380"/>
                <a:gd name="connsiteX34" fmla="*/ 762954 w 1307691"/>
                <a:gd name="connsiteY34" fmla="*/ 372533 h 3197380"/>
                <a:gd name="connsiteX35" fmla="*/ 779887 w 1307691"/>
                <a:gd name="connsiteY35" fmla="*/ 287866 h 3197380"/>
                <a:gd name="connsiteX36" fmla="*/ 830687 w 1307691"/>
                <a:gd name="connsiteY36" fmla="*/ 237066 h 3197380"/>
                <a:gd name="connsiteX37" fmla="*/ 932287 w 1307691"/>
                <a:gd name="connsiteY37" fmla="*/ 203200 h 3197380"/>
                <a:gd name="connsiteX38" fmla="*/ 983087 w 1307691"/>
                <a:gd name="connsiteY38" fmla="*/ 169333 h 3197380"/>
                <a:gd name="connsiteX39" fmla="*/ 1254020 w 1307691"/>
                <a:gd name="connsiteY39" fmla="*/ 135466 h 3197380"/>
                <a:gd name="connsiteX40" fmla="*/ 1304820 w 1307691"/>
                <a:gd name="connsiteY40" fmla="*/ 118533 h 3197380"/>
                <a:gd name="connsiteX41" fmla="*/ 1220154 w 1307691"/>
                <a:gd name="connsiteY41" fmla="*/ 0 h 3197380"/>
                <a:gd name="connsiteX42" fmla="*/ 238020 w 1307691"/>
                <a:gd name="connsiteY42" fmla="*/ 50800 h 3197380"/>
                <a:gd name="connsiteX43" fmla="*/ 34820 w 1307691"/>
                <a:gd name="connsiteY43" fmla="*/ 84666 h 3197380"/>
                <a:gd name="connsiteX44" fmla="*/ 954 w 1307691"/>
                <a:gd name="connsiteY44" fmla="*/ 135466 h 3197380"/>
                <a:gd name="connsiteX45" fmla="*/ 68687 w 1307691"/>
                <a:gd name="connsiteY45" fmla="*/ 220133 h 3197380"/>
                <a:gd name="connsiteX46" fmla="*/ 85620 w 1307691"/>
                <a:gd name="connsiteY46" fmla="*/ 321733 h 3197380"/>
                <a:gd name="connsiteX47" fmla="*/ 34820 w 1307691"/>
                <a:gd name="connsiteY47" fmla="*/ 372533 h 3197380"/>
                <a:gd name="connsiteX48" fmla="*/ 954 w 1307691"/>
                <a:gd name="connsiteY48" fmla="*/ 440266 h 3197380"/>
                <a:gd name="connsiteX49" fmla="*/ 34820 w 1307691"/>
                <a:gd name="connsiteY49" fmla="*/ 660400 h 3197380"/>
                <a:gd name="connsiteX50" fmla="*/ 85620 w 1307691"/>
                <a:gd name="connsiteY50" fmla="*/ 694266 h 3197380"/>
                <a:gd name="connsiteX51" fmla="*/ 119487 w 1307691"/>
                <a:gd name="connsiteY51" fmla="*/ 745066 h 3197380"/>
                <a:gd name="connsiteX52" fmla="*/ 85620 w 1307691"/>
                <a:gd name="connsiteY52" fmla="*/ 795866 h 3197380"/>
                <a:gd name="connsiteX53" fmla="*/ 254954 w 1307691"/>
                <a:gd name="connsiteY53" fmla="*/ 863600 h 3197380"/>
                <a:gd name="connsiteX54" fmla="*/ 170287 w 1307691"/>
                <a:gd name="connsiteY54" fmla="*/ 948266 h 3197380"/>
                <a:gd name="connsiteX55" fmla="*/ 153354 w 1307691"/>
                <a:gd name="connsiteY55" fmla="*/ 1016000 h 3197380"/>
                <a:gd name="connsiteX56" fmla="*/ 119487 w 1307691"/>
                <a:gd name="connsiteY56" fmla="*/ 1303866 h 3197380"/>
                <a:gd name="connsiteX57" fmla="*/ 68687 w 1307691"/>
                <a:gd name="connsiteY57" fmla="*/ 1337733 h 3197380"/>
                <a:gd name="connsiteX58" fmla="*/ 51754 w 1307691"/>
                <a:gd name="connsiteY58" fmla="*/ 1422400 h 3197380"/>
                <a:gd name="connsiteX59" fmla="*/ 34820 w 1307691"/>
                <a:gd name="connsiteY59" fmla="*/ 1473200 h 3197380"/>
                <a:gd name="connsiteX60" fmla="*/ 51754 w 1307691"/>
                <a:gd name="connsiteY60" fmla="*/ 1574800 h 3197380"/>
                <a:gd name="connsiteX61" fmla="*/ 68687 w 1307691"/>
                <a:gd name="connsiteY61" fmla="*/ 1642533 h 3197380"/>
                <a:gd name="connsiteX62" fmla="*/ 119487 w 1307691"/>
                <a:gd name="connsiteY62" fmla="*/ 1659466 h 3197380"/>
                <a:gd name="connsiteX63" fmla="*/ 102554 w 1307691"/>
                <a:gd name="connsiteY63" fmla="*/ 1896533 h 3197380"/>
                <a:gd name="connsiteX64" fmla="*/ 204154 w 1307691"/>
                <a:gd name="connsiteY64" fmla="*/ 1930400 h 3197380"/>
                <a:gd name="connsiteX65" fmla="*/ 238020 w 1307691"/>
                <a:gd name="connsiteY65" fmla="*/ 1981200 h 3197380"/>
                <a:gd name="connsiteX66" fmla="*/ 238020 w 1307691"/>
                <a:gd name="connsiteY66" fmla="*/ 2286000 h 3197380"/>
                <a:gd name="connsiteX67" fmla="*/ 288820 w 1307691"/>
                <a:gd name="connsiteY67" fmla="*/ 2302933 h 3197380"/>
                <a:gd name="connsiteX68" fmla="*/ 238020 w 1307691"/>
                <a:gd name="connsiteY68" fmla="*/ 2269066 h 3197380"/>
                <a:gd name="connsiteX69" fmla="*/ 204154 w 1307691"/>
                <a:gd name="connsiteY69" fmla="*/ 2319866 h 3197380"/>
                <a:gd name="connsiteX70" fmla="*/ 187220 w 1307691"/>
                <a:gd name="connsiteY70" fmla="*/ 2370666 h 3197380"/>
                <a:gd name="connsiteX71" fmla="*/ 153354 w 1307691"/>
                <a:gd name="connsiteY71" fmla="*/ 2438400 h 3197380"/>
                <a:gd name="connsiteX72" fmla="*/ 187220 w 1307691"/>
                <a:gd name="connsiteY72" fmla="*/ 2523066 h 3197380"/>
                <a:gd name="connsiteX73" fmla="*/ 238020 w 1307691"/>
                <a:gd name="connsiteY73" fmla="*/ 2556933 h 3197380"/>
                <a:gd name="connsiteX74" fmla="*/ 271887 w 1307691"/>
                <a:gd name="connsiteY74" fmla="*/ 2607733 h 3197380"/>
                <a:gd name="connsiteX75" fmla="*/ 204154 w 1307691"/>
                <a:gd name="connsiteY75" fmla="*/ 2675466 h 3197380"/>
                <a:gd name="connsiteX76" fmla="*/ 153354 w 1307691"/>
                <a:gd name="connsiteY76" fmla="*/ 2709333 h 3197380"/>
                <a:gd name="connsiteX77" fmla="*/ 136420 w 1307691"/>
                <a:gd name="connsiteY77" fmla="*/ 2777066 h 3197380"/>
                <a:gd name="connsiteX78" fmla="*/ 102554 w 1307691"/>
                <a:gd name="connsiteY78" fmla="*/ 2827866 h 3197380"/>
                <a:gd name="connsiteX79" fmla="*/ 170287 w 1307691"/>
                <a:gd name="connsiteY79" fmla="*/ 2878666 h 3197380"/>
                <a:gd name="connsiteX80" fmla="*/ 153354 w 1307691"/>
                <a:gd name="connsiteY80" fmla="*/ 3014133 h 3197380"/>
                <a:gd name="connsiteX81" fmla="*/ 136420 w 1307691"/>
                <a:gd name="connsiteY81" fmla="*/ 3064933 h 3197380"/>
                <a:gd name="connsiteX82" fmla="*/ 153354 w 1307691"/>
                <a:gd name="connsiteY82" fmla="*/ 3166533 h 3197380"/>
                <a:gd name="connsiteX83" fmla="*/ 204154 w 1307691"/>
                <a:gd name="connsiteY83" fmla="*/ 3183466 h 3197380"/>
                <a:gd name="connsiteX84" fmla="*/ 305754 w 1307691"/>
                <a:gd name="connsiteY84" fmla="*/ 3183466 h 319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07691" h="3197380">
                  <a:moveTo>
                    <a:pt x="305754" y="3183466"/>
                  </a:moveTo>
                  <a:lnTo>
                    <a:pt x="305754" y="3183466"/>
                  </a:lnTo>
                  <a:cubicBezTo>
                    <a:pt x="353352" y="3181483"/>
                    <a:pt x="656250" y="3239371"/>
                    <a:pt x="762954" y="3132666"/>
                  </a:cubicBezTo>
                  <a:cubicBezTo>
                    <a:pt x="777344" y="3118275"/>
                    <a:pt x="785531" y="3098799"/>
                    <a:pt x="796820" y="3081866"/>
                  </a:cubicBezTo>
                  <a:cubicBezTo>
                    <a:pt x="783728" y="2911668"/>
                    <a:pt x="839627" y="2883136"/>
                    <a:pt x="729087" y="2827866"/>
                  </a:cubicBezTo>
                  <a:cubicBezTo>
                    <a:pt x="713122" y="2819884"/>
                    <a:pt x="695220" y="2816577"/>
                    <a:pt x="678287" y="2810933"/>
                  </a:cubicBezTo>
                  <a:cubicBezTo>
                    <a:pt x="695220" y="2788355"/>
                    <a:pt x="712903" y="2766320"/>
                    <a:pt x="729087" y="2743200"/>
                  </a:cubicBezTo>
                  <a:cubicBezTo>
                    <a:pt x="752428" y="2709855"/>
                    <a:pt x="796820" y="2641600"/>
                    <a:pt x="796820" y="2641600"/>
                  </a:cubicBezTo>
                  <a:cubicBezTo>
                    <a:pt x="785531" y="2602089"/>
                    <a:pt x="784733" y="2557912"/>
                    <a:pt x="762954" y="2523066"/>
                  </a:cubicBezTo>
                  <a:cubicBezTo>
                    <a:pt x="753494" y="2507930"/>
                    <a:pt x="728119" y="2514115"/>
                    <a:pt x="712154" y="2506133"/>
                  </a:cubicBezTo>
                  <a:cubicBezTo>
                    <a:pt x="693951" y="2497032"/>
                    <a:pt x="678287" y="2483555"/>
                    <a:pt x="661354" y="2472266"/>
                  </a:cubicBezTo>
                  <a:cubicBezTo>
                    <a:pt x="703916" y="2344579"/>
                    <a:pt x="641552" y="2497018"/>
                    <a:pt x="729087" y="2387600"/>
                  </a:cubicBezTo>
                  <a:cubicBezTo>
                    <a:pt x="822565" y="2270753"/>
                    <a:pt x="651231" y="2399993"/>
                    <a:pt x="796820" y="2302933"/>
                  </a:cubicBezTo>
                  <a:cubicBezTo>
                    <a:pt x="767768" y="2186721"/>
                    <a:pt x="797419" y="2176233"/>
                    <a:pt x="712154" y="2133600"/>
                  </a:cubicBezTo>
                  <a:cubicBezTo>
                    <a:pt x="696189" y="2125618"/>
                    <a:pt x="678287" y="2122311"/>
                    <a:pt x="661354" y="2116666"/>
                  </a:cubicBezTo>
                  <a:cubicBezTo>
                    <a:pt x="666998" y="2094088"/>
                    <a:pt x="665378" y="2068297"/>
                    <a:pt x="678287" y="2048933"/>
                  </a:cubicBezTo>
                  <a:cubicBezTo>
                    <a:pt x="689576" y="2032000"/>
                    <a:pt x="714696" y="2029457"/>
                    <a:pt x="729087" y="2015066"/>
                  </a:cubicBezTo>
                  <a:cubicBezTo>
                    <a:pt x="743478" y="2000675"/>
                    <a:pt x="751665" y="1981199"/>
                    <a:pt x="762954" y="1964266"/>
                  </a:cubicBezTo>
                  <a:cubicBezTo>
                    <a:pt x="789396" y="1884940"/>
                    <a:pt x="794547" y="1893839"/>
                    <a:pt x="762954" y="1778000"/>
                  </a:cubicBezTo>
                  <a:cubicBezTo>
                    <a:pt x="757599" y="1758366"/>
                    <a:pt x="739184" y="1744870"/>
                    <a:pt x="729087" y="1727200"/>
                  </a:cubicBezTo>
                  <a:cubicBezTo>
                    <a:pt x="716563" y="1705283"/>
                    <a:pt x="706509" y="1682044"/>
                    <a:pt x="695220" y="1659466"/>
                  </a:cubicBezTo>
                  <a:cubicBezTo>
                    <a:pt x="706509" y="1603022"/>
                    <a:pt x="708423" y="1543858"/>
                    <a:pt x="729087" y="1490133"/>
                  </a:cubicBezTo>
                  <a:cubicBezTo>
                    <a:pt x="737684" y="1467782"/>
                    <a:pt x="768006" y="1460125"/>
                    <a:pt x="779887" y="1439333"/>
                  </a:cubicBezTo>
                  <a:cubicBezTo>
                    <a:pt x="791433" y="1419127"/>
                    <a:pt x="791176" y="1394178"/>
                    <a:pt x="796820" y="1371600"/>
                  </a:cubicBezTo>
                  <a:cubicBezTo>
                    <a:pt x="791176" y="1332089"/>
                    <a:pt x="801315" y="1286739"/>
                    <a:pt x="779887" y="1253066"/>
                  </a:cubicBezTo>
                  <a:cubicBezTo>
                    <a:pt x="758035" y="1218727"/>
                    <a:pt x="678287" y="1185333"/>
                    <a:pt x="678287" y="1185333"/>
                  </a:cubicBezTo>
                  <a:cubicBezTo>
                    <a:pt x="683931" y="1162755"/>
                    <a:pt x="678764" y="1134056"/>
                    <a:pt x="695220" y="1117600"/>
                  </a:cubicBezTo>
                  <a:cubicBezTo>
                    <a:pt x="812163" y="1000657"/>
                    <a:pt x="731134" y="1196127"/>
                    <a:pt x="779887" y="1049866"/>
                  </a:cubicBezTo>
                  <a:cubicBezTo>
                    <a:pt x="774243" y="1021644"/>
                    <a:pt x="781379" y="987310"/>
                    <a:pt x="762954" y="965200"/>
                  </a:cubicBezTo>
                  <a:cubicBezTo>
                    <a:pt x="748055" y="947321"/>
                    <a:pt x="713393" y="962805"/>
                    <a:pt x="695220" y="948266"/>
                  </a:cubicBezTo>
                  <a:cubicBezTo>
                    <a:pt x="681282" y="937116"/>
                    <a:pt x="683931" y="914399"/>
                    <a:pt x="678287" y="897466"/>
                  </a:cubicBezTo>
                  <a:cubicBezTo>
                    <a:pt x="672643" y="790222"/>
                    <a:pt x="651631" y="682685"/>
                    <a:pt x="661354" y="575733"/>
                  </a:cubicBezTo>
                  <a:cubicBezTo>
                    <a:pt x="663522" y="551884"/>
                    <a:pt x="700524" y="545867"/>
                    <a:pt x="712154" y="524933"/>
                  </a:cubicBezTo>
                  <a:cubicBezTo>
                    <a:pt x="729491" y="493727"/>
                    <a:pt x="734731" y="457200"/>
                    <a:pt x="746020" y="423333"/>
                  </a:cubicBezTo>
                  <a:cubicBezTo>
                    <a:pt x="751664" y="406400"/>
                    <a:pt x="759454" y="390036"/>
                    <a:pt x="762954" y="372533"/>
                  </a:cubicBezTo>
                  <a:cubicBezTo>
                    <a:pt x="768598" y="344311"/>
                    <a:pt x="767016" y="313609"/>
                    <a:pt x="779887" y="287866"/>
                  </a:cubicBezTo>
                  <a:cubicBezTo>
                    <a:pt x="790597" y="266447"/>
                    <a:pt x="809753" y="248696"/>
                    <a:pt x="830687" y="237066"/>
                  </a:cubicBezTo>
                  <a:cubicBezTo>
                    <a:pt x="861893" y="219729"/>
                    <a:pt x="932287" y="203200"/>
                    <a:pt x="932287" y="203200"/>
                  </a:cubicBezTo>
                  <a:cubicBezTo>
                    <a:pt x="949220" y="191911"/>
                    <a:pt x="963780" y="175769"/>
                    <a:pt x="983087" y="169333"/>
                  </a:cubicBezTo>
                  <a:cubicBezTo>
                    <a:pt x="1028098" y="154329"/>
                    <a:pt x="1236466" y="137222"/>
                    <a:pt x="1254020" y="135466"/>
                  </a:cubicBezTo>
                  <a:cubicBezTo>
                    <a:pt x="1270953" y="129822"/>
                    <a:pt x="1302296" y="136203"/>
                    <a:pt x="1304820" y="118533"/>
                  </a:cubicBezTo>
                  <a:cubicBezTo>
                    <a:pt x="1319188" y="17959"/>
                    <a:pt x="1277881" y="19242"/>
                    <a:pt x="1220154" y="0"/>
                  </a:cubicBezTo>
                  <a:cubicBezTo>
                    <a:pt x="31804" y="25284"/>
                    <a:pt x="763694" y="-32201"/>
                    <a:pt x="238020" y="50800"/>
                  </a:cubicBezTo>
                  <a:cubicBezTo>
                    <a:pt x="22825" y="84778"/>
                    <a:pt x="175667" y="49455"/>
                    <a:pt x="34820" y="84666"/>
                  </a:cubicBezTo>
                  <a:cubicBezTo>
                    <a:pt x="23531" y="101599"/>
                    <a:pt x="4300" y="115392"/>
                    <a:pt x="954" y="135466"/>
                  </a:cubicBezTo>
                  <a:cubicBezTo>
                    <a:pt x="-7225" y="184541"/>
                    <a:pt x="39006" y="200345"/>
                    <a:pt x="68687" y="220133"/>
                  </a:cubicBezTo>
                  <a:cubicBezTo>
                    <a:pt x="74331" y="254000"/>
                    <a:pt x="93068" y="288217"/>
                    <a:pt x="85620" y="321733"/>
                  </a:cubicBezTo>
                  <a:cubicBezTo>
                    <a:pt x="80425" y="345110"/>
                    <a:pt x="48739" y="353046"/>
                    <a:pt x="34820" y="372533"/>
                  </a:cubicBezTo>
                  <a:cubicBezTo>
                    <a:pt x="20148" y="393074"/>
                    <a:pt x="12243" y="417688"/>
                    <a:pt x="954" y="440266"/>
                  </a:cubicBezTo>
                  <a:cubicBezTo>
                    <a:pt x="12243" y="513644"/>
                    <a:pt x="11343" y="589968"/>
                    <a:pt x="34820" y="660400"/>
                  </a:cubicBezTo>
                  <a:cubicBezTo>
                    <a:pt x="41256" y="679707"/>
                    <a:pt x="71229" y="679876"/>
                    <a:pt x="85620" y="694266"/>
                  </a:cubicBezTo>
                  <a:cubicBezTo>
                    <a:pt x="100011" y="708657"/>
                    <a:pt x="108198" y="728133"/>
                    <a:pt x="119487" y="745066"/>
                  </a:cubicBezTo>
                  <a:cubicBezTo>
                    <a:pt x="108198" y="761999"/>
                    <a:pt x="82274" y="775791"/>
                    <a:pt x="85620" y="795866"/>
                  </a:cubicBezTo>
                  <a:cubicBezTo>
                    <a:pt x="97184" y="865251"/>
                    <a:pt x="225145" y="859341"/>
                    <a:pt x="254954" y="863600"/>
                  </a:cubicBezTo>
                  <a:cubicBezTo>
                    <a:pt x="207019" y="1007399"/>
                    <a:pt x="286537" y="808765"/>
                    <a:pt x="170287" y="948266"/>
                  </a:cubicBezTo>
                  <a:cubicBezTo>
                    <a:pt x="155388" y="966145"/>
                    <a:pt x="158998" y="993422"/>
                    <a:pt x="153354" y="1016000"/>
                  </a:cubicBezTo>
                  <a:cubicBezTo>
                    <a:pt x="178398" y="1416707"/>
                    <a:pt x="254751" y="1236234"/>
                    <a:pt x="119487" y="1303866"/>
                  </a:cubicBezTo>
                  <a:cubicBezTo>
                    <a:pt x="101284" y="1312967"/>
                    <a:pt x="85620" y="1326444"/>
                    <a:pt x="68687" y="1337733"/>
                  </a:cubicBezTo>
                  <a:cubicBezTo>
                    <a:pt x="63043" y="1365955"/>
                    <a:pt x="58735" y="1394478"/>
                    <a:pt x="51754" y="1422400"/>
                  </a:cubicBezTo>
                  <a:cubicBezTo>
                    <a:pt x="47425" y="1439716"/>
                    <a:pt x="34820" y="1455351"/>
                    <a:pt x="34820" y="1473200"/>
                  </a:cubicBezTo>
                  <a:cubicBezTo>
                    <a:pt x="34820" y="1507534"/>
                    <a:pt x="45021" y="1541133"/>
                    <a:pt x="51754" y="1574800"/>
                  </a:cubicBezTo>
                  <a:cubicBezTo>
                    <a:pt x="56318" y="1597621"/>
                    <a:pt x="54149" y="1624360"/>
                    <a:pt x="68687" y="1642533"/>
                  </a:cubicBezTo>
                  <a:cubicBezTo>
                    <a:pt x="79837" y="1656471"/>
                    <a:pt x="102554" y="1653822"/>
                    <a:pt x="119487" y="1659466"/>
                  </a:cubicBezTo>
                  <a:cubicBezTo>
                    <a:pt x="67729" y="1737103"/>
                    <a:pt x="32643" y="1766699"/>
                    <a:pt x="102554" y="1896533"/>
                  </a:cubicBezTo>
                  <a:cubicBezTo>
                    <a:pt x="119479" y="1927965"/>
                    <a:pt x="204154" y="1930400"/>
                    <a:pt x="204154" y="1930400"/>
                  </a:cubicBezTo>
                  <a:cubicBezTo>
                    <a:pt x="215443" y="1947333"/>
                    <a:pt x="236570" y="1960901"/>
                    <a:pt x="238020" y="1981200"/>
                  </a:cubicBezTo>
                  <a:cubicBezTo>
                    <a:pt x="243519" y="2058190"/>
                    <a:pt x="195596" y="2201152"/>
                    <a:pt x="238020" y="2286000"/>
                  </a:cubicBezTo>
                  <a:cubicBezTo>
                    <a:pt x="246002" y="2301965"/>
                    <a:pt x="271887" y="2297289"/>
                    <a:pt x="288820" y="2302933"/>
                  </a:cubicBezTo>
                  <a:cubicBezTo>
                    <a:pt x="271887" y="2291644"/>
                    <a:pt x="257976" y="2265075"/>
                    <a:pt x="238020" y="2269066"/>
                  </a:cubicBezTo>
                  <a:cubicBezTo>
                    <a:pt x="218064" y="2273057"/>
                    <a:pt x="213255" y="2301663"/>
                    <a:pt x="204154" y="2319866"/>
                  </a:cubicBezTo>
                  <a:cubicBezTo>
                    <a:pt x="196172" y="2335831"/>
                    <a:pt x="194251" y="2354260"/>
                    <a:pt x="187220" y="2370666"/>
                  </a:cubicBezTo>
                  <a:cubicBezTo>
                    <a:pt x="177276" y="2393868"/>
                    <a:pt x="164643" y="2415822"/>
                    <a:pt x="153354" y="2438400"/>
                  </a:cubicBezTo>
                  <a:cubicBezTo>
                    <a:pt x="164643" y="2466622"/>
                    <a:pt x="169553" y="2498332"/>
                    <a:pt x="187220" y="2523066"/>
                  </a:cubicBezTo>
                  <a:cubicBezTo>
                    <a:pt x="199049" y="2539627"/>
                    <a:pt x="223629" y="2542542"/>
                    <a:pt x="238020" y="2556933"/>
                  </a:cubicBezTo>
                  <a:cubicBezTo>
                    <a:pt x="252411" y="2571324"/>
                    <a:pt x="260598" y="2590800"/>
                    <a:pt x="271887" y="2607733"/>
                  </a:cubicBezTo>
                  <a:cubicBezTo>
                    <a:pt x="249309" y="2630311"/>
                    <a:pt x="228397" y="2654686"/>
                    <a:pt x="204154" y="2675466"/>
                  </a:cubicBezTo>
                  <a:cubicBezTo>
                    <a:pt x="188702" y="2688711"/>
                    <a:pt x="164643" y="2692400"/>
                    <a:pt x="153354" y="2709333"/>
                  </a:cubicBezTo>
                  <a:cubicBezTo>
                    <a:pt x="140445" y="2728697"/>
                    <a:pt x="145588" y="2755675"/>
                    <a:pt x="136420" y="2777066"/>
                  </a:cubicBezTo>
                  <a:cubicBezTo>
                    <a:pt x="128403" y="2795772"/>
                    <a:pt x="113843" y="2810933"/>
                    <a:pt x="102554" y="2827866"/>
                  </a:cubicBezTo>
                  <a:cubicBezTo>
                    <a:pt x="125132" y="2844799"/>
                    <a:pt x="153883" y="2855701"/>
                    <a:pt x="170287" y="2878666"/>
                  </a:cubicBezTo>
                  <a:cubicBezTo>
                    <a:pt x="213043" y="2938525"/>
                    <a:pt x="176260" y="2960687"/>
                    <a:pt x="153354" y="3014133"/>
                  </a:cubicBezTo>
                  <a:cubicBezTo>
                    <a:pt x="146323" y="3030539"/>
                    <a:pt x="142065" y="3048000"/>
                    <a:pt x="136420" y="3064933"/>
                  </a:cubicBezTo>
                  <a:cubicBezTo>
                    <a:pt x="142065" y="3098800"/>
                    <a:pt x="136319" y="3136723"/>
                    <a:pt x="153354" y="3166533"/>
                  </a:cubicBezTo>
                  <a:cubicBezTo>
                    <a:pt x="162210" y="3182030"/>
                    <a:pt x="186305" y="3183466"/>
                    <a:pt x="204154" y="3183466"/>
                  </a:cubicBezTo>
                  <a:lnTo>
                    <a:pt x="305754" y="3183466"/>
                  </a:lnTo>
                  <a:close/>
                </a:path>
              </a:pathLst>
            </a:custGeom>
            <a:solidFill>
              <a:srgbClr val="FF0000">
                <a:alpha val="7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953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949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 name="Rectangle 109"/>
          <p:cNvSpPr/>
          <p:nvPr/>
        </p:nvSpPr>
        <p:spPr>
          <a:xfrm>
            <a:off x="681034" y="1066800"/>
            <a:ext cx="7821613" cy="5351462"/>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555" name="Picture 3" descr="MCSconceptual"/>
          <p:cNvPicPr>
            <a:picLocks noChangeAspect="1" noChangeArrowheads="1"/>
          </p:cNvPicPr>
          <p:nvPr/>
        </p:nvPicPr>
        <p:blipFill>
          <a:blip r:embed="rId3">
            <a:extLst>
              <a:ext uri="{28A0092B-C50C-407E-A947-70E740481C1C}">
                <a14:useLocalDpi xmlns:a14="http://schemas.microsoft.com/office/drawing/2010/main" val="0"/>
              </a:ext>
            </a:extLst>
          </a:blip>
          <a:srcRect l="5251" t="24821" r="5782" b="11017"/>
          <a:stretch>
            <a:fillRect/>
          </a:stretch>
        </p:blipFill>
        <p:spPr bwMode="auto">
          <a:xfrm>
            <a:off x="1547809" y="2074862"/>
            <a:ext cx="5943600" cy="321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14"/>
          <p:cNvGrpSpPr>
            <a:grpSpLocks/>
          </p:cNvGrpSpPr>
          <p:nvPr/>
        </p:nvGrpSpPr>
        <p:grpSpPr bwMode="auto">
          <a:xfrm>
            <a:off x="1204909" y="2087562"/>
            <a:ext cx="4006850" cy="4140200"/>
            <a:chOff x="1846148" y="2527148"/>
            <a:chExt cx="4006536" cy="4140414"/>
          </a:xfrm>
        </p:grpSpPr>
        <p:sp>
          <p:nvSpPr>
            <p:cNvPr id="23563" name="Text Box 12"/>
            <p:cNvSpPr txBox="1">
              <a:spLocks noChangeArrowheads="1" noChangeShapeType="1"/>
            </p:cNvSpPr>
            <p:nvPr/>
          </p:nvSpPr>
          <p:spPr bwMode="auto">
            <a:xfrm>
              <a:off x="4787900" y="4600575"/>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6" name="Rectangle 105"/>
            <p:cNvSpPr/>
            <p:nvPr/>
          </p:nvSpPr>
          <p:spPr>
            <a:xfrm>
              <a:off x="2946200" y="2527148"/>
              <a:ext cx="2906484" cy="3181514"/>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565" name="TextBox 106"/>
            <p:cNvSpPr txBox="1">
              <a:spLocks noChangeArrowheads="1"/>
            </p:cNvSpPr>
            <p:nvPr/>
          </p:nvSpPr>
          <p:spPr bwMode="auto">
            <a:xfrm>
              <a:off x="1846148" y="6298230"/>
              <a:ext cx="21606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15372"/>
                  </a:solidFill>
                  <a:effectLst/>
                  <a:uLnTx/>
                  <a:uFillTx/>
                  <a:latin typeface="Arial" charset="0"/>
                  <a:ea typeface="ＭＳ Ｐゴシック" charset="0"/>
                </a:rPr>
                <a:t>Extensively studied</a:t>
              </a:r>
            </a:p>
          </p:txBody>
        </p:sp>
        <p:cxnSp>
          <p:nvCxnSpPr>
            <p:cNvPr id="109" name="Straight Arrow Connector 108"/>
            <p:cNvCxnSpPr/>
            <p:nvPr/>
          </p:nvCxnSpPr>
          <p:spPr>
            <a:xfrm rot="5400000" flipH="1" flipV="1">
              <a:off x="2704086" y="5846015"/>
              <a:ext cx="601693" cy="406368"/>
            </a:xfrm>
            <a:prstGeom prst="straightConnector1">
              <a:avLst/>
            </a:prstGeom>
            <a:ln w="57150" cap="flat" cmpd="sng" algn="ctr">
              <a:solidFill>
                <a:srgbClr val="31537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 name="Group 115"/>
          <p:cNvGrpSpPr>
            <a:grpSpLocks/>
          </p:cNvGrpSpPr>
          <p:nvPr/>
        </p:nvGrpSpPr>
        <p:grpSpPr bwMode="auto">
          <a:xfrm>
            <a:off x="5659434" y="1296987"/>
            <a:ext cx="2786063" cy="1117600"/>
            <a:chOff x="6228728" y="1736776"/>
            <a:chExt cx="1940824" cy="1117723"/>
          </a:xfrm>
        </p:grpSpPr>
        <p:cxnSp>
          <p:nvCxnSpPr>
            <p:cNvPr id="111" name="Straight Arrow Connector 110"/>
            <p:cNvCxnSpPr/>
            <p:nvPr/>
          </p:nvCxnSpPr>
          <p:spPr>
            <a:xfrm rot="5400000">
              <a:off x="6024612" y="2488925"/>
              <a:ext cx="576325" cy="154824"/>
            </a:xfrm>
            <a:prstGeom prst="straightConnector1">
              <a:avLst/>
            </a:prstGeom>
            <a:ln w="57150" cap="flat" cmpd="sng" algn="ctr">
              <a:solidFill>
                <a:srgbClr val="31537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562" name="TextBox 113"/>
            <p:cNvSpPr txBox="1">
              <a:spLocks noChangeArrowheads="1"/>
            </p:cNvSpPr>
            <p:nvPr/>
          </p:nvSpPr>
          <p:spPr bwMode="auto">
            <a:xfrm>
              <a:off x="6228728" y="1736776"/>
              <a:ext cx="194082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15372"/>
                  </a:solidFill>
                  <a:effectLst/>
                  <a:uLnTx/>
                  <a:uFillTx/>
                  <a:latin typeface="Arial" charset="0"/>
                  <a:ea typeface="ＭＳ Ｐゴシック" charset="0"/>
                </a:rPr>
                <a:t>Need to understand how anvil is related to the raining region</a:t>
              </a:r>
            </a:p>
          </p:txBody>
        </p:sp>
      </p:grpSp>
      <p:sp>
        <p:nvSpPr>
          <p:cNvPr id="23559" name="TextBox 125"/>
          <p:cNvSpPr txBox="1">
            <a:spLocks noChangeArrowheads="1"/>
          </p:cNvSpPr>
          <p:nvPr/>
        </p:nvSpPr>
        <p:spPr bwMode="auto">
          <a:xfrm>
            <a:off x="-392113" y="1192213"/>
            <a:ext cx="184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23560" name="TextBox 113"/>
          <p:cNvSpPr txBox="1">
            <a:spLocks noChangeArrowheads="1"/>
          </p:cNvSpPr>
          <p:nvPr/>
        </p:nvSpPr>
        <p:spPr bwMode="auto">
          <a:xfrm>
            <a:off x="833434" y="1131887"/>
            <a:ext cx="27860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15372"/>
                </a:solidFill>
                <a:effectLst/>
                <a:uLnTx/>
                <a:uFillTx/>
                <a:latin typeface="Arial" charset="0"/>
                <a:ea typeface="ＭＳ Ｐゴシック" charset="0"/>
              </a:rPr>
              <a:t>Mesoscale Convective System</a:t>
            </a:r>
          </a:p>
        </p:txBody>
      </p:sp>
      <p:sp>
        <p:nvSpPr>
          <p:cNvPr id="6" name="TextBox 5">
            <a:extLst>
              <a:ext uri="{FF2B5EF4-FFF2-40B4-BE49-F238E27FC236}">
                <a16:creationId xmlns:a16="http://schemas.microsoft.com/office/drawing/2014/main" id="{A54F3A24-5561-3628-8EB7-AEF6CAC3612D}"/>
              </a:ext>
            </a:extLst>
          </p:cNvPr>
          <p:cNvSpPr txBox="1"/>
          <p:nvPr/>
        </p:nvSpPr>
        <p:spPr>
          <a:xfrm>
            <a:off x="0" y="282804"/>
            <a:ext cx="9144000" cy="584775"/>
          </a:xfrm>
          <a:prstGeom prst="rect">
            <a:avLst/>
          </a:prstGeom>
          <a:noFill/>
        </p:spPr>
        <p:txBody>
          <a:bodyPr wrap="square" rtlCol="0">
            <a:spAutoFit/>
          </a:bodyPr>
          <a:lstStyle/>
          <a:p>
            <a:pPr algn="ctr"/>
            <a:r>
              <a:rPr lang="en-US" sz="3200" dirty="0">
                <a:latin typeface="Avenir Book" panose="02000503020000020003" pitchFamily="2" charset="0"/>
              </a:rPr>
              <a:t>The microscale anvil problem </a:t>
            </a:r>
          </a:p>
        </p:txBody>
      </p:sp>
    </p:spTree>
    <p:extLst>
      <p:ext uri="{BB962C8B-B14F-4D97-AF65-F5344CB8AC3E}">
        <p14:creationId xmlns:p14="http://schemas.microsoft.com/office/powerpoint/2010/main" val="2453450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 name="Rectangle 109"/>
          <p:cNvSpPr/>
          <p:nvPr/>
        </p:nvSpPr>
        <p:spPr>
          <a:xfrm>
            <a:off x="681034" y="727428"/>
            <a:ext cx="7821613" cy="5351462"/>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555" name="Picture 3" descr="MCSconceptual"/>
          <p:cNvPicPr>
            <a:picLocks noChangeAspect="1" noChangeArrowheads="1"/>
          </p:cNvPicPr>
          <p:nvPr/>
        </p:nvPicPr>
        <p:blipFill>
          <a:blip r:embed="rId3">
            <a:extLst>
              <a:ext uri="{28A0092B-C50C-407E-A947-70E740481C1C}">
                <a14:useLocalDpi xmlns:a14="http://schemas.microsoft.com/office/drawing/2010/main" val="0"/>
              </a:ext>
            </a:extLst>
          </a:blip>
          <a:srcRect l="5251" t="24821" r="5782" b="11017"/>
          <a:stretch>
            <a:fillRect/>
          </a:stretch>
        </p:blipFill>
        <p:spPr bwMode="auto">
          <a:xfrm>
            <a:off x="1547809" y="1726063"/>
            <a:ext cx="5943600" cy="321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14"/>
          <p:cNvGrpSpPr>
            <a:grpSpLocks/>
          </p:cNvGrpSpPr>
          <p:nvPr/>
        </p:nvGrpSpPr>
        <p:grpSpPr bwMode="auto">
          <a:xfrm>
            <a:off x="1204909" y="1746855"/>
            <a:ext cx="4006850" cy="4140200"/>
            <a:chOff x="1846148" y="2527148"/>
            <a:chExt cx="4006536" cy="4140414"/>
          </a:xfrm>
        </p:grpSpPr>
        <p:sp>
          <p:nvSpPr>
            <p:cNvPr id="23563" name="Text Box 12"/>
            <p:cNvSpPr txBox="1">
              <a:spLocks noChangeArrowheads="1" noChangeShapeType="1"/>
            </p:cNvSpPr>
            <p:nvPr/>
          </p:nvSpPr>
          <p:spPr bwMode="auto">
            <a:xfrm>
              <a:off x="4787900" y="4600575"/>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6" name="Rectangle 105"/>
            <p:cNvSpPr/>
            <p:nvPr/>
          </p:nvSpPr>
          <p:spPr>
            <a:xfrm>
              <a:off x="2946200" y="2527148"/>
              <a:ext cx="2906484" cy="3181514"/>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565" name="TextBox 106"/>
            <p:cNvSpPr txBox="1">
              <a:spLocks noChangeArrowheads="1"/>
            </p:cNvSpPr>
            <p:nvPr/>
          </p:nvSpPr>
          <p:spPr bwMode="auto">
            <a:xfrm>
              <a:off x="1846148" y="6298230"/>
              <a:ext cx="21606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Arial" charset="0"/>
                  <a:ea typeface="ＭＳ Ｐゴシック" charset="0"/>
                </a:rPr>
                <a:t>Extensively studied</a:t>
              </a:r>
            </a:p>
          </p:txBody>
        </p:sp>
        <p:cxnSp>
          <p:nvCxnSpPr>
            <p:cNvPr id="109" name="Straight Arrow Connector 108"/>
            <p:cNvCxnSpPr/>
            <p:nvPr/>
          </p:nvCxnSpPr>
          <p:spPr>
            <a:xfrm rot="5400000" flipH="1" flipV="1">
              <a:off x="2704086" y="5846015"/>
              <a:ext cx="601693" cy="406368"/>
            </a:xfrm>
            <a:prstGeom prst="straightConnector1">
              <a:avLst/>
            </a:prstGeom>
            <a:ln w="57150" cap="flat" cmpd="sng" algn="ctr">
              <a:solidFill>
                <a:srgbClr val="31537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 name="Group 115"/>
          <p:cNvGrpSpPr>
            <a:grpSpLocks/>
          </p:cNvGrpSpPr>
          <p:nvPr/>
        </p:nvGrpSpPr>
        <p:grpSpPr bwMode="auto">
          <a:xfrm>
            <a:off x="5659434" y="948188"/>
            <a:ext cx="2786063" cy="1117600"/>
            <a:chOff x="6228728" y="1736776"/>
            <a:chExt cx="1940824" cy="1117723"/>
          </a:xfrm>
        </p:grpSpPr>
        <p:cxnSp>
          <p:nvCxnSpPr>
            <p:cNvPr id="111" name="Straight Arrow Connector 110"/>
            <p:cNvCxnSpPr/>
            <p:nvPr/>
          </p:nvCxnSpPr>
          <p:spPr>
            <a:xfrm rot="5400000">
              <a:off x="6024612" y="2488925"/>
              <a:ext cx="576325" cy="154824"/>
            </a:xfrm>
            <a:prstGeom prst="straightConnector1">
              <a:avLst/>
            </a:prstGeom>
            <a:ln w="57150" cap="flat" cmpd="sng" algn="ctr">
              <a:solidFill>
                <a:srgbClr val="31537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562" name="TextBox 113"/>
            <p:cNvSpPr txBox="1">
              <a:spLocks noChangeArrowheads="1"/>
            </p:cNvSpPr>
            <p:nvPr/>
          </p:nvSpPr>
          <p:spPr bwMode="auto">
            <a:xfrm>
              <a:off x="6228728" y="1736776"/>
              <a:ext cx="1940824" cy="923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Arial" charset="0"/>
                  <a:ea typeface="ＭＳ Ｐゴシック" charset="0"/>
                </a:rPr>
                <a:t>But the anvil is closely related to the raining region</a:t>
              </a:r>
            </a:p>
          </p:txBody>
        </p:sp>
      </p:grpSp>
      <p:sp>
        <p:nvSpPr>
          <p:cNvPr id="23560" name="TextBox 113"/>
          <p:cNvSpPr txBox="1">
            <a:spLocks noChangeArrowheads="1"/>
          </p:cNvSpPr>
          <p:nvPr/>
        </p:nvSpPr>
        <p:spPr bwMode="auto">
          <a:xfrm>
            <a:off x="1" y="257576"/>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effectLst/>
                <a:uLnTx/>
                <a:uFillTx/>
                <a:latin typeface="Arial" charset="0"/>
                <a:ea typeface="ＭＳ Ｐゴシック" charset="0"/>
              </a:rPr>
              <a:t>Mesoscale Convective System Components</a:t>
            </a:r>
          </a:p>
        </p:txBody>
      </p:sp>
    </p:spTree>
    <p:extLst>
      <p:ext uri="{BB962C8B-B14F-4D97-AF65-F5344CB8AC3E}">
        <p14:creationId xmlns:p14="http://schemas.microsoft.com/office/powerpoint/2010/main" val="716256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8417" name="Group 7"/>
          <p:cNvGrpSpPr>
            <a:grpSpLocks/>
          </p:cNvGrpSpPr>
          <p:nvPr/>
        </p:nvGrpSpPr>
        <p:grpSpPr bwMode="auto">
          <a:xfrm>
            <a:off x="539252" y="1744456"/>
            <a:ext cx="8053123" cy="3313319"/>
            <a:chOff x="672090" y="1743762"/>
            <a:chExt cx="8053702" cy="3314018"/>
          </a:xfrm>
        </p:grpSpPr>
        <p:pic>
          <p:nvPicPr>
            <p:cNvPr id="188421" name="Picture 9"/>
            <p:cNvPicPr>
              <a:picLocks noChangeAspect="1"/>
            </p:cNvPicPr>
            <p:nvPr/>
          </p:nvPicPr>
          <p:blipFill>
            <a:blip r:embed="rId3">
              <a:extLst>
                <a:ext uri="{28A0092B-C50C-407E-A947-70E740481C1C}">
                  <a14:useLocalDpi xmlns:a14="http://schemas.microsoft.com/office/drawing/2010/main" val="0"/>
                </a:ext>
              </a:extLst>
            </a:blip>
            <a:srcRect l="7547" r="4582" b="10350"/>
            <a:stretch>
              <a:fillRect/>
            </a:stretch>
          </p:blipFill>
          <p:spPr bwMode="auto">
            <a:xfrm flipH="1">
              <a:off x="672090" y="1743762"/>
              <a:ext cx="8053702" cy="294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 name="TextBox 4"/>
            <p:cNvSpPr txBox="1">
              <a:spLocks noChangeArrowheads="1"/>
            </p:cNvSpPr>
            <p:nvPr/>
          </p:nvSpPr>
          <p:spPr bwMode="auto">
            <a:xfrm>
              <a:off x="2666631" y="4749740"/>
              <a:ext cx="1655882" cy="308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ＭＳ Ｐゴシック" charset="0"/>
                  <a:cs typeface="Arial"/>
                </a:rPr>
                <a:t>convective rain</a:t>
              </a:r>
            </a:p>
          </p:txBody>
        </p:sp>
        <p:cxnSp>
          <p:nvCxnSpPr>
            <p:cNvPr id="50" name="Straight Arrow Connector 49"/>
            <p:cNvCxnSpPr/>
            <p:nvPr/>
          </p:nvCxnSpPr>
          <p:spPr bwMode="auto">
            <a:xfrm flipV="1">
              <a:off x="3412810" y="4379775"/>
              <a:ext cx="0" cy="42554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47" name="TextBox 41"/>
            <p:cNvSpPr txBox="1">
              <a:spLocks noChangeArrowheads="1"/>
            </p:cNvSpPr>
            <p:nvPr/>
          </p:nvSpPr>
          <p:spPr bwMode="auto">
            <a:xfrm>
              <a:off x="4532079" y="4749740"/>
              <a:ext cx="1533635" cy="308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ＭＳ Ｐゴシック" charset="0"/>
                  <a:cs typeface="Arial"/>
                </a:rPr>
                <a:t>stratiform rain</a:t>
              </a:r>
            </a:p>
          </p:txBody>
        </p:sp>
        <p:cxnSp>
          <p:nvCxnSpPr>
            <p:cNvPr id="48" name="Straight Arrow Connector 47"/>
            <p:cNvCxnSpPr/>
            <p:nvPr/>
          </p:nvCxnSpPr>
          <p:spPr bwMode="auto">
            <a:xfrm flipV="1">
              <a:off x="5183000" y="4379775"/>
              <a:ext cx="0" cy="425540"/>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sp>
          <p:nvSpPr>
            <p:cNvPr id="45" name="Isosceles Triangle 44"/>
            <p:cNvSpPr/>
            <p:nvPr/>
          </p:nvSpPr>
          <p:spPr bwMode="auto">
            <a:xfrm>
              <a:off x="1360026" y="3063460"/>
              <a:ext cx="144472" cy="125439"/>
            </a:xfrm>
            <a:prstGeom prst="triangle">
              <a:avLst/>
            </a:prstGeom>
            <a:solidFill>
              <a:srgbClr val="808080">
                <a:lumMod val="60000"/>
                <a:lumOff val="40000"/>
              </a:srgbClr>
            </a:solidFill>
            <a:ln w="9525" cap="flat" cmpd="sng" algn="ctr">
              <a:solidFill>
                <a:srgbClr val="00008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ＭＳ Ｐゴシック" charset="0"/>
                <a:cs typeface="ＭＳ Ｐゴシック" charset="0"/>
              </a:endParaRPr>
            </a:p>
          </p:txBody>
        </p:sp>
        <p:pic>
          <p:nvPicPr>
            <p:cNvPr id="188427" name="Picture 9"/>
            <p:cNvPicPr>
              <a:picLocks noChangeAspect="1"/>
            </p:cNvPicPr>
            <p:nvPr/>
          </p:nvPicPr>
          <p:blipFill>
            <a:blip r:embed="rId4">
              <a:extLst>
                <a:ext uri="{28A0092B-C50C-407E-A947-70E740481C1C}">
                  <a14:useLocalDpi xmlns:a14="http://schemas.microsoft.com/office/drawing/2010/main" val="0"/>
                </a:ext>
              </a:extLst>
            </a:blip>
            <a:srcRect l="39268" t="57047" r="56511" b="38858"/>
            <a:stretch>
              <a:fillRect/>
            </a:stretch>
          </p:blipFill>
          <p:spPr bwMode="auto">
            <a:xfrm flipH="1">
              <a:off x="1176495" y="3533397"/>
              <a:ext cx="510655" cy="177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1039327" y="3099980"/>
              <a:ext cx="784281" cy="308040"/>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Arial" charset="0"/>
                  <a:ea typeface="ＭＳ Ｐゴシック" charset="0"/>
                  <a:cs typeface="ＭＳ Ｐゴシック" charset="0"/>
                </a:rPr>
                <a:t>graupel</a:t>
              </a:r>
            </a:p>
          </p:txBody>
        </p:sp>
        <p:sp>
          <p:nvSpPr>
            <p:cNvPr id="56" name="TextBox 55"/>
            <p:cNvSpPr txBox="1"/>
            <p:nvPr/>
          </p:nvSpPr>
          <p:spPr>
            <a:xfrm>
              <a:off x="1129821" y="3603324"/>
              <a:ext cx="603293" cy="306453"/>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Arial" charset="0"/>
                  <a:ea typeface="ＭＳ Ｐゴシック" charset="0"/>
                  <a:cs typeface="ＭＳ Ｐゴシック" charset="0"/>
                </a:rPr>
                <a:t>snow</a:t>
              </a:r>
            </a:p>
          </p:txBody>
        </p:sp>
      </p:grpSp>
      <p:sp>
        <p:nvSpPr>
          <p:cNvPr id="2" name="TextBox 1">
            <a:extLst>
              <a:ext uri="{FF2B5EF4-FFF2-40B4-BE49-F238E27FC236}">
                <a16:creationId xmlns:a16="http://schemas.microsoft.com/office/drawing/2014/main" id="{72566B31-B8D6-B1F3-C5CA-6F4ED048845C}"/>
              </a:ext>
            </a:extLst>
          </p:cNvPr>
          <p:cNvSpPr txBox="1"/>
          <p:nvPr/>
        </p:nvSpPr>
        <p:spPr>
          <a:xfrm>
            <a:off x="-173037" y="731666"/>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Conceptual Model of Anvil Microphysics</a:t>
            </a:r>
          </a:p>
        </p:txBody>
      </p:sp>
    </p:spTree>
    <p:extLst>
      <p:ext uri="{BB962C8B-B14F-4D97-AF65-F5344CB8AC3E}">
        <p14:creationId xmlns:p14="http://schemas.microsoft.com/office/powerpoint/2010/main" val="187846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3" name="TextBox 6"/>
          <p:cNvSpPr txBox="1">
            <a:spLocks noChangeArrowheads="1"/>
          </p:cNvSpPr>
          <p:nvPr/>
        </p:nvSpPr>
        <p:spPr bwMode="auto">
          <a:xfrm>
            <a:off x="930275" y="2090172"/>
            <a:ext cx="728345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“We speculate that there is a natural selection in the atmosphere for wave packets whose phase structure produces a local, </a:t>
            </a:r>
            <a:r>
              <a:rPr kumimoji="0" lang="en-US" sz="2400" b="0" i="0" u="none" strike="noStrike" kern="1200" cap="none" spc="0" normalizeH="0" baseline="0" noProof="0" dirty="0" err="1">
                <a:ln>
                  <a:noFill/>
                </a:ln>
                <a:solidFill>
                  <a:prstClr val="black"/>
                </a:solidFill>
                <a:effectLst/>
                <a:uLnTx/>
                <a:uFillTx/>
                <a:latin typeface="Arial" charset="0"/>
                <a:ea typeface="ＭＳ Ｐゴシック" charset="0"/>
              </a:rPr>
              <a:t>Eulerian</a:t>
            </a: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 sequence of cloud zone-supporting anomalies that aligns with the convective cloud system life cycle.”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Arial" charset="0"/>
                <a:ea typeface="ＭＳ Ｐゴシック" charset="0"/>
              </a:rPr>
              <a:t>Mapes</a:t>
            </a:r>
            <a:r>
              <a:rPr kumimoji="0" lang="en-US" sz="2400" b="0" i="1" u="none" strike="noStrike" kern="1200" cap="none" spc="0" normalizeH="0" baseline="0" noProof="0" dirty="0">
                <a:ln>
                  <a:noFill/>
                </a:ln>
                <a:solidFill>
                  <a:prstClr val="black"/>
                </a:solidFill>
                <a:effectLst/>
                <a:uLnTx/>
                <a:uFillTx/>
                <a:latin typeface="Arial" charset="0"/>
                <a:ea typeface="ＭＳ Ｐゴシック" charset="0"/>
              </a:rPr>
              <a:t> et al. 2006 </a:t>
            </a:r>
          </a:p>
        </p:txBody>
      </p:sp>
      <p:sp>
        <p:nvSpPr>
          <p:cNvPr id="2" name="TextBox 1">
            <a:extLst>
              <a:ext uri="{FF2B5EF4-FFF2-40B4-BE49-F238E27FC236}">
                <a16:creationId xmlns:a16="http://schemas.microsoft.com/office/drawing/2014/main" id="{BF20FD1F-5337-35EE-84EE-29120162F030}"/>
              </a:ext>
            </a:extLst>
          </p:cNvPr>
          <p:cNvSpPr txBox="1"/>
          <p:nvPr/>
        </p:nvSpPr>
        <p:spPr>
          <a:xfrm>
            <a:off x="0" y="580571"/>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What is the relationship of MCSs to larger scales of motion?</a:t>
            </a:r>
          </a:p>
        </p:txBody>
      </p:sp>
    </p:spTree>
    <p:extLst>
      <p:ext uri="{BB962C8B-B14F-4D97-AF65-F5344CB8AC3E}">
        <p14:creationId xmlns:p14="http://schemas.microsoft.com/office/powerpoint/2010/main" val="2239046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1108364" y="246538"/>
            <a:ext cx="6927273" cy="6364924"/>
            <a:chOff x="1108364" y="-69277"/>
            <a:chExt cx="6927273" cy="6364924"/>
          </a:xfrm>
        </p:grpSpPr>
        <p:grpSp>
          <p:nvGrpSpPr>
            <p:cNvPr id="6" name="Group 5"/>
            <p:cNvGrpSpPr/>
            <p:nvPr/>
          </p:nvGrpSpPr>
          <p:grpSpPr>
            <a:xfrm>
              <a:off x="1498103" y="999738"/>
              <a:ext cx="6147795" cy="5295909"/>
              <a:chOff x="1499790" y="999738"/>
              <a:chExt cx="6147795" cy="5295909"/>
            </a:xfrm>
          </p:grpSpPr>
          <p:sp>
            <p:nvSpPr>
              <p:cNvPr id="5" name="Rectangle 4"/>
              <p:cNvSpPr/>
              <p:nvPr/>
            </p:nvSpPr>
            <p:spPr bwMode="auto">
              <a:xfrm>
                <a:off x="1499790" y="999738"/>
                <a:ext cx="6147795" cy="529590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cs typeface="+mn-cs"/>
                </a:endParaRPr>
              </a:p>
            </p:txBody>
          </p:sp>
          <p:pic>
            <p:nvPicPr>
              <p:cNvPr id="3" name="Picture 4"/>
              <p:cNvPicPr>
                <a:picLocks noChangeAspect="1" noChangeArrowheads="1"/>
              </p:cNvPicPr>
              <p:nvPr/>
            </p:nvPicPr>
            <p:blipFill>
              <a:blip r:embed="rId2"/>
              <a:srcRect/>
              <a:stretch>
                <a:fillRect/>
              </a:stretch>
            </p:blipFill>
            <p:spPr bwMode="auto">
              <a:xfrm>
                <a:off x="1776261" y="1211495"/>
                <a:ext cx="5591478" cy="4516734"/>
              </a:xfrm>
              <a:prstGeom prst="rect">
                <a:avLst/>
              </a:prstGeom>
              <a:noFill/>
              <a:ln w="9525">
                <a:noFill/>
                <a:miter lim="800000"/>
                <a:headEnd/>
                <a:tailEnd/>
              </a:ln>
            </p:spPr>
          </p:pic>
          <p:sp>
            <p:nvSpPr>
              <p:cNvPr id="4" name="TextBox 3"/>
              <p:cNvSpPr txBox="1"/>
              <p:nvPr/>
            </p:nvSpPr>
            <p:spPr>
              <a:xfrm>
                <a:off x="3211977" y="5880718"/>
                <a:ext cx="287835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cs typeface="+mn-cs"/>
                  </a:rPr>
                  <a:t>Zuluaga</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rPr>
                  <a:t> and Houze 2013</a:t>
                </a:r>
              </a:p>
            </p:txBody>
          </p:sp>
        </p:grpSp>
        <p:sp>
          <p:nvSpPr>
            <p:cNvPr id="7" name="TextBox 6"/>
            <p:cNvSpPr txBox="1"/>
            <p:nvPr/>
          </p:nvSpPr>
          <p:spPr>
            <a:xfrm>
              <a:off x="1108364" y="-69277"/>
              <a:ext cx="6927273"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cs typeface="+mn-cs"/>
                </a:rPr>
                <a:t>DYNAMO: Composite large-scale divergence and vertical motion during 2-day rainfall episodes</a:t>
              </a:r>
            </a:p>
          </p:txBody>
        </p:sp>
      </p:grpSp>
      <p:sp>
        <p:nvSpPr>
          <p:cNvPr id="10" name="Up Arrow 9"/>
          <p:cNvSpPr/>
          <p:nvPr/>
        </p:nvSpPr>
        <p:spPr bwMode="auto">
          <a:xfrm>
            <a:off x="4087090" y="2708550"/>
            <a:ext cx="256310" cy="1652663"/>
          </a:xfrm>
          <a:prstGeom prst="upArrow">
            <a:avLst/>
          </a:prstGeom>
          <a:solidFill>
            <a:schemeClr val="bg1">
              <a:lumMod val="85000"/>
              <a:lumOff val="15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cs typeface="+mn-cs"/>
            </a:endParaRPr>
          </a:p>
        </p:txBody>
      </p:sp>
      <p:sp>
        <p:nvSpPr>
          <p:cNvPr id="11" name="Up Arrow 10"/>
          <p:cNvSpPr/>
          <p:nvPr/>
        </p:nvSpPr>
        <p:spPr bwMode="auto">
          <a:xfrm>
            <a:off x="5451764" y="2034307"/>
            <a:ext cx="254001" cy="735954"/>
          </a:xfrm>
          <a:prstGeom prst="upArrow">
            <a:avLst/>
          </a:prstGeom>
          <a:solidFill>
            <a:schemeClr val="bg1">
              <a:lumMod val="85000"/>
              <a:lumOff val="15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cs typeface="+mn-cs"/>
            </a:endParaRPr>
          </a:p>
        </p:txBody>
      </p:sp>
      <p:sp>
        <p:nvSpPr>
          <p:cNvPr id="12" name="Up Arrow 11"/>
          <p:cNvSpPr/>
          <p:nvPr/>
        </p:nvSpPr>
        <p:spPr bwMode="auto">
          <a:xfrm flipV="1">
            <a:off x="6031346" y="3629886"/>
            <a:ext cx="254001" cy="735954"/>
          </a:xfrm>
          <a:prstGeom prst="upArrow">
            <a:avLst/>
          </a:prstGeom>
          <a:solidFill>
            <a:schemeClr val="bg1">
              <a:lumMod val="85000"/>
              <a:lumOff val="15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cs typeface="+mn-cs"/>
            </a:endParaRPr>
          </a:p>
        </p:txBody>
      </p:sp>
    </p:spTree>
    <p:extLst>
      <p:ext uri="{BB962C8B-B14F-4D97-AF65-F5344CB8AC3E}">
        <p14:creationId xmlns:p14="http://schemas.microsoft.com/office/powerpoint/2010/main" val="1294916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0" y="122382"/>
            <a:ext cx="9144000" cy="46166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charset="0"/>
                <a:ea typeface="ＭＳ Ｐゴシック" charset="0"/>
              </a:rPr>
              <a:t>Vertical structure of the MJO</a:t>
            </a:r>
          </a:p>
        </p:txBody>
      </p:sp>
      <p:grpSp>
        <p:nvGrpSpPr>
          <p:cNvPr id="13" name="Group 12"/>
          <p:cNvGrpSpPr/>
          <p:nvPr/>
        </p:nvGrpSpPr>
        <p:grpSpPr>
          <a:xfrm>
            <a:off x="1451521" y="685800"/>
            <a:ext cx="7067076" cy="6049818"/>
            <a:chOff x="1596209" y="990600"/>
            <a:chExt cx="6812735" cy="5696926"/>
          </a:xfrm>
        </p:grpSpPr>
        <p:grpSp>
          <p:nvGrpSpPr>
            <p:cNvPr id="6" name="Group 5"/>
            <p:cNvGrpSpPr/>
            <p:nvPr/>
          </p:nvGrpSpPr>
          <p:grpSpPr>
            <a:xfrm>
              <a:off x="1596209" y="990600"/>
              <a:ext cx="5951583" cy="5651500"/>
              <a:chOff x="2133600" y="0"/>
              <a:chExt cx="4859383" cy="3995244"/>
            </a:xfrm>
          </p:grpSpPr>
          <p:pic>
            <p:nvPicPr>
              <p:cNvPr id="4" name="Picture 3"/>
              <p:cNvPicPr>
                <a:picLocks noChangeAspect="1"/>
              </p:cNvPicPr>
              <p:nvPr/>
            </p:nvPicPr>
            <p:blipFill rotWithShape="1">
              <a:blip r:embed="rId2"/>
              <a:srcRect t="84815" b="9259"/>
              <a:stretch/>
            </p:blipFill>
            <p:spPr>
              <a:xfrm>
                <a:off x="2133600" y="3588844"/>
                <a:ext cx="4859383" cy="406400"/>
              </a:xfrm>
              <a:prstGeom prst="rect">
                <a:avLst/>
              </a:prstGeom>
            </p:spPr>
          </p:pic>
          <p:pic>
            <p:nvPicPr>
              <p:cNvPr id="3" name="Picture 2"/>
              <p:cNvPicPr>
                <a:picLocks noChangeAspect="1"/>
              </p:cNvPicPr>
              <p:nvPr/>
            </p:nvPicPr>
            <p:blipFill rotWithShape="1">
              <a:blip r:embed="rId2"/>
              <a:srcRect b="47407"/>
              <a:stretch/>
            </p:blipFill>
            <p:spPr>
              <a:xfrm>
                <a:off x="2133600" y="0"/>
                <a:ext cx="4859383" cy="3606800"/>
              </a:xfrm>
              <a:prstGeom prst="rect">
                <a:avLst/>
              </a:prstGeom>
            </p:spPr>
          </p:pic>
          <p:pic>
            <p:nvPicPr>
              <p:cNvPr id="5" name="Picture 4"/>
              <p:cNvPicPr>
                <a:picLocks noChangeAspect="1"/>
              </p:cNvPicPr>
              <p:nvPr/>
            </p:nvPicPr>
            <p:blipFill rotWithShape="1">
              <a:blip r:embed="rId2"/>
              <a:srcRect l="7841" t="-1" r="86148" b="71852"/>
              <a:stretch/>
            </p:blipFill>
            <p:spPr>
              <a:xfrm>
                <a:off x="2501901" y="1828800"/>
                <a:ext cx="292100" cy="1930400"/>
              </a:xfrm>
              <a:prstGeom prst="rect">
                <a:avLst/>
              </a:prstGeom>
            </p:spPr>
          </p:pic>
        </p:grpSp>
        <p:cxnSp>
          <p:nvCxnSpPr>
            <p:cNvPr id="11" name="Straight Arrow Connector 10"/>
            <p:cNvCxnSpPr/>
            <p:nvPr/>
          </p:nvCxnSpPr>
          <p:spPr bwMode="auto">
            <a:xfrm flipV="1">
              <a:off x="4610100" y="2260600"/>
              <a:ext cx="0" cy="520700"/>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sp>
          <p:nvSpPr>
            <p:cNvPr id="12" name="TextBox 11"/>
            <p:cNvSpPr txBox="1"/>
            <p:nvPr/>
          </p:nvSpPr>
          <p:spPr>
            <a:xfrm>
              <a:off x="7101542" y="6397702"/>
              <a:ext cx="1307402" cy="28982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Times New Roman"/>
                  <a:ea typeface="ＭＳ Ｐゴシック" charset="0"/>
                  <a:cs typeface="Times New Roman"/>
                </a:rPr>
                <a:t>Moncrieff 2004</a:t>
              </a:r>
            </a:p>
          </p:txBody>
        </p:sp>
      </p:grpSp>
    </p:spTree>
    <p:extLst>
      <p:ext uri="{BB962C8B-B14F-4D97-AF65-F5344CB8AC3E}">
        <p14:creationId xmlns:p14="http://schemas.microsoft.com/office/powerpoint/2010/main" val="3948803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049463" y="2706688"/>
            <a:ext cx="3075030" cy="3693319"/>
          </a:xfrm>
          <a:prstGeom prst="rect">
            <a:avLst/>
          </a:prstGeom>
          <a:noFill/>
        </p:spPr>
        <p:txBody>
          <a:bodyPr wrap="none">
            <a:spAutoFit/>
          </a:bodyPr>
          <a:lstStyle/>
          <a:p>
            <a:pPr marL="3175" marR="0" lvl="1"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t>Fair weather cumulus</a:t>
            </a:r>
          </a:p>
          <a:p>
            <a:pPr marL="3175" marR="0" lvl="1"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t>Cumulus congestus</a:t>
            </a:r>
          </a:p>
          <a:p>
            <a:pPr marL="3175" marR="0" lvl="1"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t>Cumulonimbus</a:t>
            </a:r>
          </a:p>
          <a:p>
            <a:pPr marL="512763" marR="0" lvl="2"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t>Single cell</a:t>
            </a:r>
          </a:p>
          <a:p>
            <a:pPr marL="512763" marR="0" lvl="2"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t>Multicell</a:t>
            </a:r>
          </a:p>
          <a:p>
            <a:pPr marL="690563" marR="0" lvl="2" indent="-17780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t>Supercell</a:t>
            </a:r>
            <a:b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br>
            <a: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t>(severe tornadoes, </a:t>
            </a:r>
            <a:b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br>
            <a: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t>extra large hail)</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8EB4E3"/>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t>Mesoscale convective systems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t>	Layered overturning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t>	Stratiform precipitation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EB4E3"/>
                </a:solidFill>
                <a:effectLst/>
                <a:uLnTx/>
                <a:uFillTx/>
                <a:latin typeface="Calibri" charset="0"/>
                <a:ea typeface="ＭＳ Ｐゴシック" charset="0"/>
              </a:rPr>
              <a:t>	Extensive anvil clouds</a:t>
            </a:r>
          </a:p>
        </p:txBody>
      </p:sp>
      <p:sp>
        <p:nvSpPr>
          <p:cNvPr id="43011" name="TextBox 18"/>
          <p:cNvSpPr txBox="1">
            <a:spLocks noChangeArrowheads="1"/>
          </p:cNvSpPr>
          <p:nvPr/>
        </p:nvSpPr>
        <p:spPr bwMode="auto">
          <a:xfrm>
            <a:off x="168275" y="334963"/>
            <a:ext cx="3565525"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charset="0"/>
                <a:ea typeface="ＭＳ Ｐゴシック" charset="0"/>
              </a:rPr>
              <a:t>What atmospheric</a:t>
            </a:r>
            <a:br>
              <a:rPr kumimoji="0" lang="en-US" sz="2800" b="1" i="0" u="none" strike="noStrike" kern="1200" cap="none" spc="0" normalizeH="0" baseline="0" noProof="0">
                <a:ln>
                  <a:noFill/>
                </a:ln>
                <a:solidFill>
                  <a:prstClr val="white"/>
                </a:solidFill>
                <a:effectLst/>
                <a:uLnTx/>
                <a:uFillTx/>
                <a:latin typeface="Calibri" charset="0"/>
                <a:ea typeface="ＭＳ Ｐゴシック" charset="0"/>
              </a:rPr>
            </a:br>
            <a:r>
              <a:rPr kumimoji="0" lang="en-US" sz="2800" b="1" i="0" u="none" strike="noStrike" kern="1200" cap="none" spc="0" normalizeH="0" baseline="0" noProof="0">
                <a:ln>
                  <a:noFill/>
                </a:ln>
                <a:solidFill>
                  <a:prstClr val="white"/>
                </a:solidFill>
                <a:effectLst/>
                <a:uLnTx/>
                <a:uFillTx/>
                <a:latin typeface="Calibri" charset="0"/>
                <a:ea typeface="ＭＳ Ｐゴシック" charset="0"/>
              </a:rPr>
              <a:t>phenomena constitute </a:t>
            </a:r>
            <a:br>
              <a:rPr kumimoji="0" lang="en-US" sz="2800" b="1" i="0" u="none" strike="noStrike" kern="1200" cap="none" spc="0" normalizeH="0" baseline="0" noProof="0">
                <a:ln>
                  <a:noFill/>
                </a:ln>
                <a:solidFill>
                  <a:prstClr val="white"/>
                </a:solidFill>
                <a:effectLst/>
                <a:uLnTx/>
                <a:uFillTx/>
                <a:latin typeface="Calibri" charset="0"/>
                <a:ea typeface="ＭＳ Ｐゴシック" charset="0"/>
              </a:rPr>
            </a:br>
            <a:r>
              <a:rPr kumimoji="0" lang="en-US" sz="2800" b="1" i="0" u="none" strike="noStrike" kern="1200" cap="none" spc="0" normalizeH="0" baseline="0" noProof="0">
                <a:ln>
                  <a:noFill/>
                </a:ln>
                <a:solidFill>
                  <a:prstClr val="white"/>
                </a:solidFill>
                <a:effectLst/>
                <a:uLnTx/>
                <a:uFillTx/>
                <a:latin typeface="Calibri" charset="0"/>
                <a:ea typeface="ＭＳ Ｐゴシック" charset="0"/>
              </a:rPr>
              <a:t>“convection?”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charset="0"/>
              <a:ea typeface="ＭＳ Ｐゴシック" charset="0"/>
            </a:endParaRPr>
          </a:p>
        </p:txBody>
      </p:sp>
      <p:grpSp>
        <p:nvGrpSpPr>
          <p:cNvPr id="30" name="Group 29"/>
          <p:cNvGrpSpPr>
            <a:grpSpLocks/>
          </p:cNvGrpSpPr>
          <p:nvPr/>
        </p:nvGrpSpPr>
        <p:grpSpPr bwMode="auto">
          <a:xfrm>
            <a:off x="677863" y="2263775"/>
            <a:ext cx="1654175" cy="3275138"/>
            <a:chOff x="5666873" y="779275"/>
            <a:chExt cx="1505354" cy="2796710"/>
          </a:xfrm>
        </p:grpSpPr>
        <p:sp>
          <p:nvSpPr>
            <p:cNvPr id="43023" name="TextBox 30"/>
            <p:cNvSpPr txBox="1">
              <a:spLocks noChangeArrowheads="1"/>
            </p:cNvSpPr>
            <p:nvPr/>
          </p:nvSpPr>
          <p:spPr bwMode="auto">
            <a:xfrm>
              <a:off x="5666873" y="779275"/>
              <a:ext cx="1505354" cy="315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ＭＳ Ｐゴシック" charset="0"/>
                </a:rPr>
                <a:t>Dynamic Scales</a:t>
              </a:r>
            </a:p>
          </p:txBody>
        </p:sp>
        <p:sp>
          <p:nvSpPr>
            <p:cNvPr id="43024" name="TextBox 31"/>
            <p:cNvSpPr txBox="1">
              <a:spLocks noChangeArrowheads="1"/>
            </p:cNvSpPr>
            <p:nvPr/>
          </p:nvSpPr>
          <p:spPr bwMode="auto">
            <a:xfrm>
              <a:off x="6049189" y="1145827"/>
              <a:ext cx="807376" cy="315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~100 m</a:t>
              </a:r>
            </a:p>
          </p:txBody>
        </p:sp>
        <p:cxnSp>
          <p:nvCxnSpPr>
            <p:cNvPr id="33" name="Straight Arrow Connector 32"/>
            <p:cNvCxnSpPr/>
            <p:nvPr/>
          </p:nvCxnSpPr>
          <p:spPr>
            <a:xfrm>
              <a:off x="6475892" y="1541122"/>
              <a:ext cx="0" cy="1633498"/>
            </a:xfrm>
            <a:prstGeom prst="straightConnector1">
              <a:avLst/>
            </a:prstGeom>
            <a:ln>
              <a:solidFill>
                <a:schemeClr val="bg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3026" name="TextBox 33"/>
            <p:cNvSpPr txBox="1">
              <a:spLocks noChangeArrowheads="1"/>
            </p:cNvSpPr>
            <p:nvPr/>
          </p:nvSpPr>
          <p:spPr bwMode="auto">
            <a:xfrm>
              <a:off x="6124462" y="3260605"/>
              <a:ext cx="771886" cy="315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~10</a:t>
              </a:r>
              <a:r>
                <a:rPr kumimoji="0" lang="en-US" sz="1800" b="0" i="0" u="none" strike="noStrike" kern="1200" cap="none" spc="0" normalizeH="0" baseline="30000" noProof="0" dirty="0">
                  <a:ln>
                    <a:noFill/>
                  </a:ln>
                  <a:solidFill>
                    <a:prstClr val="white"/>
                  </a:solidFill>
                  <a:effectLst/>
                  <a:uLnTx/>
                  <a:uFillTx/>
                  <a:latin typeface="Calibri" charset="0"/>
                  <a:ea typeface="ＭＳ Ｐゴシック" charset="0"/>
                </a:rPr>
                <a:t>6</a:t>
              </a: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 m</a:t>
              </a:r>
            </a:p>
          </p:txBody>
        </p:sp>
      </p:grpSp>
      <p:sp>
        <p:nvSpPr>
          <p:cNvPr id="6" name="TextBox 5"/>
          <p:cNvSpPr txBox="1">
            <a:spLocks noChangeArrowheads="1"/>
          </p:cNvSpPr>
          <p:nvPr/>
        </p:nvSpPr>
        <p:spPr bwMode="auto">
          <a:xfrm>
            <a:off x="5702300" y="5557838"/>
            <a:ext cx="2957513"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charset="0"/>
                <a:ea typeface="ＭＳ Ｐゴシック" charset="0"/>
              </a:rPr>
              <a:t>Is there a common</a:t>
            </a:r>
            <a:br>
              <a:rPr kumimoji="0" lang="en-US" sz="2800" b="1" i="0" u="none" strike="noStrike" kern="1200" cap="none" spc="0" normalizeH="0" baseline="0" noProof="0">
                <a:ln>
                  <a:noFill/>
                </a:ln>
                <a:solidFill>
                  <a:prstClr val="white"/>
                </a:solidFill>
                <a:effectLst/>
                <a:uLnTx/>
                <a:uFillTx/>
                <a:latin typeface="Calibri" charset="0"/>
                <a:ea typeface="ＭＳ Ｐゴシック" charset="0"/>
              </a:rPr>
            </a:br>
            <a:r>
              <a:rPr kumimoji="0" lang="en-US" sz="2800" b="1" i="0" u="none" strike="noStrike" kern="1200" cap="none" spc="0" normalizeH="0" baseline="0" noProof="0">
                <a:ln>
                  <a:noFill/>
                </a:ln>
                <a:solidFill>
                  <a:prstClr val="white"/>
                </a:solidFill>
                <a:effectLst/>
                <a:uLnTx/>
                <a:uFillTx/>
                <a:latin typeface="Calibri" charset="0"/>
                <a:ea typeface="ＭＳ Ｐゴシック" charset="0"/>
              </a:rPr>
              <a:t>denominator?</a:t>
            </a:r>
          </a:p>
        </p:txBody>
      </p:sp>
      <p:grpSp>
        <p:nvGrpSpPr>
          <p:cNvPr id="10" name="Group 9"/>
          <p:cNvGrpSpPr>
            <a:grpSpLocks/>
          </p:cNvGrpSpPr>
          <p:nvPr/>
        </p:nvGrpSpPr>
        <p:grpSpPr bwMode="auto">
          <a:xfrm>
            <a:off x="4668838" y="1170091"/>
            <a:ext cx="1249362" cy="2278720"/>
            <a:chOff x="5692670" y="51312"/>
            <a:chExt cx="1137860" cy="1946785"/>
          </a:xfrm>
        </p:grpSpPr>
        <p:sp>
          <p:nvSpPr>
            <p:cNvPr id="43020" name="TextBox 30"/>
            <p:cNvSpPr txBox="1">
              <a:spLocks noChangeArrowheads="1"/>
            </p:cNvSpPr>
            <p:nvPr/>
          </p:nvSpPr>
          <p:spPr bwMode="auto">
            <a:xfrm>
              <a:off x="5692670" y="51312"/>
              <a:ext cx="1137860" cy="551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charset="0"/>
                  <a:ea typeface="ＭＳ Ｐゴシック" charset="0"/>
                </a:rPr>
                <a:t>Turbulence </a:t>
              </a:r>
              <a:br>
                <a:rPr kumimoji="0" lang="en-US" sz="1800" b="1" i="0" u="none" strike="noStrike" kern="1200" cap="none" spc="0" normalizeH="0" baseline="0" noProof="0" dirty="0">
                  <a:ln>
                    <a:noFill/>
                  </a:ln>
                  <a:solidFill>
                    <a:prstClr val="white"/>
                  </a:solidFill>
                  <a:effectLst/>
                  <a:uLnTx/>
                  <a:uFillTx/>
                  <a:latin typeface="Calibri" charset="0"/>
                  <a:ea typeface="ＭＳ Ｐゴシック" charset="0"/>
                </a:rPr>
              </a:br>
              <a:r>
                <a:rPr kumimoji="0" lang="en-US" sz="1800" b="1" i="0" u="none" strike="noStrike" kern="1200" cap="none" spc="0" normalizeH="0" baseline="0" noProof="0" dirty="0">
                  <a:ln>
                    <a:noFill/>
                  </a:ln>
                  <a:solidFill>
                    <a:prstClr val="white"/>
                  </a:solidFill>
                  <a:effectLst/>
                  <a:uLnTx/>
                  <a:uFillTx/>
                  <a:latin typeface="Calibri" charset="0"/>
                  <a:ea typeface="ＭＳ Ｐゴシック" charset="0"/>
                </a:rPr>
                <a:t>Scales</a:t>
              </a:r>
            </a:p>
          </p:txBody>
        </p:sp>
        <p:sp>
          <p:nvSpPr>
            <p:cNvPr id="43021" name="TextBox 31"/>
            <p:cNvSpPr txBox="1">
              <a:spLocks noChangeArrowheads="1"/>
            </p:cNvSpPr>
            <p:nvPr/>
          </p:nvSpPr>
          <p:spPr bwMode="auto">
            <a:xfrm>
              <a:off x="5857912" y="1682565"/>
              <a:ext cx="808014" cy="315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0"/>
                </a:rPr>
                <a:t>~100 m</a:t>
              </a:r>
            </a:p>
          </p:txBody>
        </p:sp>
        <p:cxnSp>
          <p:nvCxnSpPr>
            <p:cNvPr id="13" name="Straight Arrow Connector 12"/>
            <p:cNvCxnSpPr/>
            <p:nvPr/>
          </p:nvCxnSpPr>
          <p:spPr>
            <a:xfrm flipV="1">
              <a:off x="6262323" y="735276"/>
              <a:ext cx="0" cy="91140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7" name="Group 6"/>
          <p:cNvGrpSpPr>
            <a:grpSpLocks/>
          </p:cNvGrpSpPr>
          <p:nvPr/>
        </p:nvGrpSpPr>
        <p:grpSpPr bwMode="auto">
          <a:xfrm>
            <a:off x="6359525" y="477819"/>
            <a:ext cx="1508125" cy="2362200"/>
            <a:chOff x="5871495" y="914400"/>
            <a:chExt cx="1509135" cy="2363577"/>
          </a:xfrm>
        </p:grpSpPr>
        <p:sp>
          <p:nvSpPr>
            <p:cNvPr id="43016" name="TextBox 30"/>
            <p:cNvSpPr txBox="1">
              <a:spLocks noChangeArrowheads="1"/>
            </p:cNvSpPr>
            <p:nvPr/>
          </p:nvSpPr>
          <p:spPr bwMode="auto">
            <a:xfrm>
              <a:off x="5871495" y="914400"/>
              <a:ext cx="1509135" cy="646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charset="0"/>
                  <a:ea typeface="ＭＳ Ｐゴシック" charset="0"/>
                </a:rPr>
                <a:t>Microphysical</a:t>
              </a:r>
              <a:br>
                <a:rPr kumimoji="0" lang="en-US" sz="1800" b="1" i="0" u="none" strike="noStrike" kern="1200" cap="none" spc="0" normalizeH="0" baseline="0" noProof="0">
                  <a:ln>
                    <a:noFill/>
                  </a:ln>
                  <a:solidFill>
                    <a:prstClr val="white"/>
                  </a:solidFill>
                  <a:effectLst/>
                  <a:uLnTx/>
                  <a:uFillTx/>
                  <a:latin typeface="Calibri" charset="0"/>
                  <a:ea typeface="ＭＳ Ｐゴシック" charset="0"/>
                </a:rPr>
              </a:br>
              <a:r>
                <a:rPr kumimoji="0" lang="en-US" sz="1800" b="1" i="0" u="none" strike="noStrike" kern="1200" cap="none" spc="0" normalizeH="0" baseline="0" noProof="0">
                  <a:ln>
                    <a:noFill/>
                  </a:ln>
                  <a:solidFill>
                    <a:prstClr val="white"/>
                  </a:solidFill>
                  <a:effectLst/>
                  <a:uLnTx/>
                  <a:uFillTx/>
                  <a:latin typeface="Calibri" charset="0"/>
                  <a:ea typeface="ＭＳ Ｐゴシック" charset="0"/>
                </a:rPr>
                <a:t>Scales</a:t>
              </a:r>
            </a:p>
          </p:txBody>
        </p:sp>
        <p:sp>
          <p:nvSpPr>
            <p:cNvPr id="43017" name="TextBox 31"/>
            <p:cNvSpPr txBox="1">
              <a:spLocks noChangeArrowheads="1"/>
            </p:cNvSpPr>
            <p:nvPr/>
          </p:nvSpPr>
          <p:spPr bwMode="auto">
            <a:xfrm>
              <a:off x="6163642" y="2908644"/>
              <a:ext cx="924841" cy="369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charset="0"/>
                  <a:ea typeface="ＭＳ Ｐゴシック" charset="0"/>
                </a:rPr>
                <a:t>~10</a:t>
              </a:r>
              <a:r>
                <a:rPr kumimoji="0" lang="en-US" sz="1800" b="0" i="0" u="none" strike="noStrike" kern="1200" cap="none" spc="0" normalizeH="0" baseline="30000" noProof="0">
                  <a:ln>
                    <a:noFill/>
                  </a:ln>
                  <a:solidFill>
                    <a:prstClr val="white"/>
                  </a:solidFill>
                  <a:effectLst/>
                  <a:uLnTx/>
                  <a:uFillTx/>
                  <a:latin typeface="Calibri" charset="0"/>
                  <a:ea typeface="ＭＳ Ｐゴシック" charset="0"/>
                </a:rPr>
                <a:t>–3</a:t>
              </a:r>
              <a:r>
                <a:rPr kumimoji="0" lang="en-US" sz="1800" b="0" i="0" u="none" strike="noStrike" kern="1200" cap="none" spc="0" normalizeH="0" baseline="0" noProof="0">
                  <a:ln>
                    <a:noFill/>
                  </a:ln>
                  <a:solidFill>
                    <a:prstClr val="white"/>
                  </a:solidFill>
                  <a:effectLst/>
                  <a:uLnTx/>
                  <a:uFillTx/>
                  <a:latin typeface="Calibri" charset="0"/>
                  <a:ea typeface="ＭＳ Ｐゴシック" charset="0"/>
                </a:rPr>
                <a:t> m</a:t>
              </a:r>
            </a:p>
          </p:txBody>
        </p:sp>
        <p:cxnSp>
          <p:nvCxnSpPr>
            <p:cNvPr id="20" name="Straight Arrow Connector 19"/>
            <p:cNvCxnSpPr/>
            <p:nvPr/>
          </p:nvCxnSpPr>
          <p:spPr bwMode="auto">
            <a:xfrm flipV="1">
              <a:off x="6626063" y="1951642"/>
              <a:ext cx="0" cy="91493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3019" name="TextBox 31"/>
            <p:cNvSpPr txBox="1">
              <a:spLocks noChangeArrowheads="1"/>
            </p:cNvSpPr>
            <p:nvPr/>
          </p:nvSpPr>
          <p:spPr bwMode="auto">
            <a:xfrm>
              <a:off x="6163642" y="1503453"/>
              <a:ext cx="9248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charset="0"/>
                  <a:ea typeface="ＭＳ Ｐゴシック" charset="0"/>
                </a:rPr>
                <a:t>~10</a:t>
              </a:r>
              <a:r>
                <a:rPr kumimoji="0" lang="en-US" sz="1800" b="0" i="0" u="none" strike="noStrike" kern="1200" cap="none" spc="0" normalizeH="0" baseline="30000" noProof="0">
                  <a:ln>
                    <a:noFill/>
                  </a:ln>
                  <a:solidFill>
                    <a:prstClr val="white"/>
                  </a:solidFill>
                  <a:effectLst/>
                  <a:uLnTx/>
                  <a:uFillTx/>
                  <a:latin typeface="Calibri" charset="0"/>
                  <a:ea typeface="ＭＳ Ｐゴシック" charset="0"/>
                </a:rPr>
                <a:t>–6</a:t>
              </a:r>
              <a:r>
                <a:rPr kumimoji="0" lang="en-US" sz="1800" b="0" i="0" u="none" strike="noStrike" kern="1200" cap="none" spc="0" normalizeH="0" baseline="0" noProof="0">
                  <a:ln>
                    <a:noFill/>
                  </a:ln>
                  <a:solidFill>
                    <a:prstClr val="white"/>
                  </a:solidFill>
                  <a:effectLst/>
                  <a:uLnTx/>
                  <a:uFillTx/>
                  <a:latin typeface="Calibri" charset="0"/>
                  <a:ea typeface="ＭＳ Ｐゴシック" charset="0"/>
                </a:rPr>
                <a:t> 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25886" y="1564449"/>
            <a:ext cx="5221478" cy="4764540"/>
            <a:chOff x="2860908" y="1302954"/>
            <a:chExt cx="5221478" cy="4764540"/>
          </a:xfrm>
        </p:grpSpPr>
        <p:sp>
          <p:nvSpPr>
            <p:cNvPr id="4" name="Rectangle 3"/>
            <p:cNvSpPr/>
            <p:nvPr/>
          </p:nvSpPr>
          <p:spPr bwMode="auto">
            <a:xfrm>
              <a:off x="2860908" y="1308424"/>
              <a:ext cx="5221478" cy="4759070"/>
            </a:xfrm>
            <a:prstGeom prst="rect">
              <a:avLst/>
            </a:prstGeom>
            <a:solidFill>
              <a:srgbClr val="FFFFFF"/>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154053" name="Text Box 5"/>
            <p:cNvSpPr txBox="1">
              <a:spLocks noChangeArrowheads="1"/>
            </p:cNvSpPr>
            <p:nvPr/>
          </p:nvSpPr>
          <p:spPr bwMode="auto">
            <a:xfrm>
              <a:off x="2896936" y="1302954"/>
              <a:ext cx="5021101" cy="52322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a:r>
                <a:rPr lang="en-US" sz="2800" dirty="0">
                  <a:solidFill>
                    <a:schemeClr val="bg2">
                      <a:lumMod val="65000"/>
                      <a:lumOff val="35000"/>
                    </a:schemeClr>
                  </a:solidFill>
                  <a:latin typeface="Comic Sans MS"/>
                  <a:cs typeface="Comic Sans MS"/>
                </a:rPr>
                <a:t>25 convective region flights</a:t>
              </a:r>
            </a:p>
          </p:txBody>
        </p:sp>
        <p:sp>
          <p:nvSpPr>
            <p:cNvPr id="1154054" name="Text Box 6"/>
            <p:cNvSpPr txBox="1">
              <a:spLocks noChangeArrowheads="1"/>
            </p:cNvSpPr>
            <p:nvPr/>
          </p:nvSpPr>
          <p:spPr bwMode="auto">
            <a:xfrm>
              <a:off x="5688488" y="5661391"/>
              <a:ext cx="2363047"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a:r>
                <a:rPr lang="en-US" sz="1600" dirty="0" err="1">
                  <a:solidFill>
                    <a:schemeClr val="bg2"/>
                  </a:solidFill>
                </a:rPr>
                <a:t>Kingsmill</a:t>
              </a:r>
              <a:r>
                <a:rPr lang="en-US" sz="1600" dirty="0">
                  <a:solidFill>
                    <a:schemeClr val="bg2"/>
                  </a:solidFill>
                </a:rPr>
                <a:t> &amp; Houze 1999</a:t>
              </a:r>
            </a:p>
          </p:txBody>
        </p:sp>
      </p:grpSp>
      <p:sp>
        <p:nvSpPr>
          <p:cNvPr id="1154050" name="Rectangle 2"/>
          <p:cNvSpPr>
            <a:spLocks noChangeArrowheads="1"/>
          </p:cNvSpPr>
          <p:nvPr/>
        </p:nvSpPr>
        <p:spPr bwMode="auto">
          <a:xfrm>
            <a:off x="2423480" y="2280412"/>
            <a:ext cx="4800600" cy="35814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a:solidFill>
                <a:srgbClr val="FFFFFF"/>
              </a:solidFill>
            </a:endParaRPr>
          </a:p>
        </p:txBody>
      </p:sp>
      <p:pic>
        <p:nvPicPr>
          <p:cNvPr id="1154051" name="Picture 3"/>
          <p:cNvPicPr>
            <a:picLocks noGrp="1" noChangeAspect="1" noChangeArrowheads="1"/>
          </p:cNvPicPr>
          <p:nvPr>
            <p:ph/>
          </p:nvPr>
        </p:nvPicPr>
        <p:blipFill rotWithShape="1">
          <a:blip r:embed="rId3">
            <a:extLst>
              <a:ext uri="{28A0092B-C50C-407E-A947-70E740481C1C}">
                <a14:useLocalDpi xmlns:a14="http://schemas.microsoft.com/office/drawing/2010/main" val="0"/>
              </a:ext>
            </a:extLst>
          </a:blip>
          <a:srcRect t="-4" b="-2028"/>
          <a:stretch/>
        </p:blipFill>
        <p:spPr>
          <a:xfrm>
            <a:off x="2613980" y="2356612"/>
            <a:ext cx="4419600" cy="3433614"/>
          </a:xfrm>
        </p:spPr>
      </p:pic>
      <p:sp>
        <p:nvSpPr>
          <p:cNvPr id="3" name="Rectangle 2"/>
          <p:cNvSpPr/>
          <p:nvPr/>
        </p:nvSpPr>
        <p:spPr bwMode="auto">
          <a:xfrm>
            <a:off x="2910841" y="5249038"/>
            <a:ext cx="123825" cy="101600"/>
          </a:xfrm>
          <a:prstGeom prst="rect">
            <a:avLst/>
          </a:prstGeom>
          <a:solidFill>
            <a:srgbClr val="DFDFD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TextBox 1"/>
          <p:cNvSpPr txBox="1"/>
          <p:nvPr/>
        </p:nvSpPr>
        <p:spPr>
          <a:xfrm>
            <a:off x="2831467" y="5144262"/>
            <a:ext cx="289512" cy="307777"/>
          </a:xfrm>
          <a:prstGeom prst="rect">
            <a:avLst/>
          </a:prstGeom>
          <a:noFill/>
        </p:spPr>
        <p:txBody>
          <a:bodyPr wrap="none" rtlCol="0">
            <a:spAutoFit/>
          </a:bodyPr>
          <a:lstStyle/>
          <a:p>
            <a:r>
              <a:rPr lang="en-US" sz="1400" dirty="0">
                <a:solidFill>
                  <a:schemeClr val="bg2">
                    <a:lumMod val="75000"/>
                    <a:lumOff val="25000"/>
                  </a:schemeClr>
                </a:solidFill>
              </a:rPr>
              <a:t>&lt;</a:t>
            </a:r>
          </a:p>
        </p:txBody>
      </p:sp>
      <p:sp>
        <p:nvSpPr>
          <p:cNvPr id="15" name="Text Box 4"/>
          <p:cNvSpPr txBox="1">
            <a:spLocks noChangeArrowheads="1"/>
          </p:cNvSpPr>
          <p:nvPr/>
        </p:nvSpPr>
        <p:spPr bwMode="auto">
          <a:xfrm>
            <a:off x="409483" y="385763"/>
            <a:ext cx="9080844" cy="107721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00"/>
            <a:r>
              <a:rPr lang="en-US" sz="3200" b="1" dirty="0">
                <a:solidFill>
                  <a:srgbClr val="FFFFFF"/>
                </a:solidFill>
                <a:effectLst>
                  <a:outerShdw blurRad="50800" dist="38100" dir="2700000" algn="tl" rotWithShape="0">
                    <a:srgbClr val="000000">
                      <a:alpha val="43000"/>
                    </a:srgbClr>
                  </a:outerShdw>
                </a:effectLst>
                <a:latin typeface="Comic Sans MS"/>
                <a:cs typeface="Comic Sans MS"/>
              </a:rPr>
              <a:t>TOGA COARE Airborne Doppler Observations of MCSs…</a:t>
            </a:r>
          </a:p>
        </p:txBody>
      </p:sp>
    </p:spTree>
    <p:extLst>
      <p:ext uri="{BB962C8B-B14F-4D97-AF65-F5344CB8AC3E}">
        <p14:creationId xmlns:p14="http://schemas.microsoft.com/office/powerpoint/2010/main" val="3459519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6D1E4"/>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FC7817F-3A0B-5DE2-8829-40DE42618215}"/>
              </a:ext>
            </a:extLst>
          </p:cNvPr>
          <p:cNvGrpSpPr/>
          <p:nvPr/>
        </p:nvGrpSpPr>
        <p:grpSpPr>
          <a:xfrm>
            <a:off x="1277" y="995441"/>
            <a:ext cx="9139955" cy="5622172"/>
            <a:chOff x="1277" y="1155700"/>
            <a:chExt cx="9139955" cy="5622172"/>
          </a:xfrm>
        </p:grpSpPr>
        <p:pic>
          <p:nvPicPr>
            <p:cNvPr id="115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 y="1155700"/>
              <a:ext cx="9139955" cy="5622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24" name="Rectangle 5"/>
            <p:cNvSpPr>
              <a:spLocks noChangeArrowheads="1"/>
            </p:cNvSpPr>
            <p:nvPr/>
          </p:nvSpPr>
          <p:spPr bwMode="auto">
            <a:xfrm>
              <a:off x="1277" y="1155700"/>
              <a:ext cx="4852657" cy="848037"/>
            </a:xfrm>
            <a:prstGeom prst="rect">
              <a:avLst/>
            </a:prstGeom>
            <a:solidFill>
              <a:srgbClr val="86D1E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Arial" charset="0"/>
                  <a:ea typeface="ＭＳ Ｐゴシック" charset="0"/>
                </a:rPr>
                <a:t>Satellite view of the tropical cloud population</a:t>
              </a:r>
            </a:p>
          </p:txBody>
        </p:sp>
        <p:sp>
          <p:nvSpPr>
            <p:cNvPr id="115715" name="Rectangle 7"/>
            <p:cNvSpPr>
              <a:spLocks noChangeArrowheads="1"/>
            </p:cNvSpPr>
            <p:nvPr/>
          </p:nvSpPr>
          <p:spPr bwMode="auto">
            <a:xfrm>
              <a:off x="2725738" y="4043363"/>
              <a:ext cx="4921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115716" name="Group 55"/>
            <p:cNvGrpSpPr>
              <a:grpSpLocks/>
            </p:cNvGrpSpPr>
            <p:nvPr/>
          </p:nvGrpSpPr>
          <p:grpSpPr bwMode="auto">
            <a:xfrm>
              <a:off x="2828925" y="4051300"/>
              <a:ext cx="254000" cy="293688"/>
              <a:chOff x="2920018" y="4089401"/>
              <a:chExt cx="216881" cy="292894"/>
            </a:xfrm>
          </p:grpSpPr>
          <p:cxnSp>
            <p:nvCxnSpPr>
              <p:cNvPr id="50" name="Straight Connector 49"/>
              <p:cNvCxnSpPr/>
              <p:nvPr/>
            </p:nvCxnSpPr>
            <p:spPr bwMode="auto">
              <a:xfrm rot="5400000">
                <a:off x="2774249" y="4235170"/>
                <a:ext cx="292894" cy="1356"/>
              </a:xfrm>
              <a:prstGeom prst="line">
                <a:avLst/>
              </a:prstGeom>
              <a:solidFill>
                <a:schemeClr val="accent1"/>
              </a:solidFill>
              <a:ln w="19050" cap="flat" cmpd="sng" algn="ctr">
                <a:solidFill>
                  <a:schemeClr val="bg2">
                    <a:lumMod val="95000"/>
                    <a:lumOff val="5000"/>
                  </a:schemeClr>
                </a:solidFill>
                <a:prstDash val="solid"/>
                <a:round/>
                <a:headEnd type="none" w="med" len="med"/>
                <a:tailEnd type="none" w="med" len="med"/>
              </a:ln>
              <a:effectLst/>
            </p:spPr>
          </p:cxnSp>
          <p:cxnSp>
            <p:nvCxnSpPr>
              <p:cNvPr id="51" name="Straight Connector 50"/>
              <p:cNvCxnSpPr/>
              <p:nvPr/>
            </p:nvCxnSpPr>
            <p:spPr bwMode="auto">
              <a:xfrm rot="5400000">
                <a:off x="2846091" y="4235170"/>
                <a:ext cx="292894" cy="1355"/>
              </a:xfrm>
              <a:prstGeom prst="line">
                <a:avLst/>
              </a:prstGeom>
              <a:solidFill>
                <a:schemeClr val="accent1"/>
              </a:solidFill>
              <a:ln w="19050" cap="flat" cmpd="sng" algn="ctr">
                <a:solidFill>
                  <a:schemeClr val="bg2">
                    <a:lumMod val="95000"/>
                    <a:lumOff val="5000"/>
                  </a:schemeClr>
                </a:solidFill>
                <a:prstDash val="solid"/>
                <a:round/>
                <a:headEnd type="none" w="med" len="med"/>
                <a:tailEnd type="none" w="med" len="med"/>
              </a:ln>
              <a:effectLst/>
            </p:spPr>
          </p:cxnSp>
          <p:cxnSp>
            <p:nvCxnSpPr>
              <p:cNvPr id="52" name="Straight Connector 51"/>
              <p:cNvCxnSpPr/>
              <p:nvPr/>
            </p:nvCxnSpPr>
            <p:spPr bwMode="auto">
              <a:xfrm rot="5400000">
                <a:off x="2917933" y="4235170"/>
                <a:ext cx="292894" cy="1356"/>
              </a:xfrm>
              <a:prstGeom prst="line">
                <a:avLst/>
              </a:prstGeom>
              <a:solidFill>
                <a:schemeClr val="accent1"/>
              </a:solidFill>
              <a:ln w="19050" cap="flat" cmpd="sng" algn="ctr">
                <a:solidFill>
                  <a:schemeClr val="bg2">
                    <a:lumMod val="95000"/>
                    <a:lumOff val="5000"/>
                  </a:schemeClr>
                </a:solidFill>
                <a:prstDash val="solid"/>
                <a:round/>
                <a:headEnd type="none" w="med" len="med"/>
                <a:tailEnd type="none" w="med" len="med"/>
              </a:ln>
              <a:effectLst/>
            </p:spPr>
          </p:cxnSp>
          <p:cxnSp>
            <p:nvCxnSpPr>
              <p:cNvPr id="115722" name="Straight Connector 52"/>
              <p:cNvCxnSpPr>
                <a:cxnSpLocks noChangeShapeType="1"/>
              </p:cNvCxnSpPr>
              <p:nvPr/>
            </p:nvCxnSpPr>
            <p:spPr bwMode="auto">
              <a:xfrm rot="5400000">
                <a:off x="2990077" y="4235472"/>
                <a:ext cx="292894" cy="751"/>
              </a:xfrm>
              <a:prstGeom prst="line">
                <a:avLst/>
              </a:prstGeom>
              <a:noFill/>
              <a:ln w="19050">
                <a:solidFill>
                  <a:srgbClr val="0D0D0D"/>
                </a:solidFill>
                <a:round/>
                <a:headEnd/>
                <a:tailEnd/>
              </a:ln>
              <a:extLst>
                <a:ext uri="{909E8E84-426E-40dd-AFC4-6F175D3DCCD1}">
                  <a14:hiddenFill xmlns="" xmlns:a14="http://schemas.microsoft.com/office/drawing/2010/main">
                    <a:noFill/>
                  </a14:hiddenFill>
                </a:ext>
              </a:extLst>
            </p:spPr>
          </p:cxnSp>
        </p:grpSp>
        <p:sp>
          <p:nvSpPr>
            <p:cNvPr id="115717" name="Rectangle 1"/>
            <p:cNvSpPr>
              <a:spLocks noChangeArrowheads="1"/>
            </p:cNvSpPr>
            <p:nvPr/>
          </p:nvSpPr>
          <p:spPr bwMode="auto">
            <a:xfrm>
              <a:off x="405353" y="1155700"/>
              <a:ext cx="5335047" cy="830263"/>
            </a:xfrm>
            <a:prstGeom prst="rect">
              <a:avLst/>
            </a:prstGeom>
            <a:solidFill>
              <a:srgbClr val="86D1E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15718" name="Text Box 3"/>
          <p:cNvSpPr txBox="1">
            <a:spLocks noChangeArrowheads="1"/>
          </p:cNvSpPr>
          <p:nvPr/>
        </p:nvSpPr>
        <p:spPr bwMode="auto">
          <a:xfrm>
            <a:off x="255407" y="623203"/>
            <a:ext cx="514703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bg2"/>
                </a:solidFill>
                <a:effectLst/>
                <a:uLnTx/>
                <a:uFillTx/>
                <a:latin typeface="Arial" charset="0"/>
                <a:ea typeface="ＭＳ Ｐゴシック" charset="0"/>
                <a:cs typeface="Arial" charset="0"/>
              </a:rPr>
              <a:t>Satellites provided a new view of tropical convection in early 1970’s</a:t>
            </a:r>
          </a:p>
        </p:txBody>
      </p:sp>
      <p:sp>
        <p:nvSpPr>
          <p:cNvPr id="4" name="Rectangle 3">
            <a:extLst>
              <a:ext uri="{FF2B5EF4-FFF2-40B4-BE49-F238E27FC236}">
                <a16:creationId xmlns:a16="http://schemas.microsoft.com/office/drawing/2014/main" id="{22DBDB52-8583-6CD0-4554-6EFD194F9BC9}"/>
              </a:ext>
            </a:extLst>
          </p:cNvPr>
          <p:cNvSpPr/>
          <p:nvPr/>
        </p:nvSpPr>
        <p:spPr bwMode="auto">
          <a:xfrm>
            <a:off x="0" y="6617613"/>
            <a:ext cx="9144000" cy="240387"/>
          </a:xfrm>
          <a:prstGeom prst="rect">
            <a:avLst/>
          </a:prstGeom>
          <a:solidFill>
            <a:srgbClr val="11407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cxnSp>
        <p:nvCxnSpPr>
          <p:cNvPr id="6" name="Straight Arrow Connector 5">
            <a:extLst>
              <a:ext uri="{FF2B5EF4-FFF2-40B4-BE49-F238E27FC236}">
                <a16:creationId xmlns:a16="http://schemas.microsoft.com/office/drawing/2014/main" id="{0FFEAFD4-CAE8-8DF7-E512-20D63075E4D5}"/>
              </a:ext>
            </a:extLst>
          </p:cNvPr>
          <p:cNvCxnSpPr>
            <a:cxnSpLocks/>
          </p:cNvCxnSpPr>
          <p:nvPr/>
        </p:nvCxnSpPr>
        <p:spPr bwMode="auto">
          <a:xfrm flipH="1">
            <a:off x="331773" y="1658867"/>
            <a:ext cx="5882910" cy="82538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2E63842C-B952-04C4-373A-E9FD3EA77551}"/>
              </a:ext>
            </a:extLst>
          </p:cNvPr>
          <p:cNvCxnSpPr>
            <a:cxnSpLocks/>
          </p:cNvCxnSpPr>
          <p:nvPr/>
        </p:nvCxnSpPr>
        <p:spPr bwMode="auto">
          <a:xfrm>
            <a:off x="7056255" y="1658867"/>
            <a:ext cx="1116701" cy="82538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1" name="Rectangle 10">
            <a:extLst>
              <a:ext uri="{FF2B5EF4-FFF2-40B4-BE49-F238E27FC236}">
                <a16:creationId xmlns:a16="http://schemas.microsoft.com/office/drawing/2014/main" id="{5F29F892-D86F-D1FB-3769-61E588654310}"/>
              </a:ext>
            </a:extLst>
          </p:cNvPr>
          <p:cNvSpPr/>
          <p:nvPr/>
        </p:nvSpPr>
        <p:spPr bwMode="auto">
          <a:xfrm>
            <a:off x="7177635" y="3139710"/>
            <a:ext cx="1893537" cy="1045019"/>
          </a:xfrm>
          <a:prstGeom prst="rect">
            <a:avLst/>
          </a:prstGeom>
          <a:gradFill>
            <a:gsLst>
              <a:gs pos="0">
                <a:srgbClr val="A2DDE9"/>
              </a:gs>
              <a:gs pos="74000">
                <a:srgbClr val="B0E2ED"/>
              </a:gs>
              <a:gs pos="83000">
                <a:srgbClr val="B7E5EF"/>
              </a:gs>
              <a:gs pos="100000">
                <a:srgbClr val="B7E5EF"/>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409483" y="385763"/>
            <a:ext cx="9080844" cy="107721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00"/>
            <a:r>
              <a:rPr lang="en-US" sz="3200" b="1" dirty="0">
                <a:solidFill>
                  <a:srgbClr val="FFFFFF"/>
                </a:solidFill>
                <a:effectLst>
                  <a:outerShdw blurRad="50800" dist="38100" dir="2700000" algn="tl" rotWithShape="0">
                    <a:srgbClr val="000000">
                      <a:alpha val="43000"/>
                    </a:srgbClr>
                  </a:outerShdw>
                </a:effectLst>
                <a:latin typeface="Comic Sans MS"/>
                <a:cs typeface="Comic Sans MS"/>
              </a:rPr>
              <a:t>TOGA COARE Airborne Doppler Observations of MCSs…</a:t>
            </a:r>
          </a:p>
        </p:txBody>
      </p:sp>
      <p:grpSp>
        <p:nvGrpSpPr>
          <p:cNvPr id="3" name="Group 2"/>
          <p:cNvGrpSpPr/>
          <p:nvPr/>
        </p:nvGrpSpPr>
        <p:grpSpPr>
          <a:xfrm>
            <a:off x="488083" y="1656131"/>
            <a:ext cx="8531407" cy="4079499"/>
            <a:chOff x="321855" y="1681035"/>
            <a:chExt cx="8531407" cy="4079499"/>
          </a:xfrm>
        </p:grpSpPr>
        <p:sp>
          <p:nvSpPr>
            <p:cNvPr id="2" name="Rectangle 1"/>
            <p:cNvSpPr/>
            <p:nvPr/>
          </p:nvSpPr>
          <p:spPr bwMode="auto">
            <a:xfrm>
              <a:off x="321855" y="1681035"/>
              <a:ext cx="8531407" cy="4077843"/>
            </a:xfrm>
            <a:prstGeom prst="rect">
              <a:avLst/>
            </a:prstGeom>
            <a:solidFill>
              <a:srgbClr val="FFFFFF"/>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1119234" name="Group 2"/>
            <p:cNvGrpSpPr>
              <a:grpSpLocks/>
            </p:cNvGrpSpPr>
            <p:nvPr/>
          </p:nvGrpSpPr>
          <p:grpSpPr bwMode="auto">
            <a:xfrm>
              <a:off x="377234" y="2609772"/>
              <a:ext cx="8382000" cy="3048000"/>
              <a:chOff x="245" y="1200"/>
              <a:chExt cx="5280" cy="1920"/>
            </a:xfrm>
          </p:grpSpPr>
          <p:sp>
            <p:nvSpPr>
              <p:cNvPr id="1119235" name="Rectangle 3"/>
              <p:cNvSpPr>
                <a:spLocks noChangeArrowheads="1"/>
              </p:cNvSpPr>
              <p:nvPr/>
            </p:nvSpPr>
            <p:spPr bwMode="auto">
              <a:xfrm>
                <a:off x="245" y="1200"/>
                <a:ext cx="5280" cy="192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a:solidFill>
                    <a:srgbClr val="FFFFFF"/>
                  </a:solidFill>
                </a:endParaRPr>
              </a:p>
            </p:txBody>
          </p:sp>
          <p:pic>
            <p:nvPicPr>
              <p:cNvPr id="1119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 y="1248"/>
                <a:ext cx="5088" cy="17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10" name="Text Box 5"/>
            <p:cNvSpPr txBox="1">
              <a:spLocks noChangeArrowheads="1"/>
            </p:cNvSpPr>
            <p:nvPr/>
          </p:nvSpPr>
          <p:spPr bwMode="auto">
            <a:xfrm>
              <a:off x="467927" y="1825942"/>
              <a:ext cx="4898547" cy="52322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a:r>
                <a:rPr lang="en-US" sz="2800" dirty="0">
                  <a:solidFill>
                    <a:schemeClr val="bg2">
                      <a:lumMod val="65000"/>
                      <a:lumOff val="35000"/>
                    </a:schemeClr>
                  </a:solidFill>
                  <a:latin typeface="Comic Sans MS"/>
                  <a:cs typeface="Comic Sans MS"/>
                </a:rPr>
                <a:t>25 stratiform region flights</a:t>
              </a:r>
            </a:p>
          </p:txBody>
        </p:sp>
        <p:sp>
          <p:nvSpPr>
            <p:cNvPr id="11" name="Text Box 6"/>
            <p:cNvSpPr txBox="1">
              <a:spLocks noChangeArrowheads="1"/>
            </p:cNvSpPr>
            <p:nvPr/>
          </p:nvSpPr>
          <p:spPr bwMode="auto">
            <a:xfrm>
              <a:off x="7433482" y="5175758"/>
              <a:ext cx="1344752"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914400"/>
              <a:r>
                <a:rPr lang="en-US" sz="1600" dirty="0" err="1">
                  <a:solidFill>
                    <a:schemeClr val="bg2"/>
                  </a:solidFill>
                </a:rPr>
                <a:t>Kingsmill</a:t>
              </a:r>
              <a:r>
                <a:rPr lang="en-US" sz="1600" dirty="0">
                  <a:solidFill>
                    <a:schemeClr val="bg2"/>
                  </a:solidFill>
                </a:rPr>
                <a:t> &amp; Houze 1999</a:t>
              </a:r>
            </a:p>
          </p:txBody>
        </p:sp>
      </p:grpSp>
    </p:spTree>
    <p:extLst>
      <p:ext uri="{BB962C8B-B14F-4D97-AF65-F5344CB8AC3E}">
        <p14:creationId xmlns:p14="http://schemas.microsoft.com/office/powerpoint/2010/main" val="3070824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0" y="500960"/>
            <a:ext cx="9144000" cy="584776"/>
          </a:xfrm>
          <a:prstGeom prst="rect">
            <a:avLst/>
          </a:prstGeom>
          <a:noFill/>
        </p:spPr>
        <p:txBody>
          <a:bodyPr wrap="square" rtlCol="0">
            <a:spAutoFit/>
          </a:bodyPr>
          <a:lstStyle/>
          <a:p>
            <a:pPr algn="ctr"/>
            <a:r>
              <a:rPr lang="en-US" sz="3200" dirty="0"/>
              <a:t>Inflow can come from any direction</a:t>
            </a:r>
            <a:endParaRPr lang="en-US" sz="2400" dirty="0"/>
          </a:p>
        </p:txBody>
      </p:sp>
      <p:sp>
        <p:nvSpPr>
          <p:cNvPr id="2" name="Rectangle 2"/>
          <p:cNvSpPr>
            <a:spLocks noChangeArrowheads="1"/>
          </p:cNvSpPr>
          <p:nvPr/>
        </p:nvSpPr>
        <p:spPr bwMode="auto">
          <a:xfrm>
            <a:off x="457200" y="2164619"/>
            <a:ext cx="7924800" cy="3657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11" name="Line 14"/>
          <p:cNvSpPr>
            <a:spLocks noChangeShapeType="1"/>
          </p:cNvSpPr>
          <p:nvPr/>
        </p:nvSpPr>
        <p:spPr bwMode="auto">
          <a:xfrm>
            <a:off x="3657600" y="5495194"/>
            <a:ext cx="143668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2" name="Text Box 15"/>
          <p:cNvSpPr txBox="1">
            <a:spLocks noChangeArrowheads="1"/>
          </p:cNvSpPr>
          <p:nvPr/>
        </p:nvSpPr>
        <p:spPr bwMode="auto">
          <a:xfrm>
            <a:off x="4025900" y="5441219"/>
            <a:ext cx="7016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100 km</a:t>
            </a:r>
          </a:p>
        </p:txBody>
      </p:sp>
      <p:grpSp>
        <p:nvGrpSpPr>
          <p:cNvPr id="29" name="Group 28"/>
          <p:cNvGrpSpPr/>
          <p:nvPr/>
        </p:nvGrpSpPr>
        <p:grpSpPr>
          <a:xfrm>
            <a:off x="645763" y="2545619"/>
            <a:ext cx="3276600" cy="2563813"/>
            <a:chOff x="838200" y="2545619"/>
            <a:chExt cx="3276600" cy="2563813"/>
          </a:xfrm>
        </p:grpSpPr>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545619"/>
              <a:ext cx="3052763" cy="2563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 name="Rectangle 9"/>
            <p:cNvSpPr>
              <a:spLocks noChangeArrowheads="1"/>
            </p:cNvSpPr>
            <p:nvPr/>
          </p:nvSpPr>
          <p:spPr bwMode="auto">
            <a:xfrm>
              <a:off x="1104900" y="2685319"/>
              <a:ext cx="3048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8" name="Rectangle 10"/>
            <p:cNvSpPr>
              <a:spLocks noChangeArrowheads="1"/>
            </p:cNvSpPr>
            <p:nvPr/>
          </p:nvSpPr>
          <p:spPr bwMode="auto">
            <a:xfrm>
              <a:off x="838200" y="2621819"/>
              <a:ext cx="3276600" cy="2438400"/>
            </a:xfrm>
            <a:prstGeom prst="rect">
              <a:avLst/>
            </a:prstGeom>
            <a:noFill/>
            <a:ln w="28575" cmpd="sng">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Line 28"/>
            <p:cNvSpPr>
              <a:spLocks noChangeShapeType="1"/>
            </p:cNvSpPr>
            <p:nvPr/>
          </p:nvSpPr>
          <p:spPr bwMode="auto">
            <a:xfrm flipH="1">
              <a:off x="3229467" y="3168439"/>
              <a:ext cx="709093" cy="502574"/>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4" name="Line 28"/>
            <p:cNvSpPr>
              <a:spLocks noChangeShapeType="1"/>
            </p:cNvSpPr>
            <p:nvPr/>
          </p:nvSpPr>
          <p:spPr bwMode="auto">
            <a:xfrm flipH="1" flipV="1">
              <a:off x="3253574" y="4233895"/>
              <a:ext cx="800447" cy="47386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8" name="Group 27"/>
          <p:cNvGrpSpPr/>
          <p:nvPr/>
        </p:nvGrpSpPr>
        <p:grpSpPr>
          <a:xfrm>
            <a:off x="4430078" y="2385521"/>
            <a:ext cx="3905250" cy="3019186"/>
            <a:chOff x="4019550" y="2385521"/>
            <a:chExt cx="3905250" cy="3019186"/>
          </a:xfrm>
        </p:grpSpPr>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545619"/>
              <a:ext cx="3124200" cy="2859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Rectangle 6"/>
            <p:cNvSpPr>
              <a:spLocks noChangeArrowheads="1"/>
            </p:cNvSpPr>
            <p:nvPr/>
          </p:nvSpPr>
          <p:spPr bwMode="auto">
            <a:xfrm>
              <a:off x="4876800" y="2698019"/>
              <a:ext cx="3048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5" name="Rectangle 7"/>
            <p:cNvSpPr>
              <a:spLocks noChangeArrowheads="1"/>
            </p:cNvSpPr>
            <p:nvPr/>
          </p:nvSpPr>
          <p:spPr bwMode="auto">
            <a:xfrm>
              <a:off x="4648200" y="2621819"/>
              <a:ext cx="3276600" cy="2438400"/>
            </a:xfrm>
            <a:prstGeom prst="rect">
              <a:avLst/>
            </a:prstGeom>
            <a:noFill/>
            <a:ln w="28575" cmpd="sng">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12"/>
            <p:cNvSpPr>
              <a:spLocks noChangeArrowheads="1"/>
            </p:cNvSpPr>
            <p:nvPr/>
          </p:nvSpPr>
          <p:spPr bwMode="auto">
            <a:xfrm>
              <a:off x="6175375" y="5082444"/>
              <a:ext cx="1463675" cy="2778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23"/>
            <p:cNvSpPr>
              <a:spLocks noChangeShapeType="1"/>
            </p:cNvSpPr>
            <p:nvPr/>
          </p:nvSpPr>
          <p:spPr bwMode="auto">
            <a:xfrm flipV="1">
              <a:off x="4164013" y="3917219"/>
              <a:ext cx="1246187" cy="20161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8" name="Line 24"/>
            <p:cNvSpPr>
              <a:spLocks noChangeShapeType="1"/>
            </p:cNvSpPr>
            <p:nvPr/>
          </p:nvSpPr>
          <p:spPr bwMode="auto">
            <a:xfrm>
              <a:off x="4952999" y="2393219"/>
              <a:ext cx="1066800" cy="762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9" name="Line 28"/>
            <p:cNvSpPr>
              <a:spLocks noChangeShapeType="1"/>
            </p:cNvSpPr>
            <p:nvPr/>
          </p:nvSpPr>
          <p:spPr bwMode="auto">
            <a:xfrm flipH="1">
              <a:off x="6501975" y="2385521"/>
              <a:ext cx="566738" cy="97948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 name="Text Box 31"/>
            <p:cNvSpPr txBox="1">
              <a:spLocks noChangeArrowheads="1"/>
            </p:cNvSpPr>
            <p:nvPr/>
          </p:nvSpPr>
          <p:spPr bwMode="auto">
            <a:xfrm rot="21094866">
              <a:off x="4019550" y="3660044"/>
              <a:ext cx="14144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ja-JP" altLang="en-US" sz="1600">
                  <a:solidFill>
                    <a:srgbClr val="FF0000"/>
                  </a:solidFill>
                  <a:latin typeface="Arial"/>
                </a:rPr>
                <a:t>“</a:t>
              </a:r>
              <a:r>
                <a:rPr lang="en-US" sz="1600">
                  <a:solidFill>
                    <a:srgbClr val="FF0000"/>
                  </a:solidFill>
                </a:rPr>
                <a:t>rear inflow</a:t>
              </a:r>
              <a:r>
                <a:rPr lang="ja-JP" altLang="en-US" sz="1600">
                  <a:solidFill>
                    <a:srgbClr val="FF0000"/>
                  </a:solidFill>
                  <a:latin typeface="Arial"/>
                </a:rPr>
                <a:t>”</a:t>
              </a:r>
              <a:endParaRPr lang="en-US" sz="1600">
                <a:solidFill>
                  <a:srgbClr val="FF0000"/>
                </a:solidFill>
              </a:endParaRPr>
            </a:p>
          </p:txBody>
        </p:sp>
        <p:sp>
          <p:nvSpPr>
            <p:cNvPr id="26" name="Line 28"/>
            <p:cNvSpPr>
              <a:spLocks noChangeShapeType="1"/>
            </p:cNvSpPr>
            <p:nvPr/>
          </p:nvSpPr>
          <p:spPr bwMode="auto">
            <a:xfrm flipH="1" flipV="1">
              <a:off x="6333645" y="4415346"/>
              <a:ext cx="594114" cy="86966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13" name="TextBox 12"/>
          <p:cNvSpPr txBox="1"/>
          <p:nvPr/>
        </p:nvSpPr>
        <p:spPr>
          <a:xfrm>
            <a:off x="359217" y="1865668"/>
            <a:ext cx="3755806" cy="369332"/>
          </a:xfrm>
          <a:prstGeom prst="rect">
            <a:avLst/>
          </a:prstGeom>
          <a:noFill/>
        </p:spPr>
        <p:txBody>
          <a:bodyPr wrap="none" rtlCol="0">
            <a:spAutoFit/>
          </a:bodyPr>
          <a:lstStyle/>
          <a:p>
            <a:r>
              <a:rPr lang="en-US" dirty="0"/>
              <a:t>Possible inflows to convective regions</a:t>
            </a:r>
          </a:p>
        </p:txBody>
      </p:sp>
      <p:sp>
        <p:nvSpPr>
          <p:cNvPr id="27" name="TextBox 26"/>
          <p:cNvSpPr txBox="1"/>
          <p:nvPr/>
        </p:nvSpPr>
        <p:spPr>
          <a:xfrm>
            <a:off x="4552812" y="1865668"/>
            <a:ext cx="3672800" cy="369332"/>
          </a:xfrm>
          <a:prstGeom prst="rect">
            <a:avLst/>
          </a:prstGeom>
          <a:noFill/>
        </p:spPr>
        <p:txBody>
          <a:bodyPr wrap="none" rtlCol="0">
            <a:spAutoFit/>
          </a:bodyPr>
          <a:lstStyle/>
          <a:p>
            <a:r>
              <a:rPr lang="en-US" dirty="0"/>
              <a:t>Possible Inflows to stratiform regions</a:t>
            </a:r>
          </a:p>
        </p:txBody>
      </p:sp>
      <p:sp>
        <p:nvSpPr>
          <p:cNvPr id="17" name="Line 22"/>
          <p:cNvSpPr>
            <a:spLocks noChangeShapeType="1"/>
          </p:cNvSpPr>
          <p:nvPr/>
        </p:nvSpPr>
        <p:spPr bwMode="auto">
          <a:xfrm flipV="1">
            <a:off x="5486399" y="4526819"/>
            <a:ext cx="609600" cy="1066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 name="Line 28"/>
          <p:cNvSpPr>
            <a:spLocks noChangeShapeType="1"/>
          </p:cNvSpPr>
          <p:nvPr/>
        </p:nvSpPr>
        <p:spPr bwMode="auto">
          <a:xfrm flipH="1" flipV="1">
            <a:off x="3072415" y="3898842"/>
            <a:ext cx="968777" cy="77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597996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12700" y="1590675"/>
            <a:ext cx="9131300" cy="4117975"/>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90115" name="Picture 2"/>
          <p:cNvPicPr>
            <a:picLocks noChangeAspect="1" noChangeArrowheads="1"/>
          </p:cNvPicPr>
          <p:nvPr/>
        </p:nvPicPr>
        <p:blipFill>
          <a:blip r:embed="rId3">
            <a:extLst>
              <a:ext uri="{28A0092B-C50C-407E-A947-70E740481C1C}">
                <a14:useLocalDpi xmlns:a14="http://schemas.microsoft.com/office/drawing/2010/main" val="0"/>
              </a:ext>
            </a:extLst>
          </a:blip>
          <a:srcRect l="3349" r="2884"/>
          <a:stretch>
            <a:fillRect/>
          </a:stretch>
        </p:blipFill>
        <p:spPr bwMode="auto">
          <a:xfrm>
            <a:off x="98425" y="2303463"/>
            <a:ext cx="8686800" cy="310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6" name="Text Box 3"/>
          <p:cNvSpPr txBox="1">
            <a:spLocks noChangeArrowheads="1"/>
          </p:cNvSpPr>
          <p:nvPr/>
        </p:nvSpPr>
        <p:spPr bwMode="auto">
          <a:xfrm>
            <a:off x="6305550" y="5878513"/>
            <a:ext cx="252095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Moncrieff 1992 &amp; others</a:t>
            </a:r>
          </a:p>
        </p:txBody>
      </p:sp>
      <p:grpSp>
        <p:nvGrpSpPr>
          <p:cNvPr id="79876" name="Group 6"/>
          <p:cNvGrpSpPr>
            <a:grpSpLocks/>
          </p:cNvGrpSpPr>
          <p:nvPr/>
        </p:nvGrpSpPr>
        <p:grpSpPr bwMode="auto">
          <a:xfrm>
            <a:off x="3956050" y="3384550"/>
            <a:ext cx="838200" cy="609600"/>
            <a:chOff x="8051800" y="1185083"/>
            <a:chExt cx="838200" cy="609600"/>
          </a:xfrm>
        </p:grpSpPr>
        <p:sp>
          <p:nvSpPr>
            <p:cNvPr id="90122" name="Oval 8"/>
            <p:cNvSpPr>
              <a:spLocks noChangeArrowheads="1"/>
            </p:cNvSpPr>
            <p:nvPr/>
          </p:nvSpPr>
          <p:spPr bwMode="auto">
            <a:xfrm>
              <a:off x="8051800" y="1185083"/>
              <a:ext cx="838200" cy="609600"/>
            </a:xfrm>
            <a:prstGeom prst="ellipse">
              <a:avLst/>
            </a:prstGeom>
            <a:solidFill>
              <a:schemeClr val="bg1">
                <a:alpha val="36862"/>
              </a:schemeClr>
            </a:solidFill>
            <a:ln w="38100">
              <a:solidFill>
                <a:srgbClr val="EC180D"/>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0123" name="Text Box 7"/>
            <p:cNvSpPr txBox="1">
              <a:spLocks noChangeArrowheads="1"/>
            </p:cNvSpPr>
            <p:nvPr/>
          </p:nvSpPr>
          <p:spPr bwMode="auto">
            <a:xfrm>
              <a:off x="8140700" y="1289858"/>
              <a:ext cx="660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EC180D"/>
                  </a:solidFill>
                  <a:effectLst/>
                  <a:uLnTx/>
                  <a:uFillTx/>
                  <a:latin typeface="Arial" charset="0"/>
                  <a:ea typeface="ＭＳ Ｐゴシック" charset="0"/>
                </a:rPr>
                <a:t>B&gt;0</a:t>
              </a:r>
            </a:p>
          </p:txBody>
        </p:sp>
      </p:grpSp>
      <p:sp>
        <p:nvSpPr>
          <p:cNvPr id="90118" name="TextBox 11"/>
          <p:cNvSpPr txBox="1">
            <a:spLocks noChangeArrowheads="1"/>
          </p:cNvSpPr>
          <p:nvPr/>
        </p:nvSpPr>
        <p:spPr bwMode="auto">
          <a:xfrm>
            <a:off x="333375" y="249238"/>
            <a:ext cx="6824663"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When an MCS forms in a sheared environment, </a:t>
            </a:r>
            <a:br>
              <a:rPr kumimoji="0" lang="en-US" sz="2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solutions to 2D vorticity equation look like this:</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79880" name="Picture 10"/>
          <p:cNvPicPr>
            <a:picLocks noChangeAspect="1"/>
          </p:cNvPicPr>
          <p:nvPr/>
        </p:nvPicPr>
        <p:blipFill>
          <a:blip r:embed="rId4">
            <a:extLst>
              <a:ext uri="{28A0092B-C50C-407E-A947-70E740481C1C}">
                <a14:useLocalDpi xmlns:a14="http://schemas.microsoft.com/office/drawing/2010/main" val="0"/>
              </a:ext>
            </a:extLst>
          </a:blip>
          <a:srcRect l="2969" t="4166" r="3162" b="3870"/>
          <a:stretch>
            <a:fillRect/>
          </a:stretch>
        </p:blipFill>
        <p:spPr bwMode="auto">
          <a:xfrm>
            <a:off x="3787775" y="5097463"/>
            <a:ext cx="1498600" cy="981075"/>
          </a:xfrm>
          <a:prstGeom prst="rect">
            <a:avLst/>
          </a:prstGeom>
          <a:noFill/>
          <a:ln w="57150">
            <a:solidFill>
              <a:srgbClr val="FF1915"/>
            </a:solidFill>
            <a:round/>
            <a:headEnd/>
            <a:tailEnd/>
          </a:ln>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7723169" y="1834360"/>
            <a:ext cx="1369515" cy="3258230"/>
            <a:chOff x="7723169" y="1834360"/>
            <a:chExt cx="1369515" cy="3258230"/>
          </a:xfrm>
          <a:noFill/>
        </p:grpSpPr>
        <p:sp>
          <p:nvSpPr>
            <p:cNvPr id="79877" name="TextBox 10"/>
            <p:cNvSpPr txBox="1">
              <a:spLocks noChangeArrowheads="1"/>
            </p:cNvSpPr>
            <p:nvPr/>
          </p:nvSpPr>
          <p:spPr bwMode="auto">
            <a:xfrm>
              <a:off x="7885541" y="2090272"/>
              <a:ext cx="1040068" cy="46166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Shear</a:t>
              </a:r>
            </a:p>
          </p:txBody>
        </p:sp>
        <p:sp>
          <p:nvSpPr>
            <p:cNvPr id="13" name="Oval 8"/>
            <p:cNvSpPr>
              <a:spLocks noChangeArrowheads="1"/>
            </p:cNvSpPr>
            <p:nvPr/>
          </p:nvSpPr>
          <p:spPr bwMode="auto">
            <a:xfrm>
              <a:off x="7723169" y="1834360"/>
              <a:ext cx="1369515" cy="3258230"/>
            </a:xfrm>
            <a:prstGeom prst="ellipse">
              <a:avLst/>
            </a:prstGeom>
            <a:grpFill/>
            <a:ln w="38100">
              <a:solidFill>
                <a:srgbClr val="EC180D"/>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0121" name="TextBox 2"/>
          <p:cNvSpPr txBox="1">
            <a:spLocks noChangeArrowheads="1"/>
          </p:cNvSpPr>
          <p:nvPr/>
        </p:nvSpPr>
        <p:spPr bwMode="auto">
          <a:xfrm>
            <a:off x="358775" y="1666875"/>
            <a:ext cx="6135688"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Joint adjustment to the thermal </a:t>
            </a:r>
            <a:r>
              <a:rPr kumimoji="0" lang="en-US" sz="1800" b="1" i="0" u="sng" strike="noStrike" kern="1200" cap="none" spc="0" normalizeH="0" baseline="0" noProof="0">
                <a:ln>
                  <a:noFill/>
                </a:ln>
                <a:solidFill>
                  <a:srgbClr val="000000"/>
                </a:solidFill>
                <a:effectLst/>
                <a:uLnTx/>
                <a:uFillTx/>
                <a:latin typeface="Arial" charset="0"/>
                <a:ea typeface="ＭＳ Ｐゴシック" charset="0"/>
              </a:rPr>
              <a:t>and</a:t>
            </a: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 wind stratification</a:t>
            </a:r>
            <a:br>
              <a:rPr kumimoji="0" lang="en-US" sz="1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of the environment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98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3"/>
          <p:cNvSpPr txBox="1">
            <a:spLocks noChangeArrowheads="1"/>
          </p:cNvSpPr>
          <p:nvPr/>
        </p:nvSpPr>
        <p:spPr bwMode="auto">
          <a:xfrm>
            <a:off x="6723063" y="6299200"/>
            <a:ext cx="23018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Houze et al. (1980)</a:t>
            </a:r>
          </a:p>
        </p:txBody>
      </p:sp>
      <p:sp>
        <p:nvSpPr>
          <p:cNvPr id="123907" name="Text Box 4"/>
          <p:cNvSpPr txBox="1">
            <a:spLocks noChangeArrowheads="1"/>
          </p:cNvSpPr>
          <p:nvPr/>
        </p:nvSpPr>
        <p:spPr bwMode="auto">
          <a:xfrm>
            <a:off x="192404" y="145168"/>
            <a:ext cx="913447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Post-GATE view of the tropical cloud population</a:t>
            </a:r>
          </a:p>
        </p:txBody>
      </p:sp>
      <p:pic>
        <p:nvPicPr>
          <p:cNvPr id="2" name="Picture 1" descr="Bjerknes_postGATE_tropcloudpop_v4_speldrite.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48216"/>
            <a:ext cx="8853531" cy="4390741"/>
          </a:xfrm>
          <a:prstGeom prst="rect">
            <a:avLst/>
          </a:prstGeom>
        </p:spPr>
      </p:pic>
      <p:sp>
        <p:nvSpPr>
          <p:cNvPr id="123915" name="Rectangle 2"/>
          <p:cNvSpPr>
            <a:spLocks noChangeArrowheads="1"/>
          </p:cNvSpPr>
          <p:nvPr/>
        </p:nvSpPr>
        <p:spPr bwMode="auto">
          <a:xfrm>
            <a:off x="4614643" y="2715503"/>
            <a:ext cx="4259261" cy="3201863"/>
          </a:xfrm>
          <a:prstGeom prst="rect">
            <a:avLst/>
          </a:prstGeom>
          <a:noFill/>
          <a:ln w="38100" cmpd="sng">
            <a:solidFill>
              <a:srgbClr val="00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60349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3915"/>
                                        </p:tgtEl>
                                        <p:attrNameLst>
                                          <p:attrName>style.visibility</p:attrName>
                                        </p:attrNameLst>
                                      </p:cBhvr>
                                      <p:to>
                                        <p:strVal val="visible"/>
                                      </p:to>
                                    </p:set>
                                    <p:animEffect transition="in" filter="dissolve">
                                      <p:cBhvr>
                                        <p:cTn id="7" dur="500"/>
                                        <p:tgtEl>
                                          <p:spTgt spid="123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3591" y="304800"/>
            <a:ext cx="7620000" cy="4306888"/>
            <a:chOff x="763591" y="95250"/>
            <a:chExt cx="7620000" cy="4306888"/>
          </a:xfrm>
        </p:grpSpPr>
        <p:grpSp>
          <p:nvGrpSpPr>
            <p:cNvPr id="126004" name="Group 52"/>
            <p:cNvGrpSpPr>
              <a:grpSpLocks/>
            </p:cNvGrpSpPr>
            <p:nvPr/>
          </p:nvGrpSpPr>
          <p:grpSpPr bwMode="auto">
            <a:xfrm>
              <a:off x="763591" y="95250"/>
              <a:ext cx="7620000" cy="4306888"/>
              <a:chOff x="288" y="60"/>
              <a:chExt cx="4800" cy="2713"/>
            </a:xfrm>
          </p:grpSpPr>
          <p:sp>
            <p:nvSpPr>
              <p:cNvPr id="126005" name="Rectangle 53"/>
              <p:cNvSpPr>
                <a:spLocks noChangeArrowheads="1"/>
              </p:cNvSpPr>
              <p:nvPr/>
            </p:nvSpPr>
            <p:spPr bwMode="auto">
              <a:xfrm>
                <a:off x="288" y="60"/>
                <a:ext cx="4800" cy="271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grpSp>
            <p:nvGrpSpPr>
              <p:cNvPr id="126006" name="Group 54"/>
              <p:cNvGrpSpPr>
                <a:grpSpLocks/>
              </p:cNvGrpSpPr>
              <p:nvPr/>
            </p:nvGrpSpPr>
            <p:grpSpPr bwMode="auto">
              <a:xfrm>
                <a:off x="624" y="87"/>
                <a:ext cx="4416" cy="2505"/>
                <a:chOff x="624" y="87"/>
                <a:chExt cx="4416" cy="2505"/>
              </a:xfrm>
            </p:grpSpPr>
            <p:pic>
              <p:nvPicPr>
                <p:cNvPr id="126007" name="Picture 55"/>
                <p:cNvPicPr>
                  <a:picLocks noChangeAspect="1" noChangeArrowheads="1"/>
                </p:cNvPicPr>
                <p:nvPr/>
              </p:nvPicPr>
              <p:blipFill>
                <a:blip r:embed="rId3">
                  <a:extLst>
                    <a:ext uri="{28A0092B-C50C-407E-A947-70E740481C1C}">
                      <a14:useLocalDpi xmlns:a14="http://schemas.microsoft.com/office/drawing/2010/main" val="0"/>
                    </a:ext>
                  </a:extLst>
                </a:blip>
                <a:srcRect l="783" t="7294"/>
                <a:stretch>
                  <a:fillRect/>
                </a:stretch>
              </p:blipFill>
              <p:spPr bwMode="auto">
                <a:xfrm>
                  <a:off x="624" y="87"/>
                  <a:ext cx="4416" cy="2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26008" name="Group 56"/>
                <p:cNvGrpSpPr>
                  <a:grpSpLocks/>
                </p:cNvGrpSpPr>
                <p:nvPr/>
              </p:nvGrpSpPr>
              <p:grpSpPr bwMode="auto">
                <a:xfrm>
                  <a:off x="3437" y="840"/>
                  <a:ext cx="241" cy="213"/>
                  <a:chOff x="3437" y="840"/>
                  <a:chExt cx="241" cy="213"/>
                </a:xfrm>
              </p:grpSpPr>
              <p:grpSp>
                <p:nvGrpSpPr>
                  <p:cNvPr id="126009" name="Group 57"/>
                  <p:cNvGrpSpPr>
                    <a:grpSpLocks/>
                  </p:cNvGrpSpPr>
                  <p:nvPr/>
                </p:nvGrpSpPr>
                <p:grpSpPr bwMode="auto">
                  <a:xfrm>
                    <a:off x="3502" y="883"/>
                    <a:ext cx="153" cy="136"/>
                    <a:chOff x="864" y="1776"/>
                    <a:chExt cx="175" cy="156"/>
                  </a:xfrm>
                </p:grpSpPr>
                <p:sp>
                  <p:nvSpPr>
                    <p:cNvPr id="126010" name="Rectangle 58"/>
                    <p:cNvSpPr>
                      <a:spLocks noChangeArrowheads="1"/>
                    </p:cNvSpPr>
                    <p:nvPr/>
                  </p:nvSpPr>
                  <p:spPr bwMode="auto">
                    <a:xfrm>
                      <a:off x="864" y="1776"/>
                      <a:ext cx="92" cy="14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sp>
                  <p:nvSpPr>
                    <p:cNvPr id="126011" name="Rectangle 59"/>
                    <p:cNvSpPr>
                      <a:spLocks noChangeArrowheads="1"/>
                    </p:cNvSpPr>
                    <p:nvPr/>
                  </p:nvSpPr>
                  <p:spPr bwMode="auto">
                    <a:xfrm>
                      <a:off x="944" y="1859"/>
                      <a:ext cx="95" cy="7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grpSp>
              <p:sp>
                <p:nvSpPr>
                  <p:cNvPr id="126012" name="Text Box 60"/>
                  <p:cNvSpPr txBox="1">
                    <a:spLocks noChangeArrowheads="1"/>
                  </p:cNvSpPr>
                  <p:nvPr/>
                </p:nvSpPr>
                <p:spPr bwMode="auto">
                  <a:xfrm>
                    <a:off x="3437" y="840"/>
                    <a:ext cx="241"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3642"/>
                    <a:r>
                      <a:rPr lang="en-US" sz="1600" b="1">
                        <a:solidFill>
                          <a:srgbClr val="000000"/>
                        </a:solidFill>
                        <a:latin typeface="Calibri"/>
                        <a:ea typeface="ＭＳ Ｐゴシック" charset="0"/>
                        <a:cs typeface="ＭＳ Ｐゴシック" charset="0"/>
                      </a:rPr>
                      <a:t>A</a:t>
                    </a:r>
                    <a:r>
                      <a:rPr lang="en-US" b="1" baseline="-25000">
                        <a:solidFill>
                          <a:srgbClr val="000000"/>
                        </a:solidFill>
                        <a:latin typeface="Calibri"/>
                        <a:ea typeface="ＭＳ Ｐゴシック" charset="0"/>
                        <a:cs typeface="ＭＳ Ｐゴシック" charset="0"/>
                      </a:rPr>
                      <a:t>s</a:t>
                    </a:r>
                    <a:endParaRPr lang="en-US" b="1">
                      <a:solidFill>
                        <a:srgbClr val="000000"/>
                      </a:solidFill>
                      <a:latin typeface="Calibri"/>
                      <a:ea typeface="ＭＳ Ｐゴシック" charset="0"/>
                      <a:cs typeface="ＭＳ Ｐゴシック" charset="0"/>
                    </a:endParaRPr>
                  </a:p>
                </p:txBody>
              </p:sp>
            </p:grpSp>
          </p:grpSp>
          <p:grpSp>
            <p:nvGrpSpPr>
              <p:cNvPr id="126013" name="Group 61"/>
              <p:cNvGrpSpPr>
                <a:grpSpLocks/>
              </p:cNvGrpSpPr>
              <p:nvPr/>
            </p:nvGrpSpPr>
            <p:grpSpPr bwMode="auto">
              <a:xfrm>
                <a:off x="2124" y="783"/>
                <a:ext cx="1620" cy="1617"/>
                <a:chOff x="2124" y="783"/>
                <a:chExt cx="1620" cy="1617"/>
              </a:xfrm>
            </p:grpSpPr>
            <p:sp>
              <p:nvSpPr>
                <p:cNvPr id="126014" name="Oval 62"/>
                <p:cNvSpPr>
                  <a:spLocks noChangeArrowheads="1"/>
                </p:cNvSpPr>
                <p:nvPr/>
              </p:nvSpPr>
              <p:spPr bwMode="auto">
                <a:xfrm>
                  <a:off x="3408" y="816"/>
                  <a:ext cx="336" cy="336"/>
                </a:xfrm>
                <a:prstGeom prst="ellipse">
                  <a:avLst/>
                </a:prstGeom>
                <a:noFill/>
                <a:ln w="28575">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sp>
              <p:nvSpPr>
                <p:cNvPr id="126015" name="Oval 63"/>
                <p:cNvSpPr>
                  <a:spLocks noChangeArrowheads="1"/>
                </p:cNvSpPr>
                <p:nvPr/>
              </p:nvSpPr>
              <p:spPr bwMode="auto">
                <a:xfrm>
                  <a:off x="2400" y="2064"/>
                  <a:ext cx="336" cy="336"/>
                </a:xfrm>
                <a:prstGeom prst="ellipse">
                  <a:avLst/>
                </a:prstGeom>
                <a:noFill/>
                <a:ln w="28575">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sp>
              <p:nvSpPr>
                <p:cNvPr id="126016" name="Oval 64"/>
                <p:cNvSpPr>
                  <a:spLocks noChangeArrowheads="1"/>
                </p:cNvSpPr>
                <p:nvPr/>
              </p:nvSpPr>
              <p:spPr bwMode="auto">
                <a:xfrm>
                  <a:off x="2124" y="783"/>
                  <a:ext cx="336" cy="336"/>
                </a:xfrm>
                <a:prstGeom prst="ellipse">
                  <a:avLst/>
                </a:prstGeom>
                <a:noFill/>
                <a:ln w="28575">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sp>
              <p:nvSpPr>
                <p:cNvPr id="126017" name="Oval 65"/>
                <p:cNvSpPr>
                  <a:spLocks noChangeArrowheads="1"/>
                </p:cNvSpPr>
                <p:nvPr/>
              </p:nvSpPr>
              <p:spPr bwMode="auto">
                <a:xfrm>
                  <a:off x="2592" y="1008"/>
                  <a:ext cx="336" cy="336"/>
                </a:xfrm>
                <a:prstGeom prst="ellipse">
                  <a:avLst/>
                </a:prstGeom>
                <a:noFill/>
                <a:ln w="28575">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sp>
              <p:nvSpPr>
                <p:cNvPr id="126018" name="Oval 66"/>
                <p:cNvSpPr>
                  <a:spLocks noChangeArrowheads="1"/>
                </p:cNvSpPr>
                <p:nvPr/>
              </p:nvSpPr>
              <p:spPr bwMode="auto">
                <a:xfrm>
                  <a:off x="2544" y="1680"/>
                  <a:ext cx="336" cy="336"/>
                </a:xfrm>
                <a:prstGeom prst="ellipse">
                  <a:avLst/>
                </a:prstGeom>
                <a:noFill/>
                <a:ln w="28575">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grpSp>
        </p:grpSp>
        <p:pic>
          <p:nvPicPr>
            <p:cNvPr id="126019" name="Picture 67"/>
            <p:cNvPicPr>
              <a:picLocks noChangeAspect="1" noChangeArrowheads="1"/>
            </p:cNvPicPr>
            <p:nvPr/>
          </p:nvPicPr>
          <p:blipFill>
            <a:blip r:embed="rId3">
              <a:extLst>
                <a:ext uri="{28A0092B-C50C-407E-A947-70E740481C1C}">
                  <a14:useLocalDpi xmlns:a14="http://schemas.microsoft.com/office/drawing/2010/main" val="0"/>
                </a:ext>
              </a:extLst>
            </a:blip>
            <a:srcRect l="783" t="7294"/>
            <a:stretch>
              <a:fillRect/>
            </a:stretch>
          </p:blipFill>
          <p:spPr bwMode="auto">
            <a:xfrm>
              <a:off x="1295404" y="138121"/>
              <a:ext cx="7010400" cy="3976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26020" name="Group 68"/>
            <p:cNvGrpSpPr>
              <a:grpSpLocks/>
            </p:cNvGrpSpPr>
            <p:nvPr/>
          </p:nvGrpSpPr>
          <p:grpSpPr bwMode="auto">
            <a:xfrm>
              <a:off x="5864226" y="1401763"/>
              <a:ext cx="242888" cy="215900"/>
              <a:chOff x="864" y="1776"/>
              <a:chExt cx="175" cy="156"/>
            </a:xfrm>
          </p:grpSpPr>
          <p:sp>
            <p:nvSpPr>
              <p:cNvPr id="126021" name="Rectangle 69"/>
              <p:cNvSpPr>
                <a:spLocks noChangeArrowheads="1"/>
              </p:cNvSpPr>
              <p:nvPr/>
            </p:nvSpPr>
            <p:spPr bwMode="auto">
              <a:xfrm>
                <a:off x="864" y="1776"/>
                <a:ext cx="92" cy="14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sp>
            <p:nvSpPr>
              <p:cNvPr id="126022" name="Rectangle 70"/>
              <p:cNvSpPr>
                <a:spLocks noChangeArrowheads="1"/>
              </p:cNvSpPr>
              <p:nvPr/>
            </p:nvSpPr>
            <p:spPr bwMode="auto">
              <a:xfrm>
                <a:off x="944" y="1859"/>
                <a:ext cx="95" cy="7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grpSp>
        <p:sp>
          <p:nvSpPr>
            <p:cNvPr id="126023" name="Text Box 71"/>
            <p:cNvSpPr txBox="1">
              <a:spLocks noChangeArrowheads="1"/>
            </p:cNvSpPr>
            <p:nvPr/>
          </p:nvSpPr>
          <p:spPr bwMode="auto">
            <a:xfrm>
              <a:off x="5761045" y="1333504"/>
              <a:ext cx="383051" cy="3384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spAutoFit/>
            </a:bodyPr>
            <a:lstStyle/>
            <a:p>
              <a:pPr defTabSz="913642"/>
              <a:r>
                <a:rPr lang="en-US" sz="1600" b="1">
                  <a:solidFill>
                    <a:srgbClr val="000000"/>
                  </a:solidFill>
                  <a:latin typeface="Calibri"/>
                  <a:ea typeface="ＭＳ Ｐゴシック" charset="0"/>
                  <a:cs typeface="ＭＳ Ｐゴシック" charset="0"/>
                </a:rPr>
                <a:t>A</a:t>
              </a:r>
              <a:r>
                <a:rPr lang="en-US" b="1" baseline="-25000">
                  <a:solidFill>
                    <a:srgbClr val="000000"/>
                  </a:solidFill>
                  <a:latin typeface="Calibri"/>
                  <a:ea typeface="ＭＳ Ｐゴシック" charset="0"/>
                  <a:cs typeface="ＭＳ Ｐゴシック" charset="0"/>
                </a:rPr>
                <a:t>s</a:t>
              </a:r>
              <a:endParaRPr lang="en-US" b="1">
                <a:solidFill>
                  <a:srgbClr val="000000"/>
                </a:solidFill>
                <a:latin typeface="Calibri"/>
                <a:ea typeface="ＭＳ Ｐゴシック" charset="0"/>
                <a:cs typeface="ＭＳ Ｐゴシック" charset="0"/>
              </a:endParaRPr>
            </a:p>
          </p:txBody>
        </p:sp>
        <p:grpSp>
          <p:nvGrpSpPr>
            <p:cNvPr id="126024" name="Group 72"/>
            <p:cNvGrpSpPr>
              <a:grpSpLocks/>
            </p:cNvGrpSpPr>
            <p:nvPr/>
          </p:nvGrpSpPr>
          <p:grpSpPr bwMode="auto">
            <a:xfrm>
              <a:off x="1997083" y="1239846"/>
              <a:ext cx="244475" cy="217487"/>
              <a:chOff x="864" y="1776"/>
              <a:chExt cx="175" cy="156"/>
            </a:xfrm>
          </p:grpSpPr>
          <p:sp>
            <p:nvSpPr>
              <p:cNvPr id="126025" name="Rectangle 73"/>
              <p:cNvSpPr>
                <a:spLocks noChangeArrowheads="1"/>
              </p:cNvSpPr>
              <p:nvPr/>
            </p:nvSpPr>
            <p:spPr bwMode="auto">
              <a:xfrm>
                <a:off x="864" y="1776"/>
                <a:ext cx="92" cy="14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sp>
            <p:nvSpPr>
              <p:cNvPr id="126026" name="Rectangle 74"/>
              <p:cNvSpPr>
                <a:spLocks noChangeArrowheads="1"/>
              </p:cNvSpPr>
              <p:nvPr/>
            </p:nvSpPr>
            <p:spPr bwMode="auto">
              <a:xfrm>
                <a:off x="944" y="1859"/>
                <a:ext cx="95" cy="7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grpSp>
        <p:sp>
          <p:nvSpPr>
            <p:cNvPr id="126027" name="Text Box 75"/>
            <p:cNvSpPr txBox="1">
              <a:spLocks noChangeArrowheads="1"/>
            </p:cNvSpPr>
            <p:nvPr/>
          </p:nvSpPr>
          <p:spPr bwMode="auto">
            <a:xfrm>
              <a:off x="1901827" y="1173165"/>
              <a:ext cx="386057" cy="3384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spAutoFit/>
            </a:bodyPr>
            <a:lstStyle/>
            <a:p>
              <a:pPr defTabSz="913642"/>
              <a:r>
                <a:rPr lang="en-US" sz="1600" b="1">
                  <a:solidFill>
                    <a:srgbClr val="000000"/>
                  </a:solidFill>
                  <a:latin typeface="Calibri"/>
                  <a:ea typeface="ＭＳ Ｐゴシック" charset="0"/>
                  <a:cs typeface="ＭＳ Ｐゴシック" charset="0"/>
                </a:rPr>
                <a:t>A</a:t>
              </a:r>
              <a:r>
                <a:rPr lang="en-US" b="1" baseline="-25000">
                  <a:solidFill>
                    <a:srgbClr val="000000"/>
                  </a:solidFill>
                  <a:latin typeface="Calibri"/>
                  <a:ea typeface="ＭＳ Ｐゴシック" charset="0"/>
                  <a:cs typeface="ＭＳ Ｐゴシック" charset="0"/>
                </a:rPr>
                <a:t>c</a:t>
              </a:r>
              <a:endParaRPr lang="en-US" b="1">
                <a:solidFill>
                  <a:srgbClr val="000000"/>
                </a:solidFill>
                <a:latin typeface="Calibri"/>
                <a:ea typeface="ＭＳ Ｐゴシック" charset="0"/>
                <a:cs typeface="ＭＳ Ｐゴシック" charset="0"/>
              </a:endParaRPr>
            </a:p>
          </p:txBody>
        </p:sp>
        <p:sp>
          <p:nvSpPr>
            <p:cNvPr id="126030" name="Oval 78"/>
            <p:cNvSpPr>
              <a:spLocks noChangeArrowheads="1"/>
            </p:cNvSpPr>
            <p:nvPr/>
          </p:nvSpPr>
          <p:spPr bwMode="auto">
            <a:xfrm>
              <a:off x="6248400" y="3746500"/>
              <a:ext cx="533400" cy="533400"/>
            </a:xfrm>
            <a:prstGeom prst="ellipse">
              <a:avLst/>
            </a:prstGeom>
            <a:noFill/>
            <a:ln w="3810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nchor="ctr"/>
            <a:lstStyle/>
            <a:p>
              <a:pPr defTabSz="913642"/>
              <a:endParaRPr lang="en-US">
                <a:solidFill>
                  <a:prstClr val="white"/>
                </a:solidFill>
                <a:latin typeface="Calibri"/>
                <a:ea typeface="ＭＳ Ｐゴシック" charset="0"/>
                <a:cs typeface="ＭＳ Ｐゴシック" charset="0"/>
              </a:endParaRPr>
            </a:p>
          </p:txBody>
        </p:sp>
        <p:sp>
          <p:nvSpPr>
            <p:cNvPr id="126031" name="Oval 79"/>
            <p:cNvSpPr>
              <a:spLocks noChangeArrowheads="1"/>
            </p:cNvSpPr>
            <p:nvPr/>
          </p:nvSpPr>
          <p:spPr bwMode="auto">
            <a:xfrm>
              <a:off x="7772400" y="1447800"/>
              <a:ext cx="533400" cy="533400"/>
            </a:xfrm>
            <a:prstGeom prst="ellipse">
              <a:avLst/>
            </a:prstGeom>
            <a:noFill/>
            <a:ln w="3810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nchor="ctr"/>
            <a:lstStyle/>
            <a:p>
              <a:pPr defTabSz="913642"/>
              <a:endParaRPr lang="en-US">
                <a:solidFill>
                  <a:prstClr val="white"/>
                </a:solidFill>
                <a:latin typeface="Calibri"/>
                <a:ea typeface="ＭＳ Ｐゴシック" charset="0"/>
                <a:cs typeface="ＭＳ Ｐゴシック" charset="0"/>
              </a:endParaRPr>
            </a:p>
          </p:txBody>
        </p:sp>
        <p:sp>
          <p:nvSpPr>
            <p:cNvPr id="126032" name="Oval 80"/>
            <p:cNvSpPr>
              <a:spLocks noChangeArrowheads="1"/>
            </p:cNvSpPr>
            <p:nvPr/>
          </p:nvSpPr>
          <p:spPr bwMode="auto">
            <a:xfrm>
              <a:off x="5638800" y="1295400"/>
              <a:ext cx="533400" cy="533400"/>
            </a:xfrm>
            <a:prstGeom prst="ellipse">
              <a:avLst/>
            </a:prstGeom>
            <a:noFill/>
            <a:ln w="28575">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nchor="ctr"/>
            <a:lstStyle/>
            <a:p>
              <a:pPr defTabSz="913642"/>
              <a:endParaRPr lang="en-US">
                <a:solidFill>
                  <a:prstClr val="white"/>
                </a:solidFill>
                <a:latin typeface="Calibri"/>
                <a:ea typeface="ＭＳ Ｐゴシック" charset="0"/>
                <a:cs typeface="ＭＳ Ｐゴシック" charset="0"/>
              </a:endParaRPr>
            </a:p>
          </p:txBody>
        </p:sp>
        <p:sp>
          <p:nvSpPr>
            <p:cNvPr id="126035" name="Oval 83"/>
            <p:cNvSpPr>
              <a:spLocks noChangeArrowheads="1"/>
            </p:cNvSpPr>
            <p:nvPr/>
          </p:nvSpPr>
          <p:spPr bwMode="auto">
            <a:xfrm>
              <a:off x="1752600" y="3724275"/>
              <a:ext cx="533400" cy="533400"/>
            </a:xfrm>
            <a:prstGeom prst="ellipse">
              <a:avLst/>
            </a:prstGeom>
            <a:noFill/>
            <a:ln w="3810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nchor="ctr"/>
            <a:lstStyle/>
            <a:p>
              <a:pPr defTabSz="913642"/>
              <a:endParaRPr lang="en-US">
                <a:solidFill>
                  <a:prstClr val="white"/>
                </a:solidFill>
                <a:latin typeface="Calibri"/>
                <a:ea typeface="ＭＳ Ｐゴシック" charset="0"/>
                <a:cs typeface="ＭＳ Ｐゴシック" charset="0"/>
              </a:endParaRPr>
            </a:p>
          </p:txBody>
        </p:sp>
        <p:sp>
          <p:nvSpPr>
            <p:cNvPr id="126038" name="Oval 86"/>
            <p:cNvSpPr>
              <a:spLocks noChangeArrowheads="1"/>
            </p:cNvSpPr>
            <p:nvPr/>
          </p:nvSpPr>
          <p:spPr bwMode="auto">
            <a:xfrm>
              <a:off x="838200" y="990601"/>
              <a:ext cx="533400" cy="533400"/>
            </a:xfrm>
            <a:prstGeom prst="ellipse">
              <a:avLst/>
            </a:prstGeom>
            <a:noFill/>
            <a:ln w="3810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nchor="ctr"/>
            <a:lstStyle/>
            <a:p>
              <a:pPr algn="ctr" defTabSz="913642"/>
              <a:endParaRPr lang="en-US">
                <a:solidFill>
                  <a:prstClr val="white"/>
                </a:solidFill>
                <a:latin typeface="Calibri"/>
                <a:ea typeface="ＭＳ Ｐゴシック" charset="0"/>
                <a:cs typeface="ＭＳ Ｐゴシック" charset="0"/>
              </a:endParaRPr>
            </a:p>
          </p:txBody>
        </p:sp>
        <p:grpSp>
          <p:nvGrpSpPr>
            <p:cNvPr id="126039" name="Group 87"/>
            <p:cNvGrpSpPr>
              <a:grpSpLocks/>
            </p:cNvGrpSpPr>
            <p:nvPr/>
          </p:nvGrpSpPr>
          <p:grpSpPr bwMode="auto">
            <a:xfrm>
              <a:off x="6858004" y="1503363"/>
              <a:ext cx="800100" cy="203200"/>
              <a:chOff x="4320" y="947"/>
              <a:chExt cx="504" cy="128"/>
            </a:xfrm>
          </p:grpSpPr>
          <p:sp>
            <p:nvSpPr>
              <p:cNvPr id="126040" name="Line 88"/>
              <p:cNvSpPr>
                <a:spLocks noChangeShapeType="1"/>
              </p:cNvSpPr>
              <p:nvPr/>
            </p:nvSpPr>
            <p:spPr bwMode="auto">
              <a:xfrm>
                <a:off x="4320" y="1000"/>
                <a:ext cx="336" cy="1"/>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sp>
            <p:nvSpPr>
              <p:cNvPr id="126041" name="Rectangle 89"/>
              <p:cNvSpPr>
                <a:spLocks noChangeArrowheads="1"/>
              </p:cNvSpPr>
              <p:nvPr/>
            </p:nvSpPr>
            <p:spPr bwMode="auto">
              <a:xfrm>
                <a:off x="4533" y="947"/>
                <a:ext cx="291" cy="12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grpSp>
        <p:sp>
          <p:nvSpPr>
            <p:cNvPr id="126042" name="Freeform 90"/>
            <p:cNvSpPr>
              <a:spLocks/>
            </p:cNvSpPr>
            <p:nvPr/>
          </p:nvSpPr>
          <p:spPr bwMode="auto">
            <a:xfrm>
              <a:off x="6946900" y="1485900"/>
              <a:ext cx="249238" cy="211138"/>
            </a:xfrm>
            <a:custGeom>
              <a:avLst/>
              <a:gdLst>
                <a:gd name="T0" fmla="*/ 157 w 157"/>
                <a:gd name="T1" fmla="*/ 0 h 133"/>
                <a:gd name="T2" fmla="*/ 117 w 157"/>
                <a:gd name="T3" fmla="*/ 29 h 133"/>
                <a:gd name="T4" fmla="*/ 93 w 157"/>
                <a:gd name="T5" fmla="*/ 56 h 133"/>
                <a:gd name="T6" fmla="*/ 53 w 157"/>
                <a:gd name="T7" fmla="*/ 77 h 133"/>
                <a:gd name="T8" fmla="*/ 0 w 157"/>
                <a:gd name="T9" fmla="*/ 133 h 133"/>
              </a:gdLst>
              <a:ahLst/>
              <a:cxnLst>
                <a:cxn ang="0">
                  <a:pos x="T0" y="T1"/>
                </a:cxn>
                <a:cxn ang="0">
                  <a:pos x="T2" y="T3"/>
                </a:cxn>
                <a:cxn ang="0">
                  <a:pos x="T4" y="T5"/>
                </a:cxn>
                <a:cxn ang="0">
                  <a:pos x="T6" y="T7"/>
                </a:cxn>
                <a:cxn ang="0">
                  <a:pos x="T8" y="T9"/>
                </a:cxn>
              </a:cxnLst>
              <a:rect l="0" t="0" r="r" b="b"/>
              <a:pathLst>
                <a:path w="157" h="133">
                  <a:moveTo>
                    <a:pt x="157" y="0"/>
                  </a:moveTo>
                  <a:cubicBezTo>
                    <a:pt x="150" y="5"/>
                    <a:pt x="128" y="20"/>
                    <a:pt x="117" y="29"/>
                  </a:cubicBezTo>
                  <a:cubicBezTo>
                    <a:pt x="106" y="38"/>
                    <a:pt x="104" y="48"/>
                    <a:pt x="93" y="56"/>
                  </a:cubicBezTo>
                  <a:cubicBezTo>
                    <a:pt x="82" y="64"/>
                    <a:pt x="69" y="64"/>
                    <a:pt x="53" y="77"/>
                  </a:cubicBezTo>
                  <a:cubicBezTo>
                    <a:pt x="37" y="90"/>
                    <a:pt x="11" y="121"/>
                    <a:pt x="0" y="133"/>
                  </a:cubicBezTo>
                </a:path>
              </a:pathLst>
            </a:custGeom>
            <a:noFill/>
            <a:ln w="38100" cmpd="sng">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nchor="ctr"/>
            <a:lstStyle/>
            <a:p>
              <a:pPr defTabSz="913642"/>
              <a:endParaRPr lang="en-US">
                <a:solidFill>
                  <a:prstClr val="white"/>
                </a:solidFill>
                <a:latin typeface="Calibri"/>
                <a:ea typeface="ＭＳ Ｐゴシック" charset="0"/>
                <a:cs typeface="ＭＳ Ｐゴシック" charset="0"/>
              </a:endParaRPr>
            </a:p>
          </p:txBody>
        </p:sp>
        <p:grpSp>
          <p:nvGrpSpPr>
            <p:cNvPr id="126043" name="Group 91"/>
            <p:cNvGrpSpPr>
              <a:grpSpLocks/>
            </p:cNvGrpSpPr>
            <p:nvPr/>
          </p:nvGrpSpPr>
          <p:grpSpPr bwMode="auto">
            <a:xfrm>
              <a:off x="1401763" y="1366838"/>
              <a:ext cx="655637" cy="254000"/>
              <a:chOff x="883" y="861"/>
              <a:chExt cx="413" cy="160"/>
            </a:xfrm>
          </p:grpSpPr>
          <p:sp>
            <p:nvSpPr>
              <p:cNvPr id="126044" name="Rectangle 92"/>
              <p:cNvSpPr>
                <a:spLocks noChangeArrowheads="1"/>
              </p:cNvSpPr>
              <p:nvPr/>
            </p:nvSpPr>
            <p:spPr bwMode="auto">
              <a:xfrm>
                <a:off x="883" y="877"/>
                <a:ext cx="213" cy="1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sp>
            <p:nvSpPr>
              <p:cNvPr id="126045" name="Line 93"/>
              <p:cNvSpPr>
                <a:spLocks noChangeShapeType="1"/>
              </p:cNvSpPr>
              <p:nvPr/>
            </p:nvSpPr>
            <p:spPr bwMode="auto">
              <a:xfrm flipH="1">
                <a:off x="1069" y="933"/>
                <a:ext cx="227"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sp>
            <p:nvSpPr>
              <p:cNvPr id="126046" name="Freeform 94"/>
              <p:cNvSpPr>
                <a:spLocks/>
              </p:cNvSpPr>
              <p:nvPr/>
            </p:nvSpPr>
            <p:spPr bwMode="auto">
              <a:xfrm>
                <a:off x="1083" y="861"/>
                <a:ext cx="205" cy="112"/>
              </a:xfrm>
              <a:custGeom>
                <a:avLst/>
                <a:gdLst>
                  <a:gd name="T0" fmla="*/ 0 w 205"/>
                  <a:gd name="T1" fmla="*/ 0 h 112"/>
                  <a:gd name="T2" fmla="*/ 32 w 205"/>
                  <a:gd name="T3" fmla="*/ 46 h 112"/>
                  <a:gd name="T4" fmla="*/ 90 w 205"/>
                  <a:gd name="T5" fmla="*/ 59 h 112"/>
                  <a:gd name="T6" fmla="*/ 157 w 205"/>
                  <a:gd name="T7" fmla="*/ 86 h 112"/>
                  <a:gd name="T8" fmla="*/ 205 w 205"/>
                  <a:gd name="T9" fmla="*/ 112 h 112"/>
                </a:gdLst>
                <a:ahLst/>
                <a:cxnLst>
                  <a:cxn ang="0">
                    <a:pos x="T0" y="T1"/>
                  </a:cxn>
                  <a:cxn ang="0">
                    <a:pos x="T2" y="T3"/>
                  </a:cxn>
                  <a:cxn ang="0">
                    <a:pos x="T4" y="T5"/>
                  </a:cxn>
                  <a:cxn ang="0">
                    <a:pos x="T6" y="T7"/>
                  </a:cxn>
                  <a:cxn ang="0">
                    <a:pos x="T8" y="T9"/>
                  </a:cxn>
                </a:cxnLst>
                <a:rect l="0" t="0" r="r" b="b"/>
                <a:pathLst>
                  <a:path w="205" h="112">
                    <a:moveTo>
                      <a:pt x="0" y="0"/>
                    </a:moveTo>
                    <a:cubicBezTo>
                      <a:pt x="5" y="8"/>
                      <a:pt x="17" y="36"/>
                      <a:pt x="32" y="46"/>
                    </a:cubicBezTo>
                    <a:cubicBezTo>
                      <a:pt x="47" y="56"/>
                      <a:pt x="69" y="52"/>
                      <a:pt x="90" y="59"/>
                    </a:cubicBezTo>
                    <a:cubicBezTo>
                      <a:pt x="111" y="66"/>
                      <a:pt x="138" y="77"/>
                      <a:pt x="157" y="86"/>
                    </a:cubicBezTo>
                    <a:cubicBezTo>
                      <a:pt x="176" y="95"/>
                      <a:pt x="195" y="107"/>
                      <a:pt x="205" y="112"/>
                    </a:cubicBezTo>
                  </a:path>
                </a:pathLst>
              </a:custGeom>
              <a:noFill/>
              <a:ln w="38100" cmpd="sng">
                <a:solidFill>
                  <a:srgbClr val="00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3642"/>
                <a:endParaRPr lang="en-US">
                  <a:solidFill>
                    <a:prstClr val="white"/>
                  </a:solidFill>
                  <a:latin typeface="Calibri"/>
                  <a:ea typeface="ＭＳ Ｐゴシック" charset="0"/>
                  <a:cs typeface="ＭＳ Ｐゴシック" charset="0"/>
                </a:endParaRPr>
              </a:p>
            </p:txBody>
          </p:sp>
        </p:grpSp>
        <p:sp>
          <p:nvSpPr>
            <p:cNvPr id="126047" name="Oval 95"/>
            <p:cNvSpPr>
              <a:spLocks noChangeArrowheads="1"/>
            </p:cNvSpPr>
            <p:nvPr/>
          </p:nvSpPr>
          <p:spPr bwMode="auto">
            <a:xfrm>
              <a:off x="1905000" y="1143003"/>
              <a:ext cx="533400" cy="533400"/>
            </a:xfrm>
            <a:prstGeom prst="ellipse">
              <a:avLst/>
            </a:prstGeom>
            <a:noFill/>
            <a:ln w="28575">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nchor="ctr"/>
            <a:lstStyle/>
            <a:p>
              <a:pPr defTabSz="913642"/>
              <a:endParaRPr lang="en-US">
                <a:solidFill>
                  <a:prstClr val="white"/>
                </a:solidFill>
                <a:latin typeface="Calibri"/>
                <a:ea typeface="ＭＳ Ｐゴシック" charset="0"/>
                <a:cs typeface="ＭＳ Ｐゴシック" charset="0"/>
              </a:endParaRPr>
            </a:p>
          </p:txBody>
        </p:sp>
        <p:sp>
          <p:nvSpPr>
            <p:cNvPr id="126002" name="Text Box 50"/>
            <p:cNvSpPr txBox="1">
              <a:spLocks noChangeArrowheads="1"/>
            </p:cNvSpPr>
            <p:nvPr/>
          </p:nvSpPr>
          <p:spPr bwMode="auto">
            <a:xfrm rot="19840365">
              <a:off x="6181797" y="1229245"/>
              <a:ext cx="625631" cy="3384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spAutoFit/>
            </a:bodyPr>
            <a:lstStyle/>
            <a:p>
              <a:pPr defTabSz="913642"/>
              <a:r>
                <a:rPr lang="en-US" sz="1600" b="1" dirty="0">
                  <a:solidFill>
                    <a:srgbClr val="0000FF"/>
                  </a:solidFill>
                  <a:latin typeface="Arial Black"/>
                  <a:ea typeface="ＭＳ Ｐゴシック" charset="0"/>
                  <a:cs typeface="Arial Black"/>
                </a:rPr>
                <a:t>IWC</a:t>
              </a:r>
            </a:p>
          </p:txBody>
        </p:sp>
        <p:sp>
          <p:nvSpPr>
            <p:cNvPr id="126003" name="Text Box 51"/>
            <p:cNvSpPr txBox="1">
              <a:spLocks noChangeArrowheads="1"/>
            </p:cNvSpPr>
            <p:nvPr/>
          </p:nvSpPr>
          <p:spPr bwMode="auto">
            <a:xfrm rot="2422880">
              <a:off x="1464628" y="1057269"/>
              <a:ext cx="625631" cy="3384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spAutoFit/>
            </a:bodyPr>
            <a:lstStyle/>
            <a:p>
              <a:pPr defTabSz="913642"/>
              <a:r>
                <a:rPr lang="en-US" sz="1600" b="1" dirty="0">
                  <a:solidFill>
                    <a:srgbClr val="0000FF"/>
                  </a:solidFill>
                  <a:latin typeface="Arial Black"/>
                  <a:ea typeface="ＭＳ Ｐゴシック" charset="0"/>
                  <a:cs typeface="Arial Black"/>
                </a:rPr>
                <a:t>IWC</a:t>
              </a:r>
            </a:p>
          </p:txBody>
        </p:sp>
        <p:sp>
          <p:nvSpPr>
            <p:cNvPr id="50" name="Text Box 84"/>
            <p:cNvSpPr txBox="1">
              <a:spLocks noChangeArrowheads="1"/>
            </p:cNvSpPr>
            <p:nvPr/>
          </p:nvSpPr>
          <p:spPr bwMode="auto">
            <a:xfrm>
              <a:off x="846141" y="1116016"/>
              <a:ext cx="569225" cy="338477"/>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spAutoFit/>
            </a:bodyPr>
            <a:lstStyle/>
            <a:p>
              <a:pPr defTabSz="913642"/>
              <a:r>
                <a:rPr lang="en-US" sz="1600" b="1" dirty="0">
                  <a:solidFill>
                    <a:srgbClr val="000000"/>
                  </a:solidFill>
                  <a:latin typeface="Symbol" charset="0"/>
                  <a:ea typeface="ＭＳ Ｐゴシック" charset="0"/>
                  <a:cs typeface="ＭＳ Ｐゴシック" charset="0"/>
                  <a:sym typeface="Symbol" charset="0"/>
                </a:rPr>
                <a:t>Δ</a:t>
              </a:r>
              <a:r>
                <a:rPr lang="en-US" sz="1600" b="1" dirty="0">
                  <a:solidFill>
                    <a:srgbClr val="000000"/>
                  </a:solidFill>
                  <a:latin typeface="Calibri"/>
                  <a:ea typeface="ＭＳ Ｐゴシック" charset="0"/>
                  <a:cs typeface="ＭＳ Ｐゴシック" charset="0"/>
                </a:rPr>
                <a:t>Z</a:t>
              </a:r>
              <a:r>
                <a:rPr lang="en-US" sz="1600" b="1" baseline="-25000" dirty="0">
                  <a:solidFill>
                    <a:srgbClr val="000000"/>
                  </a:solidFill>
                  <a:latin typeface="Calibri"/>
                  <a:ea typeface="ＭＳ Ｐゴシック" charset="0"/>
                  <a:cs typeface="ＭＳ Ｐゴシック" charset="0"/>
                </a:rPr>
                <a:t>AC</a:t>
              </a:r>
              <a:endParaRPr lang="en-US" sz="1600" b="1" dirty="0">
                <a:solidFill>
                  <a:srgbClr val="000000"/>
                </a:solidFill>
                <a:latin typeface="Symbol" charset="0"/>
                <a:ea typeface="ＭＳ Ｐゴシック" charset="0"/>
                <a:cs typeface="ＭＳ Ｐゴシック" charset="0"/>
                <a:sym typeface="Symbol" charset="0"/>
              </a:endParaRPr>
            </a:p>
          </p:txBody>
        </p:sp>
        <p:sp>
          <p:nvSpPr>
            <p:cNvPr id="51" name="Line 85"/>
            <p:cNvSpPr>
              <a:spLocks noChangeShapeType="1"/>
            </p:cNvSpPr>
            <p:nvPr/>
          </p:nvSpPr>
          <p:spPr bwMode="auto">
            <a:xfrm rot="5400000">
              <a:off x="854877" y="1320007"/>
              <a:ext cx="985837" cy="0"/>
            </a:xfrm>
            <a:prstGeom prst="line">
              <a:avLst/>
            </a:prstGeom>
            <a:noFill/>
            <a:ln w="38100" cmpd="sng">
              <a:solidFill>
                <a:srgbClr val="000000"/>
              </a:solidFill>
              <a:prstDash val="dash"/>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nchor="ctr"/>
            <a:lstStyle/>
            <a:p>
              <a:pPr defTabSz="913642"/>
              <a:endParaRPr lang="en-US">
                <a:solidFill>
                  <a:prstClr val="white"/>
                </a:solidFill>
                <a:latin typeface="Calibri"/>
                <a:ea typeface="ＭＳ Ｐゴシック" charset="0"/>
                <a:cs typeface="ＭＳ Ｐゴシック" charset="0"/>
              </a:endParaRPr>
            </a:p>
          </p:txBody>
        </p:sp>
        <p:sp>
          <p:nvSpPr>
            <p:cNvPr id="52" name="Text Box 84"/>
            <p:cNvSpPr txBox="1">
              <a:spLocks noChangeArrowheads="1"/>
            </p:cNvSpPr>
            <p:nvPr/>
          </p:nvSpPr>
          <p:spPr bwMode="auto">
            <a:xfrm>
              <a:off x="1824230" y="3762220"/>
              <a:ext cx="582049" cy="338477"/>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spAutoFit/>
            </a:bodyPr>
            <a:lstStyle/>
            <a:p>
              <a:pPr defTabSz="913642"/>
              <a:r>
                <a:rPr lang="en-US" sz="1600" b="1" dirty="0">
                  <a:solidFill>
                    <a:srgbClr val="000000"/>
                  </a:solidFill>
                  <a:latin typeface="Symbol" charset="0"/>
                  <a:ea typeface="ＭＳ Ｐゴシック" charset="0"/>
                  <a:cs typeface="ＭＳ Ｐゴシック" charset="0"/>
                  <a:sym typeface="Symbol" charset="0"/>
                </a:rPr>
                <a:t>Δ</a:t>
              </a:r>
              <a:r>
                <a:rPr lang="en-US" sz="1600" b="1" dirty="0">
                  <a:solidFill>
                    <a:srgbClr val="000000"/>
                  </a:solidFill>
                  <a:latin typeface="Calibri"/>
                  <a:ea typeface="ＭＳ Ｐゴシック" charset="0"/>
                  <a:cs typeface="ＭＳ Ｐゴシック" charset="0"/>
                </a:rPr>
                <a:t>X</a:t>
              </a:r>
              <a:r>
                <a:rPr lang="en-US" sz="1600" b="1" baseline="-25000" dirty="0">
                  <a:solidFill>
                    <a:srgbClr val="000000"/>
                  </a:solidFill>
                  <a:latin typeface="Calibri"/>
                  <a:ea typeface="ＭＳ Ｐゴシック" charset="0"/>
                  <a:cs typeface="ＭＳ Ｐゴシック" charset="0"/>
                </a:rPr>
                <a:t>AC</a:t>
              </a:r>
              <a:endParaRPr lang="en-US" sz="1600" b="1" dirty="0">
                <a:solidFill>
                  <a:srgbClr val="000000"/>
                </a:solidFill>
                <a:latin typeface="Symbol" charset="0"/>
                <a:ea typeface="ＭＳ Ｐゴシック" charset="0"/>
                <a:cs typeface="ＭＳ Ｐゴシック" charset="0"/>
                <a:sym typeface="Symbol" charset="0"/>
              </a:endParaRPr>
            </a:p>
          </p:txBody>
        </p:sp>
        <p:sp>
          <p:nvSpPr>
            <p:cNvPr id="53" name="Line 85"/>
            <p:cNvSpPr>
              <a:spLocks noChangeShapeType="1"/>
            </p:cNvSpPr>
            <p:nvPr/>
          </p:nvSpPr>
          <p:spPr bwMode="auto">
            <a:xfrm rot="10800000">
              <a:off x="1523999" y="3810000"/>
              <a:ext cx="940519" cy="0"/>
            </a:xfrm>
            <a:prstGeom prst="line">
              <a:avLst/>
            </a:prstGeom>
            <a:noFill/>
            <a:ln w="38100" cmpd="sng">
              <a:solidFill>
                <a:srgbClr val="000000"/>
              </a:solidFill>
              <a:prstDash val="dash"/>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60" tIns="45682" rIns="91360" bIns="45682" anchor="ctr"/>
            <a:lstStyle/>
            <a:p>
              <a:pPr defTabSz="913642"/>
              <a:endParaRPr lang="en-US">
                <a:solidFill>
                  <a:prstClr val="white"/>
                </a:solidFill>
                <a:latin typeface="Calibri"/>
                <a:ea typeface="ＭＳ Ｐゴシック" charset="0"/>
                <a:cs typeface="ＭＳ Ｐゴシック" charset="0"/>
              </a:endParaRPr>
            </a:p>
          </p:txBody>
        </p:sp>
      </p:grpSp>
      <p:sp>
        <p:nvSpPr>
          <p:cNvPr id="3" name="TextBox 2"/>
          <p:cNvSpPr txBox="1"/>
          <p:nvPr/>
        </p:nvSpPr>
        <p:spPr>
          <a:xfrm>
            <a:off x="973932" y="4873181"/>
            <a:ext cx="7196137" cy="1754327"/>
          </a:xfrm>
          <a:prstGeom prst="rect">
            <a:avLst/>
          </a:prstGeom>
          <a:noFill/>
        </p:spPr>
        <p:txBody>
          <a:bodyPr wrap="square" rtlCol="0">
            <a:spAutoFit/>
          </a:bodyPr>
          <a:lstStyle/>
          <a:p>
            <a:pPr marL="112713" indent="-112713">
              <a:buFont typeface="Arial"/>
              <a:buChar char="•"/>
            </a:pPr>
            <a:r>
              <a:rPr lang="en-US" dirty="0"/>
              <a:t>Water budget underlies all the heating effects on the environment</a:t>
            </a:r>
          </a:p>
          <a:p>
            <a:pPr marL="112713" indent="-112713">
              <a:buFont typeface="Arial"/>
              <a:buChar char="•"/>
            </a:pPr>
            <a:r>
              <a:rPr lang="en-US" dirty="0"/>
              <a:t>Don’t know this numbers for any cloud systems! No baseline knowledge.</a:t>
            </a:r>
          </a:p>
          <a:p>
            <a:pPr marL="112713" indent="-112713">
              <a:buFont typeface="Arial"/>
              <a:buChar char="•"/>
            </a:pPr>
            <a:r>
              <a:rPr lang="en-US" dirty="0"/>
              <a:t>For net effects, need </a:t>
            </a:r>
            <a:r>
              <a:rPr lang="en-US" u="sng" dirty="0"/>
              <a:t>mass flux</a:t>
            </a:r>
            <a:r>
              <a:rPr lang="en-US" dirty="0"/>
              <a:t>, not w</a:t>
            </a:r>
          </a:p>
          <a:p>
            <a:pPr marL="112713" indent="-112713">
              <a:buFont typeface="Arial"/>
              <a:buChar char="•"/>
            </a:pPr>
            <a:r>
              <a:rPr lang="en-US" dirty="0"/>
              <a:t>For microphysics, need the </a:t>
            </a:r>
            <a:r>
              <a:rPr lang="en-US" u="sng" dirty="0"/>
              <a:t>spectrum of w</a:t>
            </a:r>
          </a:p>
          <a:p>
            <a:pPr marL="112713" indent="-112713">
              <a:buFont typeface="Arial"/>
              <a:buChar char="•"/>
            </a:pPr>
            <a:r>
              <a:rPr lang="en-US" dirty="0"/>
              <a:t>Need to know N(w)</a:t>
            </a:r>
            <a:r>
              <a:rPr lang="en-US" dirty="0" err="1"/>
              <a:t>dw</a:t>
            </a:r>
            <a:r>
              <a:rPr lang="en-US" dirty="0"/>
              <a:t>, dimensions of all features, ice contents</a:t>
            </a:r>
          </a:p>
          <a:p>
            <a:r>
              <a:rPr lang="en-US" dirty="0"/>
              <a:t> </a:t>
            </a:r>
          </a:p>
        </p:txBody>
      </p:sp>
    </p:spTree>
    <p:extLst>
      <p:ext uri="{BB962C8B-B14F-4D97-AF65-F5344CB8AC3E}">
        <p14:creationId xmlns:p14="http://schemas.microsoft.com/office/powerpoint/2010/main" val="520845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00" t="1793" r="8394"/>
          <a:stretch/>
        </p:blipFill>
        <p:spPr>
          <a:xfrm>
            <a:off x="3126193" y="941297"/>
            <a:ext cx="3704314" cy="3153766"/>
          </a:xfrm>
          <a:prstGeom prst="rect">
            <a:avLst/>
          </a:prstGeom>
        </p:spPr>
      </p:pic>
      <p:grpSp>
        <p:nvGrpSpPr>
          <p:cNvPr id="12" name="Group 11"/>
          <p:cNvGrpSpPr/>
          <p:nvPr/>
        </p:nvGrpSpPr>
        <p:grpSpPr>
          <a:xfrm>
            <a:off x="3381771" y="4123765"/>
            <a:ext cx="2751584" cy="2227936"/>
            <a:chOff x="5709159" y="2687491"/>
            <a:chExt cx="2916105" cy="2424082"/>
          </a:xfrm>
        </p:grpSpPr>
        <p:pic>
          <p:nvPicPr>
            <p:cNvPr id="4" name="Picture 3"/>
            <p:cNvPicPr>
              <a:picLocks noChangeAspect="1"/>
            </p:cNvPicPr>
            <p:nvPr/>
          </p:nvPicPr>
          <p:blipFill rotWithShape="1">
            <a:blip r:embed="rId3"/>
            <a:srcRect l="4433" t="6342" r="45930" b="14878"/>
            <a:stretch/>
          </p:blipFill>
          <p:spPr>
            <a:xfrm>
              <a:off x="5709159" y="2687491"/>
              <a:ext cx="2916105" cy="2163634"/>
            </a:xfrm>
            <a:prstGeom prst="rect">
              <a:avLst/>
            </a:prstGeom>
          </p:spPr>
        </p:pic>
        <p:sp>
          <p:nvSpPr>
            <p:cNvPr id="5" name="TextBox 4"/>
            <p:cNvSpPr txBox="1"/>
            <p:nvPr/>
          </p:nvSpPr>
          <p:spPr>
            <a:xfrm>
              <a:off x="6152021" y="4803796"/>
              <a:ext cx="2364750"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Non-dimensional heating rate</a:t>
              </a:r>
            </a:p>
          </p:txBody>
        </p:sp>
      </p:grpSp>
      <p:grpSp>
        <p:nvGrpSpPr>
          <p:cNvPr id="14" name="Group 13"/>
          <p:cNvGrpSpPr/>
          <p:nvPr/>
        </p:nvGrpSpPr>
        <p:grpSpPr>
          <a:xfrm>
            <a:off x="6246622" y="4552355"/>
            <a:ext cx="2685711" cy="1284589"/>
            <a:chOff x="5658935" y="5295866"/>
            <a:chExt cx="2685711" cy="1284589"/>
          </a:xfrm>
        </p:grpSpPr>
        <p:pic>
          <p:nvPicPr>
            <p:cNvPr id="6" name="Picture 19"/>
            <p:cNvPicPr>
              <a:picLocks noChangeAspect="1" noChangeArrowheads="1"/>
            </p:cNvPicPr>
            <p:nvPr/>
          </p:nvPicPr>
          <p:blipFill rotWithShape="1">
            <a:blip r:embed="rId4">
              <a:extLst>
                <a:ext uri="{28A0092B-C50C-407E-A947-70E740481C1C}">
                  <a14:useLocalDpi xmlns:a14="http://schemas.microsoft.com/office/drawing/2010/main" val="0"/>
                </a:ext>
              </a:extLst>
            </a:blip>
            <a:srcRect l="2941" t="5839" r="4764" b="7877"/>
            <a:stretch/>
          </p:blipFill>
          <p:spPr bwMode="auto">
            <a:xfrm>
              <a:off x="6327587" y="6072455"/>
              <a:ext cx="1322294" cy="508000"/>
            </a:xfrm>
            <a:prstGeom prst="rect">
              <a:avLst/>
            </a:prstGeom>
            <a:solidFill>
              <a:schemeClr val="accent1"/>
            </a:solidFill>
            <a:ln w="12700" cmpd="sng">
              <a:solidFill>
                <a:schemeClr val="tx1"/>
              </a:solidFill>
              <a:miter lim="800000"/>
              <a:headEnd/>
              <a:tailEnd/>
            </a:ln>
            <a:effectLst/>
          </p:spPr>
        </p:pic>
        <p:sp>
          <p:nvSpPr>
            <p:cNvPr id="7" name="TextBox 6"/>
            <p:cNvSpPr txBox="1"/>
            <p:nvPr/>
          </p:nvSpPr>
          <p:spPr>
            <a:xfrm>
              <a:off x="5658935" y="5295866"/>
              <a:ext cx="268571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a:ea typeface="+mn-ea"/>
                  <a:cs typeface="+mn-cs"/>
                </a:rPr>
                <a:t>=</a:t>
              </a:r>
              <a:r>
                <a:rPr kumimoji="0" lang="en-US" sz="1800" b="0" i="0" u="sng" strike="noStrike" kern="1200" cap="none" spc="0" normalizeH="0" baseline="0" noProof="0" dirty="0">
                  <a:ln>
                    <a:noFill/>
                  </a:ln>
                  <a:solidFill>
                    <a:prstClr val="black"/>
                  </a:solidFill>
                  <a:effectLst/>
                  <a:uLnTx/>
                  <a:uFillTx/>
                  <a:latin typeface="Calibri"/>
                  <a:ea typeface="+mn-ea"/>
                  <a:cs typeface="+mn-cs"/>
                </a:rPr>
                <a:t>&gt; Potential Vorticity Generation in midlevels</a:t>
              </a:r>
            </a:p>
          </p:txBody>
        </p:sp>
      </p:grpSp>
      <p:sp>
        <p:nvSpPr>
          <p:cNvPr id="9" name="TextBox 8"/>
          <p:cNvSpPr txBox="1"/>
          <p:nvPr/>
        </p:nvSpPr>
        <p:spPr>
          <a:xfrm>
            <a:off x="0" y="317476"/>
            <a:ext cx="9144000"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Convective, stratiform, and anvil components</a:t>
            </a:r>
          </a:p>
        </p:txBody>
      </p:sp>
      <p:sp>
        <p:nvSpPr>
          <p:cNvPr id="11" name="TextBox 10"/>
          <p:cNvSpPr txBox="1"/>
          <p:nvPr/>
        </p:nvSpPr>
        <p:spPr>
          <a:xfrm>
            <a:off x="497095" y="2479069"/>
            <a:ext cx="2007771" cy="2215991"/>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Houze (1982, 1989)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MCSs have top-heavy heating because of their stratiform precipitation zones</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8136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17476"/>
            <a:ext cx="9144000" cy="1077218"/>
          </a:xfrm>
          <a:prstGeom prst="rect">
            <a:avLst/>
          </a:prstGeom>
          <a:noFill/>
        </p:spPr>
        <p:txBody>
          <a:bodyPr wrap="square" rtlCol="0">
            <a:spAutoFit/>
          </a:bodyPr>
          <a:lstStyle/>
          <a:p>
            <a:pPr algn="ctr"/>
            <a:r>
              <a:rPr lang="en-US" sz="3200" dirty="0"/>
              <a:t>“Cloud Clusters” discovered in early visible satellite imagery</a:t>
            </a:r>
          </a:p>
        </p:txBody>
      </p:sp>
      <p:grpSp>
        <p:nvGrpSpPr>
          <p:cNvPr id="2" name="Group 1"/>
          <p:cNvGrpSpPr/>
          <p:nvPr/>
        </p:nvGrpSpPr>
        <p:grpSpPr>
          <a:xfrm>
            <a:off x="421718" y="1484560"/>
            <a:ext cx="8213977" cy="4801315"/>
            <a:chOff x="622461" y="1785481"/>
            <a:chExt cx="8213977" cy="4801315"/>
          </a:xfrm>
        </p:grpSpPr>
        <p:pic>
          <p:nvPicPr>
            <p:cNvPr id="4" name="Picture 3" descr="MartinKarst.png"/>
            <p:cNvPicPr>
              <a:picLocks noChangeAspect="1"/>
            </p:cNvPicPr>
            <p:nvPr/>
          </p:nvPicPr>
          <p:blipFill rotWithShape="1">
            <a:blip r:embed="rId3">
              <a:extLst>
                <a:ext uri="{28A0092B-C50C-407E-A947-70E740481C1C}">
                  <a14:useLocalDpi xmlns:a14="http://schemas.microsoft.com/office/drawing/2010/main" val="0"/>
                </a:ext>
              </a:extLst>
            </a:blip>
            <a:srcRect l="6452" t="3998" r="6534" b="43263"/>
            <a:stretch/>
          </p:blipFill>
          <p:spPr>
            <a:xfrm>
              <a:off x="4521495" y="2542619"/>
              <a:ext cx="4314943" cy="3287038"/>
            </a:xfrm>
            <a:prstGeom prst="rect">
              <a:avLst/>
            </a:prstGeom>
            <a:ln>
              <a:solidFill>
                <a:srgbClr val="000000"/>
              </a:solidFill>
            </a:ln>
          </p:spPr>
        </p:pic>
        <p:sp>
          <p:nvSpPr>
            <p:cNvPr id="6" name="TextBox 5"/>
            <p:cNvSpPr txBox="1"/>
            <p:nvPr/>
          </p:nvSpPr>
          <p:spPr>
            <a:xfrm>
              <a:off x="622461" y="1785481"/>
              <a:ext cx="3504875" cy="4801315"/>
            </a:xfrm>
            <a:prstGeom prst="rect">
              <a:avLst/>
            </a:prstGeom>
            <a:noFill/>
            <a:ln>
              <a:solidFill>
                <a:schemeClr val="tx1"/>
              </a:solidFill>
            </a:ln>
          </p:spPr>
          <p:txBody>
            <a:bodyPr wrap="square" rtlCol="0">
              <a:spAutoFit/>
            </a:bodyPr>
            <a:lstStyle/>
            <a:p>
              <a:r>
                <a:rPr lang="en-US" dirty="0"/>
                <a:t>Martin and Karst (1969)</a:t>
              </a:r>
            </a:p>
            <a:p>
              <a:r>
                <a:rPr lang="en-US" dirty="0"/>
                <a:t>Martin and </a:t>
              </a:r>
              <a:r>
                <a:rPr lang="en-US" dirty="0" err="1"/>
                <a:t>Suomi</a:t>
              </a:r>
              <a:r>
                <a:rPr lang="en-US" dirty="0"/>
                <a:t> (1972)</a:t>
              </a:r>
            </a:p>
            <a:p>
              <a:endParaRPr lang="en-US" dirty="0"/>
            </a:p>
            <a:p>
              <a:r>
                <a:rPr lang="en-US" u="sng" dirty="0"/>
                <a:t>Analyzed digitally enhanced </a:t>
              </a:r>
              <a:r>
                <a:rPr lang="en-US" u="sng" dirty="0">
                  <a:solidFill>
                    <a:srgbClr val="FF0000"/>
                  </a:solidFill>
                </a:rPr>
                <a:t>visible</a:t>
              </a:r>
              <a:r>
                <a:rPr lang="en-US" u="sng" dirty="0"/>
                <a:t> images</a:t>
              </a:r>
            </a:p>
            <a:p>
              <a:endParaRPr lang="en-US" dirty="0"/>
            </a:p>
            <a:p>
              <a:r>
                <a:rPr lang="en-US" u="sng" dirty="0"/>
                <a:t>Clusters identified as trackable patches of high cloud, averaging  </a:t>
              </a:r>
            </a:p>
            <a:p>
              <a:pPr marL="574675" lvl="1" indent="-117475">
                <a:buFont typeface="Arial"/>
                <a:buChar char="•"/>
              </a:pPr>
              <a:r>
                <a:rPr lang="en-US" dirty="0"/>
                <a:t>3000-7000 km in scale </a:t>
              </a:r>
            </a:p>
            <a:p>
              <a:pPr marL="574675" lvl="1" indent="-117475">
                <a:buFont typeface="Arial"/>
                <a:buChar char="•"/>
              </a:pPr>
              <a:r>
                <a:rPr lang="en-US" dirty="0"/>
                <a:t>3-6 days</a:t>
              </a:r>
            </a:p>
            <a:p>
              <a:endParaRPr lang="en-US" dirty="0"/>
            </a:p>
            <a:p>
              <a:r>
                <a:rPr lang="en-US" u="sng" dirty="0"/>
                <a:t>Bright cores within clusters </a:t>
              </a:r>
            </a:p>
            <a:p>
              <a:pPr marL="574675" lvl="1" indent="-117475">
                <a:buFont typeface="Arial"/>
                <a:buChar char="•"/>
              </a:pPr>
              <a:r>
                <a:rPr lang="en-US" dirty="0">
                  <a:solidFill>
                    <a:srgbClr val="FF0000"/>
                  </a:solidFill>
                </a:rPr>
                <a:t>300-700 km</a:t>
              </a:r>
              <a:r>
                <a:rPr lang="en-US" baseline="30000" dirty="0">
                  <a:solidFill>
                    <a:srgbClr val="FF0000"/>
                  </a:solidFill>
                </a:rPr>
                <a:t> </a:t>
              </a:r>
              <a:r>
                <a:rPr lang="en-US" dirty="0">
                  <a:solidFill>
                    <a:srgbClr val="FF0000"/>
                  </a:solidFill>
                </a:rPr>
                <a:t> in scale</a:t>
              </a:r>
            </a:p>
            <a:p>
              <a:pPr marL="574675" lvl="1" indent="-117475">
                <a:buFont typeface="Arial"/>
                <a:buChar char="•"/>
              </a:pPr>
              <a:r>
                <a:rPr lang="en-US" dirty="0">
                  <a:solidFill>
                    <a:srgbClr val="FF0000"/>
                  </a:solidFill>
                </a:rPr>
                <a:t>1-4 hours</a:t>
              </a:r>
            </a:p>
            <a:p>
              <a:pPr marL="574675" lvl="1" indent="-117475">
                <a:buFont typeface="Arial"/>
                <a:buChar char="•"/>
              </a:pPr>
              <a:r>
                <a:rPr lang="en-US" dirty="0">
                  <a:solidFill>
                    <a:srgbClr val="FF0000"/>
                  </a:solidFill>
                </a:rPr>
                <a:t>Validated against radar data</a:t>
              </a:r>
            </a:p>
            <a:p>
              <a:pPr marL="574675" lvl="1" indent="-117475">
                <a:buFont typeface="Arial"/>
                <a:buChar char="•"/>
              </a:pPr>
              <a:r>
                <a:rPr lang="en-US" dirty="0">
                  <a:solidFill>
                    <a:srgbClr val="FF0000"/>
                  </a:solidFill>
                </a:rPr>
                <a:t>Moved slower than clusters</a:t>
              </a:r>
            </a:p>
            <a:p>
              <a:pPr marL="574675" lvl="1" indent="-117475">
                <a:buFont typeface="Arial"/>
                <a:buChar char="•"/>
              </a:pPr>
              <a:r>
                <a:rPr lang="en-US" dirty="0">
                  <a:solidFill>
                    <a:srgbClr val="FF0000"/>
                  </a:solidFill>
                </a:rPr>
                <a:t>Banding noted</a:t>
              </a:r>
            </a:p>
          </p:txBody>
        </p:sp>
      </p:grpSp>
    </p:spTree>
    <p:extLst>
      <p:ext uri="{BB962C8B-B14F-4D97-AF65-F5344CB8AC3E}">
        <p14:creationId xmlns:p14="http://schemas.microsoft.com/office/powerpoint/2010/main" val="4058111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511" r="3931" b="12501"/>
          <a:stretch/>
        </p:blipFill>
        <p:spPr>
          <a:xfrm>
            <a:off x="3886200" y="1223912"/>
            <a:ext cx="4361946" cy="5019777"/>
          </a:xfrm>
          <a:prstGeom prst="rect">
            <a:avLst/>
          </a:prstGeom>
        </p:spPr>
      </p:pic>
      <p:sp>
        <p:nvSpPr>
          <p:cNvPr id="4" name="TextBox 3"/>
          <p:cNvSpPr txBox="1"/>
          <p:nvPr/>
        </p:nvSpPr>
        <p:spPr>
          <a:xfrm>
            <a:off x="823635" y="2764304"/>
            <a:ext cx="2810076" cy="1938992"/>
          </a:xfrm>
          <a:prstGeom prst="rect">
            <a:avLst/>
          </a:prstGeom>
          <a:noFill/>
          <a:ln>
            <a:solidFill>
              <a:schemeClr val="tx1"/>
            </a:solidFill>
          </a:ln>
        </p:spPr>
        <p:txBody>
          <a:bodyPr wrap="square" rtlCol="0">
            <a:spAutoFit/>
          </a:bodyPr>
          <a:lstStyle/>
          <a:p>
            <a:r>
              <a:rPr lang="en-US" dirty="0"/>
              <a:t>Maddox (1980)</a:t>
            </a:r>
          </a:p>
          <a:p>
            <a:endParaRPr lang="en-US" dirty="0"/>
          </a:p>
          <a:p>
            <a:r>
              <a:rPr lang="en-US" dirty="0"/>
              <a:t>Used </a:t>
            </a:r>
            <a:r>
              <a:rPr lang="en-US" u="sng" dirty="0">
                <a:solidFill>
                  <a:srgbClr val="FF0000"/>
                </a:solidFill>
              </a:rPr>
              <a:t>IR imagery</a:t>
            </a:r>
          </a:p>
          <a:p>
            <a:r>
              <a:rPr lang="en-US" dirty="0"/>
              <a:t>Large, circular, cold tops </a:t>
            </a:r>
          </a:p>
          <a:p>
            <a:pPr marL="227013"/>
            <a:r>
              <a:rPr lang="en-US" dirty="0"/>
              <a:t>–32°C over 100,000 km</a:t>
            </a:r>
            <a:r>
              <a:rPr lang="en-US" baseline="30000" dirty="0"/>
              <a:t>2</a:t>
            </a:r>
          </a:p>
          <a:p>
            <a:pPr marL="227013"/>
            <a:r>
              <a:rPr lang="en-US" dirty="0"/>
              <a:t>–52°C over 50,000 km</a:t>
            </a:r>
            <a:r>
              <a:rPr lang="en-US" baseline="30000" dirty="0"/>
              <a:t>2</a:t>
            </a:r>
          </a:p>
          <a:p>
            <a:endParaRPr lang="en-US" baseline="30000" dirty="0"/>
          </a:p>
        </p:txBody>
      </p:sp>
      <p:sp>
        <p:nvSpPr>
          <p:cNvPr id="6" name="Rectangle 5"/>
          <p:cNvSpPr/>
          <p:nvPr/>
        </p:nvSpPr>
        <p:spPr>
          <a:xfrm>
            <a:off x="1" y="0"/>
            <a:ext cx="9143999" cy="1569660"/>
          </a:xfrm>
          <a:prstGeom prst="rect">
            <a:avLst/>
          </a:prstGeom>
        </p:spPr>
        <p:txBody>
          <a:bodyPr wrap="square">
            <a:spAutoFit/>
          </a:bodyPr>
          <a:lstStyle/>
          <a:p>
            <a:pPr algn="ctr"/>
            <a:r>
              <a:rPr lang="en-US" sz="3200" dirty="0"/>
              <a:t>“Mesoscale Convective Complexes (MCCs)” ” identified in early IR imagery</a:t>
            </a:r>
          </a:p>
          <a:p>
            <a:pPr algn="ctr"/>
            <a:endParaRPr lang="en-US" sz="3200" dirty="0"/>
          </a:p>
        </p:txBody>
      </p:sp>
      <p:grpSp>
        <p:nvGrpSpPr>
          <p:cNvPr id="9" name="Group 8"/>
          <p:cNvGrpSpPr/>
          <p:nvPr/>
        </p:nvGrpSpPr>
        <p:grpSpPr>
          <a:xfrm>
            <a:off x="4671914" y="-82451"/>
            <a:ext cx="2935911" cy="873890"/>
            <a:chOff x="4820358" y="1"/>
            <a:chExt cx="2935911" cy="873890"/>
          </a:xfrm>
        </p:grpSpPr>
        <p:sp>
          <p:nvSpPr>
            <p:cNvPr id="3" name="Oval 2"/>
            <p:cNvSpPr/>
            <p:nvPr/>
          </p:nvSpPr>
          <p:spPr>
            <a:xfrm>
              <a:off x="4820358" y="109235"/>
              <a:ext cx="1966377" cy="628111"/>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p:cNvSpPr/>
            <p:nvPr/>
          </p:nvSpPr>
          <p:spPr>
            <a:xfrm>
              <a:off x="7483161" y="1"/>
              <a:ext cx="273108" cy="87389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01147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00" t="1793" r="8394"/>
          <a:stretch/>
        </p:blipFill>
        <p:spPr>
          <a:xfrm>
            <a:off x="3126193" y="941297"/>
            <a:ext cx="3704314" cy="3153766"/>
          </a:xfrm>
          <a:prstGeom prst="rect">
            <a:avLst/>
          </a:prstGeom>
        </p:spPr>
      </p:pic>
      <p:grpSp>
        <p:nvGrpSpPr>
          <p:cNvPr id="12" name="Group 11"/>
          <p:cNvGrpSpPr/>
          <p:nvPr/>
        </p:nvGrpSpPr>
        <p:grpSpPr>
          <a:xfrm>
            <a:off x="3381771" y="4123765"/>
            <a:ext cx="2751584" cy="2227936"/>
            <a:chOff x="5709159" y="2687491"/>
            <a:chExt cx="2916105" cy="2424082"/>
          </a:xfrm>
        </p:grpSpPr>
        <p:pic>
          <p:nvPicPr>
            <p:cNvPr id="4" name="Picture 3"/>
            <p:cNvPicPr>
              <a:picLocks noChangeAspect="1"/>
            </p:cNvPicPr>
            <p:nvPr/>
          </p:nvPicPr>
          <p:blipFill rotWithShape="1">
            <a:blip r:embed="rId3"/>
            <a:srcRect l="4433" t="6342" r="45930" b="14878"/>
            <a:stretch/>
          </p:blipFill>
          <p:spPr>
            <a:xfrm>
              <a:off x="5709159" y="2687491"/>
              <a:ext cx="2916105" cy="2163634"/>
            </a:xfrm>
            <a:prstGeom prst="rect">
              <a:avLst/>
            </a:prstGeom>
          </p:spPr>
        </p:pic>
        <p:sp>
          <p:nvSpPr>
            <p:cNvPr id="5" name="TextBox 4"/>
            <p:cNvSpPr txBox="1"/>
            <p:nvPr/>
          </p:nvSpPr>
          <p:spPr>
            <a:xfrm>
              <a:off x="6152021" y="4803796"/>
              <a:ext cx="2364750" cy="307777"/>
            </a:xfrm>
            <a:prstGeom prst="rect">
              <a:avLst/>
            </a:prstGeom>
            <a:noFill/>
          </p:spPr>
          <p:txBody>
            <a:bodyPr wrap="none" rtlCol="0">
              <a:spAutoFit/>
            </a:bodyPr>
            <a:lstStyle/>
            <a:p>
              <a:pPr algn="ctr"/>
              <a:r>
                <a:rPr lang="en-US" sz="1400" dirty="0"/>
                <a:t>Non-dimensional heating rate</a:t>
              </a:r>
            </a:p>
          </p:txBody>
        </p:sp>
      </p:grpSp>
      <p:grpSp>
        <p:nvGrpSpPr>
          <p:cNvPr id="14" name="Group 13"/>
          <p:cNvGrpSpPr/>
          <p:nvPr/>
        </p:nvGrpSpPr>
        <p:grpSpPr>
          <a:xfrm>
            <a:off x="6246622" y="4552355"/>
            <a:ext cx="2685711" cy="1284589"/>
            <a:chOff x="5658935" y="5295866"/>
            <a:chExt cx="2685711" cy="1284589"/>
          </a:xfrm>
        </p:grpSpPr>
        <p:pic>
          <p:nvPicPr>
            <p:cNvPr id="6" name="Picture 19"/>
            <p:cNvPicPr>
              <a:picLocks noChangeAspect="1" noChangeArrowheads="1"/>
            </p:cNvPicPr>
            <p:nvPr/>
          </p:nvPicPr>
          <p:blipFill rotWithShape="1">
            <a:blip r:embed="rId4">
              <a:extLst>
                <a:ext uri="{28A0092B-C50C-407E-A947-70E740481C1C}">
                  <a14:useLocalDpi xmlns:a14="http://schemas.microsoft.com/office/drawing/2010/main" val="0"/>
                </a:ext>
              </a:extLst>
            </a:blip>
            <a:srcRect l="2941" t="5839" r="4764" b="7877"/>
            <a:stretch/>
          </p:blipFill>
          <p:spPr bwMode="auto">
            <a:xfrm>
              <a:off x="6327587" y="6072455"/>
              <a:ext cx="1322294" cy="508000"/>
            </a:xfrm>
            <a:prstGeom prst="rect">
              <a:avLst/>
            </a:prstGeom>
            <a:solidFill>
              <a:schemeClr val="accent1"/>
            </a:solidFill>
            <a:ln w="12700" cmpd="sng">
              <a:solidFill>
                <a:schemeClr val="tx1"/>
              </a:solidFill>
              <a:miter lim="800000"/>
              <a:headEnd/>
              <a:tailEnd/>
            </a:ln>
            <a:effectLst/>
          </p:spPr>
        </p:pic>
        <p:sp>
          <p:nvSpPr>
            <p:cNvPr id="7" name="TextBox 6"/>
            <p:cNvSpPr txBox="1"/>
            <p:nvPr/>
          </p:nvSpPr>
          <p:spPr>
            <a:xfrm>
              <a:off x="5658935" y="5295866"/>
              <a:ext cx="2685711" cy="646331"/>
            </a:xfrm>
            <a:prstGeom prst="rect">
              <a:avLst/>
            </a:prstGeom>
            <a:noFill/>
          </p:spPr>
          <p:txBody>
            <a:bodyPr wrap="square" rtlCol="0">
              <a:spAutoFit/>
            </a:bodyPr>
            <a:lstStyle/>
            <a:p>
              <a:pPr algn="ctr"/>
              <a:r>
                <a:rPr lang="en-US" sz="1400" u="sng" dirty="0"/>
                <a:t>=</a:t>
              </a:r>
              <a:r>
                <a:rPr lang="en-US" u="sng" dirty="0"/>
                <a:t>&gt; Potential Vorticity Generation in midlevels</a:t>
              </a:r>
            </a:p>
          </p:txBody>
        </p:sp>
      </p:grpSp>
      <p:sp>
        <p:nvSpPr>
          <p:cNvPr id="9" name="TextBox 8"/>
          <p:cNvSpPr txBox="1"/>
          <p:nvPr/>
        </p:nvSpPr>
        <p:spPr>
          <a:xfrm>
            <a:off x="0" y="317476"/>
            <a:ext cx="9144000" cy="584776"/>
          </a:xfrm>
          <a:prstGeom prst="rect">
            <a:avLst/>
          </a:prstGeom>
          <a:noFill/>
        </p:spPr>
        <p:txBody>
          <a:bodyPr wrap="square" rtlCol="0">
            <a:spAutoFit/>
          </a:bodyPr>
          <a:lstStyle/>
          <a:p>
            <a:pPr algn="ctr"/>
            <a:r>
              <a:rPr lang="en-US" sz="3200" dirty="0"/>
              <a:t>Convective, stratiform, and anvil components</a:t>
            </a:r>
          </a:p>
        </p:txBody>
      </p:sp>
      <p:sp>
        <p:nvSpPr>
          <p:cNvPr id="11" name="TextBox 10"/>
          <p:cNvSpPr txBox="1"/>
          <p:nvPr/>
        </p:nvSpPr>
        <p:spPr>
          <a:xfrm>
            <a:off x="497095" y="2479069"/>
            <a:ext cx="2007771" cy="2215991"/>
          </a:xfrm>
          <a:prstGeom prst="rect">
            <a:avLst/>
          </a:prstGeom>
          <a:noFill/>
          <a:ln>
            <a:solidFill>
              <a:schemeClr val="tx1"/>
            </a:solidFill>
          </a:ln>
        </p:spPr>
        <p:txBody>
          <a:bodyPr wrap="square" rtlCol="0">
            <a:spAutoFit/>
          </a:bodyPr>
          <a:lstStyle/>
          <a:p>
            <a:r>
              <a:rPr lang="en-US" dirty="0"/>
              <a:t>Houze (1982, 1989)</a:t>
            </a:r>
          </a:p>
          <a:p>
            <a:endParaRPr lang="en-US" dirty="0"/>
          </a:p>
          <a:p>
            <a:r>
              <a:rPr lang="en-US" dirty="0"/>
              <a:t>MCSs have top-heavy heating because of their stratiform precipitation zones</a:t>
            </a:r>
            <a:endParaRPr lang="en-US" baseline="30000" dirty="0"/>
          </a:p>
          <a:p>
            <a:endParaRPr lang="en-US" baseline="30000" dirty="0"/>
          </a:p>
        </p:txBody>
      </p:sp>
    </p:spTree>
    <p:extLst>
      <p:ext uri="{BB962C8B-B14F-4D97-AF65-F5344CB8AC3E}">
        <p14:creationId xmlns:p14="http://schemas.microsoft.com/office/powerpoint/2010/main" val="3219203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5" name="Text Box 3"/>
          <p:cNvSpPr txBox="1">
            <a:spLocks noChangeArrowheads="1"/>
          </p:cNvSpPr>
          <p:nvPr/>
        </p:nvSpPr>
        <p:spPr bwMode="auto">
          <a:xfrm>
            <a:off x="0" y="344556"/>
            <a:ext cx="91440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0"/>
              </a:spcBef>
              <a:spcAft>
                <a:spcPct val="0"/>
              </a:spcAft>
            </a:pPr>
            <a:r>
              <a:rPr lang="en-US" sz="3200" dirty="0">
                <a:latin typeface="Arial" charset="0"/>
                <a:ea typeface="ＭＳ Ｐゴシック" charset="0"/>
                <a:cs typeface="ＭＳ Ｐゴシック" charset="0"/>
              </a:rPr>
              <a:t>Moncrieff’s Model of MCS Layered Airflow</a:t>
            </a:r>
          </a:p>
        </p:txBody>
      </p:sp>
      <p:grpSp>
        <p:nvGrpSpPr>
          <p:cNvPr id="3" name="Group 2"/>
          <p:cNvGrpSpPr/>
          <p:nvPr/>
        </p:nvGrpSpPr>
        <p:grpSpPr>
          <a:xfrm>
            <a:off x="0" y="1201316"/>
            <a:ext cx="9128938" cy="3341379"/>
            <a:chOff x="0" y="1031094"/>
            <a:chExt cx="9128938" cy="3341379"/>
          </a:xfrm>
        </p:grpSpPr>
        <p:pic>
          <p:nvPicPr>
            <p:cNvPr id="1149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1094"/>
              <a:ext cx="9128938" cy="3341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Freeform 1"/>
            <p:cNvSpPr/>
            <p:nvPr/>
          </p:nvSpPr>
          <p:spPr>
            <a:xfrm>
              <a:off x="2846250" y="2767819"/>
              <a:ext cx="2925626" cy="1077321"/>
            </a:xfrm>
            <a:custGeom>
              <a:avLst/>
              <a:gdLst>
                <a:gd name="connsiteX0" fmla="*/ 2902947 w 2902947"/>
                <a:gd name="connsiteY0" fmla="*/ 544330 h 1077321"/>
                <a:gd name="connsiteX1" fmla="*/ 2902947 w 2902947"/>
                <a:gd name="connsiteY1" fmla="*/ 1054640 h 1077321"/>
                <a:gd name="connsiteX2" fmla="*/ 1848361 w 2902947"/>
                <a:gd name="connsiteY2" fmla="*/ 1077321 h 1077321"/>
                <a:gd name="connsiteX3" fmla="*/ 986548 w 2902947"/>
                <a:gd name="connsiteY3" fmla="*/ 567011 h 1077321"/>
                <a:gd name="connsiteX4" fmla="*/ 0 w 2902947"/>
                <a:gd name="connsiteY4" fmla="*/ 0 h 1077321"/>
                <a:gd name="connsiteX5" fmla="*/ 1825682 w 2902947"/>
                <a:gd name="connsiteY5" fmla="*/ 11340 h 1077321"/>
                <a:gd name="connsiteX0" fmla="*/ 2902947 w 2902947"/>
                <a:gd name="connsiteY0" fmla="*/ 544330 h 1077321"/>
                <a:gd name="connsiteX1" fmla="*/ 2902947 w 2902947"/>
                <a:gd name="connsiteY1" fmla="*/ 1054640 h 1077321"/>
                <a:gd name="connsiteX2" fmla="*/ 1848361 w 2902947"/>
                <a:gd name="connsiteY2" fmla="*/ 1077321 h 1077321"/>
                <a:gd name="connsiteX3" fmla="*/ 986548 w 2902947"/>
                <a:gd name="connsiteY3" fmla="*/ 567011 h 1077321"/>
                <a:gd name="connsiteX4" fmla="*/ 0 w 2902947"/>
                <a:gd name="connsiteY4" fmla="*/ 0 h 1077321"/>
                <a:gd name="connsiteX5" fmla="*/ 986548 w 2902947"/>
                <a:gd name="connsiteY5" fmla="*/ 0 h 1077321"/>
                <a:gd name="connsiteX6" fmla="*/ 1825682 w 2902947"/>
                <a:gd name="connsiteY6" fmla="*/ 11340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986548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5626" h="1077321">
                  <a:moveTo>
                    <a:pt x="2902947" y="544330"/>
                  </a:moveTo>
                  <a:lnTo>
                    <a:pt x="2902947" y="1054640"/>
                  </a:lnTo>
                  <a:lnTo>
                    <a:pt x="1848361" y="1077321"/>
                  </a:lnTo>
                  <a:cubicBezTo>
                    <a:pt x="1561090" y="793815"/>
                    <a:pt x="1289354" y="602364"/>
                    <a:pt x="986548" y="567011"/>
                  </a:cubicBezTo>
                  <a:cubicBezTo>
                    <a:pt x="481725" y="508072"/>
                    <a:pt x="147414" y="676633"/>
                    <a:pt x="0" y="0"/>
                  </a:cubicBezTo>
                  <a:lnTo>
                    <a:pt x="1803002" y="0"/>
                  </a:lnTo>
                  <a:cubicBezTo>
                    <a:pt x="2086493" y="332647"/>
                    <a:pt x="2245248" y="506530"/>
                    <a:pt x="2925626" y="555671"/>
                  </a:cubicBezTo>
                </a:path>
              </a:pathLst>
            </a:custGeom>
            <a:solidFill>
              <a:srgbClr val="FF0000">
                <a:alpha val="27000"/>
              </a:srgbClr>
            </a:solidFill>
            <a:ln w="3175" cmpd="sng">
              <a:noFill/>
            </a:ln>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7" name="TextBox 6"/>
          <p:cNvSpPr txBox="1"/>
          <p:nvPr/>
        </p:nvSpPr>
        <p:spPr>
          <a:xfrm>
            <a:off x="1618441" y="4640544"/>
            <a:ext cx="5907118" cy="1477328"/>
          </a:xfrm>
          <a:prstGeom prst="rect">
            <a:avLst/>
          </a:prstGeom>
          <a:noFill/>
          <a:ln>
            <a:solidFill>
              <a:schemeClr val="tx1"/>
            </a:solidFill>
          </a:ln>
        </p:spPr>
        <p:txBody>
          <a:bodyPr wrap="square" rtlCol="0">
            <a:spAutoFit/>
          </a:bodyPr>
          <a:lstStyle/>
          <a:p>
            <a:r>
              <a:rPr lang="en-US" dirty="0"/>
              <a:t>Moncrieff (1992), and several of his earlier and later papers)</a:t>
            </a:r>
          </a:p>
          <a:p>
            <a:endParaRPr lang="en-US" dirty="0"/>
          </a:p>
          <a:p>
            <a:pPr marL="285750" indent="-285750">
              <a:buFont typeface="Arial"/>
              <a:buChar char="•"/>
            </a:pPr>
            <a:r>
              <a:rPr lang="en-US" dirty="0"/>
              <a:t>Mesoscale layered overturning</a:t>
            </a:r>
          </a:p>
          <a:p>
            <a:pPr marL="285750" indent="-285750">
              <a:buFont typeface="Arial"/>
              <a:buChar char="•"/>
            </a:pPr>
            <a:r>
              <a:rPr lang="en-US" dirty="0"/>
              <a:t>Simultaneous adjustment to stability and shear of the environment</a:t>
            </a:r>
          </a:p>
        </p:txBody>
      </p:sp>
    </p:spTree>
    <p:extLst>
      <p:ext uri="{BB962C8B-B14F-4D97-AF65-F5344CB8AC3E}">
        <p14:creationId xmlns:p14="http://schemas.microsoft.com/office/powerpoint/2010/main" val="475581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4866" name="Group 34"/>
          <p:cNvGrpSpPr>
            <a:grpSpLocks/>
          </p:cNvGrpSpPr>
          <p:nvPr/>
        </p:nvGrpSpPr>
        <p:grpSpPr bwMode="auto">
          <a:xfrm>
            <a:off x="-9525" y="325112"/>
            <a:ext cx="9153525" cy="4597400"/>
            <a:chOff x="-9236" y="406400"/>
            <a:chExt cx="9153236" cy="4597400"/>
          </a:xfrm>
        </p:grpSpPr>
        <p:grpSp>
          <p:nvGrpSpPr>
            <p:cNvPr id="164896" name="Group 32"/>
            <p:cNvGrpSpPr>
              <a:grpSpLocks/>
            </p:cNvGrpSpPr>
            <p:nvPr/>
          </p:nvGrpSpPr>
          <p:grpSpPr bwMode="auto">
            <a:xfrm>
              <a:off x="-9236" y="406400"/>
              <a:ext cx="9153236" cy="4597400"/>
              <a:chOff x="-9236" y="406400"/>
              <a:chExt cx="9153236" cy="4597400"/>
            </a:xfrm>
          </p:grpSpPr>
          <p:grpSp>
            <p:nvGrpSpPr>
              <p:cNvPr id="164898" name="Group 30"/>
              <p:cNvGrpSpPr>
                <a:grpSpLocks/>
              </p:cNvGrpSpPr>
              <p:nvPr/>
            </p:nvGrpSpPr>
            <p:grpSpPr bwMode="auto">
              <a:xfrm>
                <a:off x="-9236" y="1117600"/>
                <a:ext cx="9153236" cy="3886200"/>
                <a:chOff x="-9236" y="1117600"/>
                <a:chExt cx="9153236" cy="3886200"/>
              </a:xfrm>
            </p:grpSpPr>
            <p:pic>
              <p:nvPicPr>
                <p:cNvPr id="164900" name="Picture 2" descr="HOUZEETA"/>
                <p:cNvPicPr>
                  <a:picLocks noChangeAspect="1" noChangeArrowheads="1"/>
                </p:cNvPicPr>
                <p:nvPr/>
              </p:nvPicPr>
              <p:blipFill>
                <a:blip r:embed="rId3">
                  <a:extLst>
                    <a:ext uri="{28A0092B-C50C-407E-A947-70E740481C1C}">
                      <a14:useLocalDpi xmlns:a14="http://schemas.microsoft.com/office/drawing/2010/main" val="0"/>
                    </a:ext>
                  </a:extLst>
                </a:blip>
                <a:srcRect l="1807" t="3624" b="13773"/>
                <a:stretch>
                  <a:fillRect/>
                </a:stretch>
              </p:blipFill>
              <p:spPr bwMode="auto">
                <a:xfrm>
                  <a:off x="-9236" y="1117600"/>
                  <a:ext cx="9153236" cy="383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901" name="Rectangle 26"/>
                <p:cNvSpPr>
                  <a:spLocks noChangeArrowheads="1"/>
                </p:cNvSpPr>
                <p:nvPr/>
              </p:nvSpPr>
              <p:spPr bwMode="auto">
                <a:xfrm>
                  <a:off x="7010400" y="4737100"/>
                  <a:ext cx="1562100" cy="228600"/>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4902" name="Freeform 27"/>
                <p:cNvSpPr>
                  <a:spLocks noChangeArrowheads="1"/>
                </p:cNvSpPr>
                <p:nvPr/>
              </p:nvSpPr>
              <p:spPr bwMode="auto">
                <a:xfrm>
                  <a:off x="2794000" y="4483100"/>
                  <a:ext cx="6134100" cy="520700"/>
                </a:xfrm>
                <a:custGeom>
                  <a:avLst/>
                  <a:gdLst>
                    <a:gd name="T0" fmla="*/ 50800 w 6134100"/>
                    <a:gd name="T1" fmla="*/ 368300 h 520700"/>
                    <a:gd name="T2" fmla="*/ 0 w 6134100"/>
                    <a:gd name="T3" fmla="*/ 520700 h 520700"/>
                    <a:gd name="T4" fmla="*/ 3441700 w 6134100"/>
                    <a:gd name="T5" fmla="*/ 431800 h 520700"/>
                    <a:gd name="T6" fmla="*/ 6134100 w 6134100"/>
                    <a:gd name="T7" fmla="*/ 127000 h 520700"/>
                    <a:gd name="T8" fmla="*/ 6121400 w 6134100"/>
                    <a:gd name="T9" fmla="*/ 0 h 520700"/>
                    <a:gd name="T10" fmla="*/ 5880100 w 6134100"/>
                    <a:gd name="T11" fmla="*/ 0 h 520700"/>
                    <a:gd name="T12" fmla="*/ 4559300 w 6134100"/>
                    <a:gd name="T13" fmla="*/ 139700 h 520700"/>
                    <a:gd name="T14" fmla="*/ 2895600 w 6134100"/>
                    <a:gd name="T15" fmla="*/ 203200 h 520700"/>
                    <a:gd name="T16" fmla="*/ 2781300 w 6134100"/>
                    <a:gd name="T17" fmla="*/ 203200 h 520700"/>
                    <a:gd name="T18" fmla="*/ 1739900 w 6134100"/>
                    <a:gd name="T19" fmla="*/ 304800 h 520700"/>
                    <a:gd name="T20" fmla="*/ 1016000 w 6134100"/>
                    <a:gd name="T21" fmla="*/ 304800 h 520700"/>
                    <a:gd name="T22" fmla="*/ 774700 w 6134100"/>
                    <a:gd name="T23" fmla="*/ 330200 h 520700"/>
                    <a:gd name="T24" fmla="*/ 127000 w 6134100"/>
                    <a:gd name="T25" fmla="*/ 393700 h 520700"/>
                    <a:gd name="T26" fmla="*/ 50800 w 6134100"/>
                    <a:gd name="T27" fmla="*/ 368300 h 5207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34100"/>
                    <a:gd name="T43" fmla="*/ 0 h 520700"/>
                    <a:gd name="T44" fmla="*/ 6134100 w 6134100"/>
                    <a:gd name="T45" fmla="*/ 520700 h 5207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34100" h="520700">
                      <a:moveTo>
                        <a:pt x="50800" y="368300"/>
                      </a:moveTo>
                      <a:lnTo>
                        <a:pt x="0" y="520700"/>
                      </a:lnTo>
                      <a:lnTo>
                        <a:pt x="3441700" y="431800"/>
                      </a:lnTo>
                      <a:lnTo>
                        <a:pt x="6134100" y="127000"/>
                      </a:lnTo>
                      <a:lnTo>
                        <a:pt x="6121400" y="0"/>
                      </a:lnTo>
                      <a:lnTo>
                        <a:pt x="5880100" y="0"/>
                      </a:lnTo>
                      <a:lnTo>
                        <a:pt x="4559300" y="139700"/>
                      </a:lnTo>
                      <a:lnTo>
                        <a:pt x="2895600" y="203200"/>
                      </a:lnTo>
                      <a:lnTo>
                        <a:pt x="2781300" y="203200"/>
                      </a:lnTo>
                      <a:lnTo>
                        <a:pt x="1739900" y="304800"/>
                      </a:lnTo>
                      <a:lnTo>
                        <a:pt x="1016000" y="304800"/>
                      </a:lnTo>
                      <a:lnTo>
                        <a:pt x="774700" y="330200"/>
                      </a:lnTo>
                      <a:lnTo>
                        <a:pt x="127000" y="393700"/>
                      </a:lnTo>
                      <a:lnTo>
                        <a:pt x="50800" y="368300"/>
                      </a:lnTo>
                      <a:close/>
                    </a:path>
                  </a:pathLst>
                </a:custGeom>
                <a:solidFill>
                  <a:schemeClr val="tx1"/>
                </a:solidFill>
                <a:ln w="9525">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164903" name="Rectangle 13"/>
                <p:cNvSpPr>
                  <a:spLocks noChangeArrowheads="1"/>
                </p:cNvSpPr>
                <p:nvPr/>
              </p:nvSpPr>
              <p:spPr bwMode="auto">
                <a:xfrm>
                  <a:off x="7575550" y="4064000"/>
                  <a:ext cx="50800" cy="330200"/>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4904" name="Rectangle 14"/>
                <p:cNvSpPr>
                  <a:spLocks noChangeArrowheads="1"/>
                </p:cNvSpPr>
                <p:nvPr/>
              </p:nvSpPr>
              <p:spPr bwMode="auto">
                <a:xfrm>
                  <a:off x="7797800" y="3790950"/>
                  <a:ext cx="50800" cy="584200"/>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4905" name="Rectangle 15"/>
                <p:cNvSpPr>
                  <a:spLocks noChangeArrowheads="1"/>
                </p:cNvSpPr>
                <p:nvPr/>
              </p:nvSpPr>
              <p:spPr bwMode="auto">
                <a:xfrm>
                  <a:off x="8032750" y="3740150"/>
                  <a:ext cx="57150" cy="615950"/>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4906" name="Rectangle 16"/>
                <p:cNvSpPr>
                  <a:spLocks noChangeArrowheads="1"/>
                </p:cNvSpPr>
                <p:nvPr/>
              </p:nvSpPr>
              <p:spPr bwMode="auto">
                <a:xfrm>
                  <a:off x="8267700" y="3670300"/>
                  <a:ext cx="63500" cy="679450"/>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4907" name="Rectangle 17"/>
                <p:cNvSpPr>
                  <a:spLocks noChangeArrowheads="1"/>
                </p:cNvSpPr>
                <p:nvPr/>
              </p:nvSpPr>
              <p:spPr bwMode="auto">
                <a:xfrm>
                  <a:off x="8509000" y="3587750"/>
                  <a:ext cx="45719" cy="679450"/>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4908" name="Rectangle 18"/>
                <p:cNvSpPr>
                  <a:spLocks noChangeArrowheads="1"/>
                </p:cNvSpPr>
                <p:nvPr/>
              </p:nvSpPr>
              <p:spPr bwMode="auto">
                <a:xfrm>
                  <a:off x="8667750" y="3435350"/>
                  <a:ext cx="45719" cy="679450"/>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21" name="Straight Connector 20"/>
                <p:cNvCxnSpPr/>
                <p:nvPr/>
              </p:nvCxnSpPr>
              <p:spPr bwMode="auto">
                <a:xfrm>
                  <a:off x="7435904" y="4260850"/>
                  <a:ext cx="1212812" cy="63500"/>
                </a:xfrm>
                <a:prstGeom prst="line">
                  <a:avLst/>
                </a:prstGeom>
                <a:solidFill>
                  <a:schemeClr val="accent1"/>
                </a:solidFill>
                <a:ln w="19050" cap="flat" cmpd="sng" algn="ctr">
                  <a:solidFill>
                    <a:schemeClr val="bg1">
                      <a:lumMod val="65000"/>
                      <a:lumOff val="35000"/>
                    </a:schemeClr>
                  </a:solidFill>
                  <a:prstDash val="solid"/>
                  <a:round/>
                  <a:headEnd type="none" w="med" len="med"/>
                  <a:tailEnd type="none" w="med" len="med"/>
                </a:ln>
                <a:effectLst/>
              </p:spPr>
            </p:cxnSp>
          </p:grpSp>
          <p:sp>
            <p:nvSpPr>
              <p:cNvPr id="164899" name="Freeform 31"/>
              <p:cNvSpPr>
                <a:spLocks noChangeArrowheads="1"/>
              </p:cNvSpPr>
              <p:nvPr/>
            </p:nvSpPr>
            <p:spPr bwMode="auto">
              <a:xfrm>
                <a:off x="482600" y="406400"/>
                <a:ext cx="3962400" cy="3327400"/>
              </a:xfrm>
              <a:custGeom>
                <a:avLst/>
                <a:gdLst>
                  <a:gd name="T0" fmla="*/ 1409700 w 3962400"/>
                  <a:gd name="T1" fmla="*/ 3314700 h 3327400"/>
                  <a:gd name="T2" fmla="*/ 1473200 w 3962400"/>
                  <a:gd name="T3" fmla="*/ 3251200 h 3327400"/>
                  <a:gd name="T4" fmla="*/ 2247900 w 3962400"/>
                  <a:gd name="T5" fmla="*/ 2755900 h 3327400"/>
                  <a:gd name="T6" fmla="*/ 2476500 w 3962400"/>
                  <a:gd name="T7" fmla="*/ 2705100 h 3327400"/>
                  <a:gd name="T8" fmla="*/ 3213100 w 3962400"/>
                  <a:gd name="T9" fmla="*/ 1905000 h 3327400"/>
                  <a:gd name="T10" fmla="*/ 3962400 w 3962400"/>
                  <a:gd name="T11" fmla="*/ 1778000 h 3327400"/>
                  <a:gd name="T12" fmla="*/ 3733800 w 3962400"/>
                  <a:gd name="T13" fmla="*/ 0 h 3327400"/>
                  <a:gd name="T14" fmla="*/ 0 w 3962400"/>
                  <a:gd name="T15" fmla="*/ 1905000 h 3327400"/>
                  <a:gd name="T16" fmla="*/ 190500 w 3962400"/>
                  <a:gd name="T17" fmla="*/ 2870200 h 3327400"/>
                  <a:gd name="T18" fmla="*/ 1460500 w 3962400"/>
                  <a:gd name="T19" fmla="*/ 3327400 h 3327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62400"/>
                  <a:gd name="T31" fmla="*/ 0 h 3327400"/>
                  <a:gd name="T32" fmla="*/ 3962400 w 3962400"/>
                  <a:gd name="T33" fmla="*/ 3327400 h 3327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62400" h="3327400">
                    <a:moveTo>
                      <a:pt x="1409700" y="3314700"/>
                    </a:moveTo>
                    <a:lnTo>
                      <a:pt x="1473200" y="3251200"/>
                    </a:lnTo>
                    <a:cubicBezTo>
                      <a:pt x="1730183" y="3084161"/>
                      <a:pt x="1941400" y="2755900"/>
                      <a:pt x="2247900" y="2755900"/>
                    </a:cubicBezTo>
                    <a:lnTo>
                      <a:pt x="2476500" y="2705100"/>
                    </a:lnTo>
                    <a:lnTo>
                      <a:pt x="3213100" y="1905000"/>
                    </a:lnTo>
                    <a:lnTo>
                      <a:pt x="3962400" y="1778000"/>
                    </a:lnTo>
                    <a:lnTo>
                      <a:pt x="3733800" y="0"/>
                    </a:lnTo>
                    <a:lnTo>
                      <a:pt x="0" y="1905000"/>
                    </a:lnTo>
                    <a:lnTo>
                      <a:pt x="190500" y="2870200"/>
                    </a:lnTo>
                    <a:lnTo>
                      <a:pt x="1460500" y="3327400"/>
                    </a:lnTo>
                  </a:path>
                </a:pathLst>
              </a:custGeom>
              <a:solidFill>
                <a:srgbClr val="FFFFFF"/>
              </a:solidFill>
              <a:ln w="9525">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grpSp>
        <p:sp>
          <p:nvSpPr>
            <p:cNvPr id="164897" name="Rectangle 33"/>
            <p:cNvSpPr>
              <a:spLocks noChangeArrowheads="1"/>
            </p:cNvSpPr>
            <p:nvPr/>
          </p:nvSpPr>
          <p:spPr bwMode="auto">
            <a:xfrm>
              <a:off x="1511300" y="4356100"/>
              <a:ext cx="1003300" cy="203200"/>
            </a:xfrm>
            <a:prstGeom prst="rect">
              <a:avLst/>
            </a:prstGeom>
            <a:solidFill>
              <a:srgbClr val="FFFFFF"/>
            </a:solidFill>
            <a:ln w="9525">
              <a:solidFill>
                <a:srgbClr val="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64870" name="TextBox 86"/>
          <p:cNvSpPr txBox="1">
            <a:spLocks noChangeArrowheads="1"/>
          </p:cNvSpPr>
          <p:nvPr/>
        </p:nvSpPr>
        <p:spPr bwMode="auto">
          <a:xfrm>
            <a:off x="11023600" y="1552575"/>
            <a:ext cx="3841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B9CDE5"/>
                </a:solidFill>
                <a:effectLst/>
                <a:uLnTx/>
                <a:uFillTx/>
                <a:latin typeface="Arial" charset="0"/>
                <a:ea typeface="ＭＳ Ｐゴシック" charset="0"/>
              </a:rPr>
              <a:t>*</a:t>
            </a:r>
          </a:p>
        </p:txBody>
      </p:sp>
      <p:sp>
        <p:nvSpPr>
          <p:cNvPr id="164873" name="TextBox 33"/>
          <p:cNvSpPr txBox="1">
            <a:spLocks noChangeArrowheads="1"/>
          </p:cNvSpPr>
          <p:nvPr/>
        </p:nvSpPr>
        <p:spPr bwMode="auto">
          <a:xfrm>
            <a:off x="482327" y="142875"/>
            <a:ext cx="866167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Radar over the Years</a:t>
            </a: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52" name="Picture 2" descr="HOUZEETA"/>
          <p:cNvPicPr>
            <a:picLocks noChangeAspect="1" noChangeArrowheads="1"/>
          </p:cNvPicPr>
          <p:nvPr/>
        </p:nvPicPr>
        <p:blipFill rotWithShape="1">
          <a:blip r:embed="rId3">
            <a:extLst>
              <a:ext uri="{28A0092B-C50C-407E-A947-70E740481C1C}">
                <a14:useLocalDpi xmlns:a14="http://schemas.microsoft.com/office/drawing/2010/main" val="0"/>
              </a:ext>
            </a:extLst>
          </a:blip>
          <a:srcRect l="83146" t="43288" r="7346" b="51583"/>
          <a:stretch/>
        </p:blipFill>
        <p:spPr bwMode="auto">
          <a:xfrm>
            <a:off x="6905127" y="2659191"/>
            <a:ext cx="886290" cy="2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80"/>
          <p:cNvGrpSpPr>
            <a:grpSpLocks/>
          </p:cNvGrpSpPr>
          <p:nvPr/>
        </p:nvGrpSpPr>
        <p:grpSpPr bwMode="auto">
          <a:xfrm>
            <a:off x="3124200" y="2152650"/>
            <a:ext cx="4521200" cy="4167665"/>
            <a:chOff x="3124200" y="2565400"/>
            <a:chExt cx="4521200" cy="4166974"/>
          </a:xfrm>
        </p:grpSpPr>
        <p:sp>
          <p:nvSpPr>
            <p:cNvPr id="164886" name="Rectangle 25"/>
            <p:cNvSpPr>
              <a:spLocks noChangeArrowheads="1"/>
            </p:cNvSpPr>
            <p:nvPr/>
          </p:nvSpPr>
          <p:spPr bwMode="auto">
            <a:xfrm>
              <a:off x="3124200" y="2565400"/>
              <a:ext cx="4521200" cy="2755900"/>
            </a:xfrm>
            <a:prstGeom prst="rect">
              <a:avLst/>
            </a:prstGeom>
            <a:noFill/>
            <a:ln w="57150">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4887" name="TextBox 41"/>
            <p:cNvSpPr txBox="1">
              <a:spLocks noChangeArrowheads="1"/>
            </p:cNvSpPr>
            <p:nvPr/>
          </p:nvSpPr>
          <p:spPr bwMode="auto">
            <a:xfrm>
              <a:off x="4545013" y="5993832"/>
              <a:ext cx="1679575" cy="738542"/>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007D1F"/>
                  </a:solidFill>
                  <a:effectLst/>
                  <a:uLnTx/>
                  <a:uFillTx/>
                  <a:latin typeface="Calibri" charset="0"/>
                  <a:ea typeface="ＭＳ Ｐゴシック" charset="0"/>
                </a:rPr>
                <a:t>GATE—1974: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007D1F"/>
                  </a:solidFill>
                  <a:effectLst/>
                  <a:uLnTx/>
                  <a:uFillTx/>
                  <a:latin typeface="Calibri" charset="0"/>
                  <a:ea typeface="ＭＳ Ｐゴシック" charset="0"/>
                </a:rPr>
                <a:t>CM-WAVELENGTH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D1F"/>
                  </a:solidFill>
                  <a:effectLst/>
                  <a:uLnTx/>
                  <a:uFillTx/>
                  <a:latin typeface="Calibri" charset="0"/>
                  <a:ea typeface="ＭＳ Ｐゴシック" charset="0"/>
                </a:rPr>
                <a:t>Precipitation</a:t>
              </a:r>
            </a:p>
          </p:txBody>
        </p:sp>
        <p:cxnSp>
          <p:nvCxnSpPr>
            <p:cNvPr id="164888" name="Straight Arrow Connector 53"/>
            <p:cNvCxnSpPr>
              <a:cxnSpLocks noChangeShapeType="1"/>
              <a:endCxn id="164886" idx="2"/>
            </p:cNvCxnSpPr>
            <p:nvPr/>
          </p:nvCxnSpPr>
          <p:spPr bwMode="auto">
            <a:xfrm rot="5400000" flipH="1" flipV="1">
              <a:off x="5047853" y="5657455"/>
              <a:ext cx="673101" cy="793"/>
            </a:xfrm>
            <a:prstGeom prst="straightConnector1">
              <a:avLst/>
            </a:prstGeom>
            <a:noFill/>
            <a:ln w="28575">
              <a:solidFill>
                <a:srgbClr val="007D1F"/>
              </a:solidFill>
              <a:round/>
              <a:headEnd/>
              <a:tailEnd type="arrow" w="med" len="med"/>
            </a:ln>
            <a:extLst>
              <a:ext uri="{909E8E84-426E-40dd-AFC4-6F175D3DCCD1}">
                <a14:hiddenFill xmlns="" xmlns:a14="http://schemas.microsoft.com/office/drawing/2010/main">
                  <a:noFill/>
                </a14:hiddenFill>
              </a:ext>
            </a:extLst>
          </p:spPr>
        </p:cxnSp>
      </p:grpSp>
      <p:grpSp>
        <p:nvGrpSpPr>
          <p:cNvPr id="8" name="Group 7"/>
          <p:cNvGrpSpPr/>
          <p:nvPr/>
        </p:nvGrpSpPr>
        <p:grpSpPr>
          <a:xfrm>
            <a:off x="3161399" y="2526893"/>
            <a:ext cx="1841723" cy="4203031"/>
            <a:chOff x="3161399" y="2526893"/>
            <a:chExt cx="1841723" cy="4203031"/>
          </a:xfrm>
        </p:grpSpPr>
        <p:grpSp>
          <p:nvGrpSpPr>
            <p:cNvPr id="13" name="Group 102"/>
            <p:cNvGrpSpPr>
              <a:grpSpLocks/>
            </p:cNvGrpSpPr>
            <p:nvPr/>
          </p:nvGrpSpPr>
          <p:grpSpPr bwMode="auto">
            <a:xfrm>
              <a:off x="3161399" y="4286456"/>
              <a:ext cx="1841723" cy="2443468"/>
              <a:chOff x="5938488" y="4061806"/>
              <a:chExt cx="1841598" cy="2443453"/>
            </a:xfrm>
          </p:grpSpPr>
          <p:sp>
            <p:nvSpPr>
              <p:cNvPr id="164875" name="TextBox 104"/>
              <p:cNvSpPr txBox="1">
                <a:spLocks noChangeArrowheads="1"/>
              </p:cNvSpPr>
              <p:nvPr/>
            </p:nvSpPr>
            <p:spPr bwMode="auto">
              <a:xfrm>
                <a:off x="5938488" y="5858932"/>
                <a:ext cx="1841598" cy="646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TOGA COARE:1992-3: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DOPPLER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ial" charset="0"/>
                    <a:ea typeface="ＭＳ Ｐゴシック" charset="0"/>
                  </a:rPr>
                  <a:t>Air motions</a:t>
                </a:r>
              </a:p>
            </p:txBody>
          </p:sp>
          <p:cxnSp>
            <p:nvCxnSpPr>
              <p:cNvPr id="164876" name="Straight Arrow Connector 105"/>
              <p:cNvCxnSpPr>
                <a:cxnSpLocks noChangeShapeType="1"/>
              </p:cNvCxnSpPr>
              <p:nvPr/>
            </p:nvCxnSpPr>
            <p:spPr bwMode="auto">
              <a:xfrm flipV="1">
                <a:off x="6807413" y="4061806"/>
                <a:ext cx="0" cy="1736253"/>
              </a:xfrm>
              <a:prstGeom prst="straightConnector1">
                <a:avLst/>
              </a:prstGeom>
              <a:noFill/>
              <a:ln w="28575">
                <a:solidFill>
                  <a:srgbClr val="0000FF"/>
                </a:solidFill>
                <a:round/>
                <a:headEnd/>
                <a:tailEnd type="arrow" w="med" len="med"/>
              </a:ln>
              <a:extLst>
                <a:ext uri="{909E8E84-426E-40dd-AFC4-6F175D3DCCD1}">
                  <a14:hiddenFill xmlns="" xmlns:a14="http://schemas.microsoft.com/office/drawing/2010/main">
                    <a:noFill/>
                  </a14:hiddenFill>
                </a:ext>
              </a:extLst>
            </p:spPr>
          </p:cxnSp>
        </p:grpSp>
        <p:sp>
          <p:nvSpPr>
            <p:cNvPr id="3" name="Oval 2"/>
            <p:cNvSpPr/>
            <p:nvPr/>
          </p:nvSpPr>
          <p:spPr bwMode="auto">
            <a:xfrm>
              <a:off x="3730356" y="2526893"/>
              <a:ext cx="595270" cy="1693415"/>
            </a:xfrm>
            <a:prstGeom prst="ellips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endParaRPr>
            </a:p>
          </p:txBody>
        </p:sp>
      </p:grpSp>
      <p:grpSp>
        <p:nvGrpSpPr>
          <p:cNvPr id="4" name="Group 3">
            <a:extLst>
              <a:ext uri="{FF2B5EF4-FFF2-40B4-BE49-F238E27FC236}">
                <a16:creationId xmlns:a16="http://schemas.microsoft.com/office/drawing/2014/main" id="{D112B053-5B30-30D2-00B2-74D5163ADA03}"/>
              </a:ext>
            </a:extLst>
          </p:cNvPr>
          <p:cNvGrpSpPr/>
          <p:nvPr/>
        </p:nvGrpSpPr>
        <p:grpSpPr>
          <a:xfrm>
            <a:off x="1517791" y="2152649"/>
            <a:ext cx="7439014" cy="4424381"/>
            <a:chOff x="1517791" y="2152649"/>
            <a:chExt cx="7439014" cy="4424381"/>
          </a:xfrm>
        </p:grpSpPr>
        <p:grpSp>
          <p:nvGrpSpPr>
            <p:cNvPr id="16" name="Group 15"/>
            <p:cNvGrpSpPr/>
            <p:nvPr/>
          </p:nvGrpSpPr>
          <p:grpSpPr>
            <a:xfrm>
              <a:off x="1517791" y="2153176"/>
              <a:ext cx="1681162" cy="4423854"/>
              <a:chOff x="1704986" y="2153180"/>
              <a:chExt cx="1681162" cy="4423854"/>
            </a:xfrm>
          </p:grpSpPr>
          <p:grpSp>
            <p:nvGrpSpPr>
              <p:cNvPr id="10" name="Group 9"/>
              <p:cNvGrpSpPr/>
              <p:nvPr/>
            </p:nvGrpSpPr>
            <p:grpSpPr>
              <a:xfrm>
                <a:off x="1704986" y="2153180"/>
                <a:ext cx="1681162" cy="4423854"/>
                <a:chOff x="1704986" y="2153180"/>
                <a:chExt cx="1681162" cy="4423854"/>
              </a:xfrm>
            </p:grpSpPr>
            <p:sp>
              <p:nvSpPr>
                <p:cNvPr id="164881" name="Rectangle 24"/>
                <p:cNvSpPr>
                  <a:spLocks noChangeArrowheads="1"/>
                </p:cNvSpPr>
                <p:nvPr/>
              </p:nvSpPr>
              <p:spPr bwMode="auto">
                <a:xfrm>
                  <a:off x="1765300" y="2153180"/>
                  <a:ext cx="1295400" cy="2769336"/>
                </a:xfrm>
                <a:prstGeom prst="rect">
                  <a:avLst/>
                </a:prstGeom>
                <a:noFill/>
                <a:ln w="57150">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4882" name="TextBox 57"/>
                <p:cNvSpPr txBox="1">
                  <a:spLocks noChangeArrowheads="1"/>
                </p:cNvSpPr>
                <p:nvPr/>
              </p:nvSpPr>
              <p:spPr bwMode="auto">
                <a:xfrm>
                  <a:off x="1704986" y="5622927"/>
                  <a:ext cx="1681162" cy="954107"/>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ＭＳ Ｐゴシック" charset="0"/>
                    </a:rPr>
                    <a:t>DYNAMO—2011: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FF0000"/>
                      </a:solidFill>
                      <a:effectLst/>
                      <a:uLnTx/>
                      <a:uFillTx/>
                      <a:latin typeface="Calibri" charset="0"/>
                      <a:ea typeface="ＭＳ Ｐゴシック" charset="0"/>
                    </a:rPr>
                    <a:t>MM-WAVELENGTH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charset="0"/>
                      <a:ea typeface="ＭＳ Ｐゴシック" charset="0"/>
                    </a:rPr>
                    <a:t>Non-precipitating Cumulus</a:t>
                  </a:r>
                </a:p>
              </p:txBody>
            </p:sp>
            <p:cxnSp>
              <p:nvCxnSpPr>
                <p:cNvPr id="164883" name="Straight Arrow Connector 58"/>
                <p:cNvCxnSpPr>
                  <a:cxnSpLocks noChangeShapeType="1"/>
                </p:cNvCxnSpPr>
                <p:nvPr/>
              </p:nvCxnSpPr>
              <p:spPr bwMode="auto">
                <a:xfrm rot="5400000" flipH="1" flipV="1">
                  <a:off x="2188180" y="5293418"/>
                  <a:ext cx="712184" cy="1588"/>
                </a:xfrm>
                <a:prstGeom prst="straightConnector1">
                  <a:avLst/>
                </a:prstGeom>
                <a:noFill/>
                <a:ln w="28575">
                  <a:solidFill>
                    <a:srgbClr val="FF0000"/>
                  </a:solidFill>
                  <a:round/>
                  <a:headEnd/>
                  <a:tailEnd type="arrow" w="med" len="med"/>
                </a:ln>
                <a:extLst>
                  <a:ext uri="{909E8E84-426E-40dd-AFC4-6F175D3DCCD1}">
                    <a14:hiddenFill xmlns="" xmlns:a14="http://schemas.microsoft.com/office/drawing/2010/main">
                      <a:noFill/>
                    </a14:hiddenFill>
                  </a:ext>
                </a:extLst>
              </p:spPr>
            </p:cxnSp>
          </p:grpSp>
          <p:sp>
            <p:nvSpPr>
              <p:cNvPr id="55" name="TextBox 4"/>
              <p:cNvSpPr txBox="1">
                <a:spLocks noChangeArrowheads="1"/>
              </p:cNvSpPr>
              <p:nvPr/>
            </p:nvSpPr>
            <p:spPr bwMode="auto">
              <a:xfrm>
                <a:off x="1776856" y="2779143"/>
                <a:ext cx="94462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charset="0"/>
                    <a:ea typeface="ＭＳ Ｐゴシック" charset="0"/>
                  </a:rPr>
                  <a:t>CUMULUS </a:t>
                </a:r>
              </a:p>
            </p:txBody>
          </p:sp>
        </p:grpSp>
        <p:grpSp>
          <p:nvGrpSpPr>
            <p:cNvPr id="15" name="Group 14"/>
            <p:cNvGrpSpPr/>
            <p:nvPr/>
          </p:nvGrpSpPr>
          <p:grpSpPr>
            <a:xfrm>
              <a:off x="7310568" y="2152649"/>
              <a:ext cx="1646237" cy="4169248"/>
              <a:chOff x="7497763" y="2152653"/>
              <a:chExt cx="1646237" cy="4169248"/>
            </a:xfrm>
          </p:grpSpPr>
          <p:grpSp>
            <p:nvGrpSpPr>
              <p:cNvPr id="14" name="Group 13"/>
              <p:cNvGrpSpPr/>
              <p:nvPr/>
            </p:nvGrpSpPr>
            <p:grpSpPr>
              <a:xfrm>
                <a:off x="7497763" y="2152653"/>
                <a:ext cx="1646237" cy="4169248"/>
                <a:chOff x="7497763" y="2152653"/>
                <a:chExt cx="1646237" cy="4169248"/>
              </a:xfrm>
            </p:grpSpPr>
            <p:sp>
              <p:nvSpPr>
                <p:cNvPr id="164880" name="Rectangle 23"/>
                <p:cNvSpPr>
                  <a:spLocks noChangeArrowheads="1"/>
                </p:cNvSpPr>
                <p:nvPr/>
              </p:nvSpPr>
              <p:spPr bwMode="auto">
                <a:xfrm>
                  <a:off x="7689882" y="2152653"/>
                  <a:ext cx="1295400" cy="2756632"/>
                </a:xfrm>
                <a:prstGeom prst="rect">
                  <a:avLst/>
                </a:prstGeom>
                <a:noFill/>
                <a:ln w="57150">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164884" name="Straight Arrow Connector 76"/>
                <p:cNvCxnSpPr>
                  <a:cxnSpLocks noChangeShapeType="1"/>
                </p:cNvCxnSpPr>
                <p:nvPr/>
              </p:nvCxnSpPr>
              <p:spPr bwMode="auto">
                <a:xfrm rot="5400000" flipH="1" flipV="1">
                  <a:off x="7889349" y="5417818"/>
                  <a:ext cx="990069" cy="1588"/>
                </a:xfrm>
                <a:prstGeom prst="straightConnector1">
                  <a:avLst/>
                </a:prstGeom>
                <a:noFill/>
                <a:ln w="28575">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164885" name="TextBox 55"/>
                <p:cNvSpPr txBox="1">
                  <a:spLocks noChangeArrowheads="1"/>
                </p:cNvSpPr>
                <p:nvPr/>
              </p:nvSpPr>
              <p:spPr bwMode="auto">
                <a:xfrm>
                  <a:off x="7497763" y="5583237"/>
                  <a:ext cx="1646237" cy="738664"/>
                </a:xfrm>
                <a:prstGeom prst="rect">
                  <a:avLst/>
                </a:prstGeom>
                <a:solidFill>
                  <a:schemeClr val="tx1"/>
                </a:solidFill>
                <a:ln w="9525">
                  <a:solidFill>
                    <a:srgbClr val="FFFFFF"/>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ＭＳ Ｐゴシック" charset="0"/>
                    </a:rPr>
                    <a:t>DYNAMO—2011: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FF0000"/>
                      </a:solidFill>
                      <a:effectLst/>
                      <a:uLnTx/>
                      <a:uFillTx/>
                      <a:latin typeface="Calibri" charset="0"/>
                      <a:ea typeface="ＭＳ Ｐゴシック" charset="0"/>
                    </a:rPr>
                    <a:t>MM-WAVELENGTH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charset="0"/>
                      <a:ea typeface="ＭＳ Ｐゴシック" charset="0"/>
                    </a:rPr>
                    <a:t>Anvil cloud</a:t>
                  </a:r>
                </a:p>
              </p:txBody>
            </p:sp>
          </p:grpSp>
          <p:sp>
            <p:nvSpPr>
              <p:cNvPr id="56" name="TextBox 4"/>
              <p:cNvSpPr txBox="1">
                <a:spLocks noChangeArrowheads="1"/>
              </p:cNvSpPr>
              <p:nvPr/>
            </p:nvSpPr>
            <p:spPr bwMode="auto">
              <a:xfrm>
                <a:off x="7855494" y="2600799"/>
                <a:ext cx="6591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charset="0"/>
                    <a:ea typeface="ＭＳ Ｐゴシック" charset="0"/>
                  </a:rPr>
                  <a:t>ANVIL</a:t>
                </a:r>
              </a:p>
            </p:txBody>
          </p:sp>
        </p:grpSp>
      </p:grpSp>
      <p:grpSp>
        <p:nvGrpSpPr>
          <p:cNvPr id="2" name="Group 1">
            <a:extLst>
              <a:ext uri="{FF2B5EF4-FFF2-40B4-BE49-F238E27FC236}">
                <a16:creationId xmlns:a16="http://schemas.microsoft.com/office/drawing/2014/main" id="{8A5B3936-0784-C003-5C3E-1D5FF417B302}"/>
              </a:ext>
            </a:extLst>
          </p:cNvPr>
          <p:cNvGrpSpPr/>
          <p:nvPr/>
        </p:nvGrpSpPr>
        <p:grpSpPr>
          <a:xfrm>
            <a:off x="5841261" y="2628896"/>
            <a:ext cx="1557991" cy="4090017"/>
            <a:chOff x="5841261" y="2628896"/>
            <a:chExt cx="1557991" cy="4090017"/>
          </a:xfrm>
        </p:grpSpPr>
        <p:pic>
          <p:nvPicPr>
            <p:cNvPr id="164877" name="Picture 87" descr="snowflake_clip_art_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0798" y="2628896"/>
              <a:ext cx="350673" cy="328631"/>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pic>
        <p:sp>
          <p:nvSpPr>
            <p:cNvPr id="164878" name="TextBox 88"/>
            <p:cNvSpPr txBox="1">
              <a:spLocks noChangeArrowheads="1"/>
            </p:cNvSpPr>
            <p:nvPr/>
          </p:nvSpPr>
          <p:spPr bwMode="auto">
            <a:xfrm>
              <a:off x="5841261" y="6072582"/>
              <a:ext cx="155799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DYNAMO</a:t>
              </a:r>
              <a:r>
                <a:rPr kumimoji="0" lang="en-US" sz="1200" b="1" u="none" strike="noStrike" kern="1200" cap="none" spc="0" normalizeH="0" baseline="0" noProof="0" dirty="0">
                  <a:ln>
                    <a:noFill/>
                  </a:ln>
                  <a:solidFill>
                    <a:srgbClr val="FF0000"/>
                  </a:solidFill>
                  <a:effectLst/>
                  <a:uLnTx/>
                  <a:uFillTx/>
                  <a:latin typeface="Arial" charset="0"/>
                  <a:ea typeface="ＭＳ Ｐゴシック" charset="0"/>
                </a:rPr>
                <a:t> 2011-12: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POLARIMETRY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charset="0"/>
                  <a:ea typeface="ＭＳ Ｐゴシック" charset="0"/>
                </a:rPr>
                <a:t>Microphysics</a:t>
              </a:r>
            </a:p>
          </p:txBody>
        </p:sp>
        <p:cxnSp>
          <p:nvCxnSpPr>
            <p:cNvPr id="164879" name="Straight Arrow Connector 89"/>
            <p:cNvCxnSpPr>
              <a:cxnSpLocks noChangeShapeType="1"/>
            </p:cNvCxnSpPr>
            <p:nvPr/>
          </p:nvCxnSpPr>
          <p:spPr bwMode="auto">
            <a:xfrm rot="5400000" flipH="1" flipV="1">
              <a:off x="5200925" y="4506593"/>
              <a:ext cx="2928834" cy="1588"/>
            </a:xfrm>
            <a:prstGeom prst="straightConnector1">
              <a:avLst/>
            </a:prstGeom>
            <a:noFill/>
            <a:ln w="28575">
              <a:solidFill>
                <a:srgbClr val="FF0000"/>
              </a:solidFill>
              <a:round/>
              <a:headEnd/>
              <a:tailEnd type="arrow" w="med" len="med"/>
            </a:ln>
            <a:extLst>
              <a:ext uri="{909E8E84-426E-40dd-AFC4-6F175D3DCCD1}">
                <a14:hiddenFill xmlns="" xmlns:a14="http://schemas.microsoft.com/office/drawing/2010/main">
                  <a:noFill/>
                </a14:hiddenFill>
              </a:ext>
            </a:extLst>
          </p:spPr>
        </p:cxnSp>
      </p:grpSp>
      <p:grpSp>
        <p:nvGrpSpPr>
          <p:cNvPr id="24" name="Group 23">
            <a:extLst>
              <a:ext uri="{FF2B5EF4-FFF2-40B4-BE49-F238E27FC236}">
                <a16:creationId xmlns:a16="http://schemas.microsoft.com/office/drawing/2014/main" id="{6EFC82A2-D779-7654-9529-974305768C08}"/>
              </a:ext>
            </a:extLst>
          </p:cNvPr>
          <p:cNvGrpSpPr/>
          <p:nvPr/>
        </p:nvGrpSpPr>
        <p:grpSpPr>
          <a:xfrm>
            <a:off x="5191097" y="443271"/>
            <a:ext cx="3675092" cy="1629071"/>
            <a:chOff x="5191097" y="443271"/>
            <a:chExt cx="3675092" cy="1629071"/>
          </a:xfrm>
        </p:grpSpPr>
        <p:pic>
          <p:nvPicPr>
            <p:cNvPr id="5" name="Picture 2">
              <a:extLst>
                <a:ext uri="{FF2B5EF4-FFF2-40B4-BE49-F238E27FC236}">
                  <a16:creationId xmlns:a16="http://schemas.microsoft.com/office/drawing/2014/main" id="{C5E4FA7B-4DCA-266D-785F-17D9A06419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866" r="20784" b="80225"/>
            <a:stretch/>
          </p:blipFill>
          <p:spPr bwMode="auto">
            <a:xfrm>
              <a:off x="6853900" y="443271"/>
              <a:ext cx="1060704" cy="899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E4706307-C61E-A5E2-469B-4AEF664F9AC0}"/>
                </a:ext>
              </a:extLst>
            </p:cNvPr>
            <p:cNvSpPr txBox="1"/>
            <p:nvPr/>
          </p:nvSpPr>
          <p:spPr>
            <a:xfrm>
              <a:off x="5788062" y="1363576"/>
              <a:ext cx="2999582" cy="523220"/>
            </a:xfrm>
            <a:prstGeom prst="rect">
              <a:avLst/>
            </a:prstGeom>
            <a:noFill/>
          </p:spPr>
          <p:txBody>
            <a:bodyPr wrap="square" rtlCol="0">
              <a:spAutoFit/>
            </a:bodyPr>
            <a:lstStyle/>
            <a:p>
              <a:pPr algn="ctr"/>
              <a:r>
                <a:rPr lang="en-US" sz="1400" b="1" dirty="0">
                  <a:solidFill>
                    <a:srgbClr val="FF0000"/>
                  </a:solidFill>
                </a:rPr>
                <a:t>2000s—TRMM, </a:t>
              </a:r>
              <a:r>
                <a:rPr lang="en-US" sz="1400" b="1" dirty="0" err="1">
                  <a:solidFill>
                    <a:srgbClr val="FF0000"/>
                  </a:solidFill>
                </a:rPr>
                <a:t>CloudSat</a:t>
              </a:r>
              <a:r>
                <a:rPr lang="en-US" sz="1400" b="1" dirty="0">
                  <a:solidFill>
                    <a:srgbClr val="FF0000"/>
                  </a:solidFill>
                </a:rPr>
                <a:t>, GPM</a:t>
              </a:r>
              <a:br>
                <a:rPr lang="en-US" sz="1400" b="1" dirty="0">
                  <a:solidFill>
                    <a:srgbClr val="FF0000"/>
                  </a:solidFill>
                </a:rPr>
              </a:br>
              <a:r>
                <a:rPr lang="en-US" sz="1400" b="1" dirty="0">
                  <a:solidFill>
                    <a:srgbClr val="FF0000"/>
                  </a:solidFill>
                </a:rPr>
                <a:t>Mapping</a:t>
              </a:r>
            </a:p>
          </p:txBody>
        </p:sp>
        <p:cxnSp>
          <p:nvCxnSpPr>
            <p:cNvPr id="19" name="Straight Arrow Connector 18">
              <a:extLst>
                <a:ext uri="{FF2B5EF4-FFF2-40B4-BE49-F238E27FC236}">
                  <a16:creationId xmlns:a16="http://schemas.microsoft.com/office/drawing/2014/main" id="{2FA0E31A-8324-C7C4-085F-D9BF7D42EF5C}"/>
                </a:ext>
              </a:extLst>
            </p:cNvPr>
            <p:cNvCxnSpPr>
              <a:cxnSpLocks/>
            </p:cNvCxnSpPr>
            <p:nvPr/>
          </p:nvCxnSpPr>
          <p:spPr bwMode="auto">
            <a:xfrm flipH="1">
              <a:off x="5191097" y="1633527"/>
              <a:ext cx="1387503" cy="43881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55A66440-9347-EAF8-384D-F7509734AA37}"/>
                </a:ext>
              </a:extLst>
            </p:cNvPr>
            <p:cNvCxnSpPr>
              <a:cxnSpLocks/>
            </p:cNvCxnSpPr>
            <p:nvPr/>
          </p:nvCxnSpPr>
          <p:spPr bwMode="auto">
            <a:xfrm>
              <a:off x="8204182" y="1626786"/>
              <a:ext cx="662007" cy="445556"/>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279302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900" name="Text Box 4"/>
          <p:cNvSpPr txBox="1">
            <a:spLocks noChangeArrowheads="1"/>
          </p:cNvSpPr>
          <p:nvPr/>
        </p:nvSpPr>
        <p:spPr bwMode="auto">
          <a:xfrm>
            <a:off x="1600200" y="533400"/>
            <a:ext cx="5943600" cy="92333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endParaRPr lang="en-US" dirty="0">
              <a:solidFill>
                <a:schemeClr val="bg1"/>
              </a:solidFill>
            </a:endParaRPr>
          </a:p>
          <a:p>
            <a:pPr algn="ctr"/>
            <a:r>
              <a:rPr lang="en-US" b="0" dirty="0">
                <a:solidFill>
                  <a:schemeClr val="bg1"/>
                </a:solidFill>
              </a:rPr>
              <a:t>Often MCSs have these sloping structures, but with convective elements superimposed</a:t>
            </a:r>
            <a:endParaRPr lang="en-US" dirty="0">
              <a:solidFill>
                <a:schemeClr val="bg1"/>
              </a:solidFill>
            </a:endParaRPr>
          </a:p>
        </p:txBody>
      </p:sp>
      <p:sp>
        <p:nvSpPr>
          <p:cNvPr id="848901" name="Text Box 5"/>
          <p:cNvSpPr txBox="1">
            <a:spLocks noChangeArrowheads="1"/>
          </p:cNvSpPr>
          <p:nvPr/>
        </p:nvSpPr>
        <p:spPr bwMode="auto">
          <a:xfrm>
            <a:off x="6629400" y="6248400"/>
            <a:ext cx="22161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600">
                <a:solidFill>
                  <a:schemeClr val="bg1"/>
                </a:solidFill>
              </a:rPr>
              <a:t>Houze et al. 1989</a:t>
            </a:r>
          </a:p>
        </p:txBody>
      </p:sp>
      <p:sp>
        <p:nvSpPr>
          <p:cNvPr id="848902" name="Text Box 6"/>
          <p:cNvSpPr txBox="1">
            <a:spLocks noChangeArrowheads="1"/>
          </p:cNvSpPr>
          <p:nvPr/>
        </p:nvSpPr>
        <p:spPr bwMode="auto">
          <a:xfrm>
            <a:off x="3175" y="5181600"/>
            <a:ext cx="9144000" cy="6413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b="0" dirty="0">
                <a:solidFill>
                  <a:schemeClr val="bg1"/>
                </a:solidFill>
              </a:rPr>
              <a:t>Sheared flow leads to older convective elements being advected rearward SF precipitation area is to the rear.</a:t>
            </a:r>
          </a:p>
        </p:txBody>
      </p:sp>
      <p:grpSp>
        <p:nvGrpSpPr>
          <p:cNvPr id="9" name="Group 8"/>
          <p:cNvGrpSpPr/>
          <p:nvPr/>
        </p:nvGrpSpPr>
        <p:grpSpPr>
          <a:xfrm>
            <a:off x="187325" y="2275628"/>
            <a:ext cx="8763000" cy="2306745"/>
            <a:chOff x="187325" y="1882775"/>
            <a:chExt cx="8763000" cy="2306745"/>
          </a:xfrm>
        </p:grpSpPr>
        <p:pic>
          <p:nvPicPr>
            <p:cNvPr id="8488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3024"/>
            <a:stretch/>
          </p:blipFill>
          <p:spPr bwMode="auto">
            <a:xfrm>
              <a:off x="187325" y="1882775"/>
              <a:ext cx="8763000" cy="2066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8" name="Group 7"/>
            <p:cNvGrpSpPr/>
            <p:nvPr/>
          </p:nvGrpSpPr>
          <p:grpSpPr>
            <a:xfrm>
              <a:off x="1564870" y="3764954"/>
              <a:ext cx="6559295" cy="424566"/>
              <a:chOff x="1564870" y="3764954"/>
              <a:chExt cx="6559295" cy="424566"/>
            </a:xfrm>
          </p:grpSpPr>
          <p:cxnSp>
            <p:nvCxnSpPr>
              <p:cNvPr id="3" name="Straight Connector 2"/>
              <p:cNvCxnSpPr/>
              <p:nvPr/>
            </p:nvCxnSpPr>
            <p:spPr>
              <a:xfrm flipH="1">
                <a:off x="1825684" y="3968132"/>
                <a:ext cx="5975986"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564870" y="3764954"/>
                <a:ext cx="238132" cy="3288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7886033" y="3860653"/>
                <a:ext cx="238132" cy="3288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1825682" y="3946398"/>
                <a:ext cx="5972118" cy="123952"/>
              </a:xfrm>
              <a:prstGeom prst="rect">
                <a:avLst/>
              </a:prstGeom>
              <a:pattFill prst="wdUpDiag">
                <a:fgClr>
                  <a:schemeClr val="bg1">
                    <a:lumMod val="65000"/>
                  </a:schemeClr>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cxnSp>
        <p:nvCxnSpPr>
          <p:cNvPr id="11" name="Straight Arrow Connector 10"/>
          <p:cNvCxnSpPr/>
          <p:nvPr/>
        </p:nvCxnSpPr>
        <p:spPr>
          <a:xfrm flipH="1" flipV="1">
            <a:off x="6429491" y="4312916"/>
            <a:ext cx="6614" cy="449813"/>
          </a:xfrm>
          <a:prstGeom prst="straightConnector1">
            <a:avLst/>
          </a:prstGeom>
          <a:ln w="15875" cmpd="sng">
            <a:solidFill>
              <a:schemeClr val="tx1"/>
            </a:solidFill>
            <a:tailEnd type="triangle" w="sm" len="lg"/>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138445" y="4689965"/>
            <a:ext cx="716850" cy="246221"/>
          </a:xfrm>
          <a:prstGeom prst="rect">
            <a:avLst/>
          </a:prstGeom>
          <a:noFill/>
        </p:spPr>
        <p:txBody>
          <a:bodyPr wrap="none" rtlCol="0">
            <a:spAutoFit/>
          </a:bodyPr>
          <a:lstStyle/>
          <a:p>
            <a:r>
              <a:rPr lang="en-US" sz="1000" dirty="0"/>
              <a:t>Gust front</a:t>
            </a:r>
          </a:p>
        </p:txBody>
      </p:sp>
      <p:sp>
        <p:nvSpPr>
          <p:cNvPr id="14" name="Rectangle 13"/>
          <p:cNvSpPr/>
          <p:nvPr/>
        </p:nvSpPr>
        <p:spPr>
          <a:xfrm>
            <a:off x="4696439" y="4200464"/>
            <a:ext cx="549020" cy="112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p:cNvSpPr txBox="1"/>
          <p:nvPr/>
        </p:nvSpPr>
        <p:spPr>
          <a:xfrm>
            <a:off x="4637169" y="4134569"/>
            <a:ext cx="678529" cy="246221"/>
          </a:xfrm>
          <a:prstGeom prst="rect">
            <a:avLst/>
          </a:prstGeom>
          <a:noFill/>
        </p:spPr>
        <p:txBody>
          <a:bodyPr wrap="none" rtlCol="0">
            <a:spAutoFit/>
          </a:bodyPr>
          <a:lstStyle/>
          <a:p>
            <a:r>
              <a:rPr lang="en-US" sz="1000" dirty="0"/>
              <a:t>Cold pool</a:t>
            </a:r>
          </a:p>
        </p:txBody>
      </p:sp>
      <p:sp>
        <p:nvSpPr>
          <p:cNvPr id="22" name="TextBox 21"/>
          <p:cNvSpPr txBox="1"/>
          <p:nvPr/>
        </p:nvSpPr>
        <p:spPr>
          <a:xfrm>
            <a:off x="7538808" y="4020004"/>
            <a:ext cx="966931" cy="246221"/>
          </a:xfrm>
          <a:prstGeom prst="rect">
            <a:avLst/>
          </a:prstGeom>
          <a:noFill/>
        </p:spPr>
        <p:txBody>
          <a:bodyPr wrap="none" rtlCol="0">
            <a:spAutoFit/>
          </a:bodyPr>
          <a:lstStyle/>
          <a:p>
            <a:r>
              <a:rPr lang="en-US" sz="1000" dirty="0"/>
              <a:t>Layer of inflow</a:t>
            </a:r>
          </a:p>
        </p:txBody>
      </p:sp>
      <p:grpSp>
        <p:nvGrpSpPr>
          <p:cNvPr id="6" name="Group 5"/>
          <p:cNvGrpSpPr/>
          <p:nvPr/>
        </p:nvGrpSpPr>
        <p:grpSpPr>
          <a:xfrm>
            <a:off x="1032523" y="2706755"/>
            <a:ext cx="6825198" cy="1604081"/>
            <a:chOff x="1032523" y="2706755"/>
            <a:chExt cx="6825198" cy="1604081"/>
          </a:xfrm>
          <a:solidFill>
            <a:srgbClr val="E3BE94">
              <a:alpha val="35000"/>
            </a:srgbClr>
          </a:solidFill>
        </p:grpSpPr>
        <p:sp>
          <p:nvSpPr>
            <p:cNvPr id="18" name="Freeform 17"/>
            <p:cNvSpPr/>
            <p:nvPr/>
          </p:nvSpPr>
          <p:spPr>
            <a:xfrm>
              <a:off x="1032523" y="2727740"/>
              <a:ext cx="6825198" cy="1583096"/>
            </a:xfrm>
            <a:custGeom>
              <a:avLst/>
              <a:gdLst>
                <a:gd name="connsiteX0" fmla="*/ 1258699 w 1270039"/>
                <a:gd name="connsiteY0" fmla="*/ 181443 h 351547"/>
                <a:gd name="connsiteX1" fmla="*/ 1270039 w 1270039"/>
                <a:gd name="connsiteY1" fmla="*/ 351547 h 351547"/>
                <a:gd name="connsiteX2" fmla="*/ 351528 w 1270039"/>
                <a:gd name="connsiteY2" fmla="*/ 351547 h 351547"/>
                <a:gd name="connsiteX3" fmla="*/ 0 w 1270039"/>
                <a:gd name="connsiteY3" fmla="*/ 204124 h 351547"/>
                <a:gd name="connsiteX4" fmla="*/ 0 w 1270039"/>
                <a:gd name="connsiteY4" fmla="*/ 204124 h 351547"/>
                <a:gd name="connsiteX5" fmla="*/ 136075 w 1270039"/>
                <a:gd name="connsiteY5" fmla="*/ 0 h 351547"/>
                <a:gd name="connsiteX6" fmla="*/ 408227 w 1270039"/>
                <a:gd name="connsiteY6" fmla="*/ 136082 h 351547"/>
                <a:gd name="connsiteX7" fmla="*/ 532963 w 1270039"/>
                <a:gd name="connsiteY7" fmla="*/ 181443 h 351547"/>
                <a:gd name="connsiteX8" fmla="*/ 1258699 w 1270039"/>
                <a:gd name="connsiteY8" fmla="*/ 181443 h 351547"/>
                <a:gd name="connsiteX0" fmla="*/ 1258699 w 1270039"/>
                <a:gd name="connsiteY0" fmla="*/ 158284 h 351547"/>
                <a:gd name="connsiteX1" fmla="*/ 1270039 w 1270039"/>
                <a:gd name="connsiteY1" fmla="*/ 351547 h 351547"/>
                <a:gd name="connsiteX2" fmla="*/ 351528 w 1270039"/>
                <a:gd name="connsiteY2" fmla="*/ 351547 h 351547"/>
                <a:gd name="connsiteX3" fmla="*/ 0 w 1270039"/>
                <a:gd name="connsiteY3" fmla="*/ 204124 h 351547"/>
                <a:gd name="connsiteX4" fmla="*/ 0 w 1270039"/>
                <a:gd name="connsiteY4" fmla="*/ 204124 h 351547"/>
                <a:gd name="connsiteX5" fmla="*/ 136075 w 1270039"/>
                <a:gd name="connsiteY5" fmla="*/ 0 h 351547"/>
                <a:gd name="connsiteX6" fmla="*/ 408227 w 1270039"/>
                <a:gd name="connsiteY6" fmla="*/ 136082 h 351547"/>
                <a:gd name="connsiteX7" fmla="*/ 532963 w 1270039"/>
                <a:gd name="connsiteY7" fmla="*/ 181443 h 351547"/>
                <a:gd name="connsiteX8" fmla="*/ 1258699 w 1270039"/>
                <a:gd name="connsiteY8" fmla="*/ 158284 h 351547"/>
                <a:gd name="connsiteX0" fmla="*/ 1258699 w 1270039"/>
                <a:gd name="connsiteY0" fmla="*/ 158284 h 351547"/>
                <a:gd name="connsiteX1" fmla="*/ 1270039 w 1270039"/>
                <a:gd name="connsiteY1" fmla="*/ 351547 h 351547"/>
                <a:gd name="connsiteX2" fmla="*/ 351528 w 1270039"/>
                <a:gd name="connsiteY2" fmla="*/ 351547 h 351547"/>
                <a:gd name="connsiteX3" fmla="*/ 0 w 1270039"/>
                <a:gd name="connsiteY3" fmla="*/ 204124 h 351547"/>
                <a:gd name="connsiteX4" fmla="*/ 0 w 1270039"/>
                <a:gd name="connsiteY4" fmla="*/ 204124 h 351547"/>
                <a:gd name="connsiteX5" fmla="*/ 136075 w 1270039"/>
                <a:gd name="connsiteY5" fmla="*/ 0 h 351547"/>
                <a:gd name="connsiteX6" fmla="*/ 408227 w 1270039"/>
                <a:gd name="connsiteY6" fmla="*/ 136082 h 351547"/>
                <a:gd name="connsiteX7" fmla="*/ 532963 w 1270039"/>
                <a:gd name="connsiteY7" fmla="*/ 162145 h 351547"/>
                <a:gd name="connsiteX8" fmla="*/ 1258699 w 1270039"/>
                <a:gd name="connsiteY8" fmla="*/ 158284 h 351547"/>
                <a:gd name="connsiteX0" fmla="*/ 1258699 w 1270039"/>
                <a:gd name="connsiteY0" fmla="*/ 158284 h 351547"/>
                <a:gd name="connsiteX1" fmla="*/ 1270039 w 1270039"/>
                <a:gd name="connsiteY1" fmla="*/ 351547 h 351547"/>
                <a:gd name="connsiteX2" fmla="*/ 351528 w 1270039"/>
                <a:gd name="connsiteY2" fmla="*/ 351547 h 351547"/>
                <a:gd name="connsiteX3" fmla="*/ 0 w 1270039"/>
                <a:gd name="connsiteY3" fmla="*/ 204124 h 351547"/>
                <a:gd name="connsiteX4" fmla="*/ 0 w 1270039"/>
                <a:gd name="connsiteY4" fmla="*/ 204124 h 351547"/>
                <a:gd name="connsiteX5" fmla="*/ 136075 w 1270039"/>
                <a:gd name="connsiteY5" fmla="*/ 0 h 351547"/>
                <a:gd name="connsiteX6" fmla="*/ 408227 w 1270039"/>
                <a:gd name="connsiteY6" fmla="*/ 136082 h 351547"/>
                <a:gd name="connsiteX7" fmla="*/ 1258699 w 1270039"/>
                <a:gd name="connsiteY7" fmla="*/ 158284 h 351547"/>
                <a:gd name="connsiteX0" fmla="*/ 1258699 w 1270039"/>
                <a:gd name="connsiteY0" fmla="*/ 158284 h 351547"/>
                <a:gd name="connsiteX1" fmla="*/ 1270039 w 1270039"/>
                <a:gd name="connsiteY1" fmla="*/ 351547 h 351547"/>
                <a:gd name="connsiteX2" fmla="*/ 351528 w 1270039"/>
                <a:gd name="connsiteY2" fmla="*/ 351547 h 351547"/>
                <a:gd name="connsiteX3" fmla="*/ 0 w 1270039"/>
                <a:gd name="connsiteY3" fmla="*/ 204124 h 351547"/>
                <a:gd name="connsiteX4" fmla="*/ 0 w 1270039"/>
                <a:gd name="connsiteY4" fmla="*/ 204124 h 351547"/>
                <a:gd name="connsiteX5" fmla="*/ 136075 w 1270039"/>
                <a:gd name="connsiteY5" fmla="*/ 0 h 351547"/>
                <a:gd name="connsiteX6" fmla="*/ 408227 w 1270039"/>
                <a:gd name="connsiteY6" fmla="*/ 151521 h 351547"/>
                <a:gd name="connsiteX7" fmla="*/ 1258699 w 1270039"/>
                <a:gd name="connsiteY7" fmla="*/ 158284 h 351547"/>
                <a:gd name="connsiteX0" fmla="*/ 1258699 w 1270039"/>
                <a:gd name="connsiteY0" fmla="*/ 142846 h 351547"/>
                <a:gd name="connsiteX1" fmla="*/ 1270039 w 1270039"/>
                <a:gd name="connsiteY1" fmla="*/ 351547 h 351547"/>
                <a:gd name="connsiteX2" fmla="*/ 351528 w 1270039"/>
                <a:gd name="connsiteY2" fmla="*/ 351547 h 351547"/>
                <a:gd name="connsiteX3" fmla="*/ 0 w 1270039"/>
                <a:gd name="connsiteY3" fmla="*/ 204124 h 351547"/>
                <a:gd name="connsiteX4" fmla="*/ 0 w 1270039"/>
                <a:gd name="connsiteY4" fmla="*/ 204124 h 351547"/>
                <a:gd name="connsiteX5" fmla="*/ 136075 w 1270039"/>
                <a:gd name="connsiteY5" fmla="*/ 0 h 351547"/>
                <a:gd name="connsiteX6" fmla="*/ 408227 w 1270039"/>
                <a:gd name="connsiteY6" fmla="*/ 151521 h 351547"/>
                <a:gd name="connsiteX7" fmla="*/ 1258699 w 1270039"/>
                <a:gd name="connsiteY7" fmla="*/ 142846 h 351547"/>
                <a:gd name="connsiteX0" fmla="*/ 1258699 w 1270039"/>
                <a:gd name="connsiteY0" fmla="*/ 143250 h 351951"/>
                <a:gd name="connsiteX1" fmla="*/ 1270039 w 1270039"/>
                <a:gd name="connsiteY1" fmla="*/ 351951 h 351951"/>
                <a:gd name="connsiteX2" fmla="*/ 351528 w 1270039"/>
                <a:gd name="connsiteY2" fmla="*/ 351951 h 351951"/>
                <a:gd name="connsiteX3" fmla="*/ 0 w 1270039"/>
                <a:gd name="connsiteY3" fmla="*/ 204528 h 351951"/>
                <a:gd name="connsiteX4" fmla="*/ 0 w 1270039"/>
                <a:gd name="connsiteY4" fmla="*/ 204528 h 351951"/>
                <a:gd name="connsiteX5" fmla="*/ 136075 w 1270039"/>
                <a:gd name="connsiteY5" fmla="*/ 404 h 351951"/>
                <a:gd name="connsiteX6" fmla="*/ 408227 w 1270039"/>
                <a:gd name="connsiteY6" fmla="*/ 151925 h 351951"/>
                <a:gd name="connsiteX7" fmla="*/ 1258699 w 1270039"/>
                <a:gd name="connsiteY7" fmla="*/ 143250 h 351951"/>
                <a:gd name="connsiteX0" fmla="*/ 1258699 w 1270039"/>
                <a:gd name="connsiteY0" fmla="*/ 143250 h 351951"/>
                <a:gd name="connsiteX1" fmla="*/ 1270039 w 1270039"/>
                <a:gd name="connsiteY1" fmla="*/ 351951 h 351951"/>
                <a:gd name="connsiteX2" fmla="*/ 351528 w 1270039"/>
                <a:gd name="connsiteY2" fmla="*/ 351951 h 351951"/>
                <a:gd name="connsiteX3" fmla="*/ 0 w 1270039"/>
                <a:gd name="connsiteY3" fmla="*/ 204528 h 351951"/>
                <a:gd name="connsiteX4" fmla="*/ 0 w 1270039"/>
                <a:gd name="connsiteY4" fmla="*/ 204528 h 351951"/>
                <a:gd name="connsiteX5" fmla="*/ 136075 w 1270039"/>
                <a:gd name="connsiteY5" fmla="*/ 404 h 351951"/>
                <a:gd name="connsiteX6" fmla="*/ 408227 w 1270039"/>
                <a:gd name="connsiteY6" fmla="*/ 151925 h 351951"/>
                <a:gd name="connsiteX7" fmla="*/ 1258699 w 1270039"/>
                <a:gd name="connsiteY7" fmla="*/ 143250 h 351951"/>
                <a:gd name="connsiteX0" fmla="*/ 1258699 w 1270039"/>
                <a:gd name="connsiteY0" fmla="*/ 143285 h 351986"/>
                <a:gd name="connsiteX1" fmla="*/ 1270039 w 1270039"/>
                <a:gd name="connsiteY1" fmla="*/ 351986 h 351986"/>
                <a:gd name="connsiteX2" fmla="*/ 351528 w 1270039"/>
                <a:gd name="connsiteY2" fmla="*/ 351986 h 351986"/>
                <a:gd name="connsiteX3" fmla="*/ 0 w 1270039"/>
                <a:gd name="connsiteY3" fmla="*/ 204563 h 351986"/>
                <a:gd name="connsiteX4" fmla="*/ 0 w 1270039"/>
                <a:gd name="connsiteY4" fmla="*/ 204563 h 351986"/>
                <a:gd name="connsiteX5" fmla="*/ 136075 w 1270039"/>
                <a:gd name="connsiteY5" fmla="*/ 439 h 351986"/>
                <a:gd name="connsiteX6" fmla="*/ 408227 w 1270039"/>
                <a:gd name="connsiteY6" fmla="*/ 140380 h 351986"/>
                <a:gd name="connsiteX7" fmla="*/ 1258699 w 1270039"/>
                <a:gd name="connsiteY7" fmla="*/ 143285 h 351986"/>
                <a:gd name="connsiteX0" fmla="*/ 1258699 w 1258699"/>
                <a:gd name="connsiteY0" fmla="*/ 143285 h 440761"/>
                <a:gd name="connsiteX1" fmla="*/ 1181139 w 1258699"/>
                <a:gd name="connsiteY1" fmla="*/ 440761 h 440761"/>
                <a:gd name="connsiteX2" fmla="*/ 351528 w 1258699"/>
                <a:gd name="connsiteY2" fmla="*/ 351986 h 440761"/>
                <a:gd name="connsiteX3" fmla="*/ 0 w 1258699"/>
                <a:gd name="connsiteY3" fmla="*/ 204563 h 440761"/>
                <a:gd name="connsiteX4" fmla="*/ 0 w 1258699"/>
                <a:gd name="connsiteY4" fmla="*/ 204563 h 440761"/>
                <a:gd name="connsiteX5" fmla="*/ 136075 w 1258699"/>
                <a:gd name="connsiteY5" fmla="*/ 439 h 440761"/>
                <a:gd name="connsiteX6" fmla="*/ 408227 w 1258699"/>
                <a:gd name="connsiteY6" fmla="*/ 140380 h 440761"/>
                <a:gd name="connsiteX7" fmla="*/ 1258699 w 1258699"/>
                <a:gd name="connsiteY7" fmla="*/ 143285 h 440761"/>
                <a:gd name="connsiteX0" fmla="*/ 1229066 w 1229066"/>
                <a:gd name="connsiteY0" fmla="*/ 212804 h 440803"/>
                <a:gd name="connsiteX1" fmla="*/ 1181139 w 1229066"/>
                <a:gd name="connsiteY1" fmla="*/ 440803 h 440803"/>
                <a:gd name="connsiteX2" fmla="*/ 351528 w 1229066"/>
                <a:gd name="connsiteY2" fmla="*/ 352028 h 440803"/>
                <a:gd name="connsiteX3" fmla="*/ 0 w 1229066"/>
                <a:gd name="connsiteY3" fmla="*/ 204605 h 440803"/>
                <a:gd name="connsiteX4" fmla="*/ 0 w 1229066"/>
                <a:gd name="connsiteY4" fmla="*/ 204605 h 440803"/>
                <a:gd name="connsiteX5" fmla="*/ 136075 w 1229066"/>
                <a:gd name="connsiteY5" fmla="*/ 481 h 440803"/>
                <a:gd name="connsiteX6" fmla="*/ 408227 w 1229066"/>
                <a:gd name="connsiteY6" fmla="*/ 140422 h 440803"/>
                <a:gd name="connsiteX7" fmla="*/ 1229066 w 1229066"/>
                <a:gd name="connsiteY7" fmla="*/ 212804 h 440803"/>
                <a:gd name="connsiteX0" fmla="*/ 1229066 w 1229066"/>
                <a:gd name="connsiteY0" fmla="*/ 213148 h 441147"/>
                <a:gd name="connsiteX1" fmla="*/ 1181139 w 1229066"/>
                <a:gd name="connsiteY1" fmla="*/ 441147 h 441147"/>
                <a:gd name="connsiteX2" fmla="*/ 351528 w 1229066"/>
                <a:gd name="connsiteY2" fmla="*/ 352372 h 441147"/>
                <a:gd name="connsiteX3" fmla="*/ 0 w 1229066"/>
                <a:gd name="connsiteY3" fmla="*/ 204949 h 441147"/>
                <a:gd name="connsiteX4" fmla="*/ 0 w 1229066"/>
                <a:gd name="connsiteY4" fmla="*/ 204949 h 441147"/>
                <a:gd name="connsiteX5" fmla="*/ 136075 w 1229066"/>
                <a:gd name="connsiteY5" fmla="*/ 825 h 441147"/>
                <a:gd name="connsiteX6" fmla="*/ 666460 w 1229066"/>
                <a:gd name="connsiteY6" fmla="*/ 90589 h 441147"/>
                <a:gd name="connsiteX7" fmla="*/ 1229066 w 1229066"/>
                <a:gd name="connsiteY7" fmla="*/ 213148 h 441147"/>
                <a:gd name="connsiteX0" fmla="*/ 1229066 w 1229066"/>
                <a:gd name="connsiteY0" fmla="*/ 212974 h 440973"/>
                <a:gd name="connsiteX1" fmla="*/ 1181139 w 1229066"/>
                <a:gd name="connsiteY1" fmla="*/ 440973 h 440973"/>
                <a:gd name="connsiteX2" fmla="*/ 351528 w 1229066"/>
                <a:gd name="connsiteY2" fmla="*/ 352198 h 440973"/>
                <a:gd name="connsiteX3" fmla="*/ 0 w 1229066"/>
                <a:gd name="connsiteY3" fmla="*/ 204775 h 440973"/>
                <a:gd name="connsiteX4" fmla="*/ 0 w 1229066"/>
                <a:gd name="connsiteY4" fmla="*/ 204775 h 440973"/>
                <a:gd name="connsiteX5" fmla="*/ 136075 w 1229066"/>
                <a:gd name="connsiteY5" fmla="*/ 651 h 440973"/>
                <a:gd name="connsiteX6" fmla="*/ 666460 w 1229066"/>
                <a:gd name="connsiteY6" fmla="*/ 90415 h 440973"/>
                <a:gd name="connsiteX7" fmla="*/ 1229066 w 1229066"/>
                <a:gd name="connsiteY7" fmla="*/ 212974 h 440973"/>
                <a:gd name="connsiteX0" fmla="*/ 1229066 w 1229066"/>
                <a:gd name="connsiteY0" fmla="*/ 171513 h 399512"/>
                <a:gd name="connsiteX1" fmla="*/ 1181139 w 1229066"/>
                <a:gd name="connsiteY1" fmla="*/ 399512 h 399512"/>
                <a:gd name="connsiteX2" fmla="*/ 351528 w 1229066"/>
                <a:gd name="connsiteY2" fmla="*/ 310737 h 399512"/>
                <a:gd name="connsiteX3" fmla="*/ 0 w 1229066"/>
                <a:gd name="connsiteY3" fmla="*/ 163314 h 399512"/>
                <a:gd name="connsiteX4" fmla="*/ 0 w 1229066"/>
                <a:gd name="connsiteY4" fmla="*/ 163314 h 399512"/>
                <a:gd name="connsiteX5" fmla="*/ 89508 w 1229066"/>
                <a:gd name="connsiteY5" fmla="*/ 1647 h 399512"/>
                <a:gd name="connsiteX6" fmla="*/ 666460 w 1229066"/>
                <a:gd name="connsiteY6" fmla="*/ 48954 h 399512"/>
                <a:gd name="connsiteX7" fmla="*/ 1229066 w 1229066"/>
                <a:gd name="connsiteY7" fmla="*/ 171513 h 399512"/>
                <a:gd name="connsiteX0" fmla="*/ 3916625 w 3916625"/>
                <a:gd name="connsiteY0" fmla="*/ 424848 h 652847"/>
                <a:gd name="connsiteX1" fmla="*/ 3868698 w 3916625"/>
                <a:gd name="connsiteY1" fmla="*/ 652847 h 652847"/>
                <a:gd name="connsiteX2" fmla="*/ 3039087 w 3916625"/>
                <a:gd name="connsiteY2" fmla="*/ 564072 h 652847"/>
                <a:gd name="connsiteX3" fmla="*/ 2687559 w 3916625"/>
                <a:gd name="connsiteY3" fmla="*/ 416649 h 652847"/>
                <a:gd name="connsiteX4" fmla="*/ 2687559 w 3916625"/>
                <a:gd name="connsiteY4" fmla="*/ 416649 h 652847"/>
                <a:gd name="connsiteX5" fmla="*/ 0 w 3916625"/>
                <a:gd name="connsiteY5" fmla="*/ 234 h 652847"/>
                <a:gd name="connsiteX6" fmla="*/ 3354019 w 3916625"/>
                <a:gd name="connsiteY6" fmla="*/ 302289 h 652847"/>
                <a:gd name="connsiteX7" fmla="*/ 3916625 w 3916625"/>
                <a:gd name="connsiteY7" fmla="*/ 424848 h 652847"/>
                <a:gd name="connsiteX0" fmla="*/ 3929932 w 3929932"/>
                <a:gd name="connsiteY0" fmla="*/ 424848 h 652847"/>
                <a:gd name="connsiteX1" fmla="*/ 3882005 w 3929932"/>
                <a:gd name="connsiteY1" fmla="*/ 652847 h 652847"/>
                <a:gd name="connsiteX2" fmla="*/ 3052394 w 3929932"/>
                <a:gd name="connsiteY2" fmla="*/ 564072 h 652847"/>
                <a:gd name="connsiteX3" fmla="*/ 2700866 w 3929932"/>
                <a:gd name="connsiteY3" fmla="*/ 416649 h 652847"/>
                <a:gd name="connsiteX4" fmla="*/ 0 w 3929932"/>
                <a:gd name="connsiteY4" fmla="*/ 169621 h 652847"/>
                <a:gd name="connsiteX5" fmla="*/ 13307 w 3929932"/>
                <a:gd name="connsiteY5" fmla="*/ 234 h 652847"/>
                <a:gd name="connsiteX6" fmla="*/ 3367326 w 3929932"/>
                <a:gd name="connsiteY6" fmla="*/ 302289 h 652847"/>
                <a:gd name="connsiteX7" fmla="*/ 3929932 w 3929932"/>
                <a:gd name="connsiteY7" fmla="*/ 424848 h 652847"/>
                <a:gd name="connsiteX0" fmla="*/ 4183932 w 4183932"/>
                <a:gd name="connsiteY0" fmla="*/ 424848 h 652847"/>
                <a:gd name="connsiteX1" fmla="*/ 4136005 w 4183932"/>
                <a:gd name="connsiteY1" fmla="*/ 652847 h 652847"/>
                <a:gd name="connsiteX2" fmla="*/ 3306394 w 4183932"/>
                <a:gd name="connsiteY2" fmla="*/ 564072 h 652847"/>
                <a:gd name="connsiteX3" fmla="*/ 2954866 w 4183932"/>
                <a:gd name="connsiteY3" fmla="*/ 416649 h 652847"/>
                <a:gd name="connsiteX4" fmla="*/ 0 w 4183932"/>
                <a:gd name="connsiteY4" fmla="*/ 188920 h 652847"/>
                <a:gd name="connsiteX5" fmla="*/ 267307 w 4183932"/>
                <a:gd name="connsiteY5" fmla="*/ 234 h 652847"/>
                <a:gd name="connsiteX6" fmla="*/ 3621326 w 4183932"/>
                <a:gd name="connsiteY6" fmla="*/ 302289 h 652847"/>
                <a:gd name="connsiteX7" fmla="*/ 4183932 w 4183932"/>
                <a:gd name="connsiteY7" fmla="*/ 424848 h 652847"/>
                <a:gd name="connsiteX0" fmla="*/ 4208282 w 4208282"/>
                <a:gd name="connsiteY0" fmla="*/ 424848 h 652847"/>
                <a:gd name="connsiteX1" fmla="*/ 4160355 w 4208282"/>
                <a:gd name="connsiteY1" fmla="*/ 652847 h 652847"/>
                <a:gd name="connsiteX2" fmla="*/ 3330744 w 4208282"/>
                <a:gd name="connsiteY2" fmla="*/ 564072 h 652847"/>
                <a:gd name="connsiteX3" fmla="*/ 2979216 w 4208282"/>
                <a:gd name="connsiteY3" fmla="*/ 416649 h 652847"/>
                <a:gd name="connsiteX4" fmla="*/ 24350 w 4208282"/>
                <a:gd name="connsiteY4" fmla="*/ 188920 h 652847"/>
                <a:gd name="connsiteX5" fmla="*/ 291657 w 4208282"/>
                <a:gd name="connsiteY5" fmla="*/ 234 h 652847"/>
                <a:gd name="connsiteX6" fmla="*/ 3645676 w 4208282"/>
                <a:gd name="connsiteY6" fmla="*/ 302289 h 652847"/>
                <a:gd name="connsiteX7" fmla="*/ 4208282 w 4208282"/>
                <a:gd name="connsiteY7" fmla="*/ 424848 h 652847"/>
                <a:gd name="connsiteX0" fmla="*/ 4341409 w 4341409"/>
                <a:gd name="connsiteY0" fmla="*/ 424848 h 652847"/>
                <a:gd name="connsiteX1" fmla="*/ 4293482 w 4341409"/>
                <a:gd name="connsiteY1" fmla="*/ 652847 h 652847"/>
                <a:gd name="connsiteX2" fmla="*/ 3463871 w 4341409"/>
                <a:gd name="connsiteY2" fmla="*/ 564072 h 652847"/>
                <a:gd name="connsiteX3" fmla="*/ 3078476 w 4341409"/>
                <a:gd name="connsiteY3" fmla="*/ 513145 h 652847"/>
                <a:gd name="connsiteX4" fmla="*/ 157477 w 4341409"/>
                <a:gd name="connsiteY4" fmla="*/ 188920 h 652847"/>
                <a:gd name="connsiteX5" fmla="*/ 424784 w 4341409"/>
                <a:gd name="connsiteY5" fmla="*/ 234 h 652847"/>
                <a:gd name="connsiteX6" fmla="*/ 3778803 w 4341409"/>
                <a:gd name="connsiteY6" fmla="*/ 302289 h 652847"/>
                <a:gd name="connsiteX7" fmla="*/ 4341409 w 4341409"/>
                <a:gd name="connsiteY7" fmla="*/ 424848 h 652847"/>
                <a:gd name="connsiteX0" fmla="*/ 4341409 w 4341409"/>
                <a:gd name="connsiteY0" fmla="*/ 424848 h 652847"/>
                <a:gd name="connsiteX1" fmla="*/ 4293482 w 4341409"/>
                <a:gd name="connsiteY1" fmla="*/ 652847 h 652847"/>
                <a:gd name="connsiteX2" fmla="*/ 3463871 w 4341409"/>
                <a:gd name="connsiteY2" fmla="*/ 564072 h 652847"/>
                <a:gd name="connsiteX3" fmla="*/ 3078476 w 4341409"/>
                <a:gd name="connsiteY3" fmla="*/ 513145 h 652847"/>
                <a:gd name="connsiteX4" fmla="*/ 157477 w 4341409"/>
                <a:gd name="connsiteY4" fmla="*/ 188920 h 652847"/>
                <a:gd name="connsiteX5" fmla="*/ 424784 w 4341409"/>
                <a:gd name="connsiteY5" fmla="*/ 234 h 652847"/>
                <a:gd name="connsiteX6" fmla="*/ 3778803 w 4341409"/>
                <a:gd name="connsiteY6" fmla="*/ 302289 h 652847"/>
                <a:gd name="connsiteX7" fmla="*/ 4341409 w 4341409"/>
                <a:gd name="connsiteY7" fmla="*/ 424848 h 652847"/>
                <a:gd name="connsiteX0" fmla="*/ 4223308 w 4223308"/>
                <a:gd name="connsiteY0" fmla="*/ 424848 h 652847"/>
                <a:gd name="connsiteX1" fmla="*/ 4175381 w 4223308"/>
                <a:gd name="connsiteY1" fmla="*/ 652847 h 652847"/>
                <a:gd name="connsiteX2" fmla="*/ 3345770 w 4223308"/>
                <a:gd name="connsiteY2" fmla="*/ 564072 h 652847"/>
                <a:gd name="connsiteX3" fmla="*/ 2960375 w 4223308"/>
                <a:gd name="connsiteY3" fmla="*/ 513145 h 652847"/>
                <a:gd name="connsiteX4" fmla="*/ 1217711 w 4223308"/>
                <a:gd name="connsiteY4" fmla="*/ 294112 h 652847"/>
                <a:gd name="connsiteX5" fmla="*/ 39376 w 4223308"/>
                <a:gd name="connsiteY5" fmla="*/ 188920 h 652847"/>
                <a:gd name="connsiteX6" fmla="*/ 306683 w 4223308"/>
                <a:gd name="connsiteY6" fmla="*/ 234 h 652847"/>
                <a:gd name="connsiteX7" fmla="*/ 3660702 w 4223308"/>
                <a:gd name="connsiteY7" fmla="*/ 302289 h 652847"/>
                <a:gd name="connsiteX8" fmla="*/ 4223308 w 4223308"/>
                <a:gd name="connsiteY8" fmla="*/ 424848 h 652847"/>
                <a:gd name="connsiteX0" fmla="*/ 4223308 w 4223308"/>
                <a:gd name="connsiteY0" fmla="*/ 424848 h 652847"/>
                <a:gd name="connsiteX1" fmla="*/ 4175381 w 4223308"/>
                <a:gd name="connsiteY1" fmla="*/ 652847 h 652847"/>
                <a:gd name="connsiteX2" fmla="*/ 3345770 w 4223308"/>
                <a:gd name="connsiteY2" fmla="*/ 564072 h 652847"/>
                <a:gd name="connsiteX3" fmla="*/ 2960375 w 4223308"/>
                <a:gd name="connsiteY3" fmla="*/ 513145 h 652847"/>
                <a:gd name="connsiteX4" fmla="*/ 1217711 w 4223308"/>
                <a:gd name="connsiteY4" fmla="*/ 251653 h 652847"/>
                <a:gd name="connsiteX5" fmla="*/ 39376 w 4223308"/>
                <a:gd name="connsiteY5" fmla="*/ 188920 h 652847"/>
                <a:gd name="connsiteX6" fmla="*/ 306683 w 4223308"/>
                <a:gd name="connsiteY6" fmla="*/ 234 h 652847"/>
                <a:gd name="connsiteX7" fmla="*/ 3660702 w 4223308"/>
                <a:gd name="connsiteY7" fmla="*/ 302289 h 652847"/>
                <a:gd name="connsiteX8" fmla="*/ 4223308 w 4223308"/>
                <a:gd name="connsiteY8" fmla="*/ 424848 h 652847"/>
                <a:gd name="connsiteX0" fmla="*/ 4223308 w 4223308"/>
                <a:gd name="connsiteY0" fmla="*/ 424848 h 652847"/>
                <a:gd name="connsiteX1" fmla="*/ 4175381 w 4223308"/>
                <a:gd name="connsiteY1" fmla="*/ 652847 h 652847"/>
                <a:gd name="connsiteX2" fmla="*/ 3345770 w 4223308"/>
                <a:gd name="connsiteY2" fmla="*/ 564072 h 652847"/>
                <a:gd name="connsiteX3" fmla="*/ 2960375 w 4223308"/>
                <a:gd name="connsiteY3" fmla="*/ 513145 h 652847"/>
                <a:gd name="connsiteX4" fmla="*/ 1217711 w 4223308"/>
                <a:gd name="connsiteY4" fmla="*/ 251653 h 652847"/>
                <a:gd name="connsiteX5" fmla="*/ 39376 w 4223308"/>
                <a:gd name="connsiteY5" fmla="*/ 188920 h 652847"/>
                <a:gd name="connsiteX6" fmla="*/ 306683 w 4223308"/>
                <a:gd name="connsiteY6" fmla="*/ 234 h 652847"/>
                <a:gd name="connsiteX7" fmla="*/ 3660702 w 4223308"/>
                <a:gd name="connsiteY7" fmla="*/ 302289 h 652847"/>
                <a:gd name="connsiteX8" fmla="*/ 4223308 w 4223308"/>
                <a:gd name="connsiteY8" fmla="*/ 424848 h 652847"/>
                <a:gd name="connsiteX0" fmla="*/ 4194988 w 4194988"/>
                <a:gd name="connsiteY0" fmla="*/ 424848 h 652847"/>
                <a:gd name="connsiteX1" fmla="*/ 4147061 w 4194988"/>
                <a:gd name="connsiteY1" fmla="*/ 652847 h 652847"/>
                <a:gd name="connsiteX2" fmla="*/ 3317450 w 4194988"/>
                <a:gd name="connsiteY2" fmla="*/ 564072 h 652847"/>
                <a:gd name="connsiteX3" fmla="*/ 2932055 w 4194988"/>
                <a:gd name="connsiteY3" fmla="*/ 513145 h 652847"/>
                <a:gd name="connsiteX4" fmla="*/ 1189391 w 4194988"/>
                <a:gd name="connsiteY4" fmla="*/ 251653 h 652847"/>
                <a:gd name="connsiteX5" fmla="*/ 11056 w 4194988"/>
                <a:gd name="connsiteY5" fmla="*/ 188920 h 652847"/>
                <a:gd name="connsiteX6" fmla="*/ 278363 w 4194988"/>
                <a:gd name="connsiteY6" fmla="*/ 234 h 652847"/>
                <a:gd name="connsiteX7" fmla="*/ 3632382 w 4194988"/>
                <a:gd name="connsiteY7" fmla="*/ 302289 h 652847"/>
                <a:gd name="connsiteX8" fmla="*/ 4194988 w 4194988"/>
                <a:gd name="connsiteY8" fmla="*/ 424848 h 652847"/>
                <a:gd name="connsiteX0" fmla="*/ 4186456 w 4186456"/>
                <a:gd name="connsiteY0" fmla="*/ 424848 h 652847"/>
                <a:gd name="connsiteX1" fmla="*/ 4138529 w 4186456"/>
                <a:gd name="connsiteY1" fmla="*/ 652847 h 652847"/>
                <a:gd name="connsiteX2" fmla="*/ 3308918 w 4186456"/>
                <a:gd name="connsiteY2" fmla="*/ 564072 h 652847"/>
                <a:gd name="connsiteX3" fmla="*/ 2923523 w 4186456"/>
                <a:gd name="connsiteY3" fmla="*/ 513145 h 652847"/>
                <a:gd name="connsiteX4" fmla="*/ 1180859 w 4186456"/>
                <a:gd name="connsiteY4" fmla="*/ 251653 h 652847"/>
                <a:gd name="connsiteX5" fmla="*/ 2524 w 4186456"/>
                <a:gd name="connsiteY5" fmla="*/ 188920 h 652847"/>
                <a:gd name="connsiteX6" fmla="*/ 269831 w 4186456"/>
                <a:gd name="connsiteY6" fmla="*/ 234 h 652847"/>
                <a:gd name="connsiteX7" fmla="*/ 3623850 w 4186456"/>
                <a:gd name="connsiteY7" fmla="*/ 302289 h 652847"/>
                <a:gd name="connsiteX8" fmla="*/ 4186456 w 4186456"/>
                <a:gd name="connsiteY8" fmla="*/ 424848 h 652847"/>
                <a:gd name="connsiteX0" fmla="*/ 4186456 w 4186456"/>
                <a:gd name="connsiteY0" fmla="*/ 424848 h 652847"/>
                <a:gd name="connsiteX1" fmla="*/ 4138529 w 4186456"/>
                <a:gd name="connsiteY1" fmla="*/ 652847 h 652847"/>
                <a:gd name="connsiteX2" fmla="*/ 3308918 w 4186456"/>
                <a:gd name="connsiteY2" fmla="*/ 564072 h 652847"/>
                <a:gd name="connsiteX3" fmla="*/ 2923523 w 4186456"/>
                <a:gd name="connsiteY3" fmla="*/ 513145 h 652847"/>
                <a:gd name="connsiteX4" fmla="*/ 1180859 w 4186456"/>
                <a:gd name="connsiteY4" fmla="*/ 251653 h 652847"/>
                <a:gd name="connsiteX5" fmla="*/ 2524 w 4186456"/>
                <a:gd name="connsiteY5" fmla="*/ 188920 h 652847"/>
                <a:gd name="connsiteX6" fmla="*/ 269831 w 4186456"/>
                <a:gd name="connsiteY6" fmla="*/ 234 h 652847"/>
                <a:gd name="connsiteX7" fmla="*/ 3623850 w 4186456"/>
                <a:gd name="connsiteY7" fmla="*/ 302289 h 652847"/>
                <a:gd name="connsiteX8" fmla="*/ 4186456 w 4186456"/>
                <a:gd name="connsiteY8" fmla="*/ 424848 h 652847"/>
                <a:gd name="connsiteX0" fmla="*/ 4187750 w 4187750"/>
                <a:gd name="connsiteY0" fmla="*/ 424848 h 652847"/>
                <a:gd name="connsiteX1" fmla="*/ 4139823 w 4187750"/>
                <a:gd name="connsiteY1" fmla="*/ 652847 h 652847"/>
                <a:gd name="connsiteX2" fmla="*/ 3310212 w 4187750"/>
                <a:gd name="connsiteY2" fmla="*/ 564072 h 652847"/>
                <a:gd name="connsiteX3" fmla="*/ 2924817 w 4187750"/>
                <a:gd name="connsiteY3" fmla="*/ 513145 h 652847"/>
                <a:gd name="connsiteX4" fmla="*/ 1182153 w 4187750"/>
                <a:gd name="connsiteY4" fmla="*/ 251653 h 652847"/>
                <a:gd name="connsiteX5" fmla="*/ 3818 w 4187750"/>
                <a:gd name="connsiteY5" fmla="*/ 188920 h 652847"/>
                <a:gd name="connsiteX6" fmla="*/ 271125 w 4187750"/>
                <a:gd name="connsiteY6" fmla="*/ 234 h 652847"/>
                <a:gd name="connsiteX7" fmla="*/ 3625144 w 4187750"/>
                <a:gd name="connsiteY7" fmla="*/ 302289 h 652847"/>
                <a:gd name="connsiteX8" fmla="*/ 4187750 w 4187750"/>
                <a:gd name="connsiteY8" fmla="*/ 424848 h 652847"/>
                <a:gd name="connsiteX0" fmla="*/ 4187750 w 4187750"/>
                <a:gd name="connsiteY0" fmla="*/ 424848 h 652847"/>
                <a:gd name="connsiteX1" fmla="*/ 4139823 w 4187750"/>
                <a:gd name="connsiteY1" fmla="*/ 652847 h 652847"/>
                <a:gd name="connsiteX2" fmla="*/ 3310212 w 4187750"/>
                <a:gd name="connsiteY2" fmla="*/ 564072 h 652847"/>
                <a:gd name="connsiteX3" fmla="*/ 2924817 w 4187750"/>
                <a:gd name="connsiteY3" fmla="*/ 513145 h 652847"/>
                <a:gd name="connsiteX4" fmla="*/ 1182153 w 4187750"/>
                <a:gd name="connsiteY4" fmla="*/ 251653 h 652847"/>
                <a:gd name="connsiteX5" fmla="*/ 3818 w 4187750"/>
                <a:gd name="connsiteY5" fmla="*/ 188920 h 652847"/>
                <a:gd name="connsiteX6" fmla="*/ 271125 w 4187750"/>
                <a:gd name="connsiteY6" fmla="*/ 234 h 652847"/>
                <a:gd name="connsiteX7" fmla="*/ 3625144 w 4187750"/>
                <a:gd name="connsiteY7" fmla="*/ 302289 h 652847"/>
                <a:gd name="connsiteX8" fmla="*/ 4187750 w 4187750"/>
                <a:gd name="connsiteY8" fmla="*/ 424848 h 652847"/>
                <a:gd name="connsiteX0" fmla="*/ 4183932 w 4183932"/>
                <a:gd name="connsiteY0" fmla="*/ 424848 h 652847"/>
                <a:gd name="connsiteX1" fmla="*/ 4136005 w 4183932"/>
                <a:gd name="connsiteY1" fmla="*/ 652847 h 652847"/>
                <a:gd name="connsiteX2" fmla="*/ 3306394 w 4183932"/>
                <a:gd name="connsiteY2" fmla="*/ 564072 h 652847"/>
                <a:gd name="connsiteX3" fmla="*/ 2920999 w 4183932"/>
                <a:gd name="connsiteY3" fmla="*/ 513145 h 652847"/>
                <a:gd name="connsiteX4" fmla="*/ 1178335 w 4183932"/>
                <a:gd name="connsiteY4" fmla="*/ 251653 h 652847"/>
                <a:gd name="connsiteX5" fmla="*/ 0 w 4183932"/>
                <a:gd name="connsiteY5" fmla="*/ 188920 h 652847"/>
                <a:gd name="connsiteX6" fmla="*/ 267307 w 4183932"/>
                <a:gd name="connsiteY6" fmla="*/ 234 h 652847"/>
                <a:gd name="connsiteX7" fmla="*/ 3621326 w 4183932"/>
                <a:gd name="connsiteY7" fmla="*/ 302289 h 652847"/>
                <a:gd name="connsiteX8" fmla="*/ 4183932 w 4183932"/>
                <a:gd name="connsiteY8" fmla="*/ 424848 h 652847"/>
                <a:gd name="connsiteX0" fmla="*/ 4183932 w 4183932"/>
                <a:gd name="connsiteY0" fmla="*/ 424848 h 652847"/>
                <a:gd name="connsiteX1" fmla="*/ 4136005 w 4183932"/>
                <a:gd name="connsiteY1" fmla="*/ 652847 h 652847"/>
                <a:gd name="connsiteX2" fmla="*/ 3306394 w 4183932"/>
                <a:gd name="connsiteY2" fmla="*/ 564072 h 652847"/>
                <a:gd name="connsiteX3" fmla="*/ 2920999 w 4183932"/>
                <a:gd name="connsiteY3" fmla="*/ 513145 h 652847"/>
                <a:gd name="connsiteX4" fmla="*/ 1178335 w 4183932"/>
                <a:gd name="connsiteY4" fmla="*/ 251653 h 652847"/>
                <a:gd name="connsiteX5" fmla="*/ 0 w 4183932"/>
                <a:gd name="connsiteY5" fmla="*/ 188920 h 652847"/>
                <a:gd name="connsiteX6" fmla="*/ 267307 w 4183932"/>
                <a:gd name="connsiteY6" fmla="*/ 234 h 652847"/>
                <a:gd name="connsiteX7" fmla="*/ 3621326 w 4183932"/>
                <a:gd name="connsiteY7" fmla="*/ 302289 h 652847"/>
                <a:gd name="connsiteX8" fmla="*/ 4183932 w 4183932"/>
                <a:gd name="connsiteY8" fmla="*/ 424848 h 652847"/>
                <a:gd name="connsiteX0" fmla="*/ 4183932 w 4183932"/>
                <a:gd name="connsiteY0" fmla="*/ 424848 h 652847"/>
                <a:gd name="connsiteX1" fmla="*/ 4136005 w 4183932"/>
                <a:gd name="connsiteY1" fmla="*/ 652847 h 652847"/>
                <a:gd name="connsiteX2" fmla="*/ 3306394 w 4183932"/>
                <a:gd name="connsiteY2" fmla="*/ 564072 h 652847"/>
                <a:gd name="connsiteX3" fmla="*/ 2920999 w 4183932"/>
                <a:gd name="connsiteY3" fmla="*/ 513145 h 652847"/>
                <a:gd name="connsiteX4" fmla="*/ 1178335 w 4183932"/>
                <a:gd name="connsiteY4" fmla="*/ 251653 h 652847"/>
                <a:gd name="connsiteX5" fmla="*/ 0 w 4183932"/>
                <a:gd name="connsiteY5" fmla="*/ 188920 h 652847"/>
                <a:gd name="connsiteX6" fmla="*/ 267307 w 4183932"/>
                <a:gd name="connsiteY6" fmla="*/ 234 h 652847"/>
                <a:gd name="connsiteX7" fmla="*/ 3621326 w 4183932"/>
                <a:gd name="connsiteY7" fmla="*/ 302289 h 652847"/>
                <a:gd name="connsiteX8" fmla="*/ 4183932 w 4183932"/>
                <a:gd name="connsiteY8" fmla="*/ 424848 h 652847"/>
                <a:gd name="connsiteX0" fmla="*/ 4183932 w 4183932"/>
                <a:gd name="connsiteY0" fmla="*/ 424848 h 652847"/>
                <a:gd name="connsiteX1" fmla="*/ 4136005 w 4183932"/>
                <a:gd name="connsiteY1" fmla="*/ 652847 h 652847"/>
                <a:gd name="connsiteX2" fmla="*/ 3306394 w 4183932"/>
                <a:gd name="connsiteY2" fmla="*/ 564072 h 652847"/>
                <a:gd name="connsiteX3" fmla="*/ 2920999 w 4183932"/>
                <a:gd name="connsiteY3" fmla="*/ 513145 h 652847"/>
                <a:gd name="connsiteX4" fmla="*/ 1178335 w 4183932"/>
                <a:gd name="connsiteY4" fmla="*/ 251653 h 652847"/>
                <a:gd name="connsiteX5" fmla="*/ 0 w 4183932"/>
                <a:gd name="connsiteY5" fmla="*/ 188920 h 652847"/>
                <a:gd name="connsiteX6" fmla="*/ 267307 w 4183932"/>
                <a:gd name="connsiteY6" fmla="*/ 234 h 652847"/>
                <a:gd name="connsiteX7" fmla="*/ 3621326 w 4183932"/>
                <a:gd name="connsiteY7" fmla="*/ 302289 h 652847"/>
                <a:gd name="connsiteX8" fmla="*/ 4183932 w 4183932"/>
                <a:gd name="connsiteY8" fmla="*/ 424848 h 652847"/>
                <a:gd name="connsiteX0" fmla="*/ 4183932 w 4183932"/>
                <a:gd name="connsiteY0" fmla="*/ 424848 h 652847"/>
                <a:gd name="connsiteX1" fmla="*/ 4136005 w 4183932"/>
                <a:gd name="connsiteY1" fmla="*/ 652847 h 652847"/>
                <a:gd name="connsiteX2" fmla="*/ 3306394 w 4183932"/>
                <a:gd name="connsiteY2" fmla="*/ 564072 h 652847"/>
                <a:gd name="connsiteX3" fmla="*/ 2920999 w 4183932"/>
                <a:gd name="connsiteY3" fmla="*/ 513145 h 652847"/>
                <a:gd name="connsiteX4" fmla="*/ 1178335 w 4183932"/>
                <a:gd name="connsiteY4" fmla="*/ 251653 h 652847"/>
                <a:gd name="connsiteX5" fmla="*/ 0 w 4183932"/>
                <a:gd name="connsiteY5" fmla="*/ 188920 h 652847"/>
                <a:gd name="connsiteX6" fmla="*/ 267307 w 4183932"/>
                <a:gd name="connsiteY6" fmla="*/ 234 h 652847"/>
                <a:gd name="connsiteX7" fmla="*/ 3621326 w 4183932"/>
                <a:gd name="connsiteY7" fmla="*/ 302289 h 652847"/>
                <a:gd name="connsiteX8" fmla="*/ 4183932 w 4183932"/>
                <a:gd name="connsiteY8" fmla="*/ 424848 h 652847"/>
                <a:gd name="connsiteX0" fmla="*/ 4183932 w 4863369"/>
                <a:gd name="connsiteY0" fmla="*/ 424848 h 1073918"/>
                <a:gd name="connsiteX1" fmla="*/ 4863369 w 4863369"/>
                <a:gd name="connsiteY1" fmla="*/ 1073918 h 1073918"/>
                <a:gd name="connsiteX2" fmla="*/ 3306394 w 4863369"/>
                <a:gd name="connsiteY2" fmla="*/ 564072 h 1073918"/>
                <a:gd name="connsiteX3" fmla="*/ 2920999 w 4863369"/>
                <a:gd name="connsiteY3" fmla="*/ 513145 h 1073918"/>
                <a:gd name="connsiteX4" fmla="*/ 1178335 w 4863369"/>
                <a:gd name="connsiteY4" fmla="*/ 251653 h 1073918"/>
                <a:gd name="connsiteX5" fmla="*/ 0 w 4863369"/>
                <a:gd name="connsiteY5" fmla="*/ 188920 h 1073918"/>
                <a:gd name="connsiteX6" fmla="*/ 267307 w 4863369"/>
                <a:gd name="connsiteY6" fmla="*/ 234 h 1073918"/>
                <a:gd name="connsiteX7" fmla="*/ 3621326 w 4863369"/>
                <a:gd name="connsiteY7" fmla="*/ 302289 h 1073918"/>
                <a:gd name="connsiteX8" fmla="*/ 4183932 w 4863369"/>
                <a:gd name="connsiteY8" fmla="*/ 424848 h 1073918"/>
                <a:gd name="connsiteX0" fmla="*/ 5003660 w 5003660"/>
                <a:gd name="connsiteY0" fmla="*/ 867071 h 1074016"/>
                <a:gd name="connsiteX1" fmla="*/ 4863369 w 5003660"/>
                <a:gd name="connsiteY1" fmla="*/ 1074016 h 1074016"/>
                <a:gd name="connsiteX2" fmla="*/ 3306394 w 5003660"/>
                <a:gd name="connsiteY2" fmla="*/ 564170 h 1074016"/>
                <a:gd name="connsiteX3" fmla="*/ 2920999 w 5003660"/>
                <a:gd name="connsiteY3" fmla="*/ 513243 h 1074016"/>
                <a:gd name="connsiteX4" fmla="*/ 1178335 w 5003660"/>
                <a:gd name="connsiteY4" fmla="*/ 251751 h 1074016"/>
                <a:gd name="connsiteX5" fmla="*/ 0 w 5003660"/>
                <a:gd name="connsiteY5" fmla="*/ 189018 h 1074016"/>
                <a:gd name="connsiteX6" fmla="*/ 267307 w 5003660"/>
                <a:gd name="connsiteY6" fmla="*/ 332 h 1074016"/>
                <a:gd name="connsiteX7" fmla="*/ 3621326 w 5003660"/>
                <a:gd name="connsiteY7" fmla="*/ 302387 h 1074016"/>
                <a:gd name="connsiteX8" fmla="*/ 5003660 w 5003660"/>
                <a:gd name="connsiteY8" fmla="*/ 867071 h 1074016"/>
                <a:gd name="connsiteX0" fmla="*/ 5003660 w 5003660"/>
                <a:gd name="connsiteY0" fmla="*/ 867071 h 1074016"/>
                <a:gd name="connsiteX1" fmla="*/ 4863369 w 5003660"/>
                <a:gd name="connsiteY1" fmla="*/ 1074016 h 1074016"/>
                <a:gd name="connsiteX2" fmla="*/ 3941394 w 5003660"/>
                <a:gd name="connsiteY2" fmla="*/ 722071 h 1074016"/>
                <a:gd name="connsiteX3" fmla="*/ 2920999 w 5003660"/>
                <a:gd name="connsiteY3" fmla="*/ 513243 h 1074016"/>
                <a:gd name="connsiteX4" fmla="*/ 1178335 w 5003660"/>
                <a:gd name="connsiteY4" fmla="*/ 251751 h 1074016"/>
                <a:gd name="connsiteX5" fmla="*/ 0 w 5003660"/>
                <a:gd name="connsiteY5" fmla="*/ 189018 h 1074016"/>
                <a:gd name="connsiteX6" fmla="*/ 267307 w 5003660"/>
                <a:gd name="connsiteY6" fmla="*/ 332 h 1074016"/>
                <a:gd name="connsiteX7" fmla="*/ 3621326 w 5003660"/>
                <a:gd name="connsiteY7" fmla="*/ 302387 h 1074016"/>
                <a:gd name="connsiteX8" fmla="*/ 5003660 w 5003660"/>
                <a:gd name="connsiteY8" fmla="*/ 867071 h 1074016"/>
                <a:gd name="connsiteX0" fmla="*/ 5003660 w 5003660"/>
                <a:gd name="connsiteY0" fmla="*/ 867071 h 1074016"/>
                <a:gd name="connsiteX1" fmla="*/ 4863369 w 5003660"/>
                <a:gd name="connsiteY1" fmla="*/ 1074016 h 1074016"/>
                <a:gd name="connsiteX2" fmla="*/ 3941394 w 5003660"/>
                <a:gd name="connsiteY2" fmla="*/ 722071 h 1074016"/>
                <a:gd name="connsiteX3" fmla="*/ 2920999 w 5003660"/>
                <a:gd name="connsiteY3" fmla="*/ 513243 h 1074016"/>
                <a:gd name="connsiteX4" fmla="*/ 1178335 w 5003660"/>
                <a:gd name="connsiteY4" fmla="*/ 283331 h 1074016"/>
                <a:gd name="connsiteX5" fmla="*/ 0 w 5003660"/>
                <a:gd name="connsiteY5" fmla="*/ 189018 h 1074016"/>
                <a:gd name="connsiteX6" fmla="*/ 267307 w 5003660"/>
                <a:gd name="connsiteY6" fmla="*/ 332 h 1074016"/>
                <a:gd name="connsiteX7" fmla="*/ 3621326 w 5003660"/>
                <a:gd name="connsiteY7" fmla="*/ 302387 h 1074016"/>
                <a:gd name="connsiteX8" fmla="*/ 5003660 w 5003660"/>
                <a:gd name="connsiteY8" fmla="*/ 867071 h 1074016"/>
                <a:gd name="connsiteX0" fmla="*/ 5015205 w 5015205"/>
                <a:gd name="connsiteY0" fmla="*/ 867071 h 1074016"/>
                <a:gd name="connsiteX1" fmla="*/ 4874914 w 5015205"/>
                <a:gd name="connsiteY1" fmla="*/ 1074016 h 1074016"/>
                <a:gd name="connsiteX2" fmla="*/ 3952939 w 5015205"/>
                <a:gd name="connsiteY2" fmla="*/ 722071 h 1074016"/>
                <a:gd name="connsiteX3" fmla="*/ 2932544 w 5015205"/>
                <a:gd name="connsiteY3" fmla="*/ 513243 h 1074016"/>
                <a:gd name="connsiteX4" fmla="*/ 1189880 w 5015205"/>
                <a:gd name="connsiteY4" fmla="*/ 283331 h 1074016"/>
                <a:gd name="connsiteX5" fmla="*/ 0 w 5015205"/>
                <a:gd name="connsiteY5" fmla="*/ 231125 h 1074016"/>
                <a:gd name="connsiteX6" fmla="*/ 278852 w 5015205"/>
                <a:gd name="connsiteY6" fmla="*/ 332 h 1074016"/>
                <a:gd name="connsiteX7" fmla="*/ 3632871 w 5015205"/>
                <a:gd name="connsiteY7" fmla="*/ 302387 h 1074016"/>
                <a:gd name="connsiteX8" fmla="*/ 5015205 w 5015205"/>
                <a:gd name="connsiteY8" fmla="*/ 867071 h 1074016"/>
                <a:gd name="connsiteX0" fmla="*/ 5015205 w 5015205"/>
                <a:gd name="connsiteY0" fmla="*/ 867071 h 1074016"/>
                <a:gd name="connsiteX1" fmla="*/ 4874914 w 5015205"/>
                <a:gd name="connsiteY1" fmla="*/ 1074016 h 1074016"/>
                <a:gd name="connsiteX2" fmla="*/ 3952939 w 5015205"/>
                <a:gd name="connsiteY2" fmla="*/ 722071 h 1074016"/>
                <a:gd name="connsiteX3" fmla="*/ 2874817 w 5015205"/>
                <a:gd name="connsiteY3" fmla="*/ 534296 h 1074016"/>
                <a:gd name="connsiteX4" fmla="*/ 1189880 w 5015205"/>
                <a:gd name="connsiteY4" fmla="*/ 283331 h 1074016"/>
                <a:gd name="connsiteX5" fmla="*/ 0 w 5015205"/>
                <a:gd name="connsiteY5" fmla="*/ 231125 h 1074016"/>
                <a:gd name="connsiteX6" fmla="*/ 278852 w 5015205"/>
                <a:gd name="connsiteY6" fmla="*/ 332 h 1074016"/>
                <a:gd name="connsiteX7" fmla="*/ 3632871 w 5015205"/>
                <a:gd name="connsiteY7" fmla="*/ 302387 h 1074016"/>
                <a:gd name="connsiteX8" fmla="*/ 5015205 w 5015205"/>
                <a:gd name="connsiteY8" fmla="*/ 867071 h 1074016"/>
                <a:gd name="connsiteX0" fmla="*/ 5015205 w 5015205"/>
                <a:gd name="connsiteY0" fmla="*/ 867071 h 1074016"/>
                <a:gd name="connsiteX1" fmla="*/ 4874914 w 5015205"/>
                <a:gd name="connsiteY1" fmla="*/ 1074016 h 1074016"/>
                <a:gd name="connsiteX2" fmla="*/ 3952939 w 5015205"/>
                <a:gd name="connsiteY2" fmla="*/ 722071 h 1074016"/>
                <a:gd name="connsiteX3" fmla="*/ 2874817 w 5015205"/>
                <a:gd name="connsiteY3" fmla="*/ 534296 h 1074016"/>
                <a:gd name="connsiteX4" fmla="*/ 1189880 w 5015205"/>
                <a:gd name="connsiteY4" fmla="*/ 283331 h 1074016"/>
                <a:gd name="connsiteX5" fmla="*/ 0 w 5015205"/>
                <a:gd name="connsiteY5" fmla="*/ 231125 h 1074016"/>
                <a:gd name="connsiteX6" fmla="*/ 278852 w 5015205"/>
                <a:gd name="connsiteY6" fmla="*/ 332 h 1074016"/>
                <a:gd name="connsiteX7" fmla="*/ 3632871 w 5015205"/>
                <a:gd name="connsiteY7" fmla="*/ 302387 h 1074016"/>
                <a:gd name="connsiteX8" fmla="*/ 5015205 w 5015205"/>
                <a:gd name="connsiteY8" fmla="*/ 867071 h 1074016"/>
                <a:gd name="connsiteX0" fmla="*/ 5015205 w 5015205"/>
                <a:gd name="connsiteY0" fmla="*/ 867071 h 1126650"/>
                <a:gd name="connsiteX1" fmla="*/ 4828732 w 5015205"/>
                <a:gd name="connsiteY1" fmla="*/ 1126650 h 1126650"/>
                <a:gd name="connsiteX2" fmla="*/ 3952939 w 5015205"/>
                <a:gd name="connsiteY2" fmla="*/ 722071 h 1126650"/>
                <a:gd name="connsiteX3" fmla="*/ 2874817 w 5015205"/>
                <a:gd name="connsiteY3" fmla="*/ 534296 h 1126650"/>
                <a:gd name="connsiteX4" fmla="*/ 1189880 w 5015205"/>
                <a:gd name="connsiteY4" fmla="*/ 283331 h 1126650"/>
                <a:gd name="connsiteX5" fmla="*/ 0 w 5015205"/>
                <a:gd name="connsiteY5" fmla="*/ 231125 h 1126650"/>
                <a:gd name="connsiteX6" fmla="*/ 278852 w 5015205"/>
                <a:gd name="connsiteY6" fmla="*/ 332 h 1126650"/>
                <a:gd name="connsiteX7" fmla="*/ 3632871 w 5015205"/>
                <a:gd name="connsiteY7" fmla="*/ 302387 h 1126650"/>
                <a:gd name="connsiteX8" fmla="*/ 5015205 w 5015205"/>
                <a:gd name="connsiteY8" fmla="*/ 867071 h 1126650"/>
                <a:gd name="connsiteX0" fmla="*/ 6112023 w 6112023"/>
                <a:gd name="connsiteY0" fmla="*/ 1025031 h 1126708"/>
                <a:gd name="connsiteX1" fmla="*/ 4828732 w 6112023"/>
                <a:gd name="connsiteY1" fmla="*/ 1126708 h 1126708"/>
                <a:gd name="connsiteX2" fmla="*/ 3952939 w 6112023"/>
                <a:gd name="connsiteY2" fmla="*/ 722129 h 1126708"/>
                <a:gd name="connsiteX3" fmla="*/ 2874817 w 6112023"/>
                <a:gd name="connsiteY3" fmla="*/ 534354 h 1126708"/>
                <a:gd name="connsiteX4" fmla="*/ 1189880 w 6112023"/>
                <a:gd name="connsiteY4" fmla="*/ 283389 h 1126708"/>
                <a:gd name="connsiteX5" fmla="*/ 0 w 6112023"/>
                <a:gd name="connsiteY5" fmla="*/ 231183 h 1126708"/>
                <a:gd name="connsiteX6" fmla="*/ 278852 w 6112023"/>
                <a:gd name="connsiteY6" fmla="*/ 390 h 1126708"/>
                <a:gd name="connsiteX7" fmla="*/ 3632871 w 6112023"/>
                <a:gd name="connsiteY7" fmla="*/ 302445 h 1126708"/>
                <a:gd name="connsiteX8" fmla="*/ 6112023 w 6112023"/>
                <a:gd name="connsiteY8" fmla="*/ 1025031 h 1126708"/>
                <a:gd name="connsiteX0" fmla="*/ 6112023 w 6112433"/>
                <a:gd name="connsiteY0" fmla="*/ 1025031 h 1126708"/>
                <a:gd name="connsiteX1" fmla="*/ 4828732 w 6112433"/>
                <a:gd name="connsiteY1" fmla="*/ 1126708 h 1126708"/>
                <a:gd name="connsiteX2" fmla="*/ 3952939 w 6112433"/>
                <a:gd name="connsiteY2" fmla="*/ 722129 h 1126708"/>
                <a:gd name="connsiteX3" fmla="*/ 2874817 w 6112433"/>
                <a:gd name="connsiteY3" fmla="*/ 534354 h 1126708"/>
                <a:gd name="connsiteX4" fmla="*/ 1189880 w 6112433"/>
                <a:gd name="connsiteY4" fmla="*/ 283389 h 1126708"/>
                <a:gd name="connsiteX5" fmla="*/ 0 w 6112433"/>
                <a:gd name="connsiteY5" fmla="*/ 231183 h 1126708"/>
                <a:gd name="connsiteX6" fmla="*/ 278852 w 6112433"/>
                <a:gd name="connsiteY6" fmla="*/ 390 h 1126708"/>
                <a:gd name="connsiteX7" fmla="*/ 3632871 w 6112433"/>
                <a:gd name="connsiteY7" fmla="*/ 302445 h 1126708"/>
                <a:gd name="connsiteX8" fmla="*/ 4952928 w 6112433"/>
                <a:gd name="connsiteY8" fmla="*/ 658846 h 1126708"/>
                <a:gd name="connsiteX9" fmla="*/ 6112023 w 6112433"/>
                <a:gd name="connsiteY9" fmla="*/ 1025031 h 1126708"/>
                <a:gd name="connsiteX0" fmla="*/ 6112023 w 6112405"/>
                <a:gd name="connsiteY0" fmla="*/ 1024942 h 1126619"/>
                <a:gd name="connsiteX1" fmla="*/ 4828732 w 6112405"/>
                <a:gd name="connsiteY1" fmla="*/ 1126619 h 1126619"/>
                <a:gd name="connsiteX2" fmla="*/ 3952939 w 6112405"/>
                <a:gd name="connsiteY2" fmla="*/ 722040 h 1126619"/>
                <a:gd name="connsiteX3" fmla="*/ 2874817 w 6112405"/>
                <a:gd name="connsiteY3" fmla="*/ 534265 h 1126619"/>
                <a:gd name="connsiteX4" fmla="*/ 1189880 w 6112405"/>
                <a:gd name="connsiteY4" fmla="*/ 283300 h 1126619"/>
                <a:gd name="connsiteX5" fmla="*/ 0 w 6112405"/>
                <a:gd name="connsiteY5" fmla="*/ 231094 h 1126619"/>
                <a:gd name="connsiteX6" fmla="*/ 278852 w 6112405"/>
                <a:gd name="connsiteY6" fmla="*/ 301 h 1126619"/>
                <a:gd name="connsiteX7" fmla="*/ 3632871 w 6112405"/>
                <a:gd name="connsiteY7" fmla="*/ 302356 h 1126619"/>
                <a:gd name="connsiteX8" fmla="*/ 4895201 w 6112405"/>
                <a:gd name="connsiteY8" fmla="*/ 753498 h 1126619"/>
                <a:gd name="connsiteX9" fmla="*/ 6112023 w 6112405"/>
                <a:gd name="connsiteY9" fmla="*/ 1024942 h 1126619"/>
                <a:gd name="connsiteX0" fmla="*/ 6112023 w 6112405"/>
                <a:gd name="connsiteY0" fmla="*/ 1025024 h 1126701"/>
                <a:gd name="connsiteX1" fmla="*/ 4828732 w 6112405"/>
                <a:gd name="connsiteY1" fmla="*/ 1126701 h 1126701"/>
                <a:gd name="connsiteX2" fmla="*/ 3952939 w 6112405"/>
                <a:gd name="connsiteY2" fmla="*/ 722122 h 1126701"/>
                <a:gd name="connsiteX3" fmla="*/ 2874817 w 6112405"/>
                <a:gd name="connsiteY3" fmla="*/ 534347 h 1126701"/>
                <a:gd name="connsiteX4" fmla="*/ 1189880 w 6112405"/>
                <a:gd name="connsiteY4" fmla="*/ 283382 h 1126701"/>
                <a:gd name="connsiteX5" fmla="*/ 0 w 6112405"/>
                <a:gd name="connsiteY5" fmla="*/ 231176 h 1126701"/>
                <a:gd name="connsiteX6" fmla="*/ 278852 w 6112405"/>
                <a:gd name="connsiteY6" fmla="*/ 383 h 1126701"/>
                <a:gd name="connsiteX7" fmla="*/ 3632871 w 6112405"/>
                <a:gd name="connsiteY7" fmla="*/ 260331 h 1126701"/>
                <a:gd name="connsiteX8" fmla="*/ 4895201 w 6112405"/>
                <a:gd name="connsiteY8" fmla="*/ 753580 h 1126701"/>
                <a:gd name="connsiteX9" fmla="*/ 6112023 w 6112405"/>
                <a:gd name="connsiteY9" fmla="*/ 1025024 h 1126701"/>
                <a:gd name="connsiteX0" fmla="*/ 6112023 w 6112405"/>
                <a:gd name="connsiteY0" fmla="*/ 1067059 h 1168736"/>
                <a:gd name="connsiteX1" fmla="*/ 4828732 w 6112405"/>
                <a:gd name="connsiteY1" fmla="*/ 1168736 h 1168736"/>
                <a:gd name="connsiteX2" fmla="*/ 3952939 w 6112405"/>
                <a:gd name="connsiteY2" fmla="*/ 764157 h 1168736"/>
                <a:gd name="connsiteX3" fmla="*/ 2874817 w 6112405"/>
                <a:gd name="connsiteY3" fmla="*/ 576382 h 1168736"/>
                <a:gd name="connsiteX4" fmla="*/ 1189880 w 6112405"/>
                <a:gd name="connsiteY4" fmla="*/ 325417 h 1168736"/>
                <a:gd name="connsiteX5" fmla="*/ 0 w 6112405"/>
                <a:gd name="connsiteY5" fmla="*/ 273211 h 1168736"/>
                <a:gd name="connsiteX6" fmla="*/ 290398 w 6112405"/>
                <a:gd name="connsiteY6" fmla="*/ 311 h 1168736"/>
                <a:gd name="connsiteX7" fmla="*/ 3632871 w 6112405"/>
                <a:gd name="connsiteY7" fmla="*/ 302366 h 1168736"/>
                <a:gd name="connsiteX8" fmla="*/ 4895201 w 6112405"/>
                <a:gd name="connsiteY8" fmla="*/ 795615 h 1168736"/>
                <a:gd name="connsiteX9" fmla="*/ 6112023 w 6112405"/>
                <a:gd name="connsiteY9" fmla="*/ 1067059 h 1168736"/>
                <a:gd name="connsiteX0" fmla="*/ 6112023 w 6112405"/>
                <a:gd name="connsiteY0" fmla="*/ 1067059 h 1168736"/>
                <a:gd name="connsiteX1" fmla="*/ 5414746 w 6112405"/>
                <a:gd name="connsiteY1" fmla="*/ 1121945 h 1168736"/>
                <a:gd name="connsiteX2" fmla="*/ 4828732 w 6112405"/>
                <a:gd name="connsiteY2" fmla="*/ 1168736 h 1168736"/>
                <a:gd name="connsiteX3" fmla="*/ 3952939 w 6112405"/>
                <a:gd name="connsiteY3" fmla="*/ 764157 h 1168736"/>
                <a:gd name="connsiteX4" fmla="*/ 2874817 w 6112405"/>
                <a:gd name="connsiteY4" fmla="*/ 576382 h 1168736"/>
                <a:gd name="connsiteX5" fmla="*/ 1189880 w 6112405"/>
                <a:gd name="connsiteY5" fmla="*/ 325417 h 1168736"/>
                <a:gd name="connsiteX6" fmla="*/ 0 w 6112405"/>
                <a:gd name="connsiteY6" fmla="*/ 273211 h 1168736"/>
                <a:gd name="connsiteX7" fmla="*/ 290398 w 6112405"/>
                <a:gd name="connsiteY7" fmla="*/ 311 h 1168736"/>
                <a:gd name="connsiteX8" fmla="*/ 3632871 w 6112405"/>
                <a:gd name="connsiteY8" fmla="*/ 302366 h 1168736"/>
                <a:gd name="connsiteX9" fmla="*/ 4895201 w 6112405"/>
                <a:gd name="connsiteY9" fmla="*/ 795615 h 1168736"/>
                <a:gd name="connsiteX10" fmla="*/ 6112023 w 6112405"/>
                <a:gd name="connsiteY10" fmla="*/ 1067059 h 1168736"/>
                <a:gd name="connsiteX0" fmla="*/ 6112023 w 6112405"/>
                <a:gd name="connsiteY0" fmla="*/ 1067059 h 1248267"/>
                <a:gd name="connsiteX1" fmla="*/ 5276201 w 6112405"/>
                <a:gd name="connsiteY1" fmla="*/ 1248267 h 1248267"/>
                <a:gd name="connsiteX2" fmla="*/ 4828732 w 6112405"/>
                <a:gd name="connsiteY2" fmla="*/ 1168736 h 1248267"/>
                <a:gd name="connsiteX3" fmla="*/ 3952939 w 6112405"/>
                <a:gd name="connsiteY3" fmla="*/ 764157 h 1248267"/>
                <a:gd name="connsiteX4" fmla="*/ 2874817 w 6112405"/>
                <a:gd name="connsiteY4" fmla="*/ 576382 h 1248267"/>
                <a:gd name="connsiteX5" fmla="*/ 1189880 w 6112405"/>
                <a:gd name="connsiteY5" fmla="*/ 325417 h 1248267"/>
                <a:gd name="connsiteX6" fmla="*/ 0 w 6112405"/>
                <a:gd name="connsiteY6" fmla="*/ 273211 h 1248267"/>
                <a:gd name="connsiteX7" fmla="*/ 290398 w 6112405"/>
                <a:gd name="connsiteY7" fmla="*/ 311 h 1248267"/>
                <a:gd name="connsiteX8" fmla="*/ 3632871 w 6112405"/>
                <a:gd name="connsiteY8" fmla="*/ 302366 h 1248267"/>
                <a:gd name="connsiteX9" fmla="*/ 4895201 w 6112405"/>
                <a:gd name="connsiteY9" fmla="*/ 795615 h 1248267"/>
                <a:gd name="connsiteX10" fmla="*/ 6112023 w 6112405"/>
                <a:gd name="connsiteY10" fmla="*/ 1067059 h 1248267"/>
                <a:gd name="connsiteX0" fmla="*/ 6112023 w 6165201"/>
                <a:gd name="connsiteY0" fmla="*/ 1067059 h 1290373"/>
                <a:gd name="connsiteX1" fmla="*/ 6165201 w 6165201"/>
                <a:gd name="connsiteY1" fmla="*/ 1290373 h 1290373"/>
                <a:gd name="connsiteX2" fmla="*/ 4828732 w 6165201"/>
                <a:gd name="connsiteY2" fmla="*/ 1168736 h 1290373"/>
                <a:gd name="connsiteX3" fmla="*/ 3952939 w 6165201"/>
                <a:gd name="connsiteY3" fmla="*/ 764157 h 1290373"/>
                <a:gd name="connsiteX4" fmla="*/ 2874817 w 6165201"/>
                <a:gd name="connsiteY4" fmla="*/ 576382 h 1290373"/>
                <a:gd name="connsiteX5" fmla="*/ 1189880 w 6165201"/>
                <a:gd name="connsiteY5" fmla="*/ 325417 h 1290373"/>
                <a:gd name="connsiteX6" fmla="*/ 0 w 6165201"/>
                <a:gd name="connsiteY6" fmla="*/ 273211 h 1290373"/>
                <a:gd name="connsiteX7" fmla="*/ 290398 w 6165201"/>
                <a:gd name="connsiteY7" fmla="*/ 311 h 1290373"/>
                <a:gd name="connsiteX8" fmla="*/ 3632871 w 6165201"/>
                <a:gd name="connsiteY8" fmla="*/ 302366 h 1290373"/>
                <a:gd name="connsiteX9" fmla="*/ 4895201 w 6165201"/>
                <a:gd name="connsiteY9" fmla="*/ 795615 h 1290373"/>
                <a:gd name="connsiteX10" fmla="*/ 6112023 w 6165201"/>
                <a:gd name="connsiteY10" fmla="*/ 1067059 h 1290373"/>
                <a:gd name="connsiteX0" fmla="*/ 6112023 w 6153655"/>
                <a:gd name="connsiteY0" fmla="*/ 1067059 h 1248266"/>
                <a:gd name="connsiteX1" fmla="*/ 6153655 w 6153655"/>
                <a:gd name="connsiteY1" fmla="*/ 1248266 h 1248266"/>
                <a:gd name="connsiteX2" fmla="*/ 4828732 w 6153655"/>
                <a:gd name="connsiteY2" fmla="*/ 1168736 h 1248266"/>
                <a:gd name="connsiteX3" fmla="*/ 3952939 w 6153655"/>
                <a:gd name="connsiteY3" fmla="*/ 764157 h 1248266"/>
                <a:gd name="connsiteX4" fmla="*/ 2874817 w 6153655"/>
                <a:gd name="connsiteY4" fmla="*/ 576382 h 1248266"/>
                <a:gd name="connsiteX5" fmla="*/ 1189880 w 6153655"/>
                <a:gd name="connsiteY5" fmla="*/ 325417 h 1248266"/>
                <a:gd name="connsiteX6" fmla="*/ 0 w 6153655"/>
                <a:gd name="connsiteY6" fmla="*/ 273211 h 1248266"/>
                <a:gd name="connsiteX7" fmla="*/ 290398 w 6153655"/>
                <a:gd name="connsiteY7" fmla="*/ 311 h 1248266"/>
                <a:gd name="connsiteX8" fmla="*/ 3632871 w 6153655"/>
                <a:gd name="connsiteY8" fmla="*/ 302366 h 1248266"/>
                <a:gd name="connsiteX9" fmla="*/ 4895201 w 6153655"/>
                <a:gd name="connsiteY9" fmla="*/ 795615 h 1248266"/>
                <a:gd name="connsiteX10" fmla="*/ 6112023 w 6153655"/>
                <a:gd name="connsiteY10" fmla="*/ 1067059 h 1248266"/>
                <a:gd name="connsiteX0" fmla="*/ 6112023 w 6153655"/>
                <a:gd name="connsiteY0" fmla="*/ 1067059 h 1248577"/>
                <a:gd name="connsiteX1" fmla="*/ 6153655 w 6153655"/>
                <a:gd name="connsiteY1" fmla="*/ 1248266 h 1248577"/>
                <a:gd name="connsiteX2" fmla="*/ 4828732 w 6153655"/>
                <a:gd name="connsiteY2" fmla="*/ 1168736 h 1248577"/>
                <a:gd name="connsiteX3" fmla="*/ 3952939 w 6153655"/>
                <a:gd name="connsiteY3" fmla="*/ 764157 h 1248577"/>
                <a:gd name="connsiteX4" fmla="*/ 2874817 w 6153655"/>
                <a:gd name="connsiteY4" fmla="*/ 576382 h 1248577"/>
                <a:gd name="connsiteX5" fmla="*/ 1189880 w 6153655"/>
                <a:gd name="connsiteY5" fmla="*/ 325417 h 1248577"/>
                <a:gd name="connsiteX6" fmla="*/ 0 w 6153655"/>
                <a:gd name="connsiteY6" fmla="*/ 273211 h 1248577"/>
                <a:gd name="connsiteX7" fmla="*/ 290398 w 6153655"/>
                <a:gd name="connsiteY7" fmla="*/ 311 h 1248577"/>
                <a:gd name="connsiteX8" fmla="*/ 3632871 w 6153655"/>
                <a:gd name="connsiteY8" fmla="*/ 302366 h 1248577"/>
                <a:gd name="connsiteX9" fmla="*/ 4895201 w 6153655"/>
                <a:gd name="connsiteY9" fmla="*/ 795615 h 1248577"/>
                <a:gd name="connsiteX10" fmla="*/ 6112023 w 6153655"/>
                <a:gd name="connsiteY10" fmla="*/ 1067059 h 1248577"/>
                <a:gd name="connsiteX0" fmla="*/ 6112023 w 6153655"/>
                <a:gd name="connsiteY0" fmla="*/ 1067059 h 1252261"/>
                <a:gd name="connsiteX1" fmla="*/ 6153655 w 6153655"/>
                <a:gd name="connsiteY1" fmla="*/ 1248266 h 1252261"/>
                <a:gd name="connsiteX2" fmla="*/ 4828732 w 6153655"/>
                <a:gd name="connsiteY2" fmla="*/ 1168736 h 1252261"/>
                <a:gd name="connsiteX3" fmla="*/ 3952939 w 6153655"/>
                <a:gd name="connsiteY3" fmla="*/ 764157 h 1252261"/>
                <a:gd name="connsiteX4" fmla="*/ 2874817 w 6153655"/>
                <a:gd name="connsiteY4" fmla="*/ 576382 h 1252261"/>
                <a:gd name="connsiteX5" fmla="*/ 1189880 w 6153655"/>
                <a:gd name="connsiteY5" fmla="*/ 325417 h 1252261"/>
                <a:gd name="connsiteX6" fmla="*/ 0 w 6153655"/>
                <a:gd name="connsiteY6" fmla="*/ 273211 h 1252261"/>
                <a:gd name="connsiteX7" fmla="*/ 290398 w 6153655"/>
                <a:gd name="connsiteY7" fmla="*/ 311 h 1252261"/>
                <a:gd name="connsiteX8" fmla="*/ 3632871 w 6153655"/>
                <a:gd name="connsiteY8" fmla="*/ 302366 h 1252261"/>
                <a:gd name="connsiteX9" fmla="*/ 4895201 w 6153655"/>
                <a:gd name="connsiteY9" fmla="*/ 795615 h 1252261"/>
                <a:gd name="connsiteX10" fmla="*/ 6112023 w 6153655"/>
                <a:gd name="connsiteY10" fmla="*/ 1067059 h 1252261"/>
                <a:gd name="connsiteX0" fmla="*/ 6112023 w 6153655"/>
                <a:gd name="connsiteY0" fmla="*/ 1067105 h 1252307"/>
                <a:gd name="connsiteX1" fmla="*/ 6153655 w 6153655"/>
                <a:gd name="connsiteY1" fmla="*/ 1248312 h 1252307"/>
                <a:gd name="connsiteX2" fmla="*/ 4828732 w 6153655"/>
                <a:gd name="connsiteY2" fmla="*/ 1168782 h 1252307"/>
                <a:gd name="connsiteX3" fmla="*/ 3952939 w 6153655"/>
                <a:gd name="connsiteY3" fmla="*/ 764203 h 1252307"/>
                <a:gd name="connsiteX4" fmla="*/ 2874817 w 6153655"/>
                <a:gd name="connsiteY4" fmla="*/ 576428 h 1252307"/>
                <a:gd name="connsiteX5" fmla="*/ 1189880 w 6153655"/>
                <a:gd name="connsiteY5" fmla="*/ 325463 h 1252307"/>
                <a:gd name="connsiteX6" fmla="*/ 0 w 6153655"/>
                <a:gd name="connsiteY6" fmla="*/ 273257 h 1252307"/>
                <a:gd name="connsiteX7" fmla="*/ 290398 w 6153655"/>
                <a:gd name="connsiteY7" fmla="*/ 357 h 1252307"/>
                <a:gd name="connsiteX8" fmla="*/ 3632871 w 6153655"/>
                <a:gd name="connsiteY8" fmla="*/ 302412 h 1252307"/>
                <a:gd name="connsiteX9" fmla="*/ 5056837 w 6153655"/>
                <a:gd name="connsiteY9" fmla="*/ 943036 h 1252307"/>
                <a:gd name="connsiteX10" fmla="*/ 6112023 w 6153655"/>
                <a:gd name="connsiteY10" fmla="*/ 1067105 h 1252307"/>
                <a:gd name="connsiteX0" fmla="*/ 6112023 w 6153655"/>
                <a:gd name="connsiteY0" fmla="*/ 1067105 h 1252307"/>
                <a:gd name="connsiteX1" fmla="*/ 6153655 w 6153655"/>
                <a:gd name="connsiteY1" fmla="*/ 1248312 h 1252307"/>
                <a:gd name="connsiteX2" fmla="*/ 4828732 w 6153655"/>
                <a:gd name="connsiteY2" fmla="*/ 1168782 h 1252307"/>
                <a:gd name="connsiteX3" fmla="*/ 3952939 w 6153655"/>
                <a:gd name="connsiteY3" fmla="*/ 764203 h 1252307"/>
                <a:gd name="connsiteX4" fmla="*/ 2874817 w 6153655"/>
                <a:gd name="connsiteY4" fmla="*/ 576428 h 1252307"/>
                <a:gd name="connsiteX5" fmla="*/ 1189880 w 6153655"/>
                <a:gd name="connsiteY5" fmla="*/ 325463 h 1252307"/>
                <a:gd name="connsiteX6" fmla="*/ 0 w 6153655"/>
                <a:gd name="connsiteY6" fmla="*/ 273257 h 1252307"/>
                <a:gd name="connsiteX7" fmla="*/ 290398 w 6153655"/>
                <a:gd name="connsiteY7" fmla="*/ 357 h 1252307"/>
                <a:gd name="connsiteX8" fmla="*/ 3632871 w 6153655"/>
                <a:gd name="connsiteY8" fmla="*/ 302412 h 1252307"/>
                <a:gd name="connsiteX9" fmla="*/ 5056837 w 6153655"/>
                <a:gd name="connsiteY9" fmla="*/ 943036 h 1252307"/>
                <a:gd name="connsiteX10" fmla="*/ 6112023 w 6153655"/>
                <a:gd name="connsiteY10" fmla="*/ 1067105 h 1252307"/>
                <a:gd name="connsiteX0" fmla="*/ 6123569 w 6153655"/>
                <a:gd name="connsiteY0" fmla="*/ 1014471 h 1252307"/>
                <a:gd name="connsiteX1" fmla="*/ 6153655 w 6153655"/>
                <a:gd name="connsiteY1" fmla="*/ 1248312 h 1252307"/>
                <a:gd name="connsiteX2" fmla="*/ 4828732 w 6153655"/>
                <a:gd name="connsiteY2" fmla="*/ 1168782 h 1252307"/>
                <a:gd name="connsiteX3" fmla="*/ 3952939 w 6153655"/>
                <a:gd name="connsiteY3" fmla="*/ 764203 h 1252307"/>
                <a:gd name="connsiteX4" fmla="*/ 2874817 w 6153655"/>
                <a:gd name="connsiteY4" fmla="*/ 576428 h 1252307"/>
                <a:gd name="connsiteX5" fmla="*/ 1189880 w 6153655"/>
                <a:gd name="connsiteY5" fmla="*/ 325463 h 1252307"/>
                <a:gd name="connsiteX6" fmla="*/ 0 w 6153655"/>
                <a:gd name="connsiteY6" fmla="*/ 273257 h 1252307"/>
                <a:gd name="connsiteX7" fmla="*/ 290398 w 6153655"/>
                <a:gd name="connsiteY7" fmla="*/ 357 h 1252307"/>
                <a:gd name="connsiteX8" fmla="*/ 3632871 w 6153655"/>
                <a:gd name="connsiteY8" fmla="*/ 302412 h 1252307"/>
                <a:gd name="connsiteX9" fmla="*/ 5056837 w 6153655"/>
                <a:gd name="connsiteY9" fmla="*/ 943036 h 1252307"/>
                <a:gd name="connsiteX10" fmla="*/ 6123569 w 6153655"/>
                <a:gd name="connsiteY10" fmla="*/ 1014471 h 1252307"/>
                <a:gd name="connsiteX0" fmla="*/ 6183257 w 6213343"/>
                <a:gd name="connsiteY0" fmla="*/ 1017932 h 1255768"/>
                <a:gd name="connsiteX1" fmla="*/ 6213343 w 6213343"/>
                <a:gd name="connsiteY1" fmla="*/ 1251773 h 1255768"/>
                <a:gd name="connsiteX2" fmla="*/ 4888420 w 6213343"/>
                <a:gd name="connsiteY2" fmla="*/ 1172243 h 1255768"/>
                <a:gd name="connsiteX3" fmla="*/ 4012627 w 6213343"/>
                <a:gd name="connsiteY3" fmla="*/ 767664 h 1255768"/>
                <a:gd name="connsiteX4" fmla="*/ 2934505 w 6213343"/>
                <a:gd name="connsiteY4" fmla="*/ 579889 h 1255768"/>
                <a:gd name="connsiteX5" fmla="*/ 1249568 w 6213343"/>
                <a:gd name="connsiteY5" fmla="*/ 328924 h 1255768"/>
                <a:gd name="connsiteX6" fmla="*/ 59688 w 6213343"/>
                <a:gd name="connsiteY6" fmla="*/ 276718 h 1255768"/>
                <a:gd name="connsiteX7" fmla="*/ 195651 w 6213343"/>
                <a:gd name="connsiteY7" fmla="*/ 144629 h 1255768"/>
                <a:gd name="connsiteX8" fmla="*/ 350086 w 6213343"/>
                <a:gd name="connsiteY8" fmla="*/ 3818 h 1255768"/>
                <a:gd name="connsiteX9" fmla="*/ 3692559 w 6213343"/>
                <a:gd name="connsiteY9" fmla="*/ 305873 h 1255768"/>
                <a:gd name="connsiteX10" fmla="*/ 5116525 w 6213343"/>
                <a:gd name="connsiteY10" fmla="*/ 946497 h 1255768"/>
                <a:gd name="connsiteX11" fmla="*/ 6183257 w 6213343"/>
                <a:gd name="connsiteY11" fmla="*/ 1017932 h 1255768"/>
                <a:gd name="connsiteX0" fmla="*/ 6796819 w 6826905"/>
                <a:gd name="connsiteY0" fmla="*/ 1019965 h 1257801"/>
                <a:gd name="connsiteX1" fmla="*/ 6826905 w 6826905"/>
                <a:gd name="connsiteY1" fmla="*/ 1253806 h 1257801"/>
                <a:gd name="connsiteX2" fmla="*/ 5501982 w 6826905"/>
                <a:gd name="connsiteY2" fmla="*/ 1174276 h 1257801"/>
                <a:gd name="connsiteX3" fmla="*/ 4626189 w 6826905"/>
                <a:gd name="connsiteY3" fmla="*/ 769697 h 1257801"/>
                <a:gd name="connsiteX4" fmla="*/ 3548067 w 6826905"/>
                <a:gd name="connsiteY4" fmla="*/ 581922 h 1257801"/>
                <a:gd name="connsiteX5" fmla="*/ 1863130 w 6826905"/>
                <a:gd name="connsiteY5" fmla="*/ 330957 h 1257801"/>
                <a:gd name="connsiteX6" fmla="*/ 673250 w 6826905"/>
                <a:gd name="connsiteY6" fmla="*/ 278751 h 1257801"/>
                <a:gd name="connsiteX7" fmla="*/ 3040 w 6826905"/>
                <a:gd name="connsiteY7" fmla="*/ 96317 h 1257801"/>
                <a:gd name="connsiteX8" fmla="*/ 963648 w 6826905"/>
                <a:gd name="connsiteY8" fmla="*/ 5851 h 1257801"/>
                <a:gd name="connsiteX9" fmla="*/ 4306121 w 6826905"/>
                <a:gd name="connsiteY9" fmla="*/ 307906 h 1257801"/>
                <a:gd name="connsiteX10" fmla="*/ 5730087 w 6826905"/>
                <a:gd name="connsiteY10" fmla="*/ 948530 h 1257801"/>
                <a:gd name="connsiteX11" fmla="*/ 6796819 w 6826905"/>
                <a:gd name="connsiteY11" fmla="*/ 1019965 h 1257801"/>
                <a:gd name="connsiteX0" fmla="*/ 6797288 w 6827374"/>
                <a:gd name="connsiteY0" fmla="*/ 1050067 h 1287903"/>
                <a:gd name="connsiteX1" fmla="*/ 6827374 w 6827374"/>
                <a:gd name="connsiteY1" fmla="*/ 1283908 h 1287903"/>
                <a:gd name="connsiteX2" fmla="*/ 5502451 w 6827374"/>
                <a:gd name="connsiteY2" fmla="*/ 1204378 h 1287903"/>
                <a:gd name="connsiteX3" fmla="*/ 4626658 w 6827374"/>
                <a:gd name="connsiteY3" fmla="*/ 799799 h 1287903"/>
                <a:gd name="connsiteX4" fmla="*/ 3548536 w 6827374"/>
                <a:gd name="connsiteY4" fmla="*/ 612024 h 1287903"/>
                <a:gd name="connsiteX5" fmla="*/ 1863599 w 6827374"/>
                <a:gd name="connsiteY5" fmla="*/ 361059 h 1287903"/>
                <a:gd name="connsiteX6" fmla="*/ 673719 w 6827374"/>
                <a:gd name="connsiteY6" fmla="*/ 308853 h 1287903"/>
                <a:gd name="connsiteX7" fmla="*/ 3509 w 6827374"/>
                <a:gd name="connsiteY7" fmla="*/ 126419 h 1287903"/>
                <a:gd name="connsiteX8" fmla="*/ 434204 w 6827374"/>
                <a:gd name="connsiteY8" fmla="*/ 15659 h 1287903"/>
                <a:gd name="connsiteX9" fmla="*/ 964117 w 6827374"/>
                <a:gd name="connsiteY9" fmla="*/ 35953 h 1287903"/>
                <a:gd name="connsiteX10" fmla="*/ 4306590 w 6827374"/>
                <a:gd name="connsiteY10" fmla="*/ 338008 h 1287903"/>
                <a:gd name="connsiteX11" fmla="*/ 5730556 w 6827374"/>
                <a:gd name="connsiteY11" fmla="*/ 978632 h 1287903"/>
                <a:gd name="connsiteX12" fmla="*/ 6797288 w 6827374"/>
                <a:gd name="connsiteY12" fmla="*/ 1050067 h 1287903"/>
                <a:gd name="connsiteX0" fmla="*/ 6797404 w 6827490"/>
                <a:gd name="connsiteY0" fmla="*/ 1216633 h 1454469"/>
                <a:gd name="connsiteX1" fmla="*/ 6827490 w 6827490"/>
                <a:gd name="connsiteY1" fmla="*/ 1450474 h 1454469"/>
                <a:gd name="connsiteX2" fmla="*/ 5502567 w 6827490"/>
                <a:gd name="connsiteY2" fmla="*/ 1370944 h 1454469"/>
                <a:gd name="connsiteX3" fmla="*/ 4626774 w 6827490"/>
                <a:gd name="connsiteY3" fmla="*/ 966365 h 1454469"/>
                <a:gd name="connsiteX4" fmla="*/ 3548652 w 6827490"/>
                <a:gd name="connsiteY4" fmla="*/ 778590 h 1454469"/>
                <a:gd name="connsiteX5" fmla="*/ 1863715 w 6827490"/>
                <a:gd name="connsiteY5" fmla="*/ 527625 h 1454469"/>
                <a:gd name="connsiteX6" fmla="*/ 673835 w 6827490"/>
                <a:gd name="connsiteY6" fmla="*/ 475419 h 1454469"/>
                <a:gd name="connsiteX7" fmla="*/ 3625 w 6827490"/>
                <a:gd name="connsiteY7" fmla="*/ 292985 h 1454469"/>
                <a:gd name="connsiteX8" fmla="*/ 423277 w 6827490"/>
                <a:gd name="connsiteY8" fmla="*/ 981 h 1454469"/>
                <a:gd name="connsiteX9" fmla="*/ 964233 w 6827490"/>
                <a:gd name="connsiteY9" fmla="*/ 202519 h 1454469"/>
                <a:gd name="connsiteX10" fmla="*/ 4306706 w 6827490"/>
                <a:gd name="connsiteY10" fmla="*/ 504574 h 1454469"/>
                <a:gd name="connsiteX11" fmla="*/ 5730672 w 6827490"/>
                <a:gd name="connsiteY11" fmla="*/ 1145198 h 1454469"/>
                <a:gd name="connsiteX12" fmla="*/ 6797404 w 6827490"/>
                <a:gd name="connsiteY12" fmla="*/ 1216633 h 1454469"/>
                <a:gd name="connsiteX0" fmla="*/ 6797404 w 6827490"/>
                <a:gd name="connsiteY0" fmla="*/ 1220131 h 1457967"/>
                <a:gd name="connsiteX1" fmla="*/ 6827490 w 6827490"/>
                <a:gd name="connsiteY1" fmla="*/ 1453972 h 1457967"/>
                <a:gd name="connsiteX2" fmla="*/ 5502567 w 6827490"/>
                <a:gd name="connsiteY2" fmla="*/ 1374442 h 1457967"/>
                <a:gd name="connsiteX3" fmla="*/ 4626774 w 6827490"/>
                <a:gd name="connsiteY3" fmla="*/ 969863 h 1457967"/>
                <a:gd name="connsiteX4" fmla="*/ 3548652 w 6827490"/>
                <a:gd name="connsiteY4" fmla="*/ 782088 h 1457967"/>
                <a:gd name="connsiteX5" fmla="*/ 1863715 w 6827490"/>
                <a:gd name="connsiteY5" fmla="*/ 531123 h 1457967"/>
                <a:gd name="connsiteX6" fmla="*/ 673835 w 6827490"/>
                <a:gd name="connsiteY6" fmla="*/ 478917 h 1457967"/>
                <a:gd name="connsiteX7" fmla="*/ 3625 w 6827490"/>
                <a:gd name="connsiteY7" fmla="*/ 296483 h 1457967"/>
                <a:gd name="connsiteX8" fmla="*/ 423277 w 6827490"/>
                <a:gd name="connsiteY8" fmla="*/ 4479 h 1457967"/>
                <a:gd name="connsiteX9" fmla="*/ 577885 w 6827490"/>
                <a:gd name="connsiteY9" fmla="*/ 125308 h 1457967"/>
                <a:gd name="connsiteX10" fmla="*/ 964233 w 6827490"/>
                <a:gd name="connsiteY10" fmla="*/ 206017 h 1457967"/>
                <a:gd name="connsiteX11" fmla="*/ 4306706 w 6827490"/>
                <a:gd name="connsiteY11" fmla="*/ 508072 h 1457967"/>
                <a:gd name="connsiteX12" fmla="*/ 5730672 w 6827490"/>
                <a:gd name="connsiteY12" fmla="*/ 1148696 h 1457967"/>
                <a:gd name="connsiteX13" fmla="*/ 6797404 w 6827490"/>
                <a:gd name="connsiteY13" fmla="*/ 1220131 h 1457967"/>
                <a:gd name="connsiteX0" fmla="*/ 6797404 w 6827490"/>
                <a:gd name="connsiteY0" fmla="*/ 1220131 h 1457967"/>
                <a:gd name="connsiteX1" fmla="*/ 6827490 w 6827490"/>
                <a:gd name="connsiteY1" fmla="*/ 1453972 h 1457967"/>
                <a:gd name="connsiteX2" fmla="*/ 5502567 w 6827490"/>
                <a:gd name="connsiteY2" fmla="*/ 1374442 h 1457967"/>
                <a:gd name="connsiteX3" fmla="*/ 4626774 w 6827490"/>
                <a:gd name="connsiteY3" fmla="*/ 969863 h 1457967"/>
                <a:gd name="connsiteX4" fmla="*/ 3548652 w 6827490"/>
                <a:gd name="connsiteY4" fmla="*/ 782088 h 1457967"/>
                <a:gd name="connsiteX5" fmla="*/ 1863715 w 6827490"/>
                <a:gd name="connsiteY5" fmla="*/ 531123 h 1457967"/>
                <a:gd name="connsiteX6" fmla="*/ 673835 w 6827490"/>
                <a:gd name="connsiteY6" fmla="*/ 478917 h 1457967"/>
                <a:gd name="connsiteX7" fmla="*/ 312842 w 6827490"/>
                <a:gd name="connsiteY7" fmla="*/ 407243 h 1457967"/>
                <a:gd name="connsiteX8" fmla="*/ 3625 w 6827490"/>
                <a:gd name="connsiteY8" fmla="*/ 296483 h 1457967"/>
                <a:gd name="connsiteX9" fmla="*/ 423277 w 6827490"/>
                <a:gd name="connsiteY9" fmla="*/ 4479 h 1457967"/>
                <a:gd name="connsiteX10" fmla="*/ 577885 w 6827490"/>
                <a:gd name="connsiteY10" fmla="*/ 125308 h 1457967"/>
                <a:gd name="connsiteX11" fmla="*/ 964233 w 6827490"/>
                <a:gd name="connsiteY11" fmla="*/ 206017 h 1457967"/>
                <a:gd name="connsiteX12" fmla="*/ 4306706 w 6827490"/>
                <a:gd name="connsiteY12" fmla="*/ 508072 h 1457967"/>
                <a:gd name="connsiteX13" fmla="*/ 5730672 w 6827490"/>
                <a:gd name="connsiteY13" fmla="*/ 1148696 h 1457967"/>
                <a:gd name="connsiteX14" fmla="*/ 6797404 w 6827490"/>
                <a:gd name="connsiteY14" fmla="*/ 1220131 h 1457967"/>
                <a:gd name="connsiteX0" fmla="*/ 6797404 w 6827490"/>
                <a:gd name="connsiteY0" fmla="*/ 1220131 h 1457967"/>
                <a:gd name="connsiteX1" fmla="*/ 6827490 w 6827490"/>
                <a:gd name="connsiteY1" fmla="*/ 1453972 h 1457967"/>
                <a:gd name="connsiteX2" fmla="*/ 5502567 w 6827490"/>
                <a:gd name="connsiteY2" fmla="*/ 1374442 h 1457967"/>
                <a:gd name="connsiteX3" fmla="*/ 4626774 w 6827490"/>
                <a:gd name="connsiteY3" fmla="*/ 969863 h 1457967"/>
                <a:gd name="connsiteX4" fmla="*/ 3548652 w 6827490"/>
                <a:gd name="connsiteY4" fmla="*/ 782088 h 1457967"/>
                <a:gd name="connsiteX5" fmla="*/ 1863715 w 6827490"/>
                <a:gd name="connsiteY5" fmla="*/ 531123 h 1457967"/>
                <a:gd name="connsiteX6" fmla="*/ 673835 w 6827490"/>
                <a:gd name="connsiteY6" fmla="*/ 478917 h 1457967"/>
                <a:gd name="connsiteX7" fmla="*/ 180321 w 6827490"/>
                <a:gd name="connsiteY7" fmla="*/ 618694 h 1457967"/>
                <a:gd name="connsiteX8" fmla="*/ 3625 w 6827490"/>
                <a:gd name="connsiteY8" fmla="*/ 296483 h 1457967"/>
                <a:gd name="connsiteX9" fmla="*/ 423277 w 6827490"/>
                <a:gd name="connsiteY9" fmla="*/ 4479 h 1457967"/>
                <a:gd name="connsiteX10" fmla="*/ 577885 w 6827490"/>
                <a:gd name="connsiteY10" fmla="*/ 125308 h 1457967"/>
                <a:gd name="connsiteX11" fmla="*/ 964233 w 6827490"/>
                <a:gd name="connsiteY11" fmla="*/ 206017 h 1457967"/>
                <a:gd name="connsiteX12" fmla="*/ 4306706 w 6827490"/>
                <a:gd name="connsiteY12" fmla="*/ 508072 h 1457967"/>
                <a:gd name="connsiteX13" fmla="*/ 5730672 w 6827490"/>
                <a:gd name="connsiteY13" fmla="*/ 1148696 h 1457967"/>
                <a:gd name="connsiteX14" fmla="*/ 6797404 w 6827490"/>
                <a:gd name="connsiteY14" fmla="*/ 1220131 h 1457967"/>
                <a:gd name="connsiteX0" fmla="*/ 6797404 w 6827490"/>
                <a:gd name="connsiteY0" fmla="*/ 1220131 h 1457967"/>
                <a:gd name="connsiteX1" fmla="*/ 6827490 w 6827490"/>
                <a:gd name="connsiteY1" fmla="*/ 1453972 h 1457967"/>
                <a:gd name="connsiteX2" fmla="*/ 5502567 w 6827490"/>
                <a:gd name="connsiteY2" fmla="*/ 1374442 h 1457967"/>
                <a:gd name="connsiteX3" fmla="*/ 4626774 w 6827490"/>
                <a:gd name="connsiteY3" fmla="*/ 969863 h 1457967"/>
                <a:gd name="connsiteX4" fmla="*/ 3548652 w 6827490"/>
                <a:gd name="connsiteY4" fmla="*/ 782088 h 1457967"/>
                <a:gd name="connsiteX5" fmla="*/ 1863715 w 6827490"/>
                <a:gd name="connsiteY5" fmla="*/ 531123 h 1457967"/>
                <a:gd name="connsiteX6" fmla="*/ 673835 w 6827490"/>
                <a:gd name="connsiteY6" fmla="*/ 478917 h 1457967"/>
                <a:gd name="connsiteX7" fmla="*/ 445364 w 6827490"/>
                <a:gd name="connsiteY7" fmla="*/ 497864 h 1457967"/>
                <a:gd name="connsiteX8" fmla="*/ 180321 w 6827490"/>
                <a:gd name="connsiteY8" fmla="*/ 618694 h 1457967"/>
                <a:gd name="connsiteX9" fmla="*/ 3625 w 6827490"/>
                <a:gd name="connsiteY9" fmla="*/ 296483 h 1457967"/>
                <a:gd name="connsiteX10" fmla="*/ 423277 w 6827490"/>
                <a:gd name="connsiteY10" fmla="*/ 4479 h 1457967"/>
                <a:gd name="connsiteX11" fmla="*/ 577885 w 6827490"/>
                <a:gd name="connsiteY11" fmla="*/ 125308 h 1457967"/>
                <a:gd name="connsiteX12" fmla="*/ 964233 w 6827490"/>
                <a:gd name="connsiteY12" fmla="*/ 206017 h 1457967"/>
                <a:gd name="connsiteX13" fmla="*/ 4306706 w 6827490"/>
                <a:gd name="connsiteY13" fmla="*/ 508072 h 1457967"/>
                <a:gd name="connsiteX14" fmla="*/ 5730672 w 6827490"/>
                <a:gd name="connsiteY14" fmla="*/ 1148696 h 1457967"/>
                <a:gd name="connsiteX15" fmla="*/ 6797404 w 6827490"/>
                <a:gd name="connsiteY15" fmla="*/ 1220131 h 1457967"/>
                <a:gd name="connsiteX0" fmla="*/ 6797404 w 6827490"/>
                <a:gd name="connsiteY0" fmla="*/ 1220131 h 1457967"/>
                <a:gd name="connsiteX1" fmla="*/ 6827490 w 6827490"/>
                <a:gd name="connsiteY1" fmla="*/ 1453972 h 1457967"/>
                <a:gd name="connsiteX2" fmla="*/ 5502567 w 6827490"/>
                <a:gd name="connsiteY2" fmla="*/ 1374442 h 1457967"/>
                <a:gd name="connsiteX3" fmla="*/ 4626774 w 6827490"/>
                <a:gd name="connsiteY3" fmla="*/ 969863 h 1457967"/>
                <a:gd name="connsiteX4" fmla="*/ 3548652 w 6827490"/>
                <a:gd name="connsiteY4" fmla="*/ 782088 h 1457967"/>
                <a:gd name="connsiteX5" fmla="*/ 1863715 w 6827490"/>
                <a:gd name="connsiteY5" fmla="*/ 531123 h 1457967"/>
                <a:gd name="connsiteX6" fmla="*/ 673835 w 6827490"/>
                <a:gd name="connsiteY6" fmla="*/ 478917 h 1457967"/>
                <a:gd name="connsiteX7" fmla="*/ 445364 w 6827490"/>
                <a:gd name="connsiteY7" fmla="*/ 497864 h 1457967"/>
                <a:gd name="connsiteX8" fmla="*/ 180321 w 6827490"/>
                <a:gd name="connsiteY8" fmla="*/ 618694 h 1457967"/>
                <a:gd name="connsiteX9" fmla="*/ 3625 w 6827490"/>
                <a:gd name="connsiteY9" fmla="*/ 296483 h 1457967"/>
                <a:gd name="connsiteX10" fmla="*/ 423277 w 6827490"/>
                <a:gd name="connsiteY10" fmla="*/ 4479 h 1457967"/>
                <a:gd name="connsiteX11" fmla="*/ 577885 w 6827490"/>
                <a:gd name="connsiteY11" fmla="*/ 125308 h 1457967"/>
                <a:gd name="connsiteX12" fmla="*/ 964233 w 6827490"/>
                <a:gd name="connsiteY12" fmla="*/ 206017 h 1457967"/>
                <a:gd name="connsiteX13" fmla="*/ 4306706 w 6827490"/>
                <a:gd name="connsiteY13" fmla="*/ 508072 h 1457967"/>
                <a:gd name="connsiteX14" fmla="*/ 5730672 w 6827490"/>
                <a:gd name="connsiteY14" fmla="*/ 1148696 h 1457967"/>
                <a:gd name="connsiteX15" fmla="*/ 6797404 w 6827490"/>
                <a:gd name="connsiteY15" fmla="*/ 1220131 h 1457967"/>
                <a:gd name="connsiteX0" fmla="*/ 6797404 w 6827490"/>
                <a:gd name="connsiteY0" fmla="*/ 1220131 h 1457967"/>
                <a:gd name="connsiteX1" fmla="*/ 6827490 w 6827490"/>
                <a:gd name="connsiteY1" fmla="*/ 1453972 h 1457967"/>
                <a:gd name="connsiteX2" fmla="*/ 5502567 w 6827490"/>
                <a:gd name="connsiteY2" fmla="*/ 1374442 h 1457967"/>
                <a:gd name="connsiteX3" fmla="*/ 4626774 w 6827490"/>
                <a:gd name="connsiteY3" fmla="*/ 969863 h 1457967"/>
                <a:gd name="connsiteX4" fmla="*/ 3548652 w 6827490"/>
                <a:gd name="connsiteY4" fmla="*/ 782088 h 1457967"/>
                <a:gd name="connsiteX5" fmla="*/ 1863715 w 6827490"/>
                <a:gd name="connsiteY5" fmla="*/ 531123 h 1457967"/>
                <a:gd name="connsiteX6" fmla="*/ 673835 w 6827490"/>
                <a:gd name="connsiteY6" fmla="*/ 478917 h 1457967"/>
                <a:gd name="connsiteX7" fmla="*/ 445364 w 6827490"/>
                <a:gd name="connsiteY7" fmla="*/ 497864 h 1457967"/>
                <a:gd name="connsiteX8" fmla="*/ 180321 w 6827490"/>
                <a:gd name="connsiteY8" fmla="*/ 618694 h 1457967"/>
                <a:gd name="connsiteX9" fmla="*/ 3625 w 6827490"/>
                <a:gd name="connsiteY9" fmla="*/ 296483 h 1457967"/>
                <a:gd name="connsiteX10" fmla="*/ 423277 w 6827490"/>
                <a:gd name="connsiteY10" fmla="*/ 4479 h 1457967"/>
                <a:gd name="connsiteX11" fmla="*/ 577885 w 6827490"/>
                <a:gd name="connsiteY11" fmla="*/ 125308 h 1457967"/>
                <a:gd name="connsiteX12" fmla="*/ 964233 w 6827490"/>
                <a:gd name="connsiteY12" fmla="*/ 206017 h 1457967"/>
                <a:gd name="connsiteX13" fmla="*/ 4306706 w 6827490"/>
                <a:gd name="connsiteY13" fmla="*/ 508072 h 1457967"/>
                <a:gd name="connsiteX14" fmla="*/ 5730672 w 6827490"/>
                <a:gd name="connsiteY14" fmla="*/ 1148696 h 1457967"/>
                <a:gd name="connsiteX15" fmla="*/ 6797404 w 6827490"/>
                <a:gd name="connsiteY15" fmla="*/ 1220131 h 1457967"/>
                <a:gd name="connsiteX0" fmla="*/ 6797404 w 6827490"/>
                <a:gd name="connsiteY0" fmla="*/ 1220131 h 1457967"/>
                <a:gd name="connsiteX1" fmla="*/ 6827490 w 6827490"/>
                <a:gd name="connsiteY1" fmla="*/ 1453972 h 1457967"/>
                <a:gd name="connsiteX2" fmla="*/ 5502567 w 6827490"/>
                <a:gd name="connsiteY2" fmla="*/ 1374442 h 1457967"/>
                <a:gd name="connsiteX3" fmla="*/ 4626774 w 6827490"/>
                <a:gd name="connsiteY3" fmla="*/ 969863 h 1457967"/>
                <a:gd name="connsiteX4" fmla="*/ 3548652 w 6827490"/>
                <a:gd name="connsiteY4" fmla="*/ 782088 h 1457967"/>
                <a:gd name="connsiteX5" fmla="*/ 1863715 w 6827490"/>
                <a:gd name="connsiteY5" fmla="*/ 531123 h 1457967"/>
                <a:gd name="connsiteX6" fmla="*/ 673835 w 6827490"/>
                <a:gd name="connsiteY6" fmla="*/ 478917 h 1457967"/>
                <a:gd name="connsiteX7" fmla="*/ 445364 w 6827490"/>
                <a:gd name="connsiteY7" fmla="*/ 427380 h 1457967"/>
                <a:gd name="connsiteX8" fmla="*/ 180321 w 6827490"/>
                <a:gd name="connsiteY8" fmla="*/ 618694 h 1457967"/>
                <a:gd name="connsiteX9" fmla="*/ 3625 w 6827490"/>
                <a:gd name="connsiteY9" fmla="*/ 296483 h 1457967"/>
                <a:gd name="connsiteX10" fmla="*/ 423277 w 6827490"/>
                <a:gd name="connsiteY10" fmla="*/ 4479 h 1457967"/>
                <a:gd name="connsiteX11" fmla="*/ 577885 w 6827490"/>
                <a:gd name="connsiteY11" fmla="*/ 125308 h 1457967"/>
                <a:gd name="connsiteX12" fmla="*/ 964233 w 6827490"/>
                <a:gd name="connsiteY12" fmla="*/ 206017 h 1457967"/>
                <a:gd name="connsiteX13" fmla="*/ 4306706 w 6827490"/>
                <a:gd name="connsiteY13" fmla="*/ 508072 h 1457967"/>
                <a:gd name="connsiteX14" fmla="*/ 5730672 w 6827490"/>
                <a:gd name="connsiteY14" fmla="*/ 1148696 h 1457967"/>
                <a:gd name="connsiteX15" fmla="*/ 6797404 w 6827490"/>
                <a:gd name="connsiteY15" fmla="*/ 1220131 h 1457967"/>
                <a:gd name="connsiteX0" fmla="*/ 6797404 w 6827490"/>
                <a:gd name="connsiteY0" fmla="*/ 1220131 h 1457967"/>
                <a:gd name="connsiteX1" fmla="*/ 6827490 w 6827490"/>
                <a:gd name="connsiteY1" fmla="*/ 1453972 h 1457967"/>
                <a:gd name="connsiteX2" fmla="*/ 5502567 w 6827490"/>
                <a:gd name="connsiteY2" fmla="*/ 1374442 h 1457967"/>
                <a:gd name="connsiteX3" fmla="*/ 4626774 w 6827490"/>
                <a:gd name="connsiteY3" fmla="*/ 969863 h 1457967"/>
                <a:gd name="connsiteX4" fmla="*/ 3548652 w 6827490"/>
                <a:gd name="connsiteY4" fmla="*/ 782088 h 1457967"/>
                <a:gd name="connsiteX5" fmla="*/ 1863715 w 6827490"/>
                <a:gd name="connsiteY5" fmla="*/ 531123 h 1457967"/>
                <a:gd name="connsiteX6" fmla="*/ 1005139 w 6827490"/>
                <a:gd name="connsiteY6" fmla="*/ 438641 h 1457967"/>
                <a:gd name="connsiteX7" fmla="*/ 445364 w 6827490"/>
                <a:gd name="connsiteY7" fmla="*/ 427380 h 1457967"/>
                <a:gd name="connsiteX8" fmla="*/ 180321 w 6827490"/>
                <a:gd name="connsiteY8" fmla="*/ 618694 h 1457967"/>
                <a:gd name="connsiteX9" fmla="*/ 3625 w 6827490"/>
                <a:gd name="connsiteY9" fmla="*/ 296483 h 1457967"/>
                <a:gd name="connsiteX10" fmla="*/ 423277 w 6827490"/>
                <a:gd name="connsiteY10" fmla="*/ 4479 h 1457967"/>
                <a:gd name="connsiteX11" fmla="*/ 577885 w 6827490"/>
                <a:gd name="connsiteY11" fmla="*/ 125308 h 1457967"/>
                <a:gd name="connsiteX12" fmla="*/ 964233 w 6827490"/>
                <a:gd name="connsiteY12" fmla="*/ 206017 h 1457967"/>
                <a:gd name="connsiteX13" fmla="*/ 4306706 w 6827490"/>
                <a:gd name="connsiteY13" fmla="*/ 508072 h 1457967"/>
                <a:gd name="connsiteX14" fmla="*/ 5730672 w 6827490"/>
                <a:gd name="connsiteY14" fmla="*/ 1148696 h 1457967"/>
                <a:gd name="connsiteX15" fmla="*/ 6797404 w 6827490"/>
                <a:gd name="connsiteY15" fmla="*/ 1220131 h 1457967"/>
                <a:gd name="connsiteX0" fmla="*/ 6797404 w 6827490"/>
                <a:gd name="connsiteY0" fmla="*/ 1220131 h 1457967"/>
                <a:gd name="connsiteX1" fmla="*/ 6827490 w 6827490"/>
                <a:gd name="connsiteY1" fmla="*/ 1453972 h 1457967"/>
                <a:gd name="connsiteX2" fmla="*/ 5502567 w 6827490"/>
                <a:gd name="connsiteY2" fmla="*/ 1374442 h 1457967"/>
                <a:gd name="connsiteX3" fmla="*/ 4626774 w 6827490"/>
                <a:gd name="connsiteY3" fmla="*/ 969863 h 1457967"/>
                <a:gd name="connsiteX4" fmla="*/ 3548652 w 6827490"/>
                <a:gd name="connsiteY4" fmla="*/ 782088 h 1457967"/>
                <a:gd name="connsiteX5" fmla="*/ 1863715 w 6827490"/>
                <a:gd name="connsiteY5" fmla="*/ 531123 h 1457967"/>
                <a:gd name="connsiteX6" fmla="*/ 1005139 w 6827490"/>
                <a:gd name="connsiteY6" fmla="*/ 438641 h 1457967"/>
                <a:gd name="connsiteX7" fmla="*/ 445364 w 6827490"/>
                <a:gd name="connsiteY7" fmla="*/ 427380 h 1457967"/>
                <a:gd name="connsiteX8" fmla="*/ 180321 w 6827490"/>
                <a:gd name="connsiteY8" fmla="*/ 618694 h 1457967"/>
                <a:gd name="connsiteX9" fmla="*/ 3625 w 6827490"/>
                <a:gd name="connsiteY9" fmla="*/ 296483 h 1457967"/>
                <a:gd name="connsiteX10" fmla="*/ 423277 w 6827490"/>
                <a:gd name="connsiteY10" fmla="*/ 4479 h 1457967"/>
                <a:gd name="connsiteX11" fmla="*/ 577885 w 6827490"/>
                <a:gd name="connsiteY11" fmla="*/ 125308 h 1457967"/>
                <a:gd name="connsiteX12" fmla="*/ 964233 w 6827490"/>
                <a:gd name="connsiteY12" fmla="*/ 206017 h 1457967"/>
                <a:gd name="connsiteX13" fmla="*/ 4306706 w 6827490"/>
                <a:gd name="connsiteY13" fmla="*/ 508072 h 1457967"/>
                <a:gd name="connsiteX14" fmla="*/ 5730672 w 6827490"/>
                <a:gd name="connsiteY14" fmla="*/ 1148696 h 1457967"/>
                <a:gd name="connsiteX15" fmla="*/ 6797404 w 6827490"/>
                <a:gd name="connsiteY15" fmla="*/ 1220131 h 1457967"/>
                <a:gd name="connsiteX0" fmla="*/ 6795653 w 6825739"/>
                <a:gd name="connsiteY0" fmla="*/ 1220131 h 1457967"/>
                <a:gd name="connsiteX1" fmla="*/ 6825739 w 6825739"/>
                <a:gd name="connsiteY1" fmla="*/ 1453972 h 1457967"/>
                <a:gd name="connsiteX2" fmla="*/ 5500816 w 6825739"/>
                <a:gd name="connsiteY2" fmla="*/ 1374442 h 1457967"/>
                <a:gd name="connsiteX3" fmla="*/ 4625023 w 6825739"/>
                <a:gd name="connsiteY3" fmla="*/ 969863 h 1457967"/>
                <a:gd name="connsiteX4" fmla="*/ 3546901 w 6825739"/>
                <a:gd name="connsiteY4" fmla="*/ 782088 h 1457967"/>
                <a:gd name="connsiteX5" fmla="*/ 1861964 w 6825739"/>
                <a:gd name="connsiteY5" fmla="*/ 531123 h 1457967"/>
                <a:gd name="connsiteX6" fmla="*/ 1003388 w 6825739"/>
                <a:gd name="connsiteY6" fmla="*/ 438641 h 1457967"/>
                <a:gd name="connsiteX7" fmla="*/ 443613 w 6825739"/>
                <a:gd name="connsiteY7" fmla="*/ 427380 h 1457967"/>
                <a:gd name="connsiteX8" fmla="*/ 178570 w 6825739"/>
                <a:gd name="connsiteY8" fmla="*/ 618694 h 1457967"/>
                <a:gd name="connsiteX9" fmla="*/ 1874 w 6825739"/>
                <a:gd name="connsiteY9" fmla="*/ 296483 h 1457967"/>
                <a:gd name="connsiteX10" fmla="*/ 421526 w 6825739"/>
                <a:gd name="connsiteY10" fmla="*/ 4479 h 1457967"/>
                <a:gd name="connsiteX11" fmla="*/ 576134 w 6825739"/>
                <a:gd name="connsiteY11" fmla="*/ 125308 h 1457967"/>
                <a:gd name="connsiteX12" fmla="*/ 962482 w 6825739"/>
                <a:gd name="connsiteY12" fmla="*/ 206017 h 1457967"/>
                <a:gd name="connsiteX13" fmla="*/ 4304955 w 6825739"/>
                <a:gd name="connsiteY13" fmla="*/ 508072 h 1457967"/>
                <a:gd name="connsiteX14" fmla="*/ 5728921 w 6825739"/>
                <a:gd name="connsiteY14" fmla="*/ 1148696 h 1457967"/>
                <a:gd name="connsiteX15" fmla="*/ 6795653 w 6825739"/>
                <a:gd name="connsiteY15" fmla="*/ 1220131 h 1457967"/>
                <a:gd name="connsiteX0" fmla="*/ 6793779 w 6823865"/>
                <a:gd name="connsiteY0" fmla="*/ 1220131 h 1457967"/>
                <a:gd name="connsiteX1" fmla="*/ 6823865 w 6823865"/>
                <a:gd name="connsiteY1" fmla="*/ 1453972 h 1457967"/>
                <a:gd name="connsiteX2" fmla="*/ 5498942 w 6823865"/>
                <a:gd name="connsiteY2" fmla="*/ 1374442 h 1457967"/>
                <a:gd name="connsiteX3" fmla="*/ 4623149 w 6823865"/>
                <a:gd name="connsiteY3" fmla="*/ 969863 h 1457967"/>
                <a:gd name="connsiteX4" fmla="*/ 3545027 w 6823865"/>
                <a:gd name="connsiteY4" fmla="*/ 782088 h 1457967"/>
                <a:gd name="connsiteX5" fmla="*/ 1860090 w 6823865"/>
                <a:gd name="connsiteY5" fmla="*/ 531123 h 1457967"/>
                <a:gd name="connsiteX6" fmla="*/ 1001514 w 6823865"/>
                <a:gd name="connsiteY6" fmla="*/ 438641 h 1457967"/>
                <a:gd name="connsiteX7" fmla="*/ 441739 w 6823865"/>
                <a:gd name="connsiteY7" fmla="*/ 427380 h 1457967"/>
                <a:gd name="connsiteX8" fmla="*/ 176696 w 6823865"/>
                <a:gd name="connsiteY8" fmla="*/ 618694 h 1457967"/>
                <a:gd name="connsiteX9" fmla="*/ 0 w 6823865"/>
                <a:gd name="connsiteY9" fmla="*/ 296483 h 1457967"/>
                <a:gd name="connsiteX10" fmla="*/ 419652 w 6823865"/>
                <a:gd name="connsiteY10" fmla="*/ 4479 h 1457967"/>
                <a:gd name="connsiteX11" fmla="*/ 574260 w 6823865"/>
                <a:gd name="connsiteY11" fmla="*/ 125308 h 1457967"/>
                <a:gd name="connsiteX12" fmla="*/ 960608 w 6823865"/>
                <a:gd name="connsiteY12" fmla="*/ 206017 h 1457967"/>
                <a:gd name="connsiteX13" fmla="*/ 4303081 w 6823865"/>
                <a:gd name="connsiteY13" fmla="*/ 508072 h 1457967"/>
                <a:gd name="connsiteX14" fmla="*/ 5727047 w 6823865"/>
                <a:gd name="connsiteY14" fmla="*/ 1148696 h 1457967"/>
                <a:gd name="connsiteX15" fmla="*/ 6793779 w 6823865"/>
                <a:gd name="connsiteY15" fmla="*/ 1220131 h 1457967"/>
                <a:gd name="connsiteX0" fmla="*/ 6793779 w 6823865"/>
                <a:gd name="connsiteY0" fmla="*/ 1220131 h 1457967"/>
                <a:gd name="connsiteX1" fmla="*/ 6823865 w 6823865"/>
                <a:gd name="connsiteY1" fmla="*/ 1453972 h 1457967"/>
                <a:gd name="connsiteX2" fmla="*/ 5498942 w 6823865"/>
                <a:gd name="connsiteY2" fmla="*/ 1374442 h 1457967"/>
                <a:gd name="connsiteX3" fmla="*/ 4623149 w 6823865"/>
                <a:gd name="connsiteY3" fmla="*/ 969863 h 1457967"/>
                <a:gd name="connsiteX4" fmla="*/ 3545027 w 6823865"/>
                <a:gd name="connsiteY4" fmla="*/ 782088 h 1457967"/>
                <a:gd name="connsiteX5" fmla="*/ 1860090 w 6823865"/>
                <a:gd name="connsiteY5" fmla="*/ 531123 h 1457967"/>
                <a:gd name="connsiteX6" fmla="*/ 1001514 w 6823865"/>
                <a:gd name="connsiteY6" fmla="*/ 438641 h 1457967"/>
                <a:gd name="connsiteX7" fmla="*/ 441739 w 6823865"/>
                <a:gd name="connsiteY7" fmla="*/ 427380 h 1457967"/>
                <a:gd name="connsiteX8" fmla="*/ 176696 w 6823865"/>
                <a:gd name="connsiteY8" fmla="*/ 618694 h 1457967"/>
                <a:gd name="connsiteX9" fmla="*/ 0 w 6823865"/>
                <a:gd name="connsiteY9" fmla="*/ 296483 h 1457967"/>
                <a:gd name="connsiteX10" fmla="*/ 419652 w 6823865"/>
                <a:gd name="connsiteY10" fmla="*/ 4479 h 1457967"/>
                <a:gd name="connsiteX11" fmla="*/ 574260 w 6823865"/>
                <a:gd name="connsiteY11" fmla="*/ 125308 h 1457967"/>
                <a:gd name="connsiteX12" fmla="*/ 960608 w 6823865"/>
                <a:gd name="connsiteY12" fmla="*/ 206017 h 1457967"/>
                <a:gd name="connsiteX13" fmla="*/ 4303081 w 6823865"/>
                <a:gd name="connsiteY13" fmla="*/ 508072 h 1457967"/>
                <a:gd name="connsiteX14" fmla="*/ 5727047 w 6823865"/>
                <a:gd name="connsiteY14" fmla="*/ 1148696 h 1457967"/>
                <a:gd name="connsiteX15" fmla="*/ 6793779 w 6823865"/>
                <a:gd name="connsiteY15" fmla="*/ 1220131 h 1457967"/>
                <a:gd name="connsiteX0" fmla="*/ 6793779 w 6823865"/>
                <a:gd name="connsiteY0" fmla="*/ 1220131 h 1457967"/>
                <a:gd name="connsiteX1" fmla="*/ 6823865 w 6823865"/>
                <a:gd name="connsiteY1" fmla="*/ 1453972 h 1457967"/>
                <a:gd name="connsiteX2" fmla="*/ 5498942 w 6823865"/>
                <a:gd name="connsiteY2" fmla="*/ 1374442 h 1457967"/>
                <a:gd name="connsiteX3" fmla="*/ 4623149 w 6823865"/>
                <a:gd name="connsiteY3" fmla="*/ 969863 h 1457967"/>
                <a:gd name="connsiteX4" fmla="*/ 3545027 w 6823865"/>
                <a:gd name="connsiteY4" fmla="*/ 782088 h 1457967"/>
                <a:gd name="connsiteX5" fmla="*/ 1860090 w 6823865"/>
                <a:gd name="connsiteY5" fmla="*/ 531123 h 1457967"/>
                <a:gd name="connsiteX6" fmla="*/ 1001514 w 6823865"/>
                <a:gd name="connsiteY6" fmla="*/ 438641 h 1457967"/>
                <a:gd name="connsiteX7" fmla="*/ 441739 w 6823865"/>
                <a:gd name="connsiteY7" fmla="*/ 427380 h 1457967"/>
                <a:gd name="connsiteX8" fmla="*/ 176696 w 6823865"/>
                <a:gd name="connsiteY8" fmla="*/ 618694 h 1457967"/>
                <a:gd name="connsiteX9" fmla="*/ 0 w 6823865"/>
                <a:gd name="connsiteY9" fmla="*/ 296483 h 1457967"/>
                <a:gd name="connsiteX10" fmla="*/ 419652 w 6823865"/>
                <a:gd name="connsiteY10" fmla="*/ 4479 h 1457967"/>
                <a:gd name="connsiteX11" fmla="*/ 574260 w 6823865"/>
                <a:gd name="connsiteY11" fmla="*/ 125308 h 1457967"/>
                <a:gd name="connsiteX12" fmla="*/ 960608 w 6823865"/>
                <a:gd name="connsiteY12" fmla="*/ 206017 h 1457967"/>
                <a:gd name="connsiteX13" fmla="*/ 4303081 w 6823865"/>
                <a:gd name="connsiteY13" fmla="*/ 508072 h 1457967"/>
                <a:gd name="connsiteX14" fmla="*/ 5727047 w 6823865"/>
                <a:gd name="connsiteY14" fmla="*/ 1148696 h 1457967"/>
                <a:gd name="connsiteX15" fmla="*/ 6793779 w 6823865"/>
                <a:gd name="connsiteY15" fmla="*/ 1220131 h 1457967"/>
                <a:gd name="connsiteX0" fmla="*/ 6793779 w 6823865"/>
                <a:gd name="connsiteY0" fmla="*/ 1229895 h 1467731"/>
                <a:gd name="connsiteX1" fmla="*/ 6823865 w 6823865"/>
                <a:gd name="connsiteY1" fmla="*/ 1463736 h 1467731"/>
                <a:gd name="connsiteX2" fmla="*/ 5498942 w 6823865"/>
                <a:gd name="connsiteY2" fmla="*/ 1384206 h 1467731"/>
                <a:gd name="connsiteX3" fmla="*/ 4623149 w 6823865"/>
                <a:gd name="connsiteY3" fmla="*/ 979627 h 1467731"/>
                <a:gd name="connsiteX4" fmla="*/ 3545027 w 6823865"/>
                <a:gd name="connsiteY4" fmla="*/ 791852 h 1467731"/>
                <a:gd name="connsiteX5" fmla="*/ 1860090 w 6823865"/>
                <a:gd name="connsiteY5" fmla="*/ 540887 h 1467731"/>
                <a:gd name="connsiteX6" fmla="*/ 1001514 w 6823865"/>
                <a:gd name="connsiteY6" fmla="*/ 448405 h 1467731"/>
                <a:gd name="connsiteX7" fmla="*/ 441739 w 6823865"/>
                <a:gd name="connsiteY7" fmla="*/ 437144 h 1467731"/>
                <a:gd name="connsiteX8" fmla="*/ 176696 w 6823865"/>
                <a:gd name="connsiteY8" fmla="*/ 628458 h 1467731"/>
                <a:gd name="connsiteX9" fmla="*/ 0 w 6823865"/>
                <a:gd name="connsiteY9" fmla="*/ 306247 h 1467731"/>
                <a:gd name="connsiteX10" fmla="*/ 331304 w 6823865"/>
                <a:gd name="connsiteY10" fmla="*/ 4174 h 1467731"/>
                <a:gd name="connsiteX11" fmla="*/ 574260 w 6823865"/>
                <a:gd name="connsiteY11" fmla="*/ 135072 h 1467731"/>
                <a:gd name="connsiteX12" fmla="*/ 960608 w 6823865"/>
                <a:gd name="connsiteY12" fmla="*/ 215781 h 1467731"/>
                <a:gd name="connsiteX13" fmla="*/ 4303081 w 6823865"/>
                <a:gd name="connsiteY13" fmla="*/ 517836 h 1467731"/>
                <a:gd name="connsiteX14" fmla="*/ 5727047 w 6823865"/>
                <a:gd name="connsiteY14" fmla="*/ 1158460 h 1467731"/>
                <a:gd name="connsiteX15" fmla="*/ 6793779 w 6823865"/>
                <a:gd name="connsiteY15" fmla="*/ 1229895 h 1467731"/>
                <a:gd name="connsiteX0" fmla="*/ 6793779 w 6823865"/>
                <a:gd name="connsiteY0" fmla="*/ 1229895 h 1467731"/>
                <a:gd name="connsiteX1" fmla="*/ 6823865 w 6823865"/>
                <a:gd name="connsiteY1" fmla="*/ 1463736 h 1467731"/>
                <a:gd name="connsiteX2" fmla="*/ 5498942 w 6823865"/>
                <a:gd name="connsiteY2" fmla="*/ 1384206 h 1467731"/>
                <a:gd name="connsiteX3" fmla="*/ 4623149 w 6823865"/>
                <a:gd name="connsiteY3" fmla="*/ 979627 h 1467731"/>
                <a:gd name="connsiteX4" fmla="*/ 3545027 w 6823865"/>
                <a:gd name="connsiteY4" fmla="*/ 791852 h 1467731"/>
                <a:gd name="connsiteX5" fmla="*/ 1860090 w 6823865"/>
                <a:gd name="connsiteY5" fmla="*/ 540887 h 1467731"/>
                <a:gd name="connsiteX6" fmla="*/ 1001514 w 6823865"/>
                <a:gd name="connsiteY6" fmla="*/ 448405 h 1467731"/>
                <a:gd name="connsiteX7" fmla="*/ 441739 w 6823865"/>
                <a:gd name="connsiteY7" fmla="*/ 437144 h 1467731"/>
                <a:gd name="connsiteX8" fmla="*/ 176696 w 6823865"/>
                <a:gd name="connsiteY8" fmla="*/ 628458 h 1467731"/>
                <a:gd name="connsiteX9" fmla="*/ 0 w 6823865"/>
                <a:gd name="connsiteY9" fmla="*/ 306247 h 1467731"/>
                <a:gd name="connsiteX10" fmla="*/ 331304 w 6823865"/>
                <a:gd name="connsiteY10" fmla="*/ 4174 h 1467731"/>
                <a:gd name="connsiteX11" fmla="*/ 574260 w 6823865"/>
                <a:gd name="connsiteY11" fmla="*/ 135072 h 1467731"/>
                <a:gd name="connsiteX12" fmla="*/ 960608 w 6823865"/>
                <a:gd name="connsiteY12" fmla="*/ 215781 h 1467731"/>
                <a:gd name="connsiteX13" fmla="*/ 4303081 w 6823865"/>
                <a:gd name="connsiteY13" fmla="*/ 517836 h 1467731"/>
                <a:gd name="connsiteX14" fmla="*/ 5727047 w 6823865"/>
                <a:gd name="connsiteY14" fmla="*/ 1158460 h 1467731"/>
                <a:gd name="connsiteX15" fmla="*/ 6793779 w 6823865"/>
                <a:gd name="connsiteY15" fmla="*/ 1229895 h 1467731"/>
                <a:gd name="connsiteX0" fmla="*/ 6793779 w 6823865"/>
                <a:gd name="connsiteY0" fmla="*/ 1229895 h 1467731"/>
                <a:gd name="connsiteX1" fmla="*/ 6823865 w 6823865"/>
                <a:gd name="connsiteY1" fmla="*/ 1463736 h 1467731"/>
                <a:gd name="connsiteX2" fmla="*/ 5498942 w 6823865"/>
                <a:gd name="connsiteY2" fmla="*/ 1384206 h 1467731"/>
                <a:gd name="connsiteX3" fmla="*/ 4623149 w 6823865"/>
                <a:gd name="connsiteY3" fmla="*/ 979627 h 1467731"/>
                <a:gd name="connsiteX4" fmla="*/ 3545027 w 6823865"/>
                <a:gd name="connsiteY4" fmla="*/ 791852 h 1467731"/>
                <a:gd name="connsiteX5" fmla="*/ 1860090 w 6823865"/>
                <a:gd name="connsiteY5" fmla="*/ 540887 h 1467731"/>
                <a:gd name="connsiteX6" fmla="*/ 1001514 w 6823865"/>
                <a:gd name="connsiteY6" fmla="*/ 448405 h 1467731"/>
                <a:gd name="connsiteX7" fmla="*/ 441739 w 6823865"/>
                <a:gd name="connsiteY7" fmla="*/ 437144 h 1467731"/>
                <a:gd name="connsiteX8" fmla="*/ 176696 w 6823865"/>
                <a:gd name="connsiteY8" fmla="*/ 628458 h 1467731"/>
                <a:gd name="connsiteX9" fmla="*/ 0 w 6823865"/>
                <a:gd name="connsiteY9" fmla="*/ 306247 h 1467731"/>
                <a:gd name="connsiteX10" fmla="*/ 331304 w 6823865"/>
                <a:gd name="connsiteY10" fmla="*/ 4174 h 1467731"/>
                <a:gd name="connsiteX11" fmla="*/ 574260 w 6823865"/>
                <a:gd name="connsiteY11" fmla="*/ 135072 h 1467731"/>
                <a:gd name="connsiteX12" fmla="*/ 960608 w 6823865"/>
                <a:gd name="connsiteY12" fmla="*/ 215781 h 1467731"/>
                <a:gd name="connsiteX13" fmla="*/ 4303081 w 6823865"/>
                <a:gd name="connsiteY13" fmla="*/ 517836 h 1467731"/>
                <a:gd name="connsiteX14" fmla="*/ 5727047 w 6823865"/>
                <a:gd name="connsiteY14" fmla="*/ 1158460 h 1467731"/>
                <a:gd name="connsiteX15" fmla="*/ 6793779 w 6823865"/>
                <a:gd name="connsiteY15" fmla="*/ 1229895 h 1467731"/>
                <a:gd name="connsiteX0" fmla="*/ 6793779 w 6823865"/>
                <a:gd name="connsiteY0" fmla="*/ 1225721 h 1463557"/>
                <a:gd name="connsiteX1" fmla="*/ 6823865 w 6823865"/>
                <a:gd name="connsiteY1" fmla="*/ 1459562 h 1463557"/>
                <a:gd name="connsiteX2" fmla="*/ 5498942 w 6823865"/>
                <a:gd name="connsiteY2" fmla="*/ 1380032 h 1463557"/>
                <a:gd name="connsiteX3" fmla="*/ 4623149 w 6823865"/>
                <a:gd name="connsiteY3" fmla="*/ 975453 h 1463557"/>
                <a:gd name="connsiteX4" fmla="*/ 3545027 w 6823865"/>
                <a:gd name="connsiteY4" fmla="*/ 787678 h 1463557"/>
                <a:gd name="connsiteX5" fmla="*/ 1860090 w 6823865"/>
                <a:gd name="connsiteY5" fmla="*/ 536713 h 1463557"/>
                <a:gd name="connsiteX6" fmla="*/ 1001514 w 6823865"/>
                <a:gd name="connsiteY6" fmla="*/ 444231 h 1463557"/>
                <a:gd name="connsiteX7" fmla="*/ 441739 w 6823865"/>
                <a:gd name="connsiteY7" fmla="*/ 432970 h 1463557"/>
                <a:gd name="connsiteX8" fmla="*/ 176696 w 6823865"/>
                <a:gd name="connsiteY8" fmla="*/ 624284 h 1463557"/>
                <a:gd name="connsiteX9" fmla="*/ 0 w 6823865"/>
                <a:gd name="connsiteY9" fmla="*/ 302073 h 1463557"/>
                <a:gd name="connsiteX10" fmla="*/ 331304 w 6823865"/>
                <a:gd name="connsiteY10" fmla="*/ 0 h 1463557"/>
                <a:gd name="connsiteX11" fmla="*/ 574260 w 6823865"/>
                <a:gd name="connsiteY11" fmla="*/ 130898 h 1463557"/>
                <a:gd name="connsiteX12" fmla="*/ 960608 w 6823865"/>
                <a:gd name="connsiteY12" fmla="*/ 211607 h 1463557"/>
                <a:gd name="connsiteX13" fmla="*/ 4303081 w 6823865"/>
                <a:gd name="connsiteY13" fmla="*/ 513662 h 1463557"/>
                <a:gd name="connsiteX14" fmla="*/ 5727047 w 6823865"/>
                <a:gd name="connsiteY14" fmla="*/ 1154286 h 1463557"/>
                <a:gd name="connsiteX15" fmla="*/ 6793779 w 6823865"/>
                <a:gd name="connsiteY15" fmla="*/ 1225721 h 1463557"/>
                <a:gd name="connsiteX0" fmla="*/ 6793779 w 6823865"/>
                <a:gd name="connsiteY0" fmla="*/ 1225721 h 1463557"/>
                <a:gd name="connsiteX1" fmla="*/ 6823865 w 6823865"/>
                <a:gd name="connsiteY1" fmla="*/ 1459562 h 1463557"/>
                <a:gd name="connsiteX2" fmla="*/ 5498942 w 6823865"/>
                <a:gd name="connsiteY2" fmla="*/ 1380032 h 1463557"/>
                <a:gd name="connsiteX3" fmla="*/ 4623149 w 6823865"/>
                <a:gd name="connsiteY3" fmla="*/ 975453 h 1463557"/>
                <a:gd name="connsiteX4" fmla="*/ 3545027 w 6823865"/>
                <a:gd name="connsiteY4" fmla="*/ 787678 h 1463557"/>
                <a:gd name="connsiteX5" fmla="*/ 1860090 w 6823865"/>
                <a:gd name="connsiteY5" fmla="*/ 536713 h 1463557"/>
                <a:gd name="connsiteX6" fmla="*/ 1001514 w 6823865"/>
                <a:gd name="connsiteY6" fmla="*/ 444231 h 1463557"/>
                <a:gd name="connsiteX7" fmla="*/ 441739 w 6823865"/>
                <a:gd name="connsiteY7" fmla="*/ 432970 h 1463557"/>
                <a:gd name="connsiteX8" fmla="*/ 176696 w 6823865"/>
                <a:gd name="connsiteY8" fmla="*/ 624284 h 1463557"/>
                <a:gd name="connsiteX9" fmla="*/ 0 w 6823865"/>
                <a:gd name="connsiteY9" fmla="*/ 302073 h 1463557"/>
                <a:gd name="connsiteX10" fmla="*/ 331304 w 6823865"/>
                <a:gd name="connsiteY10" fmla="*/ 0 h 1463557"/>
                <a:gd name="connsiteX11" fmla="*/ 463826 w 6823865"/>
                <a:gd name="connsiteY11" fmla="*/ 130898 h 1463557"/>
                <a:gd name="connsiteX12" fmla="*/ 960608 w 6823865"/>
                <a:gd name="connsiteY12" fmla="*/ 211607 h 1463557"/>
                <a:gd name="connsiteX13" fmla="*/ 4303081 w 6823865"/>
                <a:gd name="connsiteY13" fmla="*/ 513662 h 1463557"/>
                <a:gd name="connsiteX14" fmla="*/ 5727047 w 6823865"/>
                <a:gd name="connsiteY14" fmla="*/ 1154286 h 1463557"/>
                <a:gd name="connsiteX15" fmla="*/ 6793779 w 6823865"/>
                <a:gd name="connsiteY15" fmla="*/ 1225721 h 1463557"/>
                <a:gd name="connsiteX0" fmla="*/ 6793779 w 6823865"/>
                <a:gd name="connsiteY0" fmla="*/ 1225721 h 1463557"/>
                <a:gd name="connsiteX1" fmla="*/ 6823865 w 6823865"/>
                <a:gd name="connsiteY1" fmla="*/ 1459562 h 1463557"/>
                <a:gd name="connsiteX2" fmla="*/ 5498942 w 6823865"/>
                <a:gd name="connsiteY2" fmla="*/ 1380032 h 1463557"/>
                <a:gd name="connsiteX3" fmla="*/ 4623149 w 6823865"/>
                <a:gd name="connsiteY3" fmla="*/ 975453 h 1463557"/>
                <a:gd name="connsiteX4" fmla="*/ 3545027 w 6823865"/>
                <a:gd name="connsiteY4" fmla="*/ 787678 h 1463557"/>
                <a:gd name="connsiteX5" fmla="*/ 1860090 w 6823865"/>
                <a:gd name="connsiteY5" fmla="*/ 536713 h 1463557"/>
                <a:gd name="connsiteX6" fmla="*/ 1001514 w 6823865"/>
                <a:gd name="connsiteY6" fmla="*/ 444231 h 1463557"/>
                <a:gd name="connsiteX7" fmla="*/ 441739 w 6823865"/>
                <a:gd name="connsiteY7" fmla="*/ 432970 h 1463557"/>
                <a:gd name="connsiteX8" fmla="*/ 176696 w 6823865"/>
                <a:gd name="connsiteY8" fmla="*/ 624284 h 1463557"/>
                <a:gd name="connsiteX9" fmla="*/ 0 w 6823865"/>
                <a:gd name="connsiteY9" fmla="*/ 302073 h 1463557"/>
                <a:gd name="connsiteX10" fmla="*/ 331304 w 6823865"/>
                <a:gd name="connsiteY10" fmla="*/ 0 h 1463557"/>
                <a:gd name="connsiteX11" fmla="*/ 463826 w 6823865"/>
                <a:gd name="connsiteY11" fmla="*/ 130898 h 1463557"/>
                <a:gd name="connsiteX12" fmla="*/ 960608 w 6823865"/>
                <a:gd name="connsiteY12" fmla="*/ 211607 h 1463557"/>
                <a:gd name="connsiteX13" fmla="*/ 4303081 w 6823865"/>
                <a:gd name="connsiteY13" fmla="*/ 513662 h 1463557"/>
                <a:gd name="connsiteX14" fmla="*/ 5727047 w 6823865"/>
                <a:gd name="connsiteY14" fmla="*/ 1154286 h 1463557"/>
                <a:gd name="connsiteX15" fmla="*/ 6793779 w 6823865"/>
                <a:gd name="connsiteY15" fmla="*/ 1225721 h 1463557"/>
                <a:gd name="connsiteX0" fmla="*/ 6793779 w 6823865"/>
                <a:gd name="connsiteY0" fmla="*/ 1225721 h 1463557"/>
                <a:gd name="connsiteX1" fmla="*/ 6823865 w 6823865"/>
                <a:gd name="connsiteY1" fmla="*/ 1459562 h 1463557"/>
                <a:gd name="connsiteX2" fmla="*/ 5498942 w 6823865"/>
                <a:gd name="connsiteY2" fmla="*/ 1380032 h 1463557"/>
                <a:gd name="connsiteX3" fmla="*/ 4623149 w 6823865"/>
                <a:gd name="connsiteY3" fmla="*/ 975453 h 1463557"/>
                <a:gd name="connsiteX4" fmla="*/ 3545027 w 6823865"/>
                <a:gd name="connsiteY4" fmla="*/ 787678 h 1463557"/>
                <a:gd name="connsiteX5" fmla="*/ 1860090 w 6823865"/>
                <a:gd name="connsiteY5" fmla="*/ 536713 h 1463557"/>
                <a:gd name="connsiteX6" fmla="*/ 1001514 w 6823865"/>
                <a:gd name="connsiteY6" fmla="*/ 444231 h 1463557"/>
                <a:gd name="connsiteX7" fmla="*/ 441739 w 6823865"/>
                <a:gd name="connsiteY7" fmla="*/ 432970 h 1463557"/>
                <a:gd name="connsiteX8" fmla="*/ 176696 w 6823865"/>
                <a:gd name="connsiteY8" fmla="*/ 624284 h 1463557"/>
                <a:gd name="connsiteX9" fmla="*/ 0 w 6823865"/>
                <a:gd name="connsiteY9" fmla="*/ 302073 h 1463557"/>
                <a:gd name="connsiteX10" fmla="*/ 331304 w 6823865"/>
                <a:gd name="connsiteY10" fmla="*/ 0 h 1463557"/>
                <a:gd name="connsiteX11" fmla="*/ 463826 w 6823865"/>
                <a:gd name="connsiteY11" fmla="*/ 130898 h 1463557"/>
                <a:gd name="connsiteX12" fmla="*/ 960608 w 6823865"/>
                <a:gd name="connsiteY12" fmla="*/ 211607 h 1463557"/>
                <a:gd name="connsiteX13" fmla="*/ 4303081 w 6823865"/>
                <a:gd name="connsiteY13" fmla="*/ 513662 h 1463557"/>
                <a:gd name="connsiteX14" fmla="*/ 5727047 w 6823865"/>
                <a:gd name="connsiteY14" fmla="*/ 1154286 h 1463557"/>
                <a:gd name="connsiteX15" fmla="*/ 6793779 w 6823865"/>
                <a:gd name="connsiteY15" fmla="*/ 1225721 h 1463557"/>
                <a:gd name="connsiteX0" fmla="*/ 6793779 w 6823865"/>
                <a:gd name="connsiteY0" fmla="*/ 1225721 h 1463557"/>
                <a:gd name="connsiteX1" fmla="*/ 6823865 w 6823865"/>
                <a:gd name="connsiteY1" fmla="*/ 1459562 h 1463557"/>
                <a:gd name="connsiteX2" fmla="*/ 5498942 w 6823865"/>
                <a:gd name="connsiteY2" fmla="*/ 1380032 h 1463557"/>
                <a:gd name="connsiteX3" fmla="*/ 4623149 w 6823865"/>
                <a:gd name="connsiteY3" fmla="*/ 975453 h 1463557"/>
                <a:gd name="connsiteX4" fmla="*/ 3545027 w 6823865"/>
                <a:gd name="connsiteY4" fmla="*/ 787678 h 1463557"/>
                <a:gd name="connsiteX5" fmla="*/ 1860090 w 6823865"/>
                <a:gd name="connsiteY5" fmla="*/ 536713 h 1463557"/>
                <a:gd name="connsiteX6" fmla="*/ 1001514 w 6823865"/>
                <a:gd name="connsiteY6" fmla="*/ 444231 h 1463557"/>
                <a:gd name="connsiteX7" fmla="*/ 441739 w 6823865"/>
                <a:gd name="connsiteY7" fmla="*/ 432970 h 1463557"/>
                <a:gd name="connsiteX8" fmla="*/ 176696 w 6823865"/>
                <a:gd name="connsiteY8" fmla="*/ 624284 h 1463557"/>
                <a:gd name="connsiteX9" fmla="*/ 0 w 6823865"/>
                <a:gd name="connsiteY9" fmla="*/ 302073 h 1463557"/>
                <a:gd name="connsiteX10" fmla="*/ 331304 w 6823865"/>
                <a:gd name="connsiteY10" fmla="*/ 0 h 1463557"/>
                <a:gd name="connsiteX11" fmla="*/ 452783 w 6823865"/>
                <a:gd name="connsiteY11" fmla="*/ 181244 h 1463557"/>
                <a:gd name="connsiteX12" fmla="*/ 960608 w 6823865"/>
                <a:gd name="connsiteY12" fmla="*/ 211607 h 1463557"/>
                <a:gd name="connsiteX13" fmla="*/ 4303081 w 6823865"/>
                <a:gd name="connsiteY13" fmla="*/ 513662 h 1463557"/>
                <a:gd name="connsiteX14" fmla="*/ 5727047 w 6823865"/>
                <a:gd name="connsiteY14" fmla="*/ 1154286 h 1463557"/>
                <a:gd name="connsiteX15" fmla="*/ 6793779 w 6823865"/>
                <a:gd name="connsiteY15" fmla="*/ 1225721 h 1463557"/>
                <a:gd name="connsiteX0" fmla="*/ 6793779 w 6823865"/>
                <a:gd name="connsiteY0" fmla="*/ 1205583 h 1443419"/>
                <a:gd name="connsiteX1" fmla="*/ 6823865 w 6823865"/>
                <a:gd name="connsiteY1" fmla="*/ 1439424 h 1443419"/>
                <a:gd name="connsiteX2" fmla="*/ 5498942 w 6823865"/>
                <a:gd name="connsiteY2" fmla="*/ 1359894 h 1443419"/>
                <a:gd name="connsiteX3" fmla="*/ 4623149 w 6823865"/>
                <a:gd name="connsiteY3" fmla="*/ 955315 h 1443419"/>
                <a:gd name="connsiteX4" fmla="*/ 3545027 w 6823865"/>
                <a:gd name="connsiteY4" fmla="*/ 767540 h 1443419"/>
                <a:gd name="connsiteX5" fmla="*/ 1860090 w 6823865"/>
                <a:gd name="connsiteY5" fmla="*/ 516575 h 1443419"/>
                <a:gd name="connsiteX6" fmla="*/ 1001514 w 6823865"/>
                <a:gd name="connsiteY6" fmla="*/ 424093 h 1443419"/>
                <a:gd name="connsiteX7" fmla="*/ 441739 w 6823865"/>
                <a:gd name="connsiteY7" fmla="*/ 412832 h 1443419"/>
                <a:gd name="connsiteX8" fmla="*/ 176696 w 6823865"/>
                <a:gd name="connsiteY8" fmla="*/ 604146 h 1443419"/>
                <a:gd name="connsiteX9" fmla="*/ 0 w 6823865"/>
                <a:gd name="connsiteY9" fmla="*/ 281935 h 1443419"/>
                <a:gd name="connsiteX10" fmla="*/ 253999 w 6823865"/>
                <a:gd name="connsiteY10" fmla="*/ 0 h 1443419"/>
                <a:gd name="connsiteX11" fmla="*/ 452783 w 6823865"/>
                <a:gd name="connsiteY11" fmla="*/ 161106 h 1443419"/>
                <a:gd name="connsiteX12" fmla="*/ 960608 w 6823865"/>
                <a:gd name="connsiteY12" fmla="*/ 191469 h 1443419"/>
                <a:gd name="connsiteX13" fmla="*/ 4303081 w 6823865"/>
                <a:gd name="connsiteY13" fmla="*/ 493524 h 1443419"/>
                <a:gd name="connsiteX14" fmla="*/ 5727047 w 6823865"/>
                <a:gd name="connsiteY14" fmla="*/ 1134148 h 1443419"/>
                <a:gd name="connsiteX15" fmla="*/ 6793779 w 6823865"/>
                <a:gd name="connsiteY15" fmla="*/ 1205583 h 1443419"/>
                <a:gd name="connsiteX0" fmla="*/ 6793779 w 6823865"/>
                <a:gd name="connsiteY0" fmla="*/ 1205583 h 1443419"/>
                <a:gd name="connsiteX1" fmla="*/ 6823865 w 6823865"/>
                <a:gd name="connsiteY1" fmla="*/ 1439424 h 1443419"/>
                <a:gd name="connsiteX2" fmla="*/ 5498942 w 6823865"/>
                <a:gd name="connsiteY2" fmla="*/ 1359894 h 1443419"/>
                <a:gd name="connsiteX3" fmla="*/ 4623149 w 6823865"/>
                <a:gd name="connsiteY3" fmla="*/ 955315 h 1443419"/>
                <a:gd name="connsiteX4" fmla="*/ 3545027 w 6823865"/>
                <a:gd name="connsiteY4" fmla="*/ 767540 h 1443419"/>
                <a:gd name="connsiteX5" fmla="*/ 1860090 w 6823865"/>
                <a:gd name="connsiteY5" fmla="*/ 516575 h 1443419"/>
                <a:gd name="connsiteX6" fmla="*/ 1001514 w 6823865"/>
                <a:gd name="connsiteY6" fmla="*/ 424093 h 1443419"/>
                <a:gd name="connsiteX7" fmla="*/ 441739 w 6823865"/>
                <a:gd name="connsiteY7" fmla="*/ 412832 h 1443419"/>
                <a:gd name="connsiteX8" fmla="*/ 209826 w 6823865"/>
                <a:gd name="connsiteY8" fmla="*/ 443040 h 1443419"/>
                <a:gd name="connsiteX9" fmla="*/ 0 w 6823865"/>
                <a:gd name="connsiteY9" fmla="*/ 281935 h 1443419"/>
                <a:gd name="connsiteX10" fmla="*/ 253999 w 6823865"/>
                <a:gd name="connsiteY10" fmla="*/ 0 h 1443419"/>
                <a:gd name="connsiteX11" fmla="*/ 452783 w 6823865"/>
                <a:gd name="connsiteY11" fmla="*/ 161106 h 1443419"/>
                <a:gd name="connsiteX12" fmla="*/ 960608 w 6823865"/>
                <a:gd name="connsiteY12" fmla="*/ 191469 h 1443419"/>
                <a:gd name="connsiteX13" fmla="*/ 4303081 w 6823865"/>
                <a:gd name="connsiteY13" fmla="*/ 493524 h 1443419"/>
                <a:gd name="connsiteX14" fmla="*/ 5727047 w 6823865"/>
                <a:gd name="connsiteY14" fmla="*/ 1134148 h 1443419"/>
                <a:gd name="connsiteX15" fmla="*/ 6793779 w 6823865"/>
                <a:gd name="connsiteY15" fmla="*/ 1205583 h 1443419"/>
                <a:gd name="connsiteX0" fmla="*/ 6793779 w 6823865"/>
                <a:gd name="connsiteY0" fmla="*/ 1205583 h 1443419"/>
                <a:gd name="connsiteX1" fmla="*/ 6823865 w 6823865"/>
                <a:gd name="connsiteY1" fmla="*/ 1439424 h 1443419"/>
                <a:gd name="connsiteX2" fmla="*/ 5498942 w 6823865"/>
                <a:gd name="connsiteY2" fmla="*/ 1359894 h 1443419"/>
                <a:gd name="connsiteX3" fmla="*/ 4623149 w 6823865"/>
                <a:gd name="connsiteY3" fmla="*/ 955315 h 1443419"/>
                <a:gd name="connsiteX4" fmla="*/ 3545027 w 6823865"/>
                <a:gd name="connsiteY4" fmla="*/ 767540 h 1443419"/>
                <a:gd name="connsiteX5" fmla="*/ 1860090 w 6823865"/>
                <a:gd name="connsiteY5" fmla="*/ 516575 h 1443419"/>
                <a:gd name="connsiteX6" fmla="*/ 1001514 w 6823865"/>
                <a:gd name="connsiteY6" fmla="*/ 424093 h 1443419"/>
                <a:gd name="connsiteX7" fmla="*/ 441739 w 6823865"/>
                <a:gd name="connsiteY7" fmla="*/ 412832 h 1443419"/>
                <a:gd name="connsiteX8" fmla="*/ 209826 w 6823865"/>
                <a:gd name="connsiteY8" fmla="*/ 503455 h 1443419"/>
                <a:gd name="connsiteX9" fmla="*/ 0 w 6823865"/>
                <a:gd name="connsiteY9" fmla="*/ 281935 h 1443419"/>
                <a:gd name="connsiteX10" fmla="*/ 253999 w 6823865"/>
                <a:gd name="connsiteY10" fmla="*/ 0 h 1443419"/>
                <a:gd name="connsiteX11" fmla="*/ 452783 w 6823865"/>
                <a:gd name="connsiteY11" fmla="*/ 161106 h 1443419"/>
                <a:gd name="connsiteX12" fmla="*/ 960608 w 6823865"/>
                <a:gd name="connsiteY12" fmla="*/ 191469 h 1443419"/>
                <a:gd name="connsiteX13" fmla="*/ 4303081 w 6823865"/>
                <a:gd name="connsiteY13" fmla="*/ 493524 h 1443419"/>
                <a:gd name="connsiteX14" fmla="*/ 5727047 w 6823865"/>
                <a:gd name="connsiteY14" fmla="*/ 1134148 h 1443419"/>
                <a:gd name="connsiteX15" fmla="*/ 6793779 w 6823865"/>
                <a:gd name="connsiteY15" fmla="*/ 1205583 h 1443419"/>
                <a:gd name="connsiteX0" fmla="*/ 6793779 w 6823865"/>
                <a:gd name="connsiteY0" fmla="*/ 1205583 h 1443419"/>
                <a:gd name="connsiteX1" fmla="*/ 6823865 w 6823865"/>
                <a:gd name="connsiteY1" fmla="*/ 1439424 h 1443419"/>
                <a:gd name="connsiteX2" fmla="*/ 5498942 w 6823865"/>
                <a:gd name="connsiteY2" fmla="*/ 1359894 h 1443419"/>
                <a:gd name="connsiteX3" fmla="*/ 4623149 w 6823865"/>
                <a:gd name="connsiteY3" fmla="*/ 955315 h 1443419"/>
                <a:gd name="connsiteX4" fmla="*/ 3545027 w 6823865"/>
                <a:gd name="connsiteY4" fmla="*/ 767540 h 1443419"/>
                <a:gd name="connsiteX5" fmla="*/ 1860090 w 6823865"/>
                <a:gd name="connsiteY5" fmla="*/ 516575 h 1443419"/>
                <a:gd name="connsiteX6" fmla="*/ 1001514 w 6823865"/>
                <a:gd name="connsiteY6" fmla="*/ 424093 h 1443419"/>
                <a:gd name="connsiteX7" fmla="*/ 441739 w 6823865"/>
                <a:gd name="connsiteY7" fmla="*/ 412832 h 1443419"/>
                <a:gd name="connsiteX8" fmla="*/ 209826 w 6823865"/>
                <a:gd name="connsiteY8" fmla="*/ 503455 h 1443419"/>
                <a:gd name="connsiteX9" fmla="*/ 0 w 6823865"/>
                <a:gd name="connsiteY9" fmla="*/ 281935 h 1443419"/>
                <a:gd name="connsiteX10" fmla="*/ 253999 w 6823865"/>
                <a:gd name="connsiteY10" fmla="*/ 0 h 1443419"/>
                <a:gd name="connsiteX11" fmla="*/ 452783 w 6823865"/>
                <a:gd name="connsiteY11" fmla="*/ 161106 h 1443419"/>
                <a:gd name="connsiteX12" fmla="*/ 960608 w 6823865"/>
                <a:gd name="connsiteY12" fmla="*/ 191469 h 1443419"/>
                <a:gd name="connsiteX13" fmla="*/ 4303081 w 6823865"/>
                <a:gd name="connsiteY13" fmla="*/ 493524 h 1443419"/>
                <a:gd name="connsiteX14" fmla="*/ 5727047 w 6823865"/>
                <a:gd name="connsiteY14" fmla="*/ 1134148 h 1443419"/>
                <a:gd name="connsiteX15" fmla="*/ 6793779 w 6823865"/>
                <a:gd name="connsiteY15" fmla="*/ 1205583 h 1443419"/>
                <a:gd name="connsiteX0" fmla="*/ 6793779 w 6823865"/>
                <a:gd name="connsiteY0" fmla="*/ 1205583 h 1443419"/>
                <a:gd name="connsiteX1" fmla="*/ 6823865 w 6823865"/>
                <a:gd name="connsiteY1" fmla="*/ 1439424 h 1443419"/>
                <a:gd name="connsiteX2" fmla="*/ 5498942 w 6823865"/>
                <a:gd name="connsiteY2" fmla="*/ 1359894 h 1443419"/>
                <a:gd name="connsiteX3" fmla="*/ 4623149 w 6823865"/>
                <a:gd name="connsiteY3" fmla="*/ 955315 h 1443419"/>
                <a:gd name="connsiteX4" fmla="*/ 3545027 w 6823865"/>
                <a:gd name="connsiteY4" fmla="*/ 767540 h 1443419"/>
                <a:gd name="connsiteX5" fmla="*/ 1860090 w 6823865"/>
                <a:gd name="connsiteY5" fmla="*/ 516575 h 1443419"/>
                <a:gd name="connsiteX6" fmla="*/ 1001514 w 6823865"/>
                <a:gd name="connsiteY6" fmla="*/ 424093 h 1443419"/>
                <a:gd name="connsiteX7" fmla="*/ 441739 w 6823865"/>
                <a:gd name="connsiteY7" fmla="*/ 412832 h 1443419"/>
                <a:gd name="connsiteX8" fmla="*/ 209826 w 6823865"/>
                <a:gd name="connsiteY8" fmla="*/ 503455 h 1443419"/>
                <a:gd name="connsiteX9" fmla="*/ 0 w 6823865"/>
                <a:gd name="connsiteY9" fmla="*/ 281935 h 1443419"/>
                <a:gd name="connsiteX10" fmla="*/ 253999 w 6823865"/>
                <a:gd name="connsiteY10" fmla="*/ 0 h 1443419"/>
                <a:gd name="connsiteX11" fmla="*/ 452783 w 6823865"/>
                <a:gd name="connsiteY11" fmla="*/ 161106 h 1443419"/>
                <a:gd name="connsiteX12" fmla="*/ 960608 w 6823865"/>
                <a:gd name="connsiteY12" fmla="*/ 191469 h 1443419"/>
                <a:gd name="connsiteX13" fmla="*/ 4303081 w 6823865"/>
                <a:gd name="connsiteY13" fmla="*/ 493524 h 1443419"/>
                <a:gd name="connsiteX14" fmla="*/ 5727047 w 6823865"/>
                <a:gd name="connsiteY14" fmla="*/ 1134148 h 1443419"/>
                <a:gd name="connsiteX15" fmla="*/ 6793779 w 6823865"/>
                <a:gd name="connsiteY15" fmla="*/ 1205583 h 1443419"/>
                <a:gd name="connsiteX0" fmla="*/ 6793779 w 6823865"/>
                <a:gd name="connsiteY0" fmla="*/ 1205583 h 1443419"/>
                <a:gd name="connsiteX1" fmla="*/ 6823865 w 6823865"/>
                <a:gd name="connsiteY1" fmla="*/ 1439424 h 1443419"/>
                <a:gd name="connsiteX2" fmla="*/ 5498942 w 6823865"/>
                <a:gd name="connsiteY2" fmla="*/ 1359894 h 1443419"/>
                <a:gd name="connsiteX3" fmla="*/ 4623149 w 6823865"/>
                <a:gd name="connsiteY3" fmla="*/ 955315 h 1443419"/>
                <a:gd name="connsiteX4" fmla="*/ 3545027 w 6823865"/>
                <a:gd name="connsiteY4" fmla="*/ 767540 h 1443419"/>
                <a:gd name="connsiteX5" fmla="*/ 1860090 w 6823865"/>
                <a:gd name="connsiteY5" fmla="*/ 516575 h 1443419"/>
                <a:gd name="connsiteX6" fmla="*/ 1001514 w 6823865"/>
                <a:gd name="connsiteY6" fmla="*/ 424093 h 1443419"/>
                <a:gd name="connsiteX7" fmla="*/ 441739 w 6823865"/>
                <a:gd name="connsiteY7" fmla="*/ 412832 h 1443419"/>
                <a:gd name="connsiteX8" fmla="*/ 209826 w 6823865"/>
                <a:gd name="connsiteY8" fmla="*/ 503455 h 1443419"/>
                <a:gd name="connsiteX9" fmla="*/ 0 w 6823865"/>
                <a:gd name="connsiteY9" fmla="*/ 281935 h 1443419"/>
                <a:gd name="connsiteX10" fmla="*/ 253999 w 6823865"/>
                <a:gd name="connsiteY10" fmla="*/ 0 h 1443419"/>
                <a:gd name="connsiteX11" fmla="*/ 452783 w 6823865"/>
                <a:gd name="connsiteY11" fmla="*/ 161106 h 1443419"/>
                <a:gd name="connsiteX12" fmla="*/ 960608 w 6823865"/>
                <a:gd name="connsiteY12" fmla="*/ 191469 h 1443419"/>
                <a:gd name="connsiteX13" fmla="*/ 4303081 w 6823865"/>
                <a:gd name="connsiteY13" fmla="*/ 493524 h 1443419"/>
                <a:gd name="connsiteX14" fmla="*/ 5727047 w 6823865"/>
                <a:gd name="connsiteY14" fmla="*/ 1134148 h 1443419"/>
                <a:gd name="connsiteX15" fmla="*/ 6793779 w 6823865"/>
                <a:gd name="connsiteY15" fmla="*/ 1205583 h 1443419"/>
                <a:gd name="connsiteX0" fmla="*/ 6793779 w 6823865"/>
                <a:gd name="connsiteY0" fmla="*/ 1205583 h 1443419"/>
                <a:gd name="connsiteX1" fmla="*/ 6823865 w 6823865"/>
                <a:gd name="connsiteY1" fmla="*/ 1439424 h 1443419"/>
                <a:gd name="connsiteX2" fmla="*/ 5498942 w 6823865"/>
                <a:gd name="connsiteY2" fmla="*/ 1359894 h 1443419"/>
                <a:gd name="connsiteX3" fmla="*/ 4623149 w 6823865"/>
                <a:gd name="connsiteY3" fmla="*/ 955315 h 1443419"/>
                <a:gd name="connsiteX4" fmla="*/ 3545027 w 6823865"/>
                <a:gd name="connsiteY4" fmla="*/ 767540 h 1443419"/>
                <a:gd name="connsiteX5" fmla="*/ 1860090 w 6823865"/>
                <a:gd name="connsiteY5" fmla="*/ 516575 h 1443419"/>
                <a:gd name="connsiteX6" fmla="*/ 1001514 w 6823865"/>
                <a:gd name="connsiteY6" fmla="*/ 424093 h 1443419"/>
                <a:gd name="connsiteX7" fmla="*/ 441739 w 6823865"/>
                <a:gd name="connsiteY7" fmla="*/ 412832 h 1443419"/>
                <a:gd name="connsiteX8" fmla="*/ 209826 w 6823865"/>
                <a:gd name="connsiteY8" fmla="*/ 503455 h 1443419"/>
                <a:gd name="connsiteX9" fmla="*/ 0 w 6823865"/>
                <a:gd name="connsiteY9" fmla="*/ 281935 h 1443419"/>
                <a:gd name="connsiteX10" fmla="*/ 253999 w 6823865"/>
                <a:gd name="connsiteY10" fmla="*/ 0 h 1443419"/>
                <a:gd name="connsiteX11" fmla="*/ 452783 w 6823865"/>
                <a:gd name="connsiteY11" fmla="*/ 161106 h 1443419"/>
                <a:gd name="connsiteX12" fmla="*/ 960608 w 6823865"/>
                <a:gd name="connsiteY12" fmla="*/ 191469 h 1443419"/>
                <a:gd name="connsiteX13" fmla="*/ 4303081 w 6823865"/>
                <a:gd name="connsiteY13" fmla="*/ 493524 h 1443419"/>
                <a:gd name="connsiteX14" fmla="*/ 5727047 w 6823865"/>
                <a:gd name="connsiteY14" fmla="*/ 1134148 h 1443419"/>
                <a:gd name="connsiteX15" fmla="*/ 6793779 w 6823865"/>
                <a:gd name="connsiteY15" fmla="*/ 1205583 h 1443419"/>
                <a:gd name="connsiteX0" fmla="*/ 6793779 w 6823865"/>
                <a:gd name="connsiteY0" fmla="*/ 1205583 h 1443419"/>
                <a:gd name="connsiteX1" fmla="*/ 6823865 w 6823865"/>
                <a:gd name="connsiteY1" fmla="*/ 1439424 h 1443419"/>
                <a:gd name="connsiteX2" fmla="*/ 5498942 w 6823865"/>
                <a:gd name="connsiteY2" fmla="*/ 1359894 h 1443419"/>
                <a:gd name="connsiteX3" fmla="*/ 4623149 w 6823865"/>
                <a:gd name="connsiteY3" fmla="*/ 955315 h 1443419"/>
                <a:gd name="connsiteX4" fmla="*/ 3545027 w 6823865"/>
                <a:gd name="connsiteY4" fmla="*/ 767540 h 1443419"/>
                <a:gd name="connsiteX5" fmla="*/ 1860090 w 6823865"/>
                <a:gd name="connsiteY5" fmla="*/ 516575 h 1443419"/>
                <a:gd name="connsiteX6" fmla="*/ 1001514 w 6823865"/>
                <a:gd name="connsiteY6" fmla="*/ 424093 h 1443419"/>
                <a:gd name="connsiteX7" fmla="*/ 333789 w 6823865"/>
                <a:gd name="connsiteY7" fmla="*/ 409937 h 1443419"/>
                <a:gd name="connsiteX8" fmla="*/ 209826 w 6823865"/>
                <a:gd name="connsiteY8" fmla="*/ 503455 h 1443419"/>
                <a:gd name="connsiteX9" fmla="*/ 0 w 6823865"/>
                <a:gd name="connsiteY9" fmla="*/ 281935 h 1443419"/>
                <a:gd name="connsiteX10" fmla="*/ 253999 w 6823865"/>
                <a:gd name="connsiteY10" fmla="*/ 0 h 1443419"/>
                <a:gd name="connsiteX11" fmla="*/ 452783 w 6823865"/>
                <a:gd name="connsiteY11" fmla="*/ 161106 h 1443419"/>
                <a:gd name="connsiteX12" fmla="*/ 960608 w 6823865"/>
                <a:gd name="connsiteY12" fmla="*/ 191469 h 1443419"/>
                <a:gd name="connsiteX13" fmla="*/ 4303081 w 6823865"/>
                <a:gd name="connsiteY13" fmla="*/ 493524 h 1443419"/>
                <a:gd name="connsiteX14" fmla="*/ 5727047 w 6823865"/>
                <a:gd name="connsiteY14" fmla="*/ 1134148 h 1443419"/>
                <a:gd name="connsiteX15" fmla="*/ 6793779 w 6823865"/>
                <a:gd name="connsiteY15" fmla="*/ 1205583 h 1443419"/>
                <a:gd name="connsiteX0" fmla="*/ 6793779 w 6823865"/>
                <a:gd name="connsiteY0" fmla="*/ 1205583 h 1443419"/>
                <a:gd name="connsiteX1" fmla="*/ 6823865 w 6823865"/>
                <a:gd name="connsiteY1" fmla="*/ 1439424 h 1443419"/>
                <a:gd name="connsiteX2" fmla="*/ 5498942 w 6823865"/>
                <a:gd name="connsiteY2" fmla="*/ 1359894 h 1443419"/>
                <a:gd name="connsiteX3" fmla="*/ 4623149 w 6823865"/>
                <a:gd name="connsiteY3" fmla="*/ 955315 h 1443419"/>
                <a:gd name="connsiteX4" fmla="*/ 3545027 w 6823865"/>
                <a:gd name="connsiteY4" fmla="*/ 767540 h 1443419"/>
                <a:gd name="connsiteX5" fmla="*/ 1860090 w 6823865"/>
                <a:gd name="connsiteY5" fmla="*/ 516575 h 1443419"/>
                <a:gd name="connsiteX6" fmla="*/ 1001514 w 6823865"/>
                <a:gd name="connsiteY6" fmla="*/ 424093 h 1443419"/>
                <a:gd name="connsiteX7" fmla="*/ 333789 w 6823865"/>
                <a:gd name="connsiteY7" fmla="*/ 409937 h 1443419"/>
                <a:gd name="connsiteX8" fmla="*/ 209826 w 6823865"/>
                <a:gd name="connsiteY8" fmla="*/ 503455 h 1443419"/>
                <a:gd name="connsiteX9" fmla="*/ 0 w 6823865"/>
                <a:gd name="connsiteY9" fmla="*/ 281935 h 1443419"/>
                <a:gd name="connsiteX10" fmla="*/ 253999 w 6823865"/>
                <a:gd name="connsiteY10" fmla="*/ 0 h 1443419"/>
                <a:gd name="connsiteX11" fmla="*/ 452783 w 6823865"/>
                <a:gd name="connsiteY11" fmla="*/ 161106 h 1443419"/>
                <a:gd name="connsiteX12" fmla="*/ 960608 w 6823865"/>
                <a:gd name="connsiteY12" fmla="*/ 191469 h 1443419"/>
                <a:gd name="connsiteX13" fmla="*/ 4303081 w 6823865"/>
                <a:gd name="connsiteY13" fmla="*/ 493524 h 1443419"/>
                <a:gd name="connsiteX14" fmla="*/ 5727047 w 6823865"/>
                <a:gd name="connsiteY14" fmla="*/ 1134148 h 1443419"/>
                <a:gd name="connsiteX15" fmla="*/ 6793779 w 6823865"/>
                <a:gd name="connsiteY15" fmla="*/ 1205583 h 1443419"/>
                <a:gd name="connsiteX0" fmla="*/ 6793779 w 6823865"/>
                <a:gd name="connsiteY0" fmla="*/ 1205583 h 1443419"/>
                <a:gd name="connsiteX1" fmla="*/ 6823865 w 6823865"/>
                <a:gd name="connsiteY1" fmla="*/ 1439424 h 1443419"/>
                <a:gd name="connsiteX2" fmla="*/ 5498942 w 6823865"/>
                <a:gd name="connsiteY2" fmla="*/ 1359894 h 1443419"/>
                <a:gd name="connsiteX3" fmla="*/ 4623149 w 6823865"/>
                <a:gd name="connsiteY3" fmla="*/ 955315 h 1443419"/>
                <a:gd name="connsiteX4" fmla="*/ 3545027 w 6823865"/>
                <a:gd name="connsiteY4" fmla="*/ 767540 h 1443419"/>
                <a:gd name="connsiteX5" fmla="*/ 1860090 w 6823865"/>
                <a:gd name="connsiteY5" fmla="*/ 516575 h 1443419"/>
                <a:gd name="connsiteX6" fmla="*/ 1001514 w 6823865"/>
                <a:gd name="connsiteY6" fmla="*/ 424093 h 1443419"/>
                <a:gd name="connsiteX7" fmla="*/ 333789 w 6823865"/>
                <a:gd name="connsiteY7" fmla="*/ 409937 h 1443419"/>
                <a:gd name="connsiteX8" fmla="*/ 209826 w 6823865"/>
                <a:gd name="connsiteY8" fmla="*/ 503455 h 1443419"/>
                <a:gd name="connsiteX9" fmla="*/ 0 w 6823865"/>
                <a:gd name="connsiteY9" fmla="*/ 281935 h 1443419"/>
                <a:gd name="connsiteX10" fmla="*/ 253999 w 6823865"/>
                <a:gd name="connsiteY10" fmla="*/ 0 h 1443419"/>
                <a:gd name="connsiteX11" fmla="*/ 452783 w 6823865"/>
                <a:gd name="connsiteY11" fmla="*/ 161106 h 1443419"/>
                <a:gd name="connsiteX12" fmla="*/ 960608 w 6823865"/>
                <a:gd name="connsiteY12" fmla="*/ 191469 h 1443419"/>
                <a:gd name="connsiteX13" fmla="*/ 4303081 w 6823865"/>
                <a:gd name="connsiteY13" fmla="*/ 493524 h 1443419"/>
                <a:gd name="connsiteX14" fmla="*/ 5727047 w 6823865"/>
                <a:gd name="connsiteY14" fmla="*/ 1134148 h 1443419"/>
                <a:gd name="connsiteX15" fmla="*/ 6793779 w 6823865"/>
                <a:gd name="connsiteY15" fmla="*/ 1205583 h 1443419"/>
                <a:gd name="connsiteX0" fmla="*/ 6795112 w 6825198"/>
                <a:gd name="connsiteY0" fmla="*/ 1205583 h 1443419"/>
                <a:gd name="connsiteX1" fmla="*/ 6825198 w 6825198"/>
                <a:gd name="connsiteY1" fmla="*/ 1439424 h 1443419"/>
                <a:gd name="connsiteX2" fmla="*/ 5500275 w 6825198"/>
                <a:gd name="connsiteY2" fmla="*/ 1359894 h 1443419"/>
                <a:gd name="connsiteX3" fmla="*/ 4624482 w 6825198"/>
                <a:gd name="connsiteY3" fmla="*/ 955315 h 1443419"/>
                <a:gd name="connsiteX4" fmla="*/ 3546360 w 6825198"/>
                <a:gd name="connsiteY4" fmla="*/ 767540 h 1443419"/>
                <a:gd name="connsiteX5" fmla="*/ 1861423 w 6825198"/>
                <a:gd name="connsiteY5" fmla="*/ 516575 h 1443419"/>
                <a:gd name="connsiteX6" fmla="*/ 1002847 w 6825198"/>
                <a:gd name="connsiteY6" fmla="*/ 424093 h 1443419"/>
                <a:gd name="connsiteX7" fmla="*/ 335122 w 6825198"/>
                <a:gd name="connsiteY7" fmla="*/ 409937 h 1443419"/>
                <a:gd name="connsiteX8" fmla="*/ 211159 w 6825198"/>
                <a:gd name="connsiteY8" fmla="*/ 503455 h 1443419"/>
                <a:gd name="connsiteX9" fmla="*/ 95064 w 6825198"/>
                <a:gd name="connsiteY9" fmla="*/ 413588 h 1443419"/>
                <a:gd name="connsiteX10" fmla="*/ 1333 w 6825198"/>
                <a:gd name="connsiteY10" fmla="*/ 281935 h 1443419"/>
                <a:gd name="connsiteX11" fmla="*/ 255332 w 6825198"/>
                <a:gd name="connsiteY11" fmla="*/ 0 h 1443419"/>
                <a:gd name="connsiteX12" fmla="*/ 454116 w 6825198"/>
                <a:gd name="connsiteY12" fmla="*/ 161106 h 1443419"/>
                <a:gd name="connsiteX13" fmla="*/ 961941 w 6825198"/>
                <a:gd name="connsiteY13" fmla="*/ 191469 h 1443419"/>
                <a:gd name="connsiteX14" fmla="*/ 4304414 w 6825198"/>
                <a:gd name="connsiteY14" fmla="*/ 493524 h 1443419"/>
                <a:gd name="connsiteX15" fmla="*/ 5728380 w 6825198"/>
                <a:gd name="connsiteY15" fmla="*/ 1134148 h 1443419"/>
                <a:gd name="connsiteX16" fmla="*/ 6795112 w 6825198"/>
                <a:gd name="connsiteY16" fmla="*/ 1205583 h 144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25198" h="1443419">
                  <a:moveTo>
                    <a:pt x="6795112" y="1205583"/>
                  </a:moveTo>
                  <a:lnTo>
                    <a:pt x="6825198" y="1439424"/>
                  </a:lnTo>
                  <a:cubicBezTo>
                    <a:pt x="5748557" y="1444495"/>
                    <a:pt x="5930370" y="1460091"/>
                    <a:pt x="5500275" y="1359894"/>
                  </a:cubicBezTo>
                  <a:lnTo>
                    <a:pt x="4624482" y="955315"/>
                  </a:lnTo>
                  <a:cubicBezTo>
                    <a:pt x="4496017" y="938339"/>
                    <a:pt x="4295506" y="882770"/>
                    <a:pt x="3546360" y="767540"/>
                  </a:cubicBezTo>
                  <a:cubicBezTo>
                    <a:pt x="3085501" y="696653"/>
                    <a:pt x="2442311" y="576720"/>
                    <a:pt x="1861423" y="516575"/>
                  </a:cubicBezTo>
                  <a:lnTo>
                    <a:pt x="1002847" y="424093"/>
                  </a:lnTo>
                  <a:lnTo>
                    <a:pt x="335122" y="409937"/>
                  </a:lnTo>
                  <a:cubicBezTo>
                    <a:pt x="206465" y="504461"/>
                    <a:pt x="327115" y="411825"/>
                    <a:pt x="211159" y="503455"/>
                  </a:cubicBezTo>
                  <a:cubicBezTo>
                    <a:pt x="185966" y="517573"/>
                    <a:pt x="130035" y="450508"/>
                    <a:pt x="95064" y="413588"/>
                  </a:cubicBezTo>
                  <a:cubicBezTo>
                    <a:pt x="60093" y="376668"/>
                    <a:pt x="-10562" y="364376"/>
                    <a:pt x="1333" y="281935"/>
                  </a:cubicBezTo>
                  <a:cubicBezTo>
                    <a:pt x="149153" y="122309"/>
                    <a:pt x="150449" y="115768"/>
                    <a:pt x="255332" y="0"/>
                  </a:cubicBezTo>
                  <a:cubicBezTo>
                    <a:pt x="362086" y="152714"/>
                    <a:pt x="363957" y="147654"/>
                    <a:pt x="454116" y="161106"/>
                  </a:cubicBezTo>
                  <a:cubicBezTo>
                    <a:pt x="544275" y="194696"/>
                    <a:pt x="340471" y="127675"/>
                    <a:pt x="961941" y="191469"/>
                  </a:cubicBezTo>
                  <a:cubicBezTo>
                    <a:pt x="1029979" y="182702"/>
                    <a:pt x="3510008" y="336411"/>
                    <a:pt x="4304414" y="493524"/>
                  </a:cubicBezTo>
                  <a:cubicBezTo>
                    <a:pt x="5098820" y="650637"/>
                    <a:pt x="5315188" y="1013717"/>
                    <a:pt x="5728380" y="1134148"/>
                  </a:cubicBezTo>
                  <a:cubicBezTo>
                    <a:pt x="6141572" y="1212472"/>
                    <a:pt x="6815811" y="1127606"/>
                    <a:pt x="6795112" y="1205583"/>
                  </a:cubicBezTo>
                  <a:close/>
                </a:path>
              </a:pathLst>
            </a:custGeom>
            <a:grp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Freeform 3"/>
            <p:cNvSpPr/>
            <p:nvPr/>
          </p:nvSpPr>
          <p:spPr>
            <a:xfrm>
              <a:off x="6148040" y="2706755"/>
              <a:ext cx="1021799" cy="985769"/>
            </a:xfrm>
            <a:custGeom>
              <a:avLst/>
              <a:gdLst>
                <a:gd name="connsiteX0" fmla="*/ 187740 w 1557131"/>
                <a:gd name="connsiteY0" fmla="*/ 1225826 h 1225826"/>
                <a:gd name="connsiteX1" fmla="*/ 375479 w 1557131"/>
                <a:gd name="connsiteY1" fmla="*/ 795130 h 1225826"/>
                <a:gd name="connsiteX2" fmla="*/ 1181653 w 1557131"/>
                <a:gd name="connsiteY2" fmla="*/ 430696 h 1225826"/>
                <a:gd name="connsiteX3" fmla="*/ 1479826 w 1557131"/>
                <a:gd name="connsiteY3" fmla="*/ 331304 h 1225826"/>
                <a:gd name="connsiteX4" fmla="*/ 1557131 w 1557131"/>
                <a:gd name="connsiteY4" fmla="*/ 99391 h 1225826"/>
                <a:gd name="connsiteX5" fmla="*/ 1325218 w 1557131"/>
                <a:gd name="connsiteY5" fmla="*/ 0 h 1225826"/>
                <a:gd name="connsiteX6" fmla="*/ 541131 w 1557131"/>
                <a:gd name="connsiteY6" fmla="*/ 242956 h 1225826"/>
                <a:gd name="connsiteX7" fmla="*/ 121479 w 1557131"/>
                <a:gd name="connsiteY7" fmla="*/ 596348 h 1225826"/>
                <a:gd name="connsiteX8" fmla="*/ 0 w 1557131"/>
                <a:gd name="connsiteY8" fmla="*/ 905565 h 1225826"/>
                <a:gd name="connsiteX9" fmla="*/ 187740 w 1557131"/>
                <a:gd name="connsiteY9" fmla="*/ 1225826 h 1225826"/>
                <a:gd name="connsiteX0" fmla="*/ 187740 w 1557131"/>
                <a:gd name="connsiteY0" fmla="*/ 1225826 h 1225826"/>
                <a:gd name="connsiteX1" fmla="*/ 375479 w 1557131"/>
                <a:gd name="connsiteY1" fmla="*/ 795130 h 1225826"/>
                <a:gd name="connsiteX2" fmla="*/ 1203740 w 1557131"/>
                <a:gd name="connsiteY2" fmla="*/ 474870 h 1225826"/>
                <a:gd name="connsiteX3" fmla="*/ 1479826 w 1557131"/>
                <a:gd name="connsiteY3" fmla="*/ 331304 h 1225826"/>
                <a:gd name="connsiteX4" fmla="*/ 1557131 w 1557131"/>
                <a:gd name="connsiteY4" fmla="*/ 99391 h 1225826"/>
                <a:gd name="connsiteX5" fmla="*/ 1325218 w 1557131"/>
                <a:gd name="connsiteY5" fmla="*/ 0 h 1225826"/>
                <a:gd name="connsiteX6" fmla="*/ 541131 w 1557131"/>
                <a:gd name="connsiteY6" fmla="*/ 242956 h 1225826"/>
                <a:gd name="connsiteX7" fmla="*/ 121479 w 1557131"/>
                <a:gd name="connsiteY7" fmla="*/ 596348 h 1225826"/>
                <a:gd name="connsiteX8" fmla="*/ 0 w 1557131"/>
                <a:gd name="connsiteY8" fmla="*/ 905565 h 1225826"/>
                <a:gd name="connsiteX9" fmla="*/ 187740 w 1557131"/>
                <a:gd name="connsiteY9" fmla="*/ 1225826 h 1225826"/>
                <a:gd name="connsiteX0" fmla="*/ 187740 w 1557131"/>
                <a:gd name="connsiteY0" fmla="*/ 1225826 h 1225826"/>
                <a:gd name="connsiteX1" fmla="*/ 375479 w 1557131"/>
                <a:gd name="connsiteY1" fmla="*/ 795130 h 1225826"/>
                <a:gd name="connsiteX2" fmla="*/ 1203740 w 1557131"/>
                <a:gd name="connsiteY2" fmla="*/ 474870 h 1225826"/>
                <a:gd name="connsiteX3" fmla="*/ 1468783 w 1557131"/>
                <a:gd name="connsiteY3" fmla="*/ 408609 h 1225826"/>
                <a:gd name="connsiteX4" fmla="*/ 1557131 w 1557131"/>
                <a:gd name="connsiteY4" fmla="*/ 99391 h 1225826"/>
                <a:gd name="connsiteX5" fmla="*/ 1325218 w 1557131"/>
                <a:gd name="connsiteY5" fmla="*/ 0 h 1225826"/>
                <a:gd name="connsiteX6" fmla="*/ 541131 w 1557131"/>
                <a:gd name="connsiteY6" fmla="*/ 242956 h 1225826"/>
                <a:gd name="connsiteX7" fmla="*/ 121479 w 1557131"/>
                <a:gd name="connsiteY7" fmla="*/ 596348 h 1225826"/>
                <a:gd name="connsiteX8" fmla="*/ 0 w 1557131"/>
                <a:gd name="connsiteY8" fmla="*/ 905565 h 1225826"/>
                <a:gd name="connsiteX9" fmla="*/ 187740 w 1557131"/>
                <a:gd name="connsiteY9" fmla="*/ 1225826 h 1225826"/>
                <a:gd name="connsiteX0" fmla="*/ 187740 w 1468783"/>
                <a:gd name="connsiteY0" fmla="*/ 1225826 h 1225826"/>
                <a:gd name="connsiteX1" fmla="*/ 375479 w 1468783"/>
                <a:gd name="connsiteY1" fmla="*/ 795130 h 1225826"/>
                <a:gd name="connsiteX2" fmla="*/ 1203740 w 1468783"/>
                <a:gd name="connsiteY2" fmla="*/ 474870 h 1225826"/>
                <a:gd name="connsiteX3" fmla="*/ 1468783 w 1468783"/>
                <a:gd name="connsiteY3" fmla="*/ 408609 h 1225826"/>
                <a:gd name="connsiteX4" fmla="*/ 1347305 w 1468783"/>
                <a:gd name="connsiteY4" fmla="*/ 276087 h 1225826"/>
                <a:gd name="connsiteX5" fmla="*/ 1325218 w 1468783"/>
                <a:gd name="connsiteY5" fmla="*/ 0 h 1225826"/>
                <a:gd name="connsiteX6" fmla="*/ 541131 w 1468783"/>
                <a:gd name="connsiteY6" fmla="*/ 242956 h 1225826"/>
                <a:gd name="connsiteX7" fmla="*/ 121479 w 1468783"/>
                <a:gd name="connsiteY7" fmla="*/ 596348 h 1225826"/>
                <a:gd name="connsiteX8" fmla="*/ 0 w 1468783"/>
                <a:gd name="connsiteY8" fmla="*/ 905565 h 1225826"/>
                <a:gd name="connsiteX9" fmla="*/ 187740 w 1468783"/>
                <a:gd name="connsiteY9" fmla="*/ 1225826 h 1225826"/>
                <a:gd name="connsiteX0" fmla="*/ 187740 w 1468783"/>
                <a:gd name="connsiteY0" fmla="*/ 1225826 h 1225826"/>
                <a:gd name="connsiteX1" fmla="*/ 375479 w 1468783"/>
                <a:gd name="connsiteY1" fmla="*/ 795130 h 1225826"/>
                <a:gd name="connsiteX2" fmla="*/ 894523 w 1468783"/>
                <a:gd name="connsiteY2" fmla="*/ 607392 h 1225826"/>
                <a:gd name="connsiteX3" fmla="*/ 1468783 w 1468783"/>
                <a:gd name="connsiteY3" fmla="*/ 408609 h 1225826"/>
                <a:gd name="connsiteX4" fmla="*/ 1347305 w 1468783"/>
                <a:gd name="connsiteY4" fmla="*/ 276087 h 1225826"/>
                <a:gd name="connsiteX5" fmla="*/ 1325218 w 1468783"/>
                <a:gd name="connsiteY5" fmla="*/ 0 h 1225826"/>
                <a:gd name="connsiteX6" fmla="*/ 541131 w 1468783"/>
                <a:gd name="connsiteY6" fmla="*/ 242956 h 1225826"/>
                <a:gd name="connsiteX7" fmla="*/ 121479 w 1468783"/>
                <a:gd name="connsiteY7" fmla="*/ 596348 h 1225826"/>
                <a:gd name="connsiteX8" fmla="*/ 0 w 1468783"/>
                <a:gd name="connsiteY8" fmla="*/ 905565 h 1225826"/>
                <a:gd name="connsiteX9" fmla="*/ 187740 w 1468783"/>
                <a:gd name="connsiteY9" fmla="*/ 1225826 h 1225826"/>
                <a:gd name="connsiteX0" fmla="*/ 187740 w 1347305"/>
                <a:gd name="connsiteY0" fmla="*/ 1225826 h 1225826"/>
                <a:gd name="connsiteX1" fmla="*/ 375479 w 1347305"/>
                <a:gd name="connsiteY1" fmla="*/ 795130 h 1225826"/>
                <a:gd name="connsiteX2" fmla="*/ 894523 w 1347305"/>
                <a:gd name="connsiteY2" fmla="*/ 607392 h 1225826"/>
                <a:gd name="connsiteX3" fmla="*/ 1148522 w 1347305"/>
                <a:gd name="connsiteY3" fmla="*/ 552174 h 1225826"/>
                <a:gd name="connsiteX4" fmla="*/ 1347305 w 1347305"/>
                <a:gd name="connsiteY4" fmla="*/ 276087 h 1225826"/>
                <a:gd name="connsiteX5" fmla="*/ 1325218 w 1347305"/>
                <a:gd name="connsiteY5" fmla="*/ 0 h 1225826"/>
                <a:gd name="connsiteX6" fmla="*/ 541131 w 1347305"/>
                <a:gd name="connsiteY6" fmla="*/ 242956 h 1225826"/>
                <a:gd name="connsiteX7" fmla="*/ 121479 w 1347305"/>
                <a:gd name="connsiteY7" fmla="*/ 596348 h 1225826"/>
                <a:gd name="connsiteX8" fmla="*/ 0 w 1347305"/>
                <a:gd name="connsiteY8" fmla="*/ 905565 h 1225826"/>
                <a:gd name="connsiteX9" fmla="*/ 187740 w 1347305"/>
                <a:gd name="connsiteY9" fmla="*/ 1225826 h 1225826"/>
                <a:gd name="connsiteX0" fmla="*/ 187740 w 1347305"/>
                <a:gd name="connsiteY0" fmla="*/ 1049130 h 1049130"/>
                <a:gd name="connsiteX1" fmla="*/ 375479 w 1347305"/>
                <a:gd name="connsiteY1" fmla="*/ 618434 h 1049130"/>
                <a:gd name="connsiteX2" fmla="*/ 894523 w 1347305"/>
                <a:gd name="connsiteY2" fmla="*/ 430696 h 1049130"/>
                <a:gd name="connsiteX3" fmla="*/ 1148522 w 1347305"/>
                <a:gd name="connsiteY3" fmla="*/ 375478 h 1049130"/>
                <a:gd name="connsiteX4" fmla="*/ 1347305 w 1347305"/>
                <a:gd name="connsiteY4" fmla="*/ 99391 h 1049130"/>
                <a:gd name="connsiteX5" fmla="*/ 1115392 w 1347305"/>
                <a:gd name="connsiteY5" fmla="*/ 0 h 1049130"/>
                <a:gd name="connsiteX6" fmla="*/ 541131 w 1347305"/>
                <a:gd name="connsiteY6" fmla="*/ 66260 h 1049130"/>
                <a:gd name="connsiteX7" fmla="*/ 121479 w 1347305"/>
                <a:gd name="connsiteY7" fmla="*/ 419652 h 1049130"/>
                <a:gd name="connsiteX8" fmla="*/ 0 w 1347305"/>
                <a:gd name="connsiteY8" fmla="*/ 728869 h 1049130"/>
                <a:gd name="connsiteX9" fmla="*/ 187740 w 1347305"/>
                <a:gd name="connsiteY9" fmla="*/ 1049130 h 1049130"/>
                <a:gd name="connsiteX0" fmla="*/ 187740 w 1236870"/>
                <a:gd name="connsiteY0" fmla="*/ 1049130 h 1049130"/>
                <a:gd name="connsiteX1" fmla="*/ 375479 w 1236870"/>
                <a:gd name="connsiteY1" fmla="*/ 618434 h 1049130"/>
                <a:gd name="connsiteX2" fmla="*/ 894523 w 1236870"/>
                <a:gd name="connsiteY2" fmla="*/ 430696 h 1049130"/>
                <a:gd name="connsiteX3" fmla="*/ 1148522 w 1236870"/>
                <a:gd name="connsiteY3" fmla="*/ 375478 h 1049130"/>
                <a:gd name="connsiteX4" fmla="*/ 1236870 w 1236870"/>
                <a:gd name="connsiteY4" fmla="*/ 143565 h 1049130"/>
                <a:gd name="connsiteX5" fmla="*/ 1115392 w 1236870"/>
                <a:gd name="connsiteY5" fmla="*/ 0 h 1049130"/>
                <a:gd name="connsiteX6" fmla="*/ 541131 w 1236870"/>
                <a:gd name="connsiteY6" fmla="*/ 66260 h 1049130"/>
                <a:gd name="connsiteX7" fmla="*/ 121479 w 1236870"/>
                <a:gd name="connsiteY7" fmla="*/ 419652 h 1049130"/>
                <a:gd name="connsiteX8" fmla="*/ 0 w 1236870"/>
                <a:gd name="connsiteY8" fmla="*/ 728869 h 1049130"/>
                <a:gd name="connsiteX9" fmla="*/ 187740 w 1236870"/>
                <a:gd name="connsiteY9" fmla="*/ 1049130 h 1049130"/>
                <a:gd name="connsiteX0" fmla="*/ 187740 w 1236870"/>
                <a:gd name="connsiteY0" fmla="*/ 1004956 h 1004956"/>
                <a:gd name="connsiteX1" fmla="*/ 375479 w 1236870"/>
                <a:gd name="connsiteY1" fmla="*/ 574260 h 1004956"/>
                <a:gd name="connsiteX2" fmla="*/ 894523 w 1236870"/>
                <a:gd name="connsiteY2" fmla="*/ 386522 h 1004956"/>
                <a:gd name="connsiteX3" fmla="*/ 1148522 w 1236870"/>
                <a:gd name="connsiteY3" fmla="*/ 331304 h 1004956"/>
                <a:gd name="connsiteX4" fmla="*/ 1236870 w 1236870"/>
                <a:gd name="connsiteY4" fmla="*/ 99391 h 1004956"/>
                <a:gd name="connsiteX5" fmla="*/ 1004957 w 1236870"/>
                <a:gd name="connsiteY5" fmla="*/ 0 h 1004956"/>
                <a:gd name="connsiteX6" fmla="*/ 541131 w 1236870"/>
                <a:gd name="connsiteY6" fmla="*/ 22086 h 1004956"/>
                <a:gd name="connsiteX7" fmla="*/ 121479 w 1236870"/>
                <a:gd name="connsiteY7" fmla="*/ 375478 h 1004956"/>
                <a:gd name="connsiteX8" fmla="*/ 0 w 1236870"/>
                <a:gd name="connsiteY8" fmla="*/ 684695 h 1004956"/>
                <a:gd name="connsiteX9" fmla="*/ 187740 w 1236870"/>
                <a:gd name="connsiteY9" fmla="*/ 1004956 h 1004956"/>
                <a:gd name="connsiteX0" fmla="*/ 187740 w 1236870"/>
                <a:gd name="connsiteY0" fmla="*/ 1004956 h 1004956"/>
                <a:gd name="connsiteX1" fmla="*/ 375479 w 1236870"/>
                <a:gd name="connsiteY1" fmla="*/ 574260 h 1004956"/>
                <a:gd name="connsiteX2" fmla="*/ 894523 w 1236870"/>
                <a:gd name="connsiteY2" fmla="*/ 386522 h 1004956"/>
                <a:gd name="connsiteX3" fmla="*/ 1148522 w 1236870"/>
                <a:gd name="connsiteY3" fmla="*/ 331304 h 1004956"/>
                <a:gd name="connsiteX4" fmla="*/ 1236870 w 1236870"/>
                <a:gd name="connsiteY4" fmla="*/ 99391 h 1004956"/>
                <a:gd name="connsiteX5" fmla="*/ 1004957 w 1236870"/>
                <a:gd name="connsiteY5" fmla="*/ 0 h 1004956"/>
                <a:gd name="connsiteX6" fmla="*/ 452783 w 1236870"/>
                <a:gd name="connsiteY6" fmla="*/ 143564 h 1004956"/>
                <a:gd name="connsiteX7" fmla="*/ 121479 w 1236870"/>
                <a:gd name="connsiteY7" fmla="*/ 375478 h 1004956"/>
                <a:gd name="connsiteX8" fmla="*/ 0 w 1236870"/>
                <a:gd name="connsiteY8" fmla="*/ 684695 h 1004956"/>
                <a:gd name="connsiteX9" fmla="*/ 187740 w 1236870"/>
                <a:gd name="connsiteY9" fmla="*/ 1004956 h 1004956"/>
                <a:gd name="connsiteX0" fmla="*/ 187740 w 1236870"/>
                <a:gd name="connsiteY0" fmla="*/ 1004956 h 1004956"/>
                <a:gd name="connsiteX1" fmla="*/ 408610 w 1236870"/>
                <a:gd name="connsiteY1" fmla="*/ 596347 h 1004956"/>
                <a:gd name="connsiteX2" fmla="*/ 894523 w 1236870"/>
                <a:gd name="connsiteY2" fmla="*/ 386522 h 1004956"/>
                <a:gd name="connsiteX3" fmla="*/ 1148522 w 1236870"/>
                <a:gd name="connsiteY3" fmla="*/ 331304 h 1004956"/>
                <a:gd name="connsiteX4" fmla="*/ 1236870 w 1236870"/>
                <a:gd name="connsiteY4" fmla="*/ 99391 h 1004956"/>
                <a:gd name="connsiteX5" fmla="*/ 1004957 w 1236870"/>
                <a:gd name="connsiteY5" fmla="*/ 0 h 1004956"/>
                <a:gd name="connsiteX6" fmla="*/ 452783 w 1236870"/>
                <a:gd name="connsiteY6" fmla="*/ 143564 h 1004956"/>
                <a:gd name="connsiteX7" fmla="*/ 121479 w 1236870"/>
                <a:gd name="connsiteY7" fmla="*/ 375478 h 1004956"/>
                <a:gd name="connsiteX8" fmla="*/ 0 w 1236870"/>
                <a:gd name="connsiteY8" fmla="*/ 684695 h 1004956"/>
                <a:gd name="connsiteX9" fmla="*/ 187740 w 1236870"/>
                <a:gd name="connsiteY9" fmla="*/ 1004956 h 1004956"/>
                <a:gd name="connsiteX0" fmla="*/ 187740 w 1236870"/>
                <a:gd name="connsiteY0" fmla="*/ 1004956 h 1004956"/>
                <a:gd name="connsiteX1" fmla="*/ 408610 w 1236870"/>
                <a:gd name="connsiteY1" fmla="*/ 596347 h 1004956"/>
                <a:gd name="connsiteX2" fmla="*/ 894523 w 1236870"/>
                <a:gd name="connsiteY2" fmla="*/ 386522 h 1004956"/>
                <a:gd name="connsiteX3" fmla="*/ 1148522 w 1236870"/>
                <a:gd name="connsiteY3" fmla="*/ 331304 h 1004956"/>
                <a:gd name="connsiteX4" fmla="*/ 1236870 w 1236870"/>
                <a:gd name="connsiteY4" fmla="*/ 99391 h 1004956"/>
                <a:gd name="connsiteX5" fmla="*/ 1004957 w 1236870"/>
                <a:gd name="connsiteY5" fmla="*/ 0 h 1004956"/>
                <a:gd name="connsiteX6" fmla="*/ 452783 w 1236870"/>
                <a:gd name="connsiteY6" fmla="*/ 143564 h 1004956"/>
                <a:gd name="connsiteX7" fmla="*/ 121479 w 1236870"/>
                <a:gd name="connsiteY7" fmla="*/ 375478 h 1004956"/>
                <a:gd name="connsiteX8" fmla="*/ 0 w 1236870"/>
                <a:gd name="connsiteY8" fmla="*/ 684695 h 1004956"/>
                <a:gd name="connsiteX9" fmla="*/ 187740 w 1236870"/>
                <a:gd name="connsiteY9" fmla="*/ 1004956 h 1004956"/>
                <a:gd name="connsiteX0" fmla="*/ 187740 w 1236870"/>
                <a:gd name="connsiteY0" fmla="*/ 1004956 h 1004956"/>
                <a:gd name="connsiteX1" fmla="*/ 408610 w 1236870"/>
                <a:gd name="connsiteY1" fmla="*/ 596347 h 1004956"/>
                <a:gd name="connsiteX2" fmla="*/ 894523 w 1236870"/>
                <a:gd name="connsiteY2" fmla="*/ 386522 h 1004956"/>
                <a:gd name="connsiteX3" fmla="*/ 1148522 w 1236870"/>
                <a:gd name="connsiteY3" fmla="*/ 331304 h 1004956"/>
                <a:gd name="connsiteX4" fmla="*/ 1236870 w 1236870"/>
                <a:gd name="connsiteY4" fmla="*/ 99391 h 1004956"/>
                <a:gd name="connsiteX5" fmla="*/ 1004957 w 1236870"/>
                <a:gd name="connsiteY5" fmla="*/ 0 h 1004956"/>
                <a:gd name="connsiteX6" fmla="*/ 452783 w 1236870"/>
                <a:gd name="connsiteY6" fmla="*/ 143564 h 1004956"/>
                <a:gd name="connsiteX7" fmla="*/ 121479 w 1236870"/>
                <a:gd name="connsiteY7" fmla="*/ 375478 h 1004956"/>
                <a:gd name="connsiteX8" fmla="*/ 0 w 1236870"/>
                <a:gd name="connsiteY8" fmla="*/ 684695 h 1004956"/>
                <a:gd name="connsiteX9" fmla="*/ 187740 w 1236870"/>
                <a:gd name="connsiteY9" fmla="*/ 1004956 h 1004956"/>
                <a:gd name="connsiteX0" fmla="*/ 187740 w 1236870"/>
                <a:gd name="connsiteY0" fmla="*/ 1004956 h 1004956"/>
                <a:gd name="connsiteX1" fmla="*/ 408610 w 1236870"/>
                <a:gd name="connsiteY1" fmla="*/ 596347 h 1004956"/>
                <a:gd name="connsiteX2" fmla="*/ 894523 w 1236870"/>
                <a:gd name="connsiteY2" fmla="*/ 386522 h 1004956"/>
                <a:gd name="connsiteX3" fmla="*/ 1148522 w 1236870"/>
                <a:gd name="connsiteY3" fmla="*/ 331304 h 1004956"/>
                <a:gd name="connsiteX4" fmla="*/ 1236870 w 1236870"/>
                <a:gd name="connsiteY4" fmla="*/ 99391 h 1004956"/>
                <a:gd name="connsiteX5" fmla="*/ 1004957 w 1236870"/>
                <a:gd name="connsiteY5" fmla="*/ 0 h 1004956"/>
                <a:gd name="connsiteX6" fmla="*/ 452783 w 1236870"/>
                <a:gd name="connsiteY6" fmla="*/ 143564 h 1004956"/>
                <a:gd name="connsiteX7" fmla="*/ 121479 w 1236870"/>
                <a:gd name="connsiteY7" fmla="*/ 375478 h 1004956"/>
                <a:gd name="connsiteX8" fmla="*/ 0 w 1236870"/>
                <a:gd name="connsiteY8" fmla="*/ 684695 h 1004956"/>
                <a:gd name="connsiteX9" fmla="*/ 187740 w 1236870"/>
                <a:gd name="connsiteY9" fmla="*/ 1004956 h 1004956"/>
                <a:gd name="connsiteX0" fmla="*/ 187740 w 1236870"/>
                <a:gd name="connsiteY0" fmla="*/ 1004956 h 1004956"/>
                <a:gd name="connsiteX1" fmla="*/ 408610 w 1236870"/>
                <a:gd name="connsiteY1" fmla="*/ 596347 h 1004956"/>
                <a:gd name="connsiteX2" fmla="*/ 894523 w 1236870"/>
                <a:gd name="connsiteY2" fmla="*/ 386522 h 1004956"/>
                <a:gd name="connsiteX3" fmla="*/ 1192696 w 1236870"/>
                <a:gd name="connsiteY3" fmla="*/ 430696 h 1004956"/>
                <a:gd name="connsiteX4" fmla="*/ 1236870 w 1236870"/>
                <a:gd name="connsiteY4" fmla="*/ 99391 h 1004956"/>
                <a:gd name="connsiteX5" fmla="*/ 1004957 w 1236870"/>
                <a:gd name="connsiteY5" fmla="*/ 0 h 1004956"/>
                <a:gd name="connsiteX6" fmla="*/ 452783 w 1236870"/>
                <a:gd name="connsiteY6" fmla="*/ 143564 h 1004956"/>
                <a:gd name="connsiteX7" fmla="*/ 121479 w 1236870"/>
                <a:gd name="connsiteY7" fmla="*/ 375478 h 1004956"/>
                <a:gd name="connsiteX8" fmla="*/ 0 w 1236870"/>
                <a:gd name="connsiteY8" fmla="*/ 684695 h 1004956"/>
                <a:gd name="connsiteX9" fmla="*/ 187740 w 1236870"/>
                <a:gd name="connsiteY9" fmla="*/ 1004956 h 1004956"/>
                <a:gd name="connsiteX0" fmla="*/ 187740 w 1236870"/>
                <a:gd name="connsiteY0" fmla="*/ 1104348 h 1104348"/>
                <a:gd name="connsiteX1" fmla="*/ 408610 w 1236870"/>
                <a:gd name="connsiteY1" fmla="*/ 695739 h 1104348"/>
                <a:gd name="connsiteX2" fmla="*/ 894523 w 1236870"/>
                <a:gd name="connsiteY2" fmla="*/ 485914 h 1104348"/>
                <a:gd name="connsiteX3" fmla="*/ 1192696 w 1236870"/>
                <a:gd name="connsiteY3" fmla="*/ 530088 h 1104348"/>
                <a:gd name="connsiteX4" fmla="*/ 1236870 w 1236870"/>
                <a:gd name="connsiteY4" fmla="*/ 198783 h 1104348"/>
                <a:gd name="connsiteX5" fmla="*/ 971826 w 1236870"/>
                <a:gd name="connsiteY5" fmla="*/ 0 h 1104348"/>
                <a:gd name="connsiteX6" fmla="*/ 452783 w 1236870"/>
                <a:gd name="connsiteY6" fmla="*/ 242956 h 1104348"/>
                <a:gd name="connsiteX7" fmla="*/ 121479 w 1236870"/>
                <a:gd name="connsiteY7" fmla="*/ 474870 h 1104348"/>
                <a:gd name="connsiteX8" fmla="*/ 0 w 1236870"/>
                <a:gd name="connsiteY8" fmla="*/ 784087 h 1104348"/>
                <a:gd name="connsiteX9" fmla="*/ 187740 w 1236870"/>
                <a:gd name="connsiteY9" fmla="*/ 1104348 h 1104348"/>
                <a:gd name="connsiteX0" fmla="*/ 187740 w 1236870"/>
                <a:gd name="connsiteY0" fmla="*/ 1104348 h 1104348"/>
                <a:gd name="connsiteX1" fmla="*/ 408610 w 1236870"/>
                <a:gd name="connsiteY1" fmla="*/ 695739 h 1104348"/>
                <a:gd name="connsiteX2" fmla="*/ 894523 w 1236870"/>
                <a:gd name="connsiteY2" fmla="*/ 485914 h 1104348"/>
                <a:gd name="connsiteX3" fmla="*/ 1192696 w 1236870"/>
                <a:gd name="connsiteY3" fmla="*/ 530088 h 1104348"/>
                <a:gd name="connsiteX4" fmla="*/ 1236870 w 1236870"/>
                <a:gd name="connsiteY4" fmla="*/ 198783 h 1104348"/>
                <a:gd name="connsiteX5" fmla="*/ 971826 w 1236870"/>
                <a:gd name="connsiteY5" fmla="*/ 0 h 1104348"/>
                <a:gd name="connsiteX6" fmla="*/ 452783 w 1236870"/>
                <a:gd name="connsiteY6" fmla="*/ 242956 h 1104348"/>
                <a:gd name="connsiteX7" fmla="*/ 121479 w 1236870"/>
                <a:gd name="connsiteY7" fmla="*/ 474870 h 1104348"/>
                <a:gd name="connsiteX8" fmla="*/ 0 w 1236870"/>
                <a:gd name="connsiteY8" fmla="*/ 784087 h 1104348"/>
                <a:gd name="connsiteX9" fmla="*/ 187740 w 1236870"/>
                <a:gd name="connsiteY9" fmla="*/ 1104348 h 1104348"/>
                <a:gd name="connsiteX0" fmla="*/ 187740 w 1236870"/>
                <a:gd name="connsiteY0" fmla="*/ 1104348 h 1104348"/>
                <a:gd name="connsiteX1" fmla="*/ 408610 w 1236870"/>
                <a:gd name="connsiteY1" fmla="*/ 695739 h 1104348"/>
                <a:gd name="connsiteX2" fmla="*/ 894523 w 1236870"/>
                <a:gd name="connsiteY2" fmla="*/ 485914 h 1104348"/>
                <a:gd name="connsiteX3" fmla="*/ 1192696 w 1236870"/>
                <a:gd name="connsiteY3" fmla="*/ 530088 h 1104348"/>
                <a:gd name="connsiteX4" fmla="*/ 1236870 w 1236870"/>
                <a:gd name="connsiteY4" fmla="*/ 198783 h 1104348"/>
                <a:gd name="connsiteX5" fmla="*/ 971826 w 1236870"/>
                <a:gd name="connsiteY5" fmla="*/ 0 h 1104348"/>
                <a:gd name="connsiteX6" fmla="*/ 452783 w 1236870"/>
                <a:gd name="connsiteY6" fmla="*/ 242956 h 1104348"/>
                <a:gd name="connsiteX7" fmla="*/ 121479 w 1236870"/>
                <a:gd name="connsiteY7" fmla="*/ 474870 h 1104348"/>
                <a:gd name="connsiteX8" fmla="*/ 0 w 1236870"/>
                <a:gd name="connsiteY8" fmla="*/ 784087 h 1104348"/>
                <a:gd name="connsiteX9" fmla="*/ 187740 w 1236870"/>
                <a:gd name="connsiteY9" fmla="*/ 1104348 h 1104348"/>
                <a:gd name="connsiteX0" fmla="*/ 187740 w 1236870"/>
                <a:gd name="connsiteY0" fmla="*/ 1104348 h 1104348"/>
                <a:gd name="connsiteX1" fmla="*/ 408610 w 1236870"/>
                <a:gd name="connsiteY1" fmla="*/ 695739 h 1104348"/>
                <a:gd name="connsiteX2" fmla="*/ 894523 w 1236870"/>
                <a:gd name="connsiteY2" fmla="*/ 485914 h 1104348"/>
                <a:gd name="connsiteX3" fmla="*/ 1192696 w 1236870"/>
                <a:gd name="connsiteY3" fmla="*/ 530088 h 1104348"/>
                <a:gd name="connsiteX4" fmla="*/ 1236870 w 1236870"/>
                <a:gd name="connsiteY4" fmla="*/ 198783 h 1104348"/>
                <a:gd name="connsiteX5" fmla="*/ 971826 w 1236870"/>
                <a:gd name="connsiteY5" fmla="*/ 0 h 1104348"/>
                <a:gd name="connsiteX6" fmla="*/ 452783 w 1236870"/>
                <a:gd name="connsiteY6" fmla="*/ 242956 h 1104348"/>
                <a:gd name="connsiteX7" fmla="*/ 121479 w 1236870"/>
                <a:gd name="connsiteY7" fmla="*/ 474870 h 1104348"/>
                <a:gd name="connsiteX8" fmla="*/ 0 w 1236870"/>
                <a:gd name="connsiteY8" fmla="*/ 784087 h 1104348"/>
                <a:gd name="connsiteX9" fmla="*/ 187740 w 1236870"/>
                <a:gd name="connsiteY9" fmla="*/ 1104348 h 1104348"/>
                <a:gd name="connsiteX0" fmla="*/ 187740 w 1236870"/>
                <a:gd name="connsiteY0" fmla="*/ 1104348 h 1104348"/>
                <a:gd name="connsiteX1" fmla="*/ 408610 w 1236870"/>
                <a:gd name="connsiteY1" fmla="*/ 695739 h 1104348"/>
                <a:gd name="connsiteX2" fmla="*/ 883479 w 1236870"/>
                <a:gd name="connsiteY2" fmla="*/ 430696 h 1104348"/>
                <a:gd name="connsiteX3" fmla="*/ 1192696 w 1236870"/>
                <a:gd name="connsiteY3" fmla="*/ 530088 h 1104348"/>
                <a:gd name="connsiteX4" fmla="*/ 1236870 w 1236870"/>
                <a:gd name="connsiteY4" fmla="*/ 198783 h 1104348"/>
                <a:gd name="connsiteX5" fmla="*/ 971826 w 1236870"/>
                <a:gd name="connsiteY5" fmla="*/ 0 h 1104348"/>
                <a:gd name="connsiteX6" fmla="*/ 452783 w 1236870"/>
                <a:gd name="connsiteY6" fmla="*/ 242956 h 1104348"/>
                <a:gd name="connsiteX7" fmla="*/ 121479 w 1236870"/>
                <a:gd name="connsiteY7" fmla="*/ 474870 h 1104348"/>
                <a:gd name="connsiteX8" fmla="*/ 0 w 1236870"/>
                <a:gd name="connsiteY8" fmla="*/ 784087 h 1104348"/>
                <a:gd name="connsiteX9" fmla="*/ 187740 w 1236870"/>
                <a:gd name="connsiteY9" fmla="*/ 1104348 h 1104348"/>
                <a:gd name="connsiteX0" fmla="*/ 187740 w 1236870"/>
                <a:gd name="connsiteY0" fmla="*/ 1104348 h 1104348"/>
                <a:gd name="connsiteX1" fmla="*/ 397566 w 1236870"/>
                <a:gd name="connsiteY1" fmla="*/ 673652 h 1104348"/>
                <a:gd name="connsiteX2" fmla="*/ 883479 w 1236870"/>
                <a:gd name="connsiteY2" fmla="*/ 430696 h 1104348"/>
                <a:gd name="connsiteX3" fmla="*/ 1192696 w 1236870"/>
                <a:gd name="connsiteY3" fmla="*/ 530088 h 1104348"/>
                <a:gd name="connsiteX4" fmla="*/ 1236870 w 1236870"/>
                <a:gd name="connsiteY4" fmla="*/ 198783 h 1104348"/>
                <a:gd name="connsiteX5" fmla="*/ 971826 w 1236870"/>
                <a:gd name="connsiteY5" fmla="*/ 0 h 1104348"/>
                <a:gd name="connsiteX6" fmla="*/ 452783 w 1236870"/>
                <a:gd name="connsiteY6" fmla="*/ 242956 h 1104348"/>
                <a:gd name="connsiteX7" fmla="*/ 121479 w 1236870"/>
                <a:gd name="connsiteY7" fmla="*/ 474870 h 1104348"/>
                <a:gd name="connsiteX8" fmla="*/ 0 w 1236870"/>
                <a:gd name="connsiteY8" fmla="*/ 784087 h 1104348"/>
                <a:gd name="connsiteX9" fmla="*/ 187740 w 1236870"/>
                <a:gd name="connsiteY9" fmla="*/ 1104348 h 1104348"/>
                <a:gd name="connsiteX0" fmla="*/ 187740 w 1236870"/>
                <a:gd name="connsiteY0" fmla="*/ 1104348 h 1104348"/>
                <a:gd name="connsiteX1" fmla="*/ 397566 w 1236870"/>
                <a:gd name="connsiteY1" fmla="*/ 673652 h 1104348"/>
                <a:gd name="connsiteX2" fmla="*/ 883479 w 1236870"/>
                <a:gd name="connsiteY2" fmla="*/ 430696 h 1104348"/>
                <a:gd name="connsiteX3" fmla="*/ 1192696 w 1236870"/>
                <a:gd name="connsiteY3" fmla="*/ 530088 h 1104348"/>
                <a:gd name="connsiteX4" fmla="*/ 1236870 w 1236870"/>
                <a:gd name="connsiteY4" fmla="*/ 198783 h 1104348"/>
                <a:gd name="connsiteX5" fmla="*/ 971826 w 1236870"/>
                <a:gd name="connsiteY5" fmla="*/ 0 h 1104348"/>
                <a:gd name="connsiteX6" fmla="*/ 452783 w 1236870"/>
                <a:gd name="connsiteY6" fmla="*/ 242956 h 1104348"/>
                <a:gd name="connsiteX7" fmla="*/ 121479 w 1236870"/>
                <a:gd name="connsiteY7" fmla="*/ 474870 h 1104348"/>
                <a:gd name="connsiteX8" fmla="*/ 0 w 1236870"/>
                <a:gd name="connsiteY8" fmla="*/ 784087 h 1104348"/>
                <a:gd name="connsiteX9" fmla="*/ 187740 w 1236870"/>
                <a:gd name="connsiteY9" fmla="*/ 1104348 h 1104348"/>
                <a:gd name="connsiteX0" fmla="*/ 187740 w 1236870"/>
                <a:gd name="connsiteY0" fmla="*/ 1104348 h 1104348"/>
                <a:gd name="connsiteX1" fmla="*/ 397566 w 1236870"/>
                <a:gd name="connsiteY1" fmla="*/ 673652 h 1104348"/>
                <a:gd name="connsiteX2" fmla="*/ 883479 w 1236870"/>
                <a:gd name="connsiteY2" fmla="*/ 430696 h 1104348"/>
                <a:gd name="connsiteX3" fmla="*/ 1192696 w 1236870"/>
                <a:gd name="connsiteY3" fmla="*/ 530088 h 1104348"/>
                <a:gd name="connsiteX4" fmla="*/ 1236870 w 1236870"/>
                <a:gd name="connsiteY4" fmla="*/ 198783 h 1104348"/>
                <a:gd name="connsiteX5" fmla="*/ 971826 w 1236870"/>
                <a:gd name="connsiteY5" fmla="*/ 0 h 1104348"/>
                <a:gd name="connsiteX6" fmla="*/ 452783 w 1236870"/>
                <a:gd name="connsiteY6" fmla="*/ 242956 h 1104348"/>
                <a:gd name="connsiteX7" fmla="*/ 121479 w 1236870"/>
                <a:gd name="connsiteY7" fmla="*/ 474870 h 1104348"/>
                <a:gd name="connsiteX8" fmla="*/ 0 w 1236870"/>
                <a:gd name="connsiteY8" fmla="*/ 784087 h 1104348"/>
                <a:gd name="connsiteX9" fmla="*/ 187740 w 1236870"/>
                <a:gd name="connsiteY9" fmla="*/ 1104348 h 1104348"/>
                <a:gd name="connsiteX0" fmla="*/ 187740 w 1236870"/>
                <a:gd name="connsiteY0" fmla="*/ 1104348 h 1104348"/>
                <a:gd name="connsiteX1" fmla="*/ 397566 w 1236870"/>
                <a:gd name="connsiteY1" fmla="*/ 673652 h 1104348"/>
                <a:gd name="connsiteX2" fmla="*/ 883479 w 1236870"/>
                <a:gd name="connsiteY2" fmla="*/ 430696 h 1104348"/>
                <a:gd name="connsiteX3" fmla="*/ 1236870 w 1236870"/>
                <a:gd name="connsiteY3" fmla="*/ 198783 h 1104348"/>
                <a:gd name="connsiteX4" fmla="*/ 971826 w 1236870"/>
                <a:gd name="connsiteY4" fmla="*/ 0 h 1104348"/>
                <a:gd name="connsiteX5" fmla="*/ 452783 w 1236870"/>
                <a:gd name="connsiteY5" fmla="*/ 242956 h 1104348"/>
                <a:gd name="connsiteX6" fmla="*/ 121479 w 1236870"/>
                <a:gd name="connsiteY6" fmla="*/ 474870 h 1104348"/>
                <a:gd name="connsiteX7" fmla="*/ 0 w 1236870"/>
                <a:gd name="connsiteY7" fmla="*/ 784087 h 1104348"/>
                <a:gd name="connsiteX8" fmla="*/ 187740 w 1236870"/>
                <a:gd name="connsiteY8" fmla="*/ 1104348 h 1104348"/>
                <a:gd name="connsiteX0" fmla="*/ 187740 w 1236870"/>
                <a:gd name="connsiteY0" fmla="*/ 1104348 h 1104348"/>
                <a:gd name="connsiteX1" fmla="*/ 397566 w 1236870"/>
                <a:gd name="connsiteY1" fmla="*/ 673652 h 1104348"/>
                <a:gd name="connsiteX2" fmla="*/ 883479 w 1236870"/>
                <a:gd name="connsiteY2" fmla="*/ 430696 h 1104348"/>
                <a:gd name="connsiteX3" fmla="*/ 1236870 w 1236870"/>
                <a:gd name="connsiteY3" fmla="*/ 198783 h 1104348"/>
                <a:gd name="connsiteX4" fmla="*/ 971826 w 1236870"/>
                <a:gd name="connsiteY4" fmla="*/ 0 h 1104348"/>
                <a:gd name="connsiteX5" fmla="*/ 452783 w 1236870"/>
                <a:gd name="connsiteY5" fmla="*/ 242956 h 1104348"/>
                <a:gd name="connsiteX6" fmla="*/ 121479 w 1236870"/>
                <a:gd name="connsiteY6" fmla="*/ 474870 h 1104348"/>
                <a:gd name="connsiteX7" fmla="*/ 0 w 1236870"/>
                <a:gd name="connsiteY7" fmla="*/ 784087 h 1104348"/>
                <a:gd name="connsiteX8" fmla="*/ 187740 w 1236870"/>
                <a:gd name="connsiteY8" fmla="*/ 1104348 h 1104348"/>
                <a:gd name="connsiteX0" fmla="*/ 187740 w 1236870"/>
                <a:gd name="connsiteY0" fmla="*/ 1104348 h 1104348"/>
                <a:gd name="connsiteX1" fmla="*/ 397566 w 1236870"/>
                <a:gd name="connsiteY1" fmla="*/ 673652 h 1104348"/>
                <a:gd name="connsiteX2" fmla="*/ 883479 w 1236870"/>
                <a:gd name="connsiteY2" fmla="*/ 508001 h 1104348"/>
                <a:gd name="connsiteX3" fmla="*/ 1236870 w 1236870"/>
                <a:gd name="connsiteY3" fmla="*/ 198783 h 1104348"/>
                <a:gd name="connsiteX4" fmla="*/ 971826 w 1236870"/>
                <a:gd name="connsiteY4" fmla="*/ 0 h 1104348"/>
                <a:gd name="connsiteX5" fmla="*/ 452783 w 1236870"/>
                <a:gd name="connsiteY5" fmla="*/ 242956 h 1104348"/>
                <a:gd name="connsiteX6" fmla="*/ 121479 w 1236870"/>
                <a:gd name="connsiteY6" fmla="*/ 474870 h 1104348"/>
                <a:gd name="connsiteX7" fmla="*/ 0 w 1236870"/>
                <a:gd name="connsiteY7" fmla="*/ 784087 h 1104348"/>
                <a:gd name="connsiteX8" fmla="*/ 187740 w 1236870"/>
                <a:gd name="connsiteY8" fmla="*/ 1104348 h 1104348"/>
                <a:gd name="connsiteX0" fmla="*/ 187740 w 1236870"/>
                <a:gd name="connsiteY0" fmla="*/ 1104348 h 1104348"/>
                <a:gd name="connsiteX1" fmla="*/ 397566 w 1236870"/>
                <a:gd name="connsiteY1" fmla="*/ 673652 h 1104348"/>
                <a:gd name="connsiteX2" fmla="*/ 883479 w 1236870"/>
                <a:gd name="connsiteY2" fmla="*/ 508001 h 1104348"/>
                <a:gd name="connsiteX3" fmla="*/ 1236870 w 1236870"/>
                <a:gd name="connsiteY3" fmla="*/ 198783 h 1104348"/>
                <a:gd name="connsiteX4" fmla="*/ 971826 w 1236870"/>
                <a:gd name="connsiteY4" fmla="*/ 0 h 1104348"/>
                <a:gd name="connsiteX5" fmla="*/ 452783 w 1236870"/>
                <a:gd name="connsiteY5" fmla="*/ 242956 h 1104348"/>
                <a:gd name="connsiteX6" fmla="*/ 121479 w 1236870"/>
                <a:gd name="connsiteY6" fmla="*/ 474870 h 1104348"/>
                <a:gd name="connsiteX7" fmla="*/ 0 w 1236870"/>
                <a:gd name="connsiteY7" fmla="*/ 784087 h 1104348"/>
                <a:gd name="connsiteX8" fmla="*/ 187740 w 1236870"/>
                <a:gd name="connsiteY8" fmla="*/ 1104348 h 1104348"/>
                <a:gd name="connsiteX0" fmla="*/ 187740 w 1104349"/>
                <a:gd name="connsiteY0" fmla="*/ 1104348 h 1104348"/>
                <a:gd name="connsiteX1" fmla="*/ 397566 w 1104349"/>
                <a:gd name="connsiteY1" fmla="*/ 673652 h 1104348"/>
                <a:gd name="connsiteX2" fmla="*/ 883479 w 1104349"/>
                <a:gd name="connsiteY2" fmla="*/ 508001 h 1104348"/>
                <a:gd name="connsiteX3" fmla="*/ 1104349 w 1104349"/>
                <a:gd name="connsiteY3" fmla="*/ 220870 h 1104348"/>
                <a:gd name="connsiteX4" fmla="*/ 971826 w 1104349"/>
                <a:gd name="connsiteY4" fmla="*/ 0 h 1104348"/>
                <a:gd name="connsiteX5" fmla="*/ 452783 w 1104349"/>
                <a:gd name="connsiteY5" fmla="*/ 242956 h 1104348"/>
                <a:gd name="connsiteX6" fmla="*/ 121479 w 1104349"/>
                <a:gd name="connsiteY6" fmla="*/ 474870 h 1104348"/>
                <a:gd name="connsiteX7" fmla="*/ 0 w 1104349"/>
                <a:gd name="connsiteY7" fmla="*/ 784087 h 1104348"/>
                <a:gd name="connsiteX8" fmla="*/ 187740 w 1104349"/>
                <a:gd name="connsiteY8" fmla="*/ 1104348 h 1104348"/>
                <a:gd name="connsiteX0" fmla="*/ 187740 w 1104349"/>
                <a:gd name="connsiteY0" fmla="*/ 1027044 h 1027044"/>
                <a:gd name="connsiteX1" fmla="*/ 397566 w 1104349"/>
                <a:gd name="connsiteY1" fmla="*/ 596348 h 1027044"/>
                <a:gd name="connsiteX2" fmla="*/ 883479 w 1104349"/>
                <a:gd name="connsiteY2" fmla="*/ 430697 h 1027044"/>
                <a:gd name="connsiteX3" fmla="*/ 1104349 w 1104349"/>
                <a:gd name="connsiteY3" fmla="*/ 143566 h 1027044"/>
                <a:gd name="connsiteX4" fmla="*/ 839304 w 1104349"/>
                <a:gd name="connsiteY4" fmla="*/ 0 h 1027044"/>
                <a:gd name="connsiteX5" fmla="*/ 452783 w 1104349"/>
                <a:gd name="connsiteY5" fmla="*/ 165652 h 1027044"/>
                <a:gd name="connsiteX6" fmla="*/ 121479 w 1104349"/>
                <a:gd name="connsiteY6" fmla="*/ 397566 h 1027044"/>
                <a:gd name="connsiteX7" fmla="*/ 0 w 1104349"/>
                <a:gd name="connsiteY7" fmla="*/ 706783 h 1027044"/>
                <a:gd name="connsiteX8" fmla="*/ 187740 w 1104349"/>
                <a:gd name="connsiteY8" fmla="*/ 1027044 h 1027044"/>
                <a:gd name="connsiteX0" fmla="*/ 187740 w 1104349"/>
                <a:gd name="connsiteY0" fmla="*/ 1027044 h 1027044"/>
                <a:gd name="connsiteX1" fmla="*/ 397566 w 1104349"/>
                <a:gd name="connsiteY1" fmla="*/ 596348 h 1027044"/>
                <a:gd name="connsiteX2" fmla="*/ 883479 w 1104349"/>
                <a:gd name="connsiteY2" fmla="*/ 430697 h 1027044"/>
                <a:gd name="connsiteX3" fmla="*/ 1104349 w 1104349"/>
                <a:gd name="connsiteY3" fmla="*/ 88348 h 1027044"/>
                <a:gd name="connsiteX4" fmla="*/ 839304 w 1104349"/>
                <a:gd name="connsiteY4" fmla="*/ 0 h 1027044"/>
                <a:gd name="connsiteX5" fmla="*/ 452783 w 1104349"/>
                <a:gd name="connsiteY5" fmla="*/ 165652 h 1027044"/>
                <a:gd name="connsiteX6" fmla="*/ 121479 w 1104349"/>
                <a:gd name="connsiteY6" fmla="*/ 397566 h 1027044"/>
                <a:gd name="connsiteX7" fmla="*/ 0 w 1104349"/>
                <a:gd name="connsiteY7" fmla="*/ 706783 h 1027044"/>
                <a:gd name="connsiteX8" fmla="*/ 187740 w 1104349"/>
                <a:gd name="connsiteY8" fmla="*/ 1027044 h 1027044"/>
                <a:gd name="connsiteX0" fmla="*/ 187740 w 1104349"/>
                <a:gd name="connsiteY0" fmla="*/ 1027044 h 1027044"/>
                <a:gd name="connsiteX1" fmla="*/ 397566 w 1104349"/>
                <a:gd name="connsiteY1" fmla="*/ 596348 h 1027044"/>
                <a:gd name="connsiteX2" fmla="*/ 883479 w 1104349"/>
                <a:gd name="connsiteY2" fmla="*/ 430697 h 1027044"/>
                <a:gd name="connsiteX3" fmla="*/ 1104349 w 1104349"/>
                <a:gd name="connsiteY3" fmla="*/ 88348 h 1027044"/>
                <a:gd name="connsiteX4" fmla="*/ 839304 w 1104349"/>
                <a:gd name="connsiteY4" fmla="*/ 0 h 1027044"/>
                <a:gd name="connsiteX5" fmla="*/ 452783 w 1104349"/>
                <a:gd name="connsiteY5" fmla="*/ 165652 h 1027044"/>
                <a:gd name="connsiteX6" fmla="*/ 121479 w 1104349"/>
                <a:gd name="connsiteY6" fmla="*/ 397566 h 1027044"/>
                <a:gd name="connsiteX7" fmla="*/ 0 w 1104349"/>
                <a:gd name="connsiteY7" fmla="*/ 706783 h 1027044"/>
                <a:gd name="connsiteX8" fmla="*/ 187740 w 1104349"/>
                <a:gd name="connsiteY8" fmla="*/ 1027044 h 1027044"/>
                <a:gd name="connsiteX0" fmla="*/ 187740 w 1104349"/>
                <a:gd name="connsiteY0" fmla="*/ 1027044 h 1027044"/>
                <a:gd name="connsiteX1" fmla="*/ 397566 w 1104349"/>
                <a:gd name="connsiteY1" fmla="*/ 596348 h 1027044"/>
                <a:gd name="connsiteX2" fmla="*/ 883479 w 1104349"/>
                <a:gd name="connsiteY2" fmla="*/ 430697 h 1027044"/>
                <a:gd name="connsiteX3" fmla="*/ 1104349 w 1104349"/>
                <a:gd name="connsiteY3" fmla="*/ 88348 h 1027044"/>
                <a:gd name="connsiteX4" fmla="*/ 839304 w 1104349"/>
                <a:gd name="connsiteY4" fmla="*/ 0 h 1027044"/>
                <a:gd name="connsiteX5" fmla="*/ 452783 w 1104349"/>
                <a:gd name="connsiteY5" fmla="*/ 165652 h 1027044"/>
                <a:gd name="connsiteX6" fmla="*/ 121479 w 1104349"/>
                <a:gd name="connsiteY6" fmla="*/ 397566 h 1027044"/>
                <a:gd name="connsiteX7" fmla="*/ 0 w 1104349"/>
                <a:gd name="connsiteY7" fmla="*/ 706783 h 1027044"/>
                <a:gd name="connsiteX8" fmla="*/ 187740 w 1104349"/>
                <a:gd name="connsiteY8" fmla="*/ 1027044 h 1027044"/>
                <a:gd name="connsiteX0" fmla="*/ 187740 w 1104349"/>
                <a:gd name="connsiteY0" fmla="*/ 1027044 h 1027044"/>
                <a:gd name="connsiteX1" fmla="*/ 397566 w 1104349"/>
                <a:gd name="connsiteY1" fmla="*/ 596348 h 1027044"/>
                <a:gd name="connsiteX2" fmla="*/ 883479 w 1104349"/>
                <a:gd name="connsiteY2" fmla="*/ 430697 h 1027044"/>
                <a:gd name="connsiteX3" fmla="*/ 1104349 w 1104349"/>
                <a:gd name="connsiteY3" fmla="*/ 88348 h 1027044"/>
                <a:gd name="connsiteX4" fmla="*/ 839304 w 1104349"/>
                <a:gd name="connsiteY4" fmla="*/ 0 h 1027044"/>
                <a:gd name="connsiteX5" fmla="*/ 452783 w 1104349"/>
                <a:gd name="connsiteY5" fmla="*/ 165652 h 1027044"/>
                <a:gd name="connsiteX6" fmla="*/ 121479 w 1104349"/>
                <a:gd name="connsiteY6" fmla="*/ 397566 h 1027044"/>
                <a:gd name="connsiteX7" fmla="*/ 0 w 1104349"/>
                <a:gd name="connsiteY7" fmla="*/ 706783 h 1027044"/>
                <a:gd name="connsiteX8" fmla="*/ 187740 w 1104349"/>
                <a:gd name="connsiteY8" fmla="*/ 1027044 h 1027044"/>
                <a:gd name="connsiteX0" fmla="*/ 187740 w 1104349"/>
                <a:gd name="connsiteY0" fmla="*/ 1027044 h 1027044"/>
                <a:gd name="connsiteX1" fmla="*/ 403916 w 1104349"/>
                <a:gd name="connsiteY1" fmla="*/ 596348 h 1027044"/>
                <a:gd name="connsiteX2" fmla="*/ 883479 w 1104349"/>
                <a:gd name="connsiteY2" fmla="*/ 430697 h 1027044"/>
                <a:gd name="connsiteX3" fmla="*/ 1104349 w 1104349"/>
                <a:gd name="connsiteY3" fmla="*/ 88348 h 1027044"/>
                <a:gd name="connsiteX4" fmla="*/ 839304 w 1104349"/>
                <a:gd name="connsiteY4" fmla="*/ 0 h 1027044"/>
                <a:gd name="connsiteX5" fmla="*/ 452783 w 1104349"/>
                <a:gd name="connsiteY5" fmla="*/ 165652 h 1027044"/>
                <a:gd name="connsiteX6" fmla="*/ 121479 w 1104349"/>
                <a:gd name="connsiteY6" fmla="*/ 397566 h 1027044"/>
                <a:gd name="connsiteX7" fmla="*/ 0 w 1104349"/>
                <a:gd name="connsiteY7" fmla="*/ 706783 h 1027044"/>
                <a:gd name="connsiteX8" fmla="*/ 187740 w 1104349"/>
                <a:gd name="connsiteY8" fmla="*/ 1027044 h 1027044"/>
                <a:gd name="connsiteX0" fmla="*/ 187740 w 1104349"/>
                <a:gd name="connsiteY0" fmla="*/ 1027044 h 1027044"/>
                <a:gd name="connsiteX1" fmla="*/ 403916 w 1104349"/>
                <a:gd name="connsiteY1" fmla="*/ 596348 h 1027044"/>
                <a:gd name="connsiteX2" fmla="*/ 659159 w 1104349"/>
                <a:gd name="connsiteY2" fmla="*/ 436494 h 1027044"/>
                <a:gd name="connsiteX3" fmla="*/ 883479 w 1104349"/>
                <a:gd name="connsiteY3" fmla="*/ 430697 h 1027044"/>
                <a:gd name="connsiteX4" fmla="*/ 1104349 w 1104349"/>
                <a:gd name="connsiteY4" fmla="*/ 88348 h 1027044"/>
                <a:gd name="connsiteX5" fmla="*/ 839304 w 1104349"/>
                <a:gd name="connsiteY5" fmla="*/ 0 h 1027044"/>
                <a:gd name="connsiteX6" fmla="*/ 452783 w 1104349"/>
                <a:gd name="connsiteY6" fmla="*/ 165652 h 1027044"/>
                <a:gd name="connsiteX7" fmla="*/ 121479 w 1104349"/>
                <a:gd name="connsiteY7" fmla="*/ 397566 h 1027044"/>
                <a:gd name="connsiteX8" fmla="*/ 0 w 1104349"/>
                <a:gd name="connsiteY8" fmla="*/ 706783 h 1027044"/>
                <a:gd name="connsiteX9" fmla="*/ 187740 w 1104349"/>
                <a:gd name="connsiteY9" fmla="*/ 1027044 h 1027044"/>
                <a:gd name="connsiteX0" fmla="*/ 159165 w 1104349"/>
                <a:gd name="connsiteY0" fmla="*/ 985769 h 985769"/>
                <a:gd name="connsiteX1" fmla="*/ 403916 w 1104349"/>
                <a:gd name="connsiteY1" fmla="*/ 596348 h 985769"/>
                <a:gd name="connsiteX2" fmla="*/ 659159 w 1104349"/>
                <a:gd name="connsiteY2" fmla="*/ 436494 h 985769"/>
                <a:gd name="connsiteX3" fmla="*/ 883479 w 1104349"/>
                <a:gd name="connsiteY3" fmla="*/ 430697 h 985769"/>
                <a:gd name="connsiteX4" fmla="*/ 1104349 w 1104349"/>
                <a:gd name="connsiteY4" fmla="*/ 88348 h 985769"/>
                <a:gd name="connsiteX5" fmla="*/ 839304 w 1104349"/>
                <a:gd name="connsiteY5" fmla="*/ 0 h 985769"/>
                <a:gd name="connsiteX6" fmla="*/ 452783 w 1104349"/>
                <a:gd name="connsiteY6" fmla="*/ 165652 h 985769"/>
                <a:gd name="connsiteX7" fmla="*/ 121479 w 1104349"/>
                <a:gd name="connsiteY7" fmla="*/ 397566 h 985769"/>
                <a:gd name="connsiteX8" fmla="*/ 0 w 1104349"/>
                <a:gd name="connsiteY8" fmla="*/ 706783 h 985769"/>
                <a:gd name="connsiteX9" fmla="*/ 159165 w 1104349"/>
                <a:gd name="connsiteY9" fmla="*/ 985769 h 985769"/>
                <a:gd name="connsiteX0" fmla="*/ 159165 w 1104349"/>
                <a:gd name="connsiteY0" fmla="*/ 985769 h 985769"/>
                <a:gd name="connsiteX1" fmla="*/ 403916 w 1104349"/>
                <a:gd name="connsiteY1" fmla="*/ 596348 h 985769"/>
                <a:gd name="connsiteX2" fmla="*/ 659159 w 1104349"/>
                <a:gd name="connsiteY2" fmla="*/ 436494 h 985769"/>
                <a:gd name="connsiteX3" fmla="*/ 883479 w 1104349"/>
                <a:gd name="connsiteY3" fmla="*/ 430697 h 985769"/>
                <a:gd name="connsiteX4" fmla="*/ 1104349 w 1104349"/>
                <a:gd name="connsiteY4" fmla="*/ 88348 h 985769"/>
                <a:gd name="connsiteX5" fmla="*/ 839304 w 1104349"/>
                <a:gd name="connsiteY5" fmla="*/ 0 h 985769"/>
                <a:gd name="connsiteX6" fmla="*/ 452783 w 1104349"/>
                <a:gd name="connsiteY6" fmla="*/ 165652 h 985769"/>
                <a:gd name="connsiteX7" fmla="*/ 121479 w 1104349"/>
                <a:gd name="connsiteY7" fmla="*/ 397566 h 985769"/>
                <a:gd name="connsiteX8" fmla="*/ 0 w 1104349"/>
                <a:gd name="connsiteY8" fmla="*/ 706783 h 985769"/>
                <a:gd name="connsiteX9" fmla="*/ 159165 w 1104349"/>
                <a:gd name="connsiteY9" fmla="*/ 985769 h 985769"/>
                <a:gd name="connsiteX0" fmla="*/ 159165 w 1104349"/>
                <a:gd name="connsiteY0" fmla="*/ 985769 h 985769"/>
                <a:gd name="connsiteX1" fmla="*/ 403916 w 1104349"/>
                <a:gd name="connsiteY1" fmla="*/ 596348 h 985769"/>
                <a:gd name="connsiteX2" fmla="*/ 659159 w 1104349"/>
                <a:gd name="connsiteY2" fmla="*/ 436494 h 985769"/>
                <a:gd name="connsiteX3" fmla="*/ 883479 w 1104349"/>
                <a:gd name="connsiteY3" fmla="*/ 430697 h 985769"/>
                <a:gd name="connsiteX4" fmla="*/ 1104349 w 1104349"/>
                <a:gd name="connsiteY4" fmla="*/ 88348 h 985769"/>
                <a:gd name="connsiteX5" fmla="*/ 839304 w 1104349"/>
                <a:gd name="connsiteY5" fmla="*/ 0 h 985769"/>
                <a:gd name="connsiteX6" fmla="*/ 452783 w 1104349"/>
                <a:gd name="connsiteY6" fmla="*/ 165652 h 985769"/>
                <a:gd name="connsiteX7" fmla="*/ 121479 w 1104349"/>
                <a:gd name="connsiteY7" fmla="*/ 397566 h 985769"/>
                <a:gd name="connsiteX8" fmla="*/ 0 w 1104349"/>
                <a:gd name="connsiteY8" fmla="*/ 706783 h 985769"/>
                <a:gd name="connsiteX9" fmla="*/ 159165 w 1104349"/>
                <a:gd name="connsiteY9" fmla="*/ 985769 h 985769"/>
                <a:gd name="connsiteX0" fmla="*/ 159165 w 1104349"/>
                <a:gd name="connsiteY0" fmla="*/ 985769 h 985769"/>
                <a:gd name="connsiteX1" fmla="*/ 403916 w 1104349"/>
                <a:gd name="connsiteY1" fmla="*/ 596348 h 985769"/>
                <a:gd name="connsiteX2" fmla="*/ 732184 w 1104349"/>
                <a:gd name="connsiteY2" fmla="*/ 398394 h 985769"/>
                <a:gd name="connsiteX3" fmla="*/ 883479 w 1104349"/>
                <a:gd name="connsiteY3" fmla="*/ 430697 h 985769"/>
                <a:gd name="connsiteX4" fmla="*/ 1104349 w 1104349"/>
                <a:gd name="connsiteY4" fmla="*/ 88348 h 985769"/>
                <a:gd name="connsiteX5" fmla="*/ 839304 w 1104349"/>
                <a:gd name="connsiteY5" fmla="*/ 0 h 985769"/>
                <a:gd name="connsiteX6" fmla="*/ 452783 w 1104349"/>
                <a:gd name="connsiteY6" fmla="*/ 165652 h 985769"/>
                <a:gd name="connsiteX7" fmla="*/ 121479 w 1104349"/>
                <a:gd name="connsiteY7" fmla="*/ 397566 h 985769"/>
                <a:gd name="connsiteX8" fmla="*/ 0 w 1104349"/>
                <a:gd name="connsiteY8" fmla="*/ 706783 h 985769"/>
                <a:gd name="connsiteX9" fmla="*/ 159165 w 1104349"/>
                <a:gd name="connsiteY9" fmla="*/ 985769 h 985769"/>
                <a:gd name="connsiteX0" fmla="*/ 159165 w 1104349"/>
                <a:gd name="connsiteY0" fmla="*/ 985769 h 985769"/>
                <a:gd name="connsiteX1" fmla="*/ 403916 w 1104349"/>
                <a:gd name="connsiteY1" fmla="*/ 596348 h 985769"/>
                <a:gd name="connsiteX2" fmla="*/ 732184 w 1104349"/>
                <a:gd name="connsiteY2" fmla="*/ 398394 h 985769"/>
                <a:gd name="connsiteX3" fmla="*/ 883479 w 1104349"/>
                <a:gd name="connsiteY3" fmla="*/ 430697 h 985769"/>
                <a:gd name="connsiteX4" fmla="*/ 1104349 w 1104349"/>
                <a:gd name="connsiteY4" fmla="*/ 88348 h 985769"/>
                <a:gd name="connsiteX5" fmla="*/ 839304 w 1104349"/>
                <a:gd name="connsiteY5" fmla="*/ 0 h 985769"/>
                <a:gd name="connsiteX6" fmla="*/ 452783 w 1104349"/>
                <a:gd name="connsiteY6" fmla="*/ 165652 h 985769"/>
                <a:gd name="connsiteX7" fmla="*/ 121479 w 1104349"/>
                <a:gd name="connsiteY7" fmla="*/ 397566 h 985769"/>
                <a:gd name="connsiteX8" fmla="*/ 0 w 1104349"/>
                <a:gd name="connsiteY8" fmla="*/ 706783 h 985769"/>
                <a:gd name="connsiteX9" fmla="*/ 159165 w 1104349"/>
                <a:gd name="connsiteY9" fmla="*/ 985769 h 985769"/>
                <a:gd name="connsiteX0" fmla="*/ 159165 w 1104349"/>
                <a:gd name="connsiteY0" fmla="*/ 985769 h 985769"/>
                <a:gd name="connsiteX1" fmla="*/ 403916 w 1104349"/>
                <a:gd name="connsiteY1" fmla="*/ 596348 h 985769"/>
                <a:gd name="connsiteX2" fmla="*/ 732184 w 1104349"/>
                <a:gd name="connsiteY2" fmla="*/ 398394 h 985769"/>
                <a:gd name="connsiteX3" fmla="*/ 883479 w 1104349"/>
                <a:gd name="connsiteY3" fmla="*/ 430697 h 985769"/>
                <a:gd name="connsiteX4" fmla="*/ 1104349 w 1104349"/>
                <a:gd name="connsiteY4" fmla="*/ 88348 h 985769"/>
                <a:gd name="connsiteX5" fmla="*/ 839304 w 1104349"/>
                <a:gd name="connsiteY5" fmla="*/ 0 h 985769"/>
                <a:gd name="connsiteX6" fmla="*/ 452783 w 1104349"/>
                <a:gd name="connsiteY6" fmla="*/ 165652 h 985769"/>
                <a:gd name="connsiteX7" fmla="*/ 121479 w 1104349"/>
                <a:gd name="connsiteY7" fmla="*/ 397566 h 985769"/>
                <a:gd name="connsiteX8" fmla="*/ 0 w 1104349"/>
                <a:gd name="connsiteY8" fmla="*/ 706783 h 985769"/>
                <a:gd name="connsiteX9" fmla="*/ 159165 w 1104349"/>
                <a:gd name="connsiteY9" fmla="*/ 985769 h 985769"/>
                <a:gd name="connsiteX0" fmla="*/ 159165 w 1104349"/>
                <a:gd name="connsiteY0" fmla="*/ 985769 h 985769"/>
                <a:gd name="connsiteX1" fmla="*/ 403916 w 1104349"/>
                <a:gd name="connsiteY1" fmla="*/ 596348 h 985769"/>
                <a:gd name="connsiteX2" fmla="*/ 795684 w 1104349"/>
                <a:gd name="connsiteY2" fmla="*/ 353944 h 985769"/>
                <a:gd name="connsiteX3" fmla="*/ 883479 w 1104349"/>
                <a:gd name="connsiteY3" fmla="*/ 430697 h 985769"/>
                <a:gd name="connsiteX4" fmla="*/ 1104349 w 1104349"/>
                <a:gd name="connsiteY4" fmla="*/ 88348 h 985769"/>
                <a:gd name="connsiteX5" fmla="*/ 839304 w 1104349"/>
                <a:gd name="connsiteY5" fmla="*/ 0 h 985769"/>
                <a:gd name="connsiteX6" fmla="*/ 452783 w 1104349"/>
                <a:gd name="connsiteY6" fmla="*/ 165652 h 985769"/>
                <a:gd name="connsiteX7" fmla="*/ 121479 w 1104349"/>
                <a:gd name="connsiteY7" fmla="*/ 397566 h 985769"/>
                <a:gd name="connsiteX8" fmla="*/ 0 w 1104349"/>
                <a:gd name="connsiteY8" fmla="*/ 706783 h 985769"/>
                <a:gd name="connsiteX9" fmla="*/ 159165 w 1104349"/>
                <a:gd name="connsiteY9" fmla="*/ 985769 h 985769"/>
                <a:gd name="connsiteX0" fmla="*/ 159165 w 1104349"/>
                <a:gd name="connsiteY0" fmla="*/ 985769 h 985769"/>
                <a:gd name="connsiteX1" fmla="*/ 403916 w 1104349"/>
                <a:gd name="connsiteY1" fmla="*/ 596348 h 985769"/>
                <a:gd name="connsiteX2" fmla="*/ 795684 w 1104349"/>
                <a:gd name="connsiteY2" fmla="*/ 353944 h 985769"/>
                <a:gd name="connsiteX3" fmla="*/ 899354 w 1104349"/>
                <a:gd name="connsiteY3" fmla="*/ 392597 h 985769"/>
                <a:gd name="connsiteX4" fmla="*/ 1104349 w 1104349"/>
                <a:gd name="connsiteY4" fmla="*/ 88348 h 985769"/>
                <a:gd name="connsiteX5" fmla="*/ 839304 w 1104349"/>
                <a:gd name="connsiteY5" fmla="*/ 0 h 985769"/>
                <a:gd name="connsiteX6" fmla="*/ 452783 w 1104349"/>
                <a:gd name="connsiteY6" fmla="*/ 165652 h 985769"/>
                <a:gd name="connsiteX7" fmla="*/ 121479 w 1104349"/>
                <a:gd name="connsiteY7" fmla="*/ 397566 h 985769"/>
                <a:gd name="connsiteX8" fmla="*/ 0 w 1104349"/>
                <a:gd name="connsiteY8" fmla="*/ 706783 h 985769"/>
                <a:gd name="connsiteX9" fmla="*/ 159165 w 1104349"/>
                <a:gd name="connsiteY9" fmla="*/ 985769 h 985769"/>
                <a:gd name="connsiteX0" fmla="*/ 159165 w 1104349"/>
                <a:gd name="connsiteY0" fmla="*/ 985769 h 985769"/>
                <a:gd name="connsiteX1" fmla="*/ 403916 w 1104349"/>
                <a:gd name="connsiteY1" fmla="*/ 596348 h 985769"/>
                <a:gd name="connsiteX2" fmla="*/ 795684 w 1104349"/>
                <a:gd name="connsiteY2" fmla="*/ 353944 h 985769"/>
                <a:gd name="connsiteX3" fmla="*/ 899354 w 1104349"/>
                <a:gd name="connsiteY3" fmla="*/ 392597 h 985769"/>
                <a:gd name="connsiteX4" fmla="*/ 1104349 w 1104349"/>
                <a:gd name="connsiteY4" fmla="*/ 88348 h 985769"/>
                <a:gd name="connsiteX5" fmla="*/ 839304 w 1104349"/>
                <a:gd name="connsiteY5" fmla="*/ 0 h 985769"/>
                <a:gd name="connsiteX6" fmla="*/ 452783 w 1104349"/>
                <a:gd name="connsiteY6" fmla="*/ 165652 h 985769"/>
                <a:gd name="connsiteX7" fmla="*/ 121479 w 1104349"/>
                <a:gd name="connsiteY7" fmla="*/ 397566 h 985769"/>
                <a:gd name="connsiteX8" fmla="*/ 0 w 1104349"/>
                <a:gd name="connsiteY8" fmla="*/ 706783 h 985769"/>
                <a:gd name="connsiteX9" fmla="*/ 159165 w 1104349"/>
                <a:gd name="connsiteY9" fmla="*/ 985769 h 985769"/>
                <a:gd name="connsiteX0" fmla="*/ 159165 w 1044024"/>
                <a:gd name="connsiteY0" fmla="*/ 985769 h 985769"/>
                <a:gd name="connsiteX1" fmla="*/ 403916 w 1044024"/>
                <a:gd name="connsiteY1" fmla="*/ 596348 h 985769"/>
                <a:gd name="connsiteX2" fmla="*/ 795684 w 1044024"/>
                <a:gd name="connsiteY2" fmla="*/ 353944 h 985769"/>
                <a:gd name="connsiteX3" fmla="*/ 899354 w 1044024"/>
                <a:gd name="connsiteY3" fmla="*/ 392597 h 985769"/>
                <a:gd name="connsiteX4" fmla="*/ 1044024 w 1044024"/>
                <a:gd name="connsiteY4" fmla="*/ 183598 h 985769"/>
                <a:gd name="connsiteX5" fmla="*/ 839304 w 1044024"/>
                <a:gd name="connsiteY5" fmla="*/ 0 h 985769"/>
                <a:gd name="connsiteX6" fmla="*/ 452783 w 1044024"/>
                <a:gd name="connsiteY6" fmla="*/ 165652 h 985769"/>
                <a:gd name="connsiteX7" fmla="*/ 121479 w 1044024"/>
                <a:gd name="connsiteY7" fmla="*/ 397566 h 985769"/>
                <a:gd name="connsiteX8" fmla="*/ 0 w 1044024"/>
                <a:gd name="connsiteY8" fmla="*/ 706783 h 985769"/>
                <a:gd name="connsiteX9" fmla="*/ 159165 w 1044024"/>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452783 w 1021799"/>
                <a:gd name="connsiteY6" fmla="*/ 165652 h 985769"/>
                <a:gd name="connsiteX7" fmla="*/ 121479 w 1021799"/>
                <a:gd name="connsiteY7" fmla="*/ 397566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452783 w 1021799"/>
                <a:gd name="connsiteY6" fmla="*/ 165652 h 985769"/>
                <a:gd name="connsiteX7" fmla="*/ 121479 w 1021799"/>
                <a:gd name="connsiteY7" fmla="*/ 397566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452783 w 1021799"/>
                <a:gd name="connsiteY6" fmla="*/ 165652 h 985769"/>
                <a:gd name="connsiteX7" fmla="*/ 121479 w 1021799"/>
                <a:gd name="connsiteY7" fmla="*/ 397566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452783 w 1021799"/>
                <a:gd name="connsiteY6" fmla="*/ 165652 h 985769"/>
                <a:gd name="connsiteX7" fmla="*/ 121479 w 1021799"/>
                <a:gd name="connsiteY7" fmla="*/ 397566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748058 w 1021799"/>
                <a:gd name="connsiteY6" fmla="*/ 92627 h 985769"/>
                <a:gd name="connsiteX7" fmla="*/ 121479 w 1021799"/>
                <a:gd name="connsiteY7" fmla="*/ 397566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805208 w 1021799"/>
                <a:gd name="connsiteY6" fmla="*/ 83102 h 985769"/>
                <a:gd name="connsiteX7" fmla="*/ 121479 w 1021799"/>
                <a:gd name="connsiteY7" fmla="*/ 397566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805208 w 1021799"/>
                <a:gd name="connsiteY6" fmla="*/ 83102 h 985769"/>
                <a:gd name="connsiteX7" fmla="*/ 121479 w 1021799"/>
                <a:gd name="connsiteY7" fmla="*/ 397566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805208 w 1021799"/>
                <a:gd name="connsiteY6" fmla="*/ 83102 h 985769"/>
                <a:gd name="connsiteX7" fmla="*/ 121479 w 1021799"/>
                <a:gd name="connsiteY7" fmla="*/ 397566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805208 w 1021799"/>
                <a:gd name="connsiteY6" fmla="*/ 83102 h 985769"/>
                <a:gd name="connsiteX7" fmla="*/ 178629 w 1021799"/>
                <a:gd name="connsiteY7" fmla="*/ 442016 h 985769"/>
                <a:gd name="connsiteX8" fmla="*/ 0 w 1021799"/>
                <a:gd name="connsiteY8" fmla="*/ 706783 h 985769"/>
                <a:gd name="connsiteX9" fmla="*/ 159165 w 1021799"/>
                <a:gd name="connsiteY9" fmla="*/ 985769 h 985769"/>
                <a:gd name="connsiteX0" fmla="*/ 159395 w 1022029"/>
                <a:gd name="connsiteY0" fmla="*/ 985769 h 985769"/>
                <a:gd name="connsiteX1" fmla="*/ 404146 w 1022029"/>
                <a:gd name="connsiteY1" fmla="*/ 596348 h 985769"/>
                <a:gd name="connsiteX2" fmla="*/ 795914 w 1022029"/>
                <a:gd name="connsiteY2" fmla="*/ 353944 h 985769"/>
                <a:gd name="connsiteX3" fmla="*/ 899584 w 1022029"/>
                <a:gd name="connsiteY3" fmla="*/ 392597 h 985769"/>
                <a:gd name="connsiteX4" fmla="*/ 1022029 w 1022029"/>
                <a:gd name="connsiteY4" fmla="*/ 142323 h 985769"/>
                <a:gd name="connsiteX5" fmla="*/ 839534 w 1022029"/>
                <a:gd name="connsiteY5" fmla="*/ 0 h 985769"/>
                <a:gd name="connsiteX6" fmla="*/ 805438 w 1022029"/>
                <a:gd name="connsiteY6" fmla="*/ 83102 h 985769"/>
                <a:gd name="connsiteX7" fmla="*/ 178859 w 1022029"/>
                <a:gd name="connsiteY7" fmla="*/ 442016 h 985769"/>
                <a:gd name="connsiteX8" fmla="*/ 230 w 1022029"/>
                <a:gd name="connsiteY8" fmla="*/ 706783 h 985769"/>
                <a:gd name="connsiteX9" fmla="*/ 159395 w 102202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805208 w 1021799"/>
                <a:gd name="connsiteY6" fmla="*/ 83102 h 985769"/>
                <a:gd name="connsiteX7" fmla="*/ 178629 w 1021799"/>
                <a:gd name="connsiteY7" fmla="*/ 442016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805208 w 1021799"/>
                <a:gd name="connsiteY6" fmla="*/ 83102 h 985769"/>
                <a:gd name="connsiteX7" fmla="*/ 178629 w 1021799"/>
                <a:gd name="connsiteY7" fmla="*/ 442016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805208 w 1021799"/>
                <a:gd name="connsiteY6" fmla="*/ 83102 h 985769"/>
                <a:gd name="connsiteX7" fmla="*/ 178629 w 1021799"/>
                <a:gd name="connsiteY7" fmla="*/ 442016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805208 w 1021799"/>
                <a:gd name="connsiteY6" fmla="*/ 83102 h 985769"/>
                <a:gd name="connsiteX7" fmla="*/ 337379 w 1021799"/>
                <a:gd name="connsiteY7" fmla="*/ 321366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805208 w 1021799"/>
                <a:gd name="connsiteY6" fmla="*/ 83102 h 985769"/>
                <a:gd name="connsiteX7" fmla="*/ 327854 w 1021799"/>
                <a:gd name="connsiteY7" fmla="*/ 286441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798858 w 1021799"/>
                <a:gd name="connsiteY6" fmla="*/ 54527 h 985769"/>
                <a:gd name="connsiteX7" fmla="*/ 327854 w 1021799"/>
                <a:gd name="connsiteY7" fmla="*/ 286441 h 985769"/>
                <a:gd name="connsiteX8" fmla="*/ 0 w 1021799"/>
                <a:gd name="connsiteY8" fmla="*/ 706783 h 985769"/>
                <a:gd name="connsiteX9" fmla="*/ 159165 w 1021799"/>
                <a:gd name="connsiteY9" fmla="*/ 985769 h 985769"/>
                <a:gd name="connsiteX0" fmla="*/ 159165 w 1021799"/>
                <a:gd name="connsiteY0" fmla="*/ 985769 h 985769"/>
                <a:gd name="connsiteX1" fmla="*/ 403916 w 1021799"/>
                <a:gd name="connsiteY1" fmla="*/ 596348 h 985769"/>
                <a:gd name="connsiteX2" fmla="*/ 795684 w 1021799"/>
                <a:gd name="connsiteY2" fmla="*/ 353944 h 985769"/>
                <a:gd name="connsiteX3" fmla="*/ 899354 w 1021799"/>
                <a:gd name="connsiteY3" fmla="*/ 392597 h 985769"/>
                <a:gd name="connsiteX4" fmla="*/ 1021799 w 1021799"/>
                <a:gd name="connsiteY4" fmla="*/ 142323 h 985769"/>
                <a:gd name="connsiteX5" fmla="*/ 839304 w 1021799"/>
                <a:gd name="connsiteY5" fmla="*/ 0 h 985769"/>
                <a:gd name="connsiteX6" fmla="*/ 817908 w 1021799"/>
                <a:gd name="connsiteY6" fmla="*/ 67227 h 985769"/>
                <a:gd name="connsiteX7" fmla="*/ 327854 w 1021799"/>
                <a:gd name="connsiteY7" fmla="*/ 286441 h 985769"/>
                <a:gd name="connsiteX8" fmla="*/ 0 w 1021799"/>
                <a:gd name="connsiteY8" fmla="*/ 706783 h 985769"/>
                <a:gd name="connsiteX9" fmla="*/ 159165 w 1021799"/>
                <a:gd name="connsiteY9" fmla="*/ 985769 h 98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799" h="985769">
                  <a:moveTo>
                    <a:pt x="159165" y="985769"/>
                  </a:moveTo>
                  <a:cubicBezTo>
                    <a:pt x="208217" y="913894"/>
                    <a:pt x="297830" y="701652"/>
                    <a:pt x="403916" y="596348"/>
                  </a:cubicBezTo>
                  <a:cubicBezTo>
                    <a:pt x="510002" y="491044"/>
                    <a:pt x="715757" y="381553"/>
                    <a:pt x="795684" y="353944"/>
                  </a:cubicBezTo>
                  <a:cubicBezTo>
                    <a:pt x="881961" y="380311"/>
                    <a:pt x="825156" y="361721"/>
                    <a:pt x="899354" y="392597"/>
                  </a:cubicBezTo>
                  <a:cubicBezTo>
                    <a:pt x="958897" y="258235"/>
                    <a:pt x="956275" y="290306"/>
                    <a:pt x="1021799" y="142323"/>
                  </a:cubicBezTo>
                  <a:cubicBezTo>
                    <a:pt x="952501" y="107812"/>
                    <a:pt x="942699" y="33820"/>
                    <a:pt x="839304" y="0"/>
                  </a:cubicBezTo>
                  <a:cubicBezTo>
                    <a:pt x="807094" y="71046"/>
                    <a:pt x="841697" y="-4233"/>
                    <a:pt x="817908" y="67227"/>
                  </a:cubicBezTo>
                  <a:cubicBezTo>
                    <a:pt x="609048" y="186865"/>
                    <a:pt x="464172" y="179848"/>
                    <a:pt x="327854" y="286441"/>
                  </a:cubicBezTo>
                  <a:cubicBezTo>
                    <a:pt x="191536" y="393034"/>
                    <a:pt x="89314" y="574399"/>
                    <a:pt x="0" y="706783"/>
                  </a:cubicBezTo>
                  <a:lnTo>
                    <a:pt x="159165" y="985769"/>
                  </a:lnTo>
                  <a:close/>
                </a:path>
              </a:pathLst>
            </a:custGeom>
            <a:grp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 name="Freeform 14"/>
          <p:cNvSpPr/>
          <p:nvPr/>
        </p:nvSpPr>
        <p:spPr>
          <a:xfrm>
            <a:off x="1104348" y="3387547"/>
            <a:ext cx="4683109" cy="849545"/>
          </a:xfrm>
          <a:custGeom>
            <a:avLst/>
            <a:gdLst>
              <a:gd name="connsiteX0" fmla="*/ 77304 w 4682435"/>
              <a:gd name="connsiteY0" fmla="*/ 231913 h 795131"/>
              <a:gd name="connsiteX1" fmla="*/ 1225826 w 4682435"/>
              <a:gd name="connsiteY1" fmla="*/ 276087 h 795131"/>
              <a:gd name="connsiteX2" fmla="*/ 2915478 w 4682435"/>
              <a:gd name="connsiteY2" fmla="*/ 519044 h 795131"/>
              <a:gd name="connsiteX3" fmla="*/ 3224695 w 4682435"/>
              <a:gd name="connsiteY3" fmla="*/ 773044 h 795131"/>
              <a:gd name="connsiteX4" fmla="*/ 4682435 w 4682435"/>
              <a:gd name="connsiteY4" fmla="*/ 795131 h 795131"/>
              <a:gd name="connsiteX5" fmla="*/ 4583043 w 4682435"/>
              <a:gd name="connsiteY5" fmla="*/ 541131 h 795131"/>
              <a:gd name="connsiteX6" fmla="*/ 2760869 w 4682435"/>
              <a:gd name="connsiteY6" fmla="*/ 231913 h 795131"/>
              <a:gd name="connsiteX7" fmla="*/ 1258956 w 4682435"/>
              <a:gd name="connsiteY7" fmla="*/ 55218 h 795131"/>
              <a:gd name="connsiteX8" fmla="*/ 0 w 4682435"/>
              <a:gd name="connsiteY8" fmla="*/ 0 h 795131"/>
              <a:gd name="connsiteX9" fmla="*/ 11043 w 4682435"/>
              <a:gd name="connsiteY9" fmla="*/ 254000 h 795131"/>
              <a:gd name="connsiteX0" fmla="*/ 77304 w 4682435"/>
              <a:gd name="connsiteY0" fmla="*/ 231913 h 795131"/>
              <a:gd name="connsiteX1" fmla="*/ 1225826 w 4682435"/>
              <a:gd name="connsiteY1" fmla="*/ 276087 h 795131"/>
              <a:gd name="connsiteX2" fmla="*/ 2915478 w 4682435"/>
              <a:gd name="connsiteY2" fmla="*/ 519044 h 795131"/>
              <a:gd name="connsiteX3" fmla="*/ 3224695 w 4682435"/>
              <a:gd name="connsiteY3" fmla="*/ 773044 h 795131"/>
              <a:gd name="connsiteX4" fmla="*/ 4682435 w 4682435"/>
              <a:gd name="connsiteY4" fmla="*/ 795131 h 795131"/>
              <a:gd name="connsiteX5" fmla="*/ 4583043 w 4682435"/>
              <a:gd name="connsiteY5" fmla="*/ 541131 h 795131"/>
              <a:gd name="connsiteX6" fmla="*/ 2760869 w 4682435"/>
              <a:gd name="connsiteY6" fmla="*/ 231913 h 795131"/>
              <a:gd name="connsiteX7" fmla="*/ 1258956 w 4682435"/>
              <a:gd name="connsiteY7" fmla="*/ 55218 h 795131"/>
              <a:gd name="connsiteX8" fmla="*/ 0 w 4682435"/>
              <a:gd name="connsiteY8" fmla="*/ 0 h 795131"/>
              <a:gd name="connsiteX9" fmla="*/ 11043 w 4682435"/>
              <a:gd name="connsiteY9" fmla="*/ 254000 h 795131"/>
              <a:gd name="connsiteX0" fmla="*/ 77304 w 4682435"/>
              <a:gd name="connsiteY0" fmla="*/ 231913 h 795131"/>
              <a:gd name="connsiteX1" fmla="*/ 1225826 w 4682435"/>
              <a:gd name="connsiteY1" fmla="*/ 276087 h 795131"/>
              <a:gd name="connsiteX2" fmla="*/ 2915478 w 4682435"/>
              <a:gd name="connsiteY2" fmla="*/ 519044 h 795131"/>
              <a:gd name="connsiteX3" fmla="*/ 3224695 w 4682435"/>
              <a:gd name="connsiteY3" fmla="*/ 773044 h 795131"/>
              <a:gd name="connsiteX4" fmla="*/ 4682435 w 4682435"/>
              <a:gd name="connsiteY4" fmla="*/ 795131 h 795131"/>
              <a:gd name="connsiteX5" fmla="*/ 4583043 w 4682435"/>
              <a:gd name="connsiteY5" fmla="*/ 541131 h 795131"/>
              <a:gd name="connsiteX6" fmla="*/ 2760869 w 4682435"/>
              <a:gd name="connsiteY6" fmla="*/ 231913 h 795131"/>
              <a:gd name="connsiteX7" fmla="*/ 1258956 w 4682435"/>
              <a:gd name="connsiteY7" fmla="*/ 55218 h 795131"/>
              <a:gd name="connsiteX8" fmla="*/ 0 w 4682435"/>
              <a:gd name="connsiteY8" fmla="*/ 0 h 795131"/>
              <a:gd name="connsiteX9" fmla="*/ 11043 w 4682435"/>
              <a:gd name="connsiteY9" fmla="*/ 254000 h 795131"/>
              <a:gd name="connsiteX0" fmla="*/ 77304 w 4682435"/>
              <a:gd name="connsiteY0" fmla="*/ 231913 h 830334"/>
              <a:gd name="connsiteX1" fmla="*/ 1225826 w 4682435"/>
              <a:gd name="connsiteY1" fmla="*/ 276087 h 830334"/>
              <a:gd name="connsiteX2" fmla="*/ 2915478 w 4682435"/>
              <a:gd name="connsiteY2" fmla="*/ 519044 h 830334"/>
              <a:gd name="connsiteX3" fmla="*/ 3224695 w 4682435"/>
              <a:gd name="connsiteY3" fmla="*/ 773044 h 830334"/>
              <a:gd name="connsiteX4" fmla="*/ 4682435 w 4682435"/>
              <a:gd name="connsiteY4" fmla="*/ 795131 h 830334"/>
              <a:gd name="connsiteX5" fmla="*/ 4583043 w 4682435"/>
              <a:gd name="connsiteY5" fmla="*/ 541131 h 830334"/>
              <a:gd name="connsiteX6" fmla="*/ 2760869 w 4682435"/>
              <a:gd name="connsiteY6" fmla="*/ 231913 h 830334"/>
              <a:gd name="connsiteX7" fmla="*/ 1258956 w 4682435"/>
              <a:gd name="connsiteY7" fmla="*/ 55218 h 830334"/>
              <a:gd name="connsiteX8" fmla="*/ 0 w 4682435"/>
              <a:gd name="connsiteY8" fmla="*/ 0 h 830334"/>
              <a:gd name="connsiteX9" fmla="*/ 11043 w 4682435"/>
              <a:gd name="connsiteY9" fmla="*/ 254000 h 830334"/>
              <a:gd name="connsiteX0" fmla="*/ 77304 w 4683109"/>
              <a:gd name="connsiteY0" fmla="*/ 231913 h 837512"/>
              <a:gd name="connsiteX1" fmla="*/ 1225826 w 4683109"/>
              <a:gd name="connsiteY1" fmla="*/ 276087 h 837512"/>
              <a:gd name="connsiteX2" fmla="*/ 2915478 w 4683109"/>
              <a:gd name="connsiteY2" fmla="*/ 519044 h 837512"/>
              <a:gd name="connsiteX3" fmla="*/ 3224695 w 4683109"/>
              <a:gd name="connsiteY3" fmla="*/ 773044 h 837512"/>
              <a:gd name="connsiteX4" fmla="*/ 4682435 w 4683109"/>
              <a:gd name="connsiteY4" fmla="*/ 795131 h 837512"/>
              <a:gd name="connsiteX5" fmla="*/ 4583043 w 4683109"/>
              <a:gd name="connsiteY5" fmla="*/ 541131 h 837512"/>
              <a:gd name="connsiteX6" fmla="*/ 2760869 w 4683109"/>
              <a:gd name="connsiteY6" fmla="*/ 231913 h 837512"/>
              <a:gd name="connsiteX7" fmla="*/ 1258956 w 4683109"/>
              <a:gd name="connsiteY7" fmla="*/ 55218 h 837512"/>
              <a:gd name="connsiteX8" fmla="*/ 0 w 4683109"/>
              <a:gd name="connsiteY8" fmla="*/ 0 h 837512"/>
              <a:gd name="connsiteX9" fmla="*/ 11043 w 4683109"/>
              <a:gd name="connsiteY9" fmla="*/ 254000 h 837512"/>
              <a:gd name="connsiteX0" fmla="*/ 77304 w 4683109"/>
              <a:gd name="connsiteY0" fmla="*/ 231913 h 837512"/>
              <a:gd name="connsiteX1" fmla="*/ 1225826 w 4683109"/>
              <a:gd name="connsiteY1" fmla="*/ 276087 h 837512"/>
              <a:gd name="connsiteX2" fmla="*/ 2915478 w 4683109"/>
              <a:gd name="connsiteY2" fmla="*/ 519044 h 837512"/>
              <a:gd name="connsiteX3" fmla="*/ 3224695 w 4683109"/>
              <a:gd name="connsiteY3" fmla="*/ 773044 h 837512"/>
              <a:gd name="connsiteX4" fmla="*/ 4682435 w 4683109"/>
              <a:gd name="connsiteY4" fmla="*/ 795131 h 837512"/>
              <a:gd name="connsiteX5" fmla="*/ 4583043 w 4683109"/>
              <a:gd name="connsiteY5" fmla="*/ 541131 h 837512"/>
              <a:gd name="connsiteX6" fmla="*/ 2760869 w 4683109"/>
              <a:gd name="connsiteY6" fmla="*/ 231913 h 837512"/>
              <a:gd name="connsiteX7" fmla="*/ 1258956 w 4683109"/>
              <a:gd name="connsiteY7" fmla="*/ 55218 h 837512"/>
              <a:gd name="connsiteX8" fmla="*/ 0 w 4683109"/>
              <a:gd name="connsiteY8" fmla="*/ 0 h 837512"/>
              <a:gd name="connsiteX9" fmla="*/ 11043 w 4683109"/>
              <a:gd name="connsiteY9" fmla="*/ 254000 h 837512"/>
              <a:gd name="connsiteX0" fmla="*/ 77304 w 4683109"/>
              <a:gd name="connsiteY0" fmla="*/ 231913 h 837512"/>
              <a:gd name="connsiteX1" fmla="*/ 1225826 w 4683109"/>
              <a:gd name="connsiteY1" fmla="*/ 276087 h 837512"/>
              <a:gd name="connsiteX2" fmla="*/ 2915478 w 4683109"/>
              <a:gd name="connsiteY2" fmla="*/ 519044 h 837512"/>
              <a:gd name="connsiteX3" fmla="*/ 3224695 w 4683109"/>
              <a:gd name="connsiteY3" fmla="*/ 773044 h 837512"/>
              <a:gd name="connsiteX4" fmla="*/ 4682435 w 4683109"/>
              <a:gd name="connsiteY4" fmla="*/ 795131 h 837512"/>
              <a:gd name="connsiteX5" fmla="*/ 4583043 w 4683109"/>
              <a:gd name="connsiteY5" fmla="*/ 541131 h 837512"/>
              <a:gd name="connsiteX6" fmla="*/ 2760869 w 4683109"/>
              <a:gd name="connsiteY6" fmla="*/ 231913 h 837512"/>
              <a:gd name="connsiteX7" fmla="*/ 1258956 w 4683109"/>
              <a:gd name="connsiteY7" fmla="*/ 55218 h 837512"/>
              <a:gd name="connsiteX8" fmla="*/ 0 w 4683109"/>
              <a:gd name="connsiteY8" fmla="*/ 0 h 837512"/>
              <a:gd name="connsiteX9" fmla="*/ 11043 w 4683109"/>
              <a:gd name="connsiteY9" fmla="*/ 254000 h 837512"/>
              <a:gd name="connsiteX0" fmla="*/ 77304 w 4683109"/>
              <a:gd name="connsiteY0" fmla="*/ 245757 h 851356"/>
              <a:gd name="connsiteX1" fmla="*/ 1225826 w 4683109"/>
              <a:gd name="connsiteY1" fmla="*/ 289931 h 851356"/>
              <a:gd name="connsiteX2" fmla="*/ 2915478 w 4683109"/>
              <a:gd name="connsiteY2" fmla="*/ 532888 h 851356"/>
              <a:gd name="connsiteX3" fmla="*/ 3224695 w 4683109"/>
              <a:gd name="connsiteY3" fmla="*/ 786888 h 851356"/>
              <a:gd name="connsiteX4" fmla="*/ 4682435 w 4683109"/>
              <a:gd name="connsiteY4" fmla="*/ 808975 h 851356"/>
              <a:gd name="connsiteX5" fmla="*/ 4583043 w 4683109"/>
              <a:gd name="connsiteY5" fmla="*/ 554975 h 851356"/>
              <a:gd name="connsiteX6" fmla="*/ 2760869 w 4683109"/>
              <a:gd name="connsiteY6" fmla="*/ 245757 h 851356"/>
              <a:gd name="connsiteX7" fmla="*/ 1258956 w 4683109"/>
              <a:gd name="connsiteY7" fmla="*/ 69062 h 851356"/>
              <a:gd name="connsiteX8" fmla="*/ 0 w 4683109"/>
              <a:gd name="connsiteY8" fmla="*/ 13844 h 851356"/>
              <a:gd name="connsiteX9" fmla="*/ 11043 w 4683109"/>
              <a:gd name="connsiteY9" fmla="*/ 267844 h 851356"/>
              <a:gd name="connsiteX0" fmla="*/ 1225826 w 4683109"/>
              <a:gd name="connsiteY0" fmla="*/ 289931 h 851356"/>
              <a:gd name="connsiteX1" fmla="*/ 2915478 w 4683109"/>
              <a:gd name="connsiteY1" fmla="*/ 532888 h 851356"/>
              <a:gd name="connsiteX2" fmla="*/ 3224695 w 4683109"/>
              <a:gd name="connsiteY2" fmla="*/ 786888 h 851356"/>
              <a:gd name="connsiteX3" fmla="*/ 4682435 w 4683109"/>
              <a:gd name="connsiteY3" fmla="*/ 808975 h 851356"/>
              <a:gd name="connsiteX4" fmla="*/ 4583043 w 4683109"/>
              <a:gd name="connsiteY4" fmla="*/ 554975 h 851356"/>
              <a:gd name="connsiteX5" fmla="*/ 2760869 w 4683109"/>
              <a:gd name="connsiteY5" fmla="*/ 245757 h 851356"/>
              <a:gd name="connsiteX6" fmla="*/ 1258956 w 4683109"/>
              <a:gd name="connsiteY6" fmla="*/ 69062 h 851356"/>
              <a:gd name="connsiteX7" fmla="*/ 0 w 4683109"/>
              <a:gd name="connsiteY7" fmla="*/ 13844 h 851356"/>
              <a:gd name="connsiteX8" fmla="*/ 11043 w 4683109"/>
              <a:gd name="connsiteY8" fmla="*/ 267844 h 851356"/>
              <a:gd name="connsiteX0" fmla="*/ 44174 w 4683109"/>
              <a:gd name="connsiteY0" fmla="*/ 256801 h 851356"/>
              <a:gd name="connsiteX1" fmla="*/ 2915478 w 4683109"/>
              <a:gd name="connsiteY1" fmla="*/ 532888 h 851356"/>
              <a:gd name="connsiteX2" fmla="*/ 3224695 w 4683109"/>
              <a:gd name="connsiteY2" fmla="*/ 786888 h 851356"/>
              <a:gd name="connsiteX3" fmla="*/ 4682435 w 4683109"/>
              <a:gd name="connsiteY3" fmla="*/ 808975 h 851356"/>
              <a:gd name="connsiteX4" fmla="*/ 4583043 w 4683109"/>
              <a:gd name="connsiteY4" fmla="*/ 554975 h 851356"/>
              <a:gd name="connsiteX5" fmla="*/ 2760869 w 4683109"/>
              <a:gd name="connsiteY5" fmla="*/ 245757 h 851356"/>
              <a:gd name="connsiteX6" fmla="*/ 1258956 w 4683109"/>
              <a:gd name="connsiteY6" fmla="*/ 69062 h 851356"/>
              <a:gd name="connsiteX7" fmla="*/ 0 w 4683109"/>
              <a:gd name="connsiteY7" fmla="*/ 13844 h 851356"/>
              <a:gd name="connsiteX8" fmla="*/ 11043 w 4683109"/>
              <a:gd name="connsiteY8" fmla="*/ 267844 h 851356"/>
              <a:gd name="connsiteX0" fmla="*/ 44174 w 4683109"/>
              <a:gd name="connsiteY0" fmla="*/ 256801 h 851356"/>
              <a:gd name="connsiteX1" fmla="*/ 2915478 w 4683109"/>
              <a:gd name="connsiteY1" fmla="*/ 532888 h 851356"/>
              <a:gd name="connsiteX2" fmla="*/ 3224695 w 4683109"/>
              <a:gd name="connsiteY2" fmla="*/ 786888 h 851356"/>
              <a:gd name="connsiteX3" fmla="*/ 4682435 w 4683109"/>
              <a:gd name="connsiteY3" fmla="*/ 808975 h 851356"/>
              <a:gd name="connsiteX4" fmla="*/ 4583043 w 4683109"/>
              <a:gd name="connsiteY4" fmla="*/ 554975 h 851356"/>
              <a:gd name="connsiteX5" fmla="*/ 2760869 w 4683109"/>
              <a:gd name="connsiteY5" fmla="*/ 245757 h 851356"/>
              <a:gd name="connsiteX6" fmla="*/ 1258956 w 4683109"/>
              <a:gd name="connsiteY6" fmla="*/ 69062 h 851356"/>
              <a:gd name="connsiteX7" fmla="*/ 0 w 4683109"/>
              <a:gd name="connsiteY7" fmla="*/ 13844 h 851356"/>
              <a:gd name="connsiteX8" fmla="*/ 11043 w 4683109"/>
              <a:gd name="connsiteY8" fmla="*/ 267844 h 851356"/>
              <a:gd name="connsiteX0" fmla="*/ 44174 w 4683109"/>
              <a:gd name="connsiteY0" fmla="*/ 256801 h 849545"/>
              <a:gd name="connsiteX1" fmla="*/ 2915478 w 4683109"/>
              <a:gd name="connsiteY1" fmla="*/ 577062 h 849545"/>
              <a:gd name="connsiteX2" fmla="*/ 3224695 w 4683109"/>
              <a:gd name="connsiteY2" fmla="*/ 786888 h 849545"/>
              <a:gd name="connsiteX3" fmla="*/ 4682435 w 4683109"/>
              <a:gd name="connsiteY3" fmla="*/ 808975 h 849545"/>
              <a:gd name="connsiteX4" fmla="*/ 4583043 w 4683109"/>
              <a:gd name="connsiteY4" fmla="*/ 554975 h 849545"/>
              <a:gd name="connsiteX5" fmla="*/ 2760869 w 4683109"/>
              <a:gd name="connsiteY5" fmla="*/ 245757 h 849545"/>
              <a:gd name="connsiteX6" fmla="*/ 1258956 w 4683109"/>
              <a:gd name="connsiteY6" fmla="*/ 69062 h 849545"/>
              <a:gd name="connsiteX7" fmla="*/ 0 w 4683109"/>
              <a:gd name="connsiteY7" fmla="*/ 13844 h 849545"/>
              <a:gd name="connsiteX8" fmla="*/ 11043 w 4683109"/>
              <a:gd name="connsiteY8" fmla="*/ 267844 h 849545"/>
              <a:gd name="connsiteX0" fmla="*/ 44174 w 4683109"/>
              <a:gd name="connsiteY0" fmla="*/ 256801 h 849545"/>
              <a:gd name="connsiteX1" fmla="*/ 2915478 w 4683109"/>
              <a:gd name="connsiteY1" fmla="*/ 577062 h 849545"/>
              <a:gd name="connsiteX2" fmla="*/ 3224695 w 4683109"/>
              <a:gd name="connsiteY2" fmla="*/ 786888 h 849545"/>
              <a:gd name="connsiteX3" fmla="*/ 4682435 w 4683109"/>
              <a:gd name="connsiteY3" fmla="*/ 808975 h 849545"/>
              <a:gd name="connsiteX4" fmla="*/ 4583043 w 4683109"/>
              <a:gd name="connsiteY4" fmla="*/ 554975 h 849545"/>
              <a:gd name="connsiteX5" fmla="*/ 2760869 w 4683109"/>
              <a:gd name="connsiteY5" fmla="*/ 245757 h 849545"/>
              <a:gd name="connsiteX6" fmla="*/ 1258956 w 4683109"/>
              <a:gd name="connsiteY6" fmla="*/ 69062 h 849545"/>
              <a:gd name="connsiteX7" fmla="*/ 0 w 4683109"/>
              <a:gd name="connsiteY7" fmla="*/ 13844 h 849545"/>
              <a:gd name="connsiteX8" fmla="*/ 11043 w 4683109"/>
              <a:gd name="connsiteY8" fmla="*/ 267844 h 849545"/>
              <a:gd name="connsiteX0" fmla="*/ 44174 w 4683109"/>
              <a:gd name="connsiteY0" fmla="*/ 256801 h 849545"/>
              <a:gd name="connsiteX1" fmla="*/ 2915478 w 4683109"/>
              <a:gd name="connsiteY1" fmla="*/ 577062 h 849545"/>
              <a:gd name="connsiteX2" fmla="*/ 3224695 w 4683109"/>
              <a:gd name="connsiteY2" fmla="*/ 786888 h 849545"/>
              <a:gd name="connsiteX3" fmla="*/ 4682435 w 4683109"/>
              <a:gd name="connsiteY3" fmla="*/ 808975 h 849545"/>
              <a:gd name="connsiteX4" fmla="*/ 4583043 w 4683109"/>
              <a:gd name="connsiteY4" fmla="*/ 554975 h 849545"/>
              <a:gd name="connsiteX5" fmla="*/ 2760869 w 4683109"/>
              <a:gd name="connsiteY5" fmla="*/ 245757 h 849545"/>
              <a:gd name="connsiteX6" fmla="*/ 1258956 w 4683109"/>
              <a:gd name="connsiteY6" fmla="*/ 69062 h 849545"/>
              <a:gd name="connsiteX7" fmla="*/ 0 w 4683109"/>
              <a:gd name="connsiteY7" fmla="*/ 13844 h 849545"/>
              <a:gd name="connsiteX8" fmla="*/ 11043 w 4683109"/>
              <a:gd name="connsiteY8" fmla="*/ 267844 h 84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3109" h="849545">
                <a:moveTo>
                  <a:pt x="44174" y="256801"/>
                </a:moveTo>
                <a:cubicBezTo>
                  <a:pt x="1345464" y="282569"/>
                  <a:pt x="2771913" y="521844"/>
                  <a:pt x="2915478" y="577062"/>
                </a:cubicBezTo>
                <a:cubicBezTo>
                  <a:pt x="3059043" y="632280"/>
                  <a:pt x="2930202" y="748236"/>
                  <a:pt x="3224695" y="786888"/>
                </a:cubicBezTo>
                <a:cubicBezTo>
                  <a:pt x="3519188" y="825540"/>
                  <a:pt x="4715566" y="893642"/>
                  <a:pt x="4682435" y="808975"/>
                </a:cubicBezTo>
                <a:lnTo>
                  <a:pt x="4583043" y="554975"/>
                </a:lnTo>
                <a:cubicBezTo>
                  <a:pt x="4262782" y="461105"/>
                  <a:pt x="3261507" y="304655"/>
                  <a:pt x="2760869" y="245757"/>
                </a:cubicBezTo>
                <a:lnTo>
                  <a:pt x="1258956" y="69062"/>
                </a:lnTo>
                <a:cubicBezTo>
                  <a:pt x="758318" y="10164"/>
                  <a:pt x="207986" y="-19286"/>
                  <a:pt x="0" y="13844"/>
                </a:cubicBezTo>
                <a:lnTo>
                  <a:pt x="11043" y="267844"/>
                </a:lnTo>
              </a:path>
            </a:pathLst>
          </a:custGeom>
          <a:solidFill>
            <a:schemeClr val="accent3">
              <a:lumMod val="60000"/>
              <a:lumOff val="40000"/>
              <a:alpha val="35000"/>
            </a:scheme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ectangle 25"/>
          <p:cNvSpPr/>
          <p:nvPr/>
        </p:nvSpPr>
        <p:spPr>
          <a:xfrm>
            <a:off x="0" y="132185"/>
            <a:ext cx="8759768" cy="584776"/>
          </a:xfrm>
          <a:prstGeom prst="rect">
            <a:avLst/>
          </a:prstGeom>
        </p:spPr>
        <p:txBody>
          <a:bodyPr wrap="square">
            <a:spAutoFit/>
          </a:bodyPr>
          <a:lstStyle/>
          <a:p>
            <a:pPr algn="ctr"/>
            <a:r>
              <a:rPr lang="en-US" sz="3200" dirty="0"/>
              <a:t>Multiscale Airflow</a:t>
            </a:r>
          </a:p>
        </p:txBody>
      </p:sp>
      <p:grpSp>
        <p:nvGrpSpPr>
          <p:cNvPr id="28" name="Group 27"/>
          <p:cNvGrpSpPr/>
          <p:nvPr/>
        </p:nvGrpSpPr>
        <p:grpSpPr>
          <a:xfrm>
            <a:off x="7309678" y="4617280"/>
            <a:ext cx="951490" cy="307777"/>
            <a:chOff x="6591852" y="6141281"/>
            <a:chExt cx="951490" cy="307777"/>
          </a:xfrm>
        </p:grpSpPr>
        <p:sp>
          <p:nvSpPr>
            <p:cNvPr id="29" name="Text Box 8"/>
            <p:cNvSpPr txBox="1">
              <a:spLocks noChangeArrowheads="1"/>
            </p:cNvSpPr>
            <p:nvPr/>
          </p:nvSpPr>
          <p:spPr bwMode="auto">
            <a:xfrm>
              <a:off x="6591852" y="6141281"/>
              <a:ext cx="951490" cy="307777"/>
            </a:xfrm>
            <a:prstGeom prst="rect">
              <a:avLst/>
            </a:prstGeom>
            <a:noFill/>
            <a:ln>
              <a:noFill/>
            </a:ln>
            <a:effectLst/>
          </p:spPr>
          <p:txBody>
            <a:bodyPr wrap="none">
              <a:spAutoFit/>
            </a:bodyPr>
            <a:lstStyle/>
            <a:p>
              <a:r>
                <a:rPr lang="en-US" sz="1000" i="1" dirty="0"/>
                <a:t>Storm</a:t>
              </a:r>
              <a:r>
                <a:rPr lang="en-US" sz="1400" i="1" dirty="0"/>
                <a:t> </a:t>
              </a:r>
              <a:r>
                <a:rPr lang="en-US" sz="1000" i="1" dirty="0"/>
                <a:t>motion</a:t>
              </a:r>
            </a:p>
          </p:txBody>
        </p:sp>
        <p:sp>
          <p:nvSpPr>
            <p:cNvPr id="30" name="Left Arrow 29"/>
            <p:cNvSpPr/>
            <p:nvPr/>
          </p:nvSpPr>
          <p:spPr>
            <a:xfrm flipH="1">
              <a:off x="6780696" y="6159501"/>
              <a:ext cx="574261" cy="104775"/>
            </a:xfrm>
            <a:prstGeom prst="leftArrow">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Oval 1"/>
          <p:cNvSpPr/>
          <p:nvPr/>
        </p:nvSpPr>
        <p:spPr>
          <a:xfrm>
            <a:off x="3482128" y="4014438"/>
            <a:ext cx="3564061" cy="111967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p:cNvSpPr/>
          <p:nvPr/>
        </p:nvSpPr>
        <p:spPr>
          <a:xfrm>
            <a:off x="5612373" y="2555600"/>
            <a:ext cx="1037812" cy="2168876"/>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p:cNvSpPr txBox="1"/>
          <p:nvPr/>
        </p:nvSpPr>
        <p:spPr>
          <a:xfrm>
            <a:off x="6925734" y="6096000"/>
            <a:ext cx="1759216" cy="338554"/>
          </a:xfrm>
          <a:prstGeom prst="rect">
            <a:avLst/>
          </a:prstGeom>
          <a:noFill/>
        </p:spPr>
        <p:txBody>
          <a:bodyPr wrap="none" rtlCol="0">
            <a:spAutoFit/>
          </a:bodyPr>
          <a:lstStyle/>
          <a:p>
            <a:r>
              <a:rPr lang="en-US" sz="1600" dirty="0"/>
              <a:t>Houze et al. (1989)</a:t>
            </a:r>
          </a:p>
        </p:txBody>
      </p:sp>
    </p:spTree>
    <p:extLst>
      <p:ext uri="{BB962C8B-B14F-4D97-AF65-F5344CB8AC3E}">
        <p14:creationId xmlns:p14="http://schemas.microsoft.com/office/powerpoint/2010/main" val="293974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343661"/>
            <a:ext cx="9144000" cy="4170679"/>
            <a:chOff x="0" y="878593"/>
            <a:chExt cx="9144000" cy="4170679"/>
          </a:xfrm>
        </p:grpSpPr>
        <p:sp>
          <p:nvSpPr>
            <p:cNvPr id="3" name="TextBox 2"/>
            <p:cNvSpPr txBox="1"/>
            <p:nvPr/>
          </p:nvSpPr>
          <p:spPr>
            <a:xfrm>
              <a:off x="55914" y="878593"/>
              <a:ext cx="902618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Trend of MCS rainfall over the central U.S. </a:t>
              </a:r>
            </a:p>
          </p:txBody>
        </p:sp>
        <p:grpSp>
          <p:nvGrpSpPr>
            <p:cNvPr id="6" name="Group 5"/>
            <p:cNvGrpSpPr/>
            <p:nvPr/>
          </p:nvGrpSpPr>
          <p:grpSpPr>
            <a:xfrm>
              <a:off x="0" y="1371600"/>
              <a:ext cx="9144000" cy="3677672"/>
              <a:chOff x="0" y="2021402"/>
              <a:chExt cx="9144000" cy="3677672"/>
            </a:xfrm>
          </p:grpSpPr>
          <p:pic>
            <p:nvPicPr>
              <p:cNvPr id="2" name="Picture 1"/>
              <p:cNvPicPr>
                <a:picLocks noChangeAspect="1"/>
              </p:cNvPicPr>
              <p:nvPr/>
            </p:nvPicPr>
            <p:blipFill rotWithShape="1">
              <a:blip r:embed="rId2"/>
              <a:srcRect t="10893"/>
              <a:stretch/>
            </p:blipFill>
            <p:spPr>
              <a:xfrm>
                <a:off x="0" y="2060695"/>
                <a:ext cx="9144000" cy="3638379"/>
              </a:xfrm>
              <a:prstGeom prst="rect">
                <a:avLst/>
              </a:prstGeom>
            </p:spPr>
          </p:pic>
          <p:sp>
            <p:nvSpPr>
              <p:cNvPr id="4" name="Rectangle 3"/>
              <p:cNvSpPr/>
              <p:nvPr/>
            </p:nvSpPr>
            <p:spPr>
              <a:xfrm>
                <a:off x="215670" y="2036733"/>
                <a:ext cx="191706" cy="319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4857197" y="2021402"/>
                <a:ext cx="191706" cy="319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8" name="TextBox 7"/>
          <p:cNvSpPr txBox="1"/>
          <p:nvPr/>
        </p:nvSpPr>
        <p:spPr>
          <a:xfrm>
            <a:off x="6661800" y="6070264"/>
            <a:ext cx="18140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Feng et al. (2016)</a:t>
            </a:r>
          </a:p>
        </p:txBody>
      </p:sp>
    </p:spTree>
    <p:extLst>
      <p:ext uri="{BB962C8B-B14F-4D97-AF65-F5344CB8AC3E}">
        <p14:creationId xmlns:p14="http://schemas.microsoft.com/office/powerpoint/2010/main" val="657995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55581" y="0"/>
            <a:ext cx="4032839" cy="6421700"/>
          </a:xfrm>
          <a:prstGeom prst="rect">
            <a:avLst/>
          </a:prstGeom>
        </p:spPr>
      </p:pic>
      <p:sp>
        <p:nvSpPr>
          <p:cNvPr id="4" name="TextBox 3"/>
          <p:cNvSpPr txBox="1"/>
          <p:nvPr/>
        </p:nvSpPr>
        <p:spPr>
          <a:xfrm>
            <a:off x="511217" y="2611811"/>
            <a:ext cx="1861151" cy="1200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Trends over the central U.S. </a:t>
            </a:r>
          </a:p>
        </p:txBody>
      </p:sp>
      <p:sp>
        <p:nvSpPr>
          <p:cNvPr id="8" name="TextBox 7"/>
          <p:cNvSpPr txBox="1"/>
          <p:nvPr/>
        </p:nvSpPr>
        <p:spPr>
          <a:xfrm>
            <a:off x="6661800" y="6070264"/>
            <a:ext cx="18140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Feng et al. (2016)</a:t>
            </a:r>
          </a:p>
        </p:txBody>
      </p:sp>
    </p:spTree>
    <p:extLst>
      <p:ext uri="{BB962C8B-B14F-4D97-AF65-F5344CB8AC3E}">
        <p14:creationId xmlns:p14="http://schemas.microsoft.com/office/powerpoint/2010/main" val="147834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1D2288-2693-026C-62EB-BB1B3BC78453}"/>
              </a:ext>
            </a:extLst>
          </p:cNvPr>
          <p:cNvPicPr>
            <a:picLocks noChangeAspect="1"/>
          </p:cNvPicPr>
          <p:nvPr/>
        </p:nvPicPr>
        <p:blipFill>
          <a:blip r:embed="rId2"/>
          <a:stretch>
            <a:fillRect/>
          </a:stretch>
        </p:blipFill>
        <p:spPr>
          <a:xfrm>
            <a:off x="685800" y="1244976"/>
            <a:ext cx="7772400" cy="4368047"/>
          </a:xfrm>
          <a:prstGeom prst="rect">
            <a:avLst/>
          </a:prstGeom>
        </p:spPr>
      </p:pic>
    </p:spTree>
    <p:extLst>
      <p:ext uri="{BB962C8B-B14F-4D97-AF65-F5344CB8AC3E}">
        <p14:creationId xmlns:p14="http://schemas.microsoft.com/office/powerpoint/2010/main" val="2274010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AC6ED9-29C9-0322-DD1E-30ADC889857F}"/>
              </a:ext>
            </a:extLst>
          </p:cNvPr>
          <p:cNvPicPr>
            <a:picLocks noChangeAspect="1"/>
          </p:cNvPicPr>
          <p:nvPr/>
        </p:nvPicPr>
        <p:blipFill>
          <a:blip r:embed="rId2"/>
          <a:stretch>
            <a:fillRect/>
          </a:stretch>
        </p:blipFill>
        <p:spPr>
          <a:xfrm>
            <a:off x="685800" y="1244976"/>
            <a:ext cx="7772400" cy="4368047"/>
          </a:xfrm>
          <a:prstGeom prst="rect">
            <a:avLst/>
          </a:prstGeom>
        </p:spPr>
      </p:pic>
    </p:spTree>
    <p:extLst>
      <p:ext uri="{BB962C8B-B14F-4D97-AF65-F5344CB8AC3E}">
        <p14:creationId xmlns:p14="http://schemas.microsoft.com/office/powerpoint/2010/main" val="1574365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052B5-7BB2-2753-2B27-D4F6C666B899}"/>
              </a:ext>
            </a:extLst>
          </p:cNvPr>
          <p:cNvPicPr>
            <a:picLocks noChangeAspect="1"/>
          </p:cNvPicPr>
          <p:nvPr/>
        </p:nvPicPr>
        <p:blipFill>
          <a:blip r:embed="rId2"/>
          <a:stretch>
            <a:fillRect/>
          </a:stretch>
        </p:blipFill>
        <p:spPr>
          <a:xfrm>
            <a:off x="685800" y="1244976"/>
            <a:ext cx="7772400" cy="4368047"/>
          </a:xfrm>
          <a:prstGeom prst="rect">
            <a:avLst/>
          </a:prstGeom>
        </p:spPr>
      </p:pic>
    </p:spTree>
    <p:extLst>
      <p:ext uri="{BB962C8B-B14F-4D97-AF65-F5344CB8AC3E}">
        <p14:creationId xmlns:p14="http://schemas.microsoft.com/office/powerpoint/2010/main" val="87533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F73FB8-A521-F7CB-2207-90E14CB280FE}"/>
              </a:ext>
            </a:extLst>
          </p:cNvPr>
          <p:cNvPicPr>
            <a:picLocks noChangeAspect="1"/>
          </p:cNvPicPr>
          <p:nvPr/>
        </p:nvPicPr>
        <p:blipFill>
          <a:blip r:embed="rId2"/>
          <a:stretch>
            <a:fillRect/>
          </a:stretch>
        </p:blipFill>
        <p:spPr>
          <a:xfrm>
            <a:off x="685800" y="1297351"/>
            <a:ext cx="7772400" cy="4263297"/>
          </a:xfrm>
          <a:prstGeom prst="rect">
            <a:avLst/>
          </a:prstGeom>
        </p:spPr>
      </p:pic>
    </p:spTree>
    <p:extLst>
      <p:ext uri="{BB962C8B-B14F-4D97-AF65-F5344CB8AC3E}">
        <p14:creationId xmlns:p14="http://schemas.microsoft.com/office/powerpoint/2010/main" val="3177644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A5B8F-A240-9A10-2430-CA7465FB6618}"/>
              </a:ext>
            </a:extLst>
          </p:cNvPr>
          <p:cNvPicPr>
            <a:picLocks noChangeAspect="1"/>
          </p:cNvPicPr>
          <p:nvPr/>
        </p:nvPicPr>
        <p:blipFill>
          <a:blip r:embed="rId2"/>
          <a:stretch>
            <a:fillRect/>
          </a:stretch>
        </p:blipFill>
        <p:spPr>
          <a:xfrm>
            <a:off x="685800" y="1244976"/>
            <a:ext cx="7772400" cy="4368047"/>
          </a:xfrm>
          <a:prstGeom prst="rect">
            <a:avLst/>
          </a:prstGeom>
        </p:spPr>
      </p:pic>
    </p:spTree>
    <p:extLst>
      <p:ext uri="{BB962C8B-B14F-4D97-AF65-F5344CB8AC3E}">
        <p14:creationId xmlns:p14="http://schemas.microsoft.com/office/powerpoint/2010/main" val="1535471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5CEAF-DBEF-9CEB-C71D-7C58AD318C88}"/>
              </a:ext>
            </a:extLst>
          </p:cNvPr>
          <p:cNvPicPr>
            <a:picLocks noChangeAspect="1"/>
          </p:cNvPicPr>
          <p:nvPr/>
        </p:nvPicPr>
        <p:blipFill>
          <a:blip r:embed="rId2"/>
          <a:stretch>
            <a:fillRect/>
          </a:stretch>
        </p:blipFill>
        <p:spPr>
          <a:xfrm>
            <a:off x="-8413" y="857184"/>
            <a:ext cx="9152458" cy="5143632"/>
          </a:xfrm>
          <a:prstGeom prst="rect">
            <a:avLst/>
          </a:prstGeom>
        </p:spPr>
      </p:pic>
    </p:spTree>
    <p:extLst>
      <p:ext uri="{BB962C8B-B14F-4D97-AF65-F5344CB8AC3E}">
        <p14:creationId xmlns:p14="http://schemas.microsoft.com/office/powerpoint/2010/main" val="2386511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817FE1-1BC2-2B0D-2693-BF568B1804DC}"/>
              </a:ext>
            </a:extLst>
          </p:cNvPr>
          <p:cNvPicPr>
            <a:picLocks noChangeAspect="1"/>
          </p:cNvPicPr>
          <p:nvPr/>
        </p:nvPicPr>
        <p:blipFill>
          <a:blip r:embed="rId2"/>
          <a:stretch>
            <a:fillRect/>
          </a:stretch>
        </p:blipFill>
        <p:spPr>
          <a:xfrm>
            <a:off x="685800" y="1244976"/>
            <a:ext cx="7772400" cy="4368047"/>
          </a:xfrm>
          <a:prstGeom prst="rect">
            <a:avLst/>
          </a:prstGeom>
        </p:spPr>
      </p:pic>
    </p:spTree>
    <p:extLst>
      <p:ext uri="{BB962C8B-B14F-4D97-AF65-F5344CB8AC3E}">
        <p14:creationId xmlns:p14="http://schemas.microsoft.com/office/powerpoint/2010/main" val="2965126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5953"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60454" y="1585232"/>
            <a:ext cx="6023093" cy="4982256"/>
          </a:xfrm>
        </p:spPr>
      </p:pic>
      <p:sp>
        <p:nvSpPr>
          <p:cNvPr id="125955" name="Text Box 4"/>
          <p:cNvSpPr txBox="1">
            <a:spLocks noChangeArrowheads="1"/>
          </p:cNvSpPr>
          <p:nvPr/>
        </p:nvSpPr>
        <p:spPr bwMode="auto">
          <a:xfrm>
            <a:off x="0" y="150813"/>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Arial" charset="0"/>
                <a:ea typeface="ＭＳ Ｐゴシック" charset="0"/>
              </a:rPr>
              <a:t>Heating and cooling processes in a mesoscale convective system</a:t>
            </a:r>
          </a:p>
        </p:txBody>
      </p:sp>
      <p:sp>
        <p:nvSpPr>
          <p:cNvPr id="3" name="Text Box 3">
            <a:extLst>
              <a:ext uri="{FF2B5EF4-FFF2-40B4-BE49-F238E27FC236}">
                <a16:creationId xmlns:a16="http://schemas.microsoft.com/office/drawing/2014/main" id="{97236A42-743C-9EB2-37EB-0CC00B3838A0}"/>
              </a:ext>
            </a:extLst>
          </p:cNvPr>
          <p:cNvSpPr txBox="1">
            <a:spLocks noChangeArrowheads="1"/>
          </p:cNvSpPr>
          <p:nvPr/>
        </p:nvSpPr>
        <p:spPr bwMode="auto">
          <a:xfrm>
            <a:off x="7086449" y="6349668"/>
            <a:ext cx="13115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Houze 1982</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3BD0D0-795F-0D6E-7125-62C6CC28657C}"/>
              </a:ext>
            </a:extLst>
          </p:cNvPr>
          <p:cNvPicPr>
            <a:picLocks noChangeAspect="1"/>
          </p:cNvPicPr>
          <p:nvPr/>
        </p:nvPicPr>
        <p:blipFill>
          <a:blip r:embed="rId3"/>
          <a:stretch>
            <a:fillRect/>
          </a:stretch>
        </p:blipFill>
        <p:spPr>
          <a:xfrm>
            <a:off x="685800" y="1244976"/>
            <a:ext cx="7772400" cy="4368047"/>
          </a:xfrm>
          <a:prstGeom prst="rect">
            <a:avLst/>
          </a:prstGeom>
        </p:spPr>
      </p:pic>
    </p:spTree>
    <p:extLst>
      <p:ext uri="{BB962C8B-B14F-4D97-AF65-F5344CB8AC3E}">
        <p14:creationId xmlns:p14="http://schemas.microsoft.com/office/powerpoint/2010/main" val="15692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34DFE-D688-B5FB-C932-8F509FBAE861}"/>
              </a:ext>
            </a:extLst>
          </p:cNvPr>
          <p:cNvPicPr>
            <a:picLocks noChangeAspect="1"/>
          </p:cNvPicPr>
          <p:nvPr/>
        </p:nvPicPr>
        <p:blipFill>
          <a:blip r:embed="rId2"/>
          <a:stretch>
            <a:fillRect/>
          </a:stretch>
        </p:blipFill>
        <p:spPr>
          <a:xfrm>
            <a:off x="685800" y="1244976"/>
            <a:ext cx="7772400" cy="4368047"/>
          </a:xfrm>
          <a:prstGeom prst="rect">
            <a:avLst/>
          </a:prstGeom>
        </p:spPr>
      </p:pic>
      <p:pic>
        <p:nvPicPr>
          <p:cNvPr id="3" name="Picture 2">
            <a:extLst>
              <a:ext uri="{FF2B5EF4-FFF2-40B4-BE49-F238E27FC236}">
                <a16:creationId xmlns:a16="http://schemas.microsoft.com/office/drawing/2014/main" id="{895C2BAE-E8D5-5580-18EC-0C39F57CF651}"/>
              </a:ext>
            </a:extLst>
          </p:cNvPr>
          <p:cNvPicPr>
            <a:picLocks noChangeAspect="1"/>
          </p:cNvPicPr>
          <p:nvPr/>
        </p:nvPicPr>
        <p:blipFill>
          <a:blip r:embed="rId3"/>
          <a:stretch>
            <a:fillRect/>
          </a:stretch>
        </p:blipFill>
        <p:spPr>
          <a:xfrm>
            <a:off x="838200" y="1397376"/>
            <a:ext cx="7772400" cy="4368047"/>
          </a:xfrm>
          <a:prstGeom prst="rect">
            <a:avLst/>
          </a:prstGeom>
        </p:spPr>
      </p:pic>
    </p:spTree>
    <p:extLst>
      <p:ext uri="{BB962C8B-B14F-4D97-AF65-F5344CB8AC3E}">
        <p14:creationId xmlns:p14="http://schemas.microsoft.com/office/powerpoint/2010/main" val="582171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081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173288" y="2057400"/>
            <a:ext cx="4800600" cy="3581400"/>
          </a:xfrm>
          <a:prstGeom prst="rect">
            <a:avLst/>
          </a:prstGeom>
          <a:solidFill>
            <a:srgbClr val="FFFFFF"/>
          </a:solidFill>
          <a:ln w="9525">
            <a:noFill/>
            <a:miter lim="800000"/>
            <a:headEnd/>
            <a:tailEnd/>
          </a:ln>
          <a:effectLst/>
        </p:spPr>
        <p:txBody>
          <a:bodyPr wrap="none" anchor="ctr"/>
          <a:lstStyle/>
          <a:p>
            <a:pPr algn="ctr" defTabSz="914400" eaLnBrk="0" fontAlgn="base" hangingPunct="0">
              <a:spcBef>
                <a:spcPct val="0"/>
              </a:spcBef>
              <a:spcAft>
                <a:spcPct val="0"/>
              </a:spcAft>
            </a:pPr>
            <a:endParaRPr lang="en-US" sz="2400">
              <a:latin typeface="Calibri"/>
              <a:ea typeface="ＭＳ Ｐゴシック" charset="0"/>
              <a:cs typeface="Calibri"/>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363788" y="2133600"/>
            <a:ext cx="4419600" cy="3365500"/>
          </a:xfrm>
          <a:prstGeom prst="rect">
            <a:avLst/>
          </a:prstGeom>
        </p:spPr>
      </p:pic>
      <p:sp>
        <p:nvSpPr>
          <p:cNvPr id="4" name="Text Box 4"/>
          <p:cNvSpPr txBox="1">
            <a:spLocks noChangeArrowheads="1"/>
          </p:cNvSpPr>
          <p:nvPr/>
        </p:nvSpPr>
        <p:spPr bwMode="auto">
          <a:xfrm>
            <a:off x="1899343" y="385763"/>
            <a:ext cx="5348489" cy="83099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pPr>
            <a:r>
              <a:rPr lang="en-US" sz="2400" dirty="0">
                <a:latin typeface="Calibri"/>
                <a:ea typeface="ＭＳ Ｐゴシック" charset="0"/>
                <a:cs typeface="Calibri"/>
              </a:rPr>
              <a:t>TOGA COARE</a:t>
            </a:r>
          </a:p>
          <a:p>
            <a:pPr algn="ctr" defTabSz="914400" fontAlgn="base">
              <a:spcBef>
                <a:spcPct val="0"/>
              </a:spcBef>
              <a:spcAft>
                <a:spcPct val="0"/>
              </a:spcAft>
            </a:pPr>
            <a:r>
              <a:rPr lang="en-US" sz="2400" dirty="0">
                <a:latin typeface="Calibri"/>
                <a:ea typeface="ＭＳ Ｐゴシック" charset="0"/>
                <a:cs typeface="Calibri"/>
              </a:rPr>
              <a:t> Airborne Doppler Observations of MCSs</a:t>
            </a:r>
          </a:p>
        </p:txBody>
      </p:sp>
      <p:sp>
        <p:nvSpPr>
          <p:cNvPr id="5" name="Text Box 5"/>
          <p:cNvSpPr txBox="1">
            <a:spLocks noChangeArrowheads="1"/>
          </p:cNvSpPr>
          <p:nvPr/>
        </p:nvSpPr>
        <p:spPr bwMode="auto">
          <a:xfrm>
            <a:off x="3197136" y="1341438"/>
            <a:ext cx="2752902" cy="3693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pPr>
            <a:r>
              <a:rPr lang="en-US" dirty="0">
                <a:latin typeface="Calibri"/>
                <a:ea typeface="ＭＳ Ｐゴシック" charset="0"/>
                <a:cs typeface="Calibri"/>
              </a:rPr>
              <a:t>25 convective region flights</a:t>
            </a:r>
          </a:p>
        </p:txBody>
      </p:sp>
      <p:sp>
        <p:nvSpPr>
          <p:cNvPr id="6" name="Text Box 6"/>
          <p:cNvSpPr txBox="1">
            <a:spLocks noChangeArrowheads="1"/>
          </p:cNvSpPr>
          <p:nvPr/>
        </p:nvSpPr>
        <p:spPr bwMode="auto">
          <a:xfrm>
            <a:off x="3305622" y="5943600"/>
            <a:ext cx="253593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pPr>
            <a:r>
              <a:rPr lang="en-US" dirty="0" err="1">
                <a:latin typeface="Calibri"/>
                <a:ea typeface="ＭＳ Ｐゴシック" charset="0"/>
                <a:cs typeface="Calibri"/>
              </a:rPr>
              <a:t>Kingsmill</a:t>
            </a:r>
            <a:r>
              <a:rPr lang="en-US" dirty="0">
                <a:latin typeface="Calibri"/>
                <a:ea typeface="ＭＳ Ｐゴシック" charset="0"/>
                <a:cs typeface="Calibri"/>
              </a:rPr>
              <a:t> &amp; Houze (1999)</a:t>
            </a:r>
          </a:p>
        </p:txBody>
      </p:sp>
      <p:sp>
        <p:nvSpPr>
          <p:cNvPr id="7" name="Rectangle 6"/>
          <p:cNvSpPr/>
          <p:nvPr/>
        </p:nvSpPr>
        <p:spPr bwMode="auto">
          <a:xfrm>
            <a:off x="2660649" y="5026026"/>
            <a:ext cx="123825" cy="101600"/>
          </a:xfrm>
          <a:prstGeom prst="rect">
            <a:avLst/>
          </a:prstGeom>
          <a:solidFill>
            <a:srgbClr val="DFDFD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400">
              <a:latin typeface="Calibri"/>
              <a:ea typeface="ＭＳ Ｐゴシック" charset="0"/>
              <a:cs typeface="Calibri"/>
            </a:endParaRPr>
          </a:p>
        </p:txBody>
      </p:sp>
      <p:sp>
        <p:nvSpPr>
          <p:cNvPr id="8" name="TextBox 7"/>
          <p:cNvSpPr txBox="1"/>
          <p:nvPr/>
        </p:nvSpPr>
        <p:spPr>
          <a:xfrm>
            <a:off x="2581275" y="4921250"/>
            <a:ext cx="274434" cy="307777"/>
          </a:xfrm>
          <a:prstGeom prst="rect">
            <a:avLst/>
          </a:prstGeom>
          <a:noFill/>
        </p:spPr>
        <p:txBody>
          <a:bodyPr wrap="none" rtlCol="0">
            <a:spAutoFit/>
          </a:bodyPr>
          <a:lstStyle/>
          <a:p>
            <a:pPr fontAlgn="base">
              <a:spcBef>
                <a:spcPct val="0"/>
              </a:spcBef>
              <a:spcAft>
                <a:spcPct val="0"/>
              </a:spcAft>
            </a:pPr>
            <a:r>
              <a:rPr lang="en-US" sz="1400" dirty="0">
                <a:latin typeface="Calibri"/>
                <a:ea typeface="ＭＳ Ｐゴシック" charset="0"/>
                <a:cs typeface="Calibri"/>
              </a:rPr>
              <a:t>&lt;</a:t>
            </a:r>
          </a:p>
        </p:txBody>
      </p:sp>
    </p:spTree>
    <p:extLst>
      <p:ext uri="{BB962C8B-B14F-4D97-AF65-F5344CB8AC3E}">
        <p14:creationId xmlns:p14="http://schemas.microsoft.com/office/powerpoint/2010/main" val="26451192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 r="30444"/>
          <a:stretch/>
        </p:blipFill>
        <p:spPr bwMode="auto">
          <a:xfrm>
            <a:off x="2144747" y="2104007"/>
            <a:ext cx="4854506" cy="2463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 name="Text Box 7"/>
          <p:cNvSpPr txBox="1">
            <a:spLocks noChangeArrowheads="1"/>
          </p:cNvSpPr>
          <p:nvPr/>
        </p:nvSpPr>
        <p:spPr bwMode="auto">
          <a:xfrm>
            <a:off x="3456434" y="5257800"/>
            <a:ext cx="253593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pPr>
            <a:r>
              <a:rPr lang="en-US" dirty="0" err="1">
                <a:solidFill>
                  <a:srgbClr val="000000"/>
                </a:solidFill>
                <a:latin typeface="Calibri"/>
                <a:ea typeface="ＭＳ Ｐゴシック" charset="0"/>
                <a:cs typeface="Calibri"/>
              </a:rPr>
              <a:t>Kingsmill</a:t>
            </a:r>
            <a:r>
              <a:rPr lang="en-US" dirty="0">
                <a:solidFill>
                  <a:srgbClr val="000000"/>
                </a:solidFill>
                <a:latin typeface="Calibri"/>
                <a:ea typeface="ＭＳ Ｐゴシック" charset="0"/>
                <a:cs typeface="Calibri"/>
              </a:rPr>
              <a:t> &amp; Houze (1999)</a:t>
            </a:r>
          </a:p>
        </p:txBody>
      </p:sp>
      <p:sp>
        <p:nvSpPr>
          <p:cNvPr id="12" name="Text Box 4"/>
          <p:cNvSpPr txBox="1">
            <a:spLocks noChangeArrowheads="1"/>
          </p:cNvSpPr>
          <p:nvPr/>
        </p:nvSpPr>
        <p:spPr bwMode="auto">
          <a:xfrm>
            <a:off x="1899343" y="385763"/>
            <a:ext cx="5348489" cy="83099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pPr>
            <a:r>
              <a:rPr lang="en-US" sz="2400" dirty="0">
                <a:latin typeface="Calibri"/>
                <a:ea typeface="ＭＳ Ｐゴシック" charset="0"/>
                <a:cs typeface="Calibri"/>
              </a:rPr>
              <a:t>TOGA COARE</a:t>
            </a:r>
          </a:p>
          <a:p>
            <a:pPr algn="ctr" defTabSz="914400" fontAlgn="base">
              <a:spcBef>
                <a:spcPct val="0"/>
              </a:spcBef>
              <a:spcAft>
                <a:spcPct val="0"/>
              </a:spcAft>
            </a:pPr>
            <a:r>
              <a:rPr lang="en-US" sz="2400" dirty="0">
                <a:latin typeface="Calibri"/>
                <a:ea typeface="ＭＳ Ｐゴシック" charset="0"/>
                <a:cs typeface="Calibri"/>
              </a:rPr>
              <a:t> Airborne Doppler Observations of MCSs</a:t>
            </a:r>
          </a:p>
        </p:txBody>
      </p:sp>
      <p:sp>
        <p:nvSpPr>
          <p:cNvPr id="13" name="Text Box 5"/>
          <p:cNvSpPr txBox="1">
            <a:spLocks noChangeArrowheads="1"/>
          </p:cNvSpPr>
          <p:nvPr/>
        </p:nvSpPr>
        <p:spPr bwMode="auto">
          <a:xfrm>
            <a:off x="3227512" y="1341438"/>
            <a:ext cx="2692151" cy="3693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pPr>
            <a:r>
              <a:rPr lang="en-US" dirty="0">
                <a:latin typeface="Calibri"/>
                <a:ea typeface="ＭＳ Ｐゴシック" charset="0"/>
                <a:cs typeface="Calibri"/>
              </a:rPr>
              <a:t>25 stratiform region flights</a:t>
            </a:r>
          </a:p>
        </p:txBody>
      </p:sp>
      <p:sp>
        <p:nvSpPr>
          <p:cNvPr id="14" name="TextBox 13"/>
          <p:cNvSpPr txBox="1"/>
          <p:nvPr/>
        </p:nvSpPr>
        <p:spPr>
          <a:xfrm>
            <a:off x="7053250" y="2381450"/>
            <a:ext cx="1712285" cy="1569660"/>
          </a:xfrm>
          <a:prstGeom prst="rect">
            <a:avLst/>
          </a:prstGeom>
          <a:noFill/>
          <a:ln>
            <a:solidFill>
              <a:schemeClr val="tx1"/>
            </a:solidFill>
          </a:ln>
        </p:spPr>
        <p:txBody>
          <a:bodyPr wrap="square" rtlCol="0">
            <a:spAutoFit/>
          </a:bodyPr>
          <a:lstStyle/>
          <a:p>
            <a:r>
              <a:rPr lang="en-US" sz="1600" dirty="0"/>
              <a:t>Direction of inflow determined by direction of large-scale flow—not orientation of a convective line </a:t>
            </a:r>
          </a:p>
        </p:txBody>
      </p:sp>
    </p:spTree>
    <p:extLst>
      <p:ext uri="{BB962C8B-B14F-4D97-AF65-F5344CB8AC3E}">
        <p14:creationId xmlns:p14="http://schemas.microsoft.com/office/powerpoint/2010/main" val="17542779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2276" y="1342380"/>
            <a:ext cx="5199448" cy="4173241"/>
          </a:xfrm>
          <a:prstGeom prst="rect">
            <a:avLst/>
          </a:prstGeom>
        </p:spPr>
      </p:pic>
      <p:sp>
        <p:nvSpPr>
          <p:cNvPr id="3" name="TextBox 2"/>
          <p:cNvSpPr txBox="1"/>
          <p:nvPr/>
        </p:nvSpPr>
        <p:spPr>
          <a:xfrm>
            <a:off x="0" y="158591"/>
            <a:ext cx="9144000"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Anvil clouds observed by WACR at Niamey</a:t>
            </a:r>
          </a:p>
        </p:txBody>
      </p:sp>
      <p:sp>
        <p:nvSpPr>
          <p:cNvPr id="5" name="TextBox 4"/>
          <p:cNvSpPr txBox="1"/>
          <p:nvPr/>
        </p:nvSpPr>
        <p:spPr>
          <a:xfrm>
            <a:off x="6219629" y="5861128"/>
            <a:ext cx="292437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From Powell et al. 2012,</a:t>
            </a:r>
            <a:br>
              <a:rPr kumimoji="0" lang="en-US" sz="18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br>
            <a:r>
              <a:rPr kumimoji="0" lang="en-US" sz="18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based on </a:t>
            </a:r>
            <a:r>
              <a:rPr kumimoji="0" lang="en-US" sz="1800" b="0" i="0" u="none" strike="noStrike" kern="1200" cap="none" spc="0" normalizeH="0" baseline="0" noProof="0" dirty="0" err="1">
                <a:ln>
                  <a:noFill/>
                </a:ln>
                <a:solidFill>
                  <a:prstClr val="white"/>
                </a:solidFill>
                <a:effectLst/>
                <a:uLnTx/>
                <a:uFillTx/>
                <a:latin typeface="Calibri"/>
                <a:ea typeface="ＭＳ Ｐゴシック" charset="0"/>
                <a:cs typeface="ＭＳ Ｐゴシック" charset="0"/>
              </a:rPr>
              <a:t>Protat</a:t>
            </a:r>
            <a:r>
              <a:rPr kumimoji="0" lang="en-US" sz="1800" b="0" i="0" u="none" strike="noStrike" kern="1200" cap="none" spc="0" normalizeH="0" baseline="0" noProof="0" dirty="0">
                <a:ln>
                  <a:noFill/>
                </a:ln>
                <a:solidFill>
                  <a:prstClr val="white"/>
                </a:solidFill>
                <a:effectLst/>
                <a:uLnTx/>
                <a:uFillTx/>
                <a:latin typeface="Calibri"/>
                <a:ea typeface="ＭＳ Ｐゴシック" charset="0"/>
                <a:cs typeface="ＭＳ Ｐゴシック" charset="0"/>
              </a:rPr>
              <a:t> et al. 2007</a:t>
            </a:r>
          </a:p>
        </p:txBody>
      </p:sp>
      <p:sp>
        <p:nvSpPr>
          <p:cNvPr id="4" name="TextBox 3"/>
          <p:cNvSpPr txBox="1"/>
          <p:nvPr/>
        </p:nvSpPr>
        <p:spPr>
          <a:xfrm>
            <a:off x="7410782" y="2762841"/>
            <a:ext cx="1344844" cy="17543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Huge uncertainty!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This isn’t good enough!</a:t>
            </a:r>
          </a:p>
        </p:txBody>
      </p:sp>
    </p:spTree>
    <p:extLst>
      <p:ext uri="{BB962C8B-B14F-4D97-AF65-F5344CB8AC3E}">
        <p14:creationId xmlns:p14="http://schemas.microsoft.com/office/powerpoint/2010/main" val="35108276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5CEAF-DBEF-9CEB-C71D-7C58AD318C88}"/>
              </a:ext>
            </a:extLst>
          </p:cNvPr>
          <p:cNvPicPr>
            <a:picLocks noChangeAspect="1"/>
          </p:cNvPicPr>
          <p:nvPr/>
        </p:nvPicPr>
        <p:blipFill>
          <a:blip r:embed="rId2"/>
          <a:stretch>
            <a:fillRect/>
          </a:stretch>
        </p:blipFill>
        <p:spPr>
          <a:xfrm>
            <a:off x="685800" y="1244976"/>
            <a:ext cx="7772400" cy="4368047"/>
          </a:xfrm>
          <a:prstGeom prst="rect">
            <a:avLst/>
          </a:prstGeom>
        </p:spPr>
      </p:pic>
    </p:spTree>
    <p:extLst>
      <p:ext uri="{BB962C8B-B14F-4D97-AF65-F5344CB8AC3E}">
        <p14:creationId xmlns:p14="http://schemas.microsoft.com/office/powerpoint/2010/main" val="1471436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15A86"/>
        </a:solidFill>
        <a:effectLst/>
      </p:bgPr>
    </p:bg>
    <p:spTree>
      <p:nvGrpSpPr>
        <p:cNvPr id="1" name=""/>
        <p:cNvGrpSpPr/>
        <p:nvPr/>
      </p:nvGrpSpPr>
      <p:grpSpPr>
        <a:xfrm>
          <a:off x="0" y="0"/>
          <a:ext cx="0" cy="0"/>
          <a:chOff x="0" y="0"/>
          <a:chExt cx="0" cy="0"/>
        </a:xfrm>
      </p:grpSpPr>
      <p:grpSp>
        <p:nvGrpSpPr>
          <p:cNvPr id="10" name="Group 9"/>
          <p:cNvGrpSpPr/>
          <p:nvPr/>
        </p:nvGrpSpPr>
        <p:grpSpPr>
          <a:xfrm>
            <a:off x="0" y="744682"/>
            <a:ext cx="9144000" cy="5368636"/>
            <a:chOff x="0" y="242455"/>
            <a:chExt cx="9144000" cy="5368636"/>
          </a:xfrm>
        </p:grpSpPr>
        <p:grpSp>
          <p:nvGrpSpPr>
            <p:cNvPr id="6" name="Group 5"/>
            <p:cNvGrpSpPr/>
            <p:nvPr/>
          </p:nvGrpSpPr>
          <p:grpSpPr>
            <a:xfrm>
              <a:off x="18130" y="1016006"/>
              <a:ext cx="9125870" cy="4595085"/>
              <a:chOff x="1362364" y="969818"/>
              <a:chExt cx="6580909" cy="2985640"/>
            </a:xfrm>
          </p:grpSpPr>
          <p:sp>
            <p:nvSpPr>
              <p:cNvPr id="5" name="Rectangle 4"/>
              <p:cNvSpPr/>
              <p:nvPr/>
            </p:nvSpPr>
            <p:spPr bwMode="auto">
              <a:xfrm>
                <a:off x="1362364" y="969818"/>
                <a:ext cx="6580909" cy="298564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endParaRPr>
              </a:p>
            </p:txBody>
          </p:sp>
          <p:pic>
            <p:nvPicPr>
              <p:cNvPr id="3" name="Picture 4"/>
              <p:cNvPicPr>
                <a:picLocks noChangeAspect="1" noChangeArrowheads="1"/>
              </p:cNvPicPr>
              <p:nvPr/>
            </p:nvPicPr>
            <p:blipFill rotWithShape="1">
              <a:blip r:embed="rId2"/>
              <a:srcRect t="3563" b="49475"/>
              <a:stretch/>
            </p:blipFill>
            <p:spPr bwMode="auto">
              <a:xfrm>
                <a:off x="1668448" y="1096817"/>
                <a:ext cx="5968741" cy="2805547"/>
              </a:xfrm>
              <a:prstGeom prst="rect">
                <a:avLst/>
              </a:prstGeom>
              <a:noFill/>
              <a:ln w="9525">
                <a:noFill/>
                <a:miter lim="800000"/>
                <a:headEnd/>
                <a:tailEnd/>
              </a:ln>
            </p:spPr>
          </p:pic>
        </p:grpSp>
        <p:sp>
          <p:nvSpPr>
            <p:cNvPr id="2" name="TextBox 1"/>
            <p:cNvSpPr txBox="1"/>
            <p:nvPr/>
          </p:nvSpPr>
          <p:spPr>
            <a:xfrm>
              <a:off x="0" y="242455"/>
              <a:ext cx="9144000" cy="46166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ＭＳ Ｐゴシック" charset="0"/>
                </a:rPr>
                <a:t>Variation of the DYNAMO radar echo population</a:t>
              </a:r>
            </a:p>
          </p:txBody>
        </p:sp>
        <p:sp>
          <p:nvSpPr>
            <p:cNvPr id="8" name="TextBox 7"/>
            <p:cNvSpPr txBox="1"/>
            <p:nvPr/>
          </p:nvSpPr>
          <p:spPr>
            <a:xfrm>
              <a:off x="5255491" y="1436256"/>
              <a:ext cx="2757055"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rPr>
                <a:t>Composite of all 2-day rainfall episodes</a:t>
              </a:r>
            </a:p>
          </p:txBody>
        </p:sp>
        <p:pic>
          <p:nvPicPr>
            <p:cNvPr id="9" name="Picture 4"/>
            <p:cNvPicPr>
              <a:picLocks noChangeAspect="1" noChangeArrowheads="1"/>
            </p:cNvPicPr>
            <p:nvPr/>
          </p:nvPicPr>
          <p:blipFill rotWithShape="1">
            <a:blip r:embed="rId2"/>
            <a:srcRect l="7597" t="6184" r="61437" b="80507"/>
            <a:stretch/>
          </p:blipFill>
          <p:spPr bwMode="auto">
            <a:xfrm>
              <a:off x="957837" y="1477823"/>
              <a:ext cx="3191775" cy="1524000"/>
            </a:xfrm>
            <a:prstGeom prst="rect">
              <a:avLst/>
            </a:prstGeom>
            <a:noFill/>
            <a:ln w="9525">
              <a:noFill/>
              <a:miter lim="800000"/>
              <a:headEnd/>
              <a:tailEnd/>
            </a:ln>
          </p:spPr>
        </p:pic>
      </p:grpSp>
    </p:spTree>
    <p:extLst>
      <p:ext uri="{BB962C8B-B14F-4D97-AF65-F5344CB8AC3E}">
        <p14:creationId xmlns:p14="http://schemas.microsoft.com/office/powerpoint/2010/main" val="19653976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15A86"/>
        </a:solidFill>
        <a:effectLst/>
      </p:bgPr>
    </p:bg>
    <p:spTree>
      <p:nvGrpSpPr>
        <p:cNvPr id="1" name=""/>
        <p:cNvGrpSpPr/>
        <p:nvPr/>
      </p:nvGrpSpPr>
      <p:grpSpPr>
        <a:xfrm>
          <a:off x="0" y="0"/>
          <a:ext cx="0" cy="0"/>
          <a:chOff x="0" y="0"/>
          <a:chExt cx="0" cy="0"/>
        </a:xfrm>
      </p:grpSpPr>
      <p:grpSp>
        <p:nvGrpSpPr>
          <p:cNvPr id="2" name="Group 1"/>
          <p:cNvGrpSpPr/>
          <p:nvPr/>
        </p:nvGrpSpPr>
        <p:grpSpPr>
          <a:xfrm>
            <a:off x="0" y="77208"/>
            <a:ext cx="9144000" cy="6534254"/>
            <a:chOff x="0" y="-238607"/>
            <a:chExt cx="9144000" cy="6534254"/>
          </a:xfrm>
        </p:grpSpPr>
        <p:grpSp>
          <p:nvGrpSpPr>
            <p:cNvPr id="6" name="Group 5"/>
            <p:cNvGrpSpPr/>
            <p:nvPr/>
          </p:nvGrpSpPr>
          <p:grpSpPr>
            <a:xfrm>
              <a:off x="1498103" y="999738"/>
              <a:ext cx="6147795" cy="5295909"/>
              <a:chOff x="1499790" y="999738"/>
              <a:chExt cx="6147795" cy="5295909"/>
            </a:xfrm>
          </p:grpSpPr>
          <p:sp>
            <p:nvSpPr>
              <p:cNvPr id="5" name="Rectangle 4"/>
              <p:cNvSpPr/>
              <p:nvPr/>
            </p:nvSpPr>
            <p:spPr bwMode="auto">
              <a:xfrm>
                <a:off x="1499790" y="999738"/>
                <a:ext cx="6147795" cy="529590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endParaRPr>
              </a:p>
            </p:txBody>
          </p:sp>
          <p:pic>
            <p:nvPicPr>
              <p:cNvPr id="3" name="Picture 4"/>
              <p:cNvPicPr>
                <a:picLocks noChangeAspect="1" noChangeArrowheads="1"/>
              </p:cNvPicPr>
              <p:nvPr/>
            </p:nvPicPr>
            <p:blipFill>
              <a:blip r:embed="rId2"/>
              <a:srcRect/>
              <a:stretch>
                <a:fillRect/>
              </a:stretch>
            </p:blipFill>
            <p:spPr bwMode="auto">
              <a:xfrm>
                <a:off x="1776261" y="1211495"/>
                <a:ext cx="5591478" cy="4516734"/>
              </a:xfrm>
              <a:prstGeom prst="rect">
                <a:avLst/>
              </a:prstGeom>
              <a:noFill/>
              <a:ln w="9525">
                <a:noFill/>
                <a:miter lim="800000"/>
                <a:headEnd/>
                <a:tailEnd/>
              </a:ln>
            </p:spPr>
          </p:pic>
          <p:sp>
            <p:nvSpPr>
              <p:cNvPr id="4" name="TextBox 3"/>
              <p:cNvSpPr txBox="1"/>
              <p:nvPr/>
            </p:nvSpPr>
            <p:spPr>
              <a:xfrm>
                <a:off x="3211977" y="5880718"/>
                <a:ext cx="287835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rPr>
                  <a:t>Zuluaga</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 and Houze 2013</a:t>
                </a:r>
              </a:p>
            </p:txBody>
          </p:sp>
        </p:grpSp>
        <p:sp>
          <p:nvSpPr>
            <p:cNvPr id="7" name="TextBox 6"/>
            <p:cNvSpPr txBox="1"/>
            <p:nvPr/>
          </p:nvSpPr>
          <p:spPr>
            <a:xfrm>
              <a:off x="0" y="-238607"/>
              <a:ext cx="9144000" cy="95410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alpha val="75000"/>
                      </a:prstClr>
                    </a:glow>
                  </a:effectLst>
                  <a:uLnTx/>
                  <a:uFillTx/>
                  <a:latin typeface="Arial"/>
                  <a:ea typeface="ＭＳ Ｐゴシック" charset="0"/>
                  <a:cs typeface="Arial"/>
                </a:rPr>
                <a:t>Composite large-scale divergence and vertical motion during 2-day rainfall episodes</a:t>
              </a:r>
            </a:p>
          </p:txBody>
        </p:sp>
      </p:grpSp>
      <p:sp>
        <p:nvSpPr>
          <p:cNvPr id="10" name="Up Arrow 9"/>
          <p:cNvSpPr/>
          <p:nvPr/>
        </p:nvSpPr>
        <p:spPr bwMode="auto">
          <a:xfrm>
            <a:off x="4087090" y="2708550"/>
            <a:ext cx="256310" cy="1652663"/>
          </a:xfrm>
          <a:prstGeom prst="upArrow">
            <a:avLst/>
          </a:prstGeom>
          <a:solidFill>
            <a:schemeClr val="bg1">
              <a:lumMod val="85000"/>
              <a:lumOff val="15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endParaRPr>
          </a:p>
        </p:txBody>
      </p:sp>
      <p:sp>
        <p:nvSpPr>
          <p:cNvPr id="11" name="Up Arrow 10"/>
          <p:cNvSpPr/>
          <p:nvPr/>
        </p:nvSpPr>
        <p:spPr bwMode="auto">
          <a:xfrm>
            <a:off x="5451764" y="2034307"/>
            <a:ext cx="254001" cy="735954"/>
          </a:xfrm>
          <a:prstGeom prst="upArrow">
            <a:avLst/>
          </a:prstGeom>
          <a:solidFill>
            <a:schemeClr val="bg1">
              <a:lumMod val="85000"/>
              <a:lumOff val="15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endParaRPr>
          </a:p>
        </p:txBody>
      </p:sp>
      <p:sp>
        <p:nvSpPr>
          <p:cNvPr id="12" name="Up Arrow 11"/>
          <p:cNvSpPr/>
          <p:nvPr/>
        </p:nvSpPr>
        <p:spPr bwMode="auto">
          <a:xfrm flipV="1">
            <a:off x="6031346" y="3629886"/>
            <a:ext cx="254001" cy="735954"/>
          </a:xfrm>
          <a:prstGeom prst="upArrow">
            <a:avLst/>
          </a:prstGeom>
          <a:solidFill>
            <a:schemeClr val="bg1">
              <a:lumMod val="85000"/>
              <a:lumOff val="15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endParaRPr>
          </a:p>
        </p:txBody>
      </p:sp>
    </p:spTree>
    <p:extLst>
      <p:ext uri="{BB962C8B-B14F-4D97-AF65-F5344CB8AC3E}">
        <p14:creationId xmlns:p14="http://schemas.microsoft.com/office/powerpoint/2010/main" val="27772242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ext Box 4"/>
          <p:cNvSpPr txBox="1">
            <a:spLocks noChangeArrowheads="1"/>
          </p:cNvSpPr>
          <p:nvPr/>
        </p:nvSpPr>
        <p:spPr bwMode="auto">
          <a:xfrm>
            <a:off x="160710" y="225967"/>
            <a:ext cx="881559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What’s the PDF of the members of the population?</a:t>
            </a:r>
          </a:p>
        </p:txBody>
      </p:sp>
      <p:pic>
        <p:nvPicPr>
          <p:cNvPr id="2" name="Picture 1" descr="Bjerknes_postGATE_tropcloudpop_v4_speldrite.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72" y="1648216"/>
            <a:ext cx="8853531" cy="4390741"/>
          </a:xfrm>
          <a:prstGeom prst="rect">
            <a:avLst/>
          </a:prstGeom>
          <a:ln w="28575" cmpd="sng">
            <a:noFill/>
          </a:ln>
        </p:spPr>
      </p:pic>
      <p:sp>
        <p:nvSpPr>
          <p:cNvPr id="5" name="Rectangle 4"/>
          <p:cNvSpPr/>
          <p:nvPr/>
        </p:nvSpPr>
        <p:spPr bwMode="auto">
          <a:xfrm>
            <a:off x="423333" y="1648178"/>
            <a:ext cx="8528756" cy="438573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111"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111"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111"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111"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111" charset="0"/>
              <a:ea typeface="ＭＳ Ｐゴシック" charset="0"/>
            </a:endParaRPr>
          </a:p>
          <a:p>
            <a:pPr marL="112713"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itchFamily="-111" charset="0"/>
                <a:ea typeface="ＭＳ Ｐゴシック" charset="0"/>
              </a:rPr>
              <a:t>Use 3D radar data to identify: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111" charset="0"/>
              <a:ea typeface="ＭＳ Ｐゴシック" charset="0"/>
            </a:endParaRPr>
          </a:p>
          <a:p>
            <a:pPr marL="912813"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sng" strike="noStrike" kern="1200" cap="none" spc="0" normalizeH="0" baseline="0" noProof="0" dirty="0">
                <a:ln>
                  <a:noFill/>
                </a:ln>
                <a:solidFill>
                  <a:prstClr val="white"/>
                </a:solidFill>
                <a:effectLst/>
                <a:uLnTx/>
                <a:uFillTx/>
                <a:latin typeface="Arial" pitchFamily="-111" charset="0"/>
                <a:ea typeface="ＭＳ Ｐゴシック" charset="0"/>
              </a:rPr>
              <a:t>Shallow isolated </a:t>
            </a:r>
            <a:r>
              <a:rPr kumimoji="0" lang="en-US" sz="1800" b="1" i="0" u="none" strike="noStrike" kern="1200" cap="none" spc="0" normalizeH="0" baseline="0" noProof="0" dirty="0">
                <a:ln>
                  <a:noFill/>
                </a:ln>
                <a:solidFill>
                  <a:prstClr val="white"/>
                </a:solidFill>
                <a:effectLst/>
                <a:uLnTx/>
                <a:uFillTx/>
                <a:latin typeface="Arial" pitchFamily="-111" charset="0"/>
                <a:ea typeface="ＭＳ Ｐゴシック" charset="0"/>
              </a:rPr>
              <a:t>echoes (3D convective echo with top &lt; 5 km )</a:t>
            </a:r>
          </a:p>
          <a:p>
            <a:pPr marL="912813"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sng" strike="noStrike" kern="1200" cap="none" spc="0" normalizeH="0" baseline="0" noProof="0" dirty="0">
                <a:ln>
                  <a:noFill/>
                </a:ln>
                <a:solidFill>
                  <a:prstClr val="white"/>
                </a:solidFill>
                <a:effectLst/>
                <a:uLnTx/>
                <a:uFillTx/>
                <a:latin typeface="Arial" pitchFamily="-111" charset="0"/>
                <a:ea typeface="ＭＳ Ｐゴシック" charset="0"/>
              </a:rPr>
              <a:t>Deep convective </a:t>
            </a:r>
            <a:r>
              <a:rPr kumimoji="0" lang="en-US" sz="1800" b="1" i="0" u="none" strike="noStrike" kern="1200" cap="none" spc="0" normalizeH="0" baseline="0" noProof="0" dirty="0">
                <a:ln>
                  <a:noFill/>
                </a:ln>
                <a:solidFill>
                  <a:prstClr val="white"/>
                </a:solidFill>
                <a:effectLst/>
                <a:uLnTx/>
                <a:uFillTx/>
                <a:latin typeface="Arial" pitchFamily="-111" charset="0"/>
                <a:ea typeface="ＭＳ Ｐゴシック" charset="0"/>
              </a:rPr>
              <a:t>cores (3D convective echo &gt;30 </a:t>
            </a:r>
            <a:r>
              <a:rPr kumimoji="0" lang="en-US" sz="1800" b="1" i="0" u="none" strike="noStrike" kern="1200" cap="none" spc="0" normalizeH="0" baseline="0" noProof="0" dirty="0" err="1">
                <a:ln>
                  <a:noFill/>
                </a:ln>
                <a:solidFill>
                  <a:prstClr val="white"/>
                </a:solidFill>
                <a:effectLst/>
                <a:uLnTx/>
                <a:uFillTx/>
                <a:latin typeface="Arial" pitchFamily="-111" charset="0"/>
                <a:ea typeface="ＭＳ Ｐゴシック" charset="0"/>
              </a:rPr>
              <a:t>dBZ</a:t>
            </a:r>
            <a:r>
              <a:rPr kumimoji="0" lang="en-US" sz="1800" b="1" i="0" u="none" strike="noStrike" kern="1200" cap="none" spc="0" normalizeH="0" baseline="0" noProof="0" dirty="0">
                <a:ln>
                  <a:noFill/>
                </a:ln>
                <a:solidFill>
                  <a:prstClr val="white"/>
                </a:solidFill>
                <a:effectLst/>
                <a:uLnTx/>
                <a:uFillTx/>
                <a:latin typeface="Arial" pitchFamily="-111" charset="0"/>
                <a:ea typeface="ＭＳ Ｐゴシック" charset="0"/>
              </a:rPr>
              <a:t>,  tops &gt;8 km)</a:t>
            </a:r>
          </a:p>
          <a:p>
            <a:pPr marL="912813"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sng" strike="noStrike" kern="1200" cap="none" spc="0" normalizeH="0" baseline="0" noProof="0" dirty="0">
                <a:ln>
                  <a:noFill/>
                </a:ln>
                <a:solidFill>
                  <a:prstClr val="white"/>
                </a:solidFill>
                <a:effectLst/>
                <a:uLnTx/>
                <a:uFillTx/>
                <a:latin typeface="Arial" pitchFamily="-111" charset="0"/>
                <a:ea typeface="ＭＳ Ｐゴシック" charset="0"/>
              </a:rPr>
              <a:t>Wide convective </a:t>
            </a:r>
            <a:r>
              <a:rPr kumimoji="0" lang="en-US" sz="1800" b="1" i="0" u="none" strike="noStrike" kern="1200" cap="none" spc="0" normalizeH="0" baseline="0" noProof="0" dirty="0">
                <a:ln>
                  <a:noFill/>
                </a:ln>
                <a:solidFill>
                  <a:prstClr val="white"/>
                </a:solidFill>
                <a:effectLst/>
                <a:uLnTx/>
                <a:uFillTx/>
                <a:latin typeface="Arial" pitchFamily="-111" charset="0"/>
                <a:ea typeface="ＭＳ Ｐゴシック" charset="0"/>
              </a:rPr>
              <a:t>cores (3D convective echo &gt;30 </a:t>
            </a:r>
            <a:r>
              <a:rPr kumimoji="0" lang="en-US" sz="1800" b="1" i="0" u="none" strike="noStrike" kern="1200" cap="none" spc="0" normalizeH="0" baseline="0" noProof="0" dirty="0" err="1">
                <a:ln>
                  <a:noFill/>
                </a:ln>
                <a:solidFill>
                  <a:prstClr val="white"/>
                </a:solidFill>
                <a:effectLst/>
                <a:uLnTx/>
                <a:uFillTx/>
                <a:latin typeface="Arial" pitchFamily="-111" charset="0"/>
                <a:ea typeface="ＭＳ Ｐゴシック" charset="0"/>
              </a:rPr>
              <a:t>dBZ</a:t>
            </a:r>
            <a:r>
              <a:rPr kumimoji="0" lang="en-US" sz="1800" b="1" i="0" u="none" strike="noStrike" kern="1200" cap="none" spc="0" normalizeH="0" baseline="0" noProof="0" dirty="0">
                <a:ln>
                  <a:noFill/>
                </a:ln>
                <a:solidFill>
                  <a:prstClr val="white"/>
                </a:solidFill>
                <a:effectLst/>
                <a:uLnTx/>
                <a:uFillTx/>
                <a:latin typeface="Arial" pitchFamily="-111" charset="0"/>
                <a:ea typeface="ＭＳ Ｐゴシック" charset="0"/>
              </a:rPr>
              <a:t>, area &gt;800 km</a:t>
            </a:r>
            <a:r>
              <a:rPr kumimoji="0" lang="en-US" sz="1800" b="1" i="0" u="none" strike="noStrike" kern="1200" cap="none" spc="0" normalizeH="0" baseline="30000" noProof="0" dirty="0">
                <a:ln>
                  <a:noFill/>
                </a:ln>
                <a:solidFill>
                  <a:prstClr val="white"/>
                </a:solidFill>
                <a:effectLst/>
                <a:uLnTx/>
                <a:uFillTx/>
                <a:latin typeface="Arial" pitchFamily="-111" charset="0"/>
                <a:ea typeface="ＭＳ Ｐゴシック" charset="0"/>
              </a:rPr>
              <a:t>2</a:t>
            </a:r>
            <a:r>
              <a:rPr kumimoji="0" lang="en-US" sz="1800" b="1" i="0" u="none" strike="noStrike" kern="1200" cap="none" spc="0" normalizeH="0" baseline="0" noProof="0" dirty="0">
                <a:ln>
                  <a:noFill/>
                </a:ln>
                <a:solidFill>
                  <a:prstClr val="white"/>
                </a:solidFill>
                <a:effectLst/>
                <a:uLnTx/>
                <a:uFillTx/>
                <a:latin typeface="Arial" pitchFamily="-111" charset="0"/>
                <a:ea typeface="ＭＳ Ｐゴシック" charset="0"/>
              </a:rPr>
              <a:t>) </a:t>
            </a:r>
          </a:p>
          <a:p>
            <a:pPr marL="912813"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sng" strike="noStrike" kern="1200" cap="none" spc="0" normalizeH="0" baseline="0" noProof="0" dirty="0">
                <a:ln>
                  <a:noFill/>
                </a:ln>
                <a:solidFill>
                  <a:prstClr val="white"/>
                </a:solidFill>
                <a:effectLst/>
                <a:uLnTx/>
                <a:uFillTx/>
                <a:latin typeface="Arial" pitchFamily="-111" charset="0"/>
                <a:ea typeface="ＭＳ Ｐゴシック" charset="0"/>
              </a:rPr>
              <a:t>Broad stratiform </a:t>
            </a:r>
            <a:r>
              <a:rPr kumimoji="0" lang="en-US" sz="1800" b="1" i="0" u="none" strike="noStrike" kern="1200" cap="none" spc="0" normalizeH="0" baseline="0" noProof="0" dirty="0">
                <a:ln>
                  <a:noFill/>
                </a:ln>
                <a:solidFill>
                  <a:prstClr val="white"/>
                </a:solidFill>
                <a:effectLst/>
                <a:uLnTx/>
                <a:uFillTx/>
                <a:latin typeface="Arial" pitchFamily="-111" charset="0"/>
                <a:ea typeface="ＭＳ Ｐゴシック" charset="0"/>
              </a:rPr>
              <a:t>area (stratiform echo &gt; 50 000 km</a:t>
            </a:r>
            <a:r>
              <a:rPr kumimoji="0" lang="en-US" sz="1800" b="1" i="0" u="none" strike="noStrike" kern="1200" cap="none" spc="0" normalizeH="0" baseline="30000" noProof="0" dirty="0">
                <a:ln>
                  <a:noFill/>
                </a:ln>
                <a:solidFill>
                  <a:prstClr val="white"/>
                </a:solidFill>
                <a:effectLst/>
                <a:uLnTx/>
                <a:uFillTx/>
                <a:latin typeface="Arial" pitchFamily="-111" charset="0"/>
                <a:ea typeface="ＭＳ Ｐゴシック" charset="0"/>
              </a:rPr>
              <a:t>2)</a:t>
            </a:r>
            <a:r>
              <a:rPr kumimoji="0" lang="en-US" sz="1800" b="1" i="0" u="none" strike="noStrike" kern="1200" cap="none" spc="0" normalizeH="0" baseline="0" noProof="0" dirty="0">
                <a:ln>
                  <a:noFill/>
                </a:ln>
                <a:solidFill>
                  <a:prstClr val="white"/>
                </a:solidFill>
                <a:effectLst/>
                <a:uLnTx/>
                <a:uFillTx/>
                <a:latin typeface="Arial" pitchFamily="-111" charset="0"/>
                <a:ea typeface="ＭＳ Ｐゴシック" charset="0"/>
              </a:rPr>
              <a:t> </a:t>
            </a:r>
          </a:p>
          <a:p>
            <a:pPr marL="742950" marR="0" lvl="0" indent="-285750" algn="l" defTabSz="914400" rtl="0" eaLnBrk="1" fontAlgn="base" latinLnBrk="0" hangingPunct="1">
              <a:lnSpc>
                <a:spcPct val="100000"/>
              </a:lnSpc>
              <a:spcBef>
                <a:spcPct val="0"/>
              </a:spcBef>
              <a:spcAft>
                <a:spcPct val="0"/>
              </a:spcAft>
              <a:buClrTx/>
              <a:buSzTx/>
              <a:buFont typeface="Arial"/>
              <a:buChar char="•"/>
              <a:tabLst/>
              <a:defRPr/>
            </a:pPr>
            <a:endParaRPr kumimoji="0" lang="en-US" sz="1800" b="1" i="0" u="none" strike="noStrike" kern="1200" cap="none" spc="0" normalizeH="0" baseline="0" noProof="0" dirty="0">
              <a:ln>
                <a:noFill/>
              </a:ln>
              <a:solidFill>
                <a:srgbClr val="000000"/>
              </a:solidFill>
              <a:effectLst/>
              <a:uLnTx/>
              <a:uFillTx/>
              <a:latin typeface="Arial" pitchFamily="-111" charset="0"/>
              <a:ea typeface="ＭＳ Ｐゴシック" charset="0"/>
            </a:endParaRPr>
          </a:p>
        </p:txBody>
      </p:sp>
      <p:sp>
        <p:nvSpPr>
          <p:cNvPr id="14" name="Rectangle 13"/>
          <p:cNvSpPr/>
          <p:nvPr/>
        </p:nvSpPr>
        <p:spPr bwMode="auto">
          <a:xfrm>
            <a:off x="239888" y="1648178"/>
            <a:ext cx="8669867" cy="438573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111" charset="0"/>
              <a:ea typeface="ＭＳ Ｐゴシック" charset="0"/>
            </a:endParaRPr>
          </a:p>
          <a:p>
            <a:pPr marL="112713"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111" charset="0"/>
                <a:ea typeface="ＭＳ Ｐゴシック" charset="0"/>
              </a:rPr>
              <a:t>Use 3D radar data to identify: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111" charset="0"/>
                <a:ea typeface="ＭＳ Ｐゴシック" charset="0"/>
              </a:rPr>
              <a:t> </a:t>
            </a:r>
            <a:endParaRPr kumimoji="0" lang="en-US" sz="1800" b="1" i="0" u="none" strike="noStrike" kern="1200" cap="none" spc="0" normalizeH="0" baseline="0" noProof="0" dirty="0">
              <a:ln>
                <a:noFill/>
              </a:ln>
              <a:solidFill>
                <a:prstClr val="black"/>
              </a:solidFill>
              <a:effectLst/>
              <a:uLnTx/>
              <a:uFillTx/>
              <a:latin typeface="Arial" pitchFamily="-111" charset="0"/>
              <a:ea typeface="ＭＳ Ｐゴシック" charset="0"/>
            </a:endParaRP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Arial" pitchFamily="-111" charset="0"/>
                <a:ea typeface="ＭＳ Ｐゴシック" charset="0"/>
              </a:rPr>
              <a:t>Shallow isolated </a:t>
            </a:r>
            <a:r>
              <a:rPr kumimoji="0" lang="en-US" sz="2000" b="0" i="0" u="none" strike="noStrike" kern="1200" cap="none" spc="0" normalizeH="0" baseline="0" noProof="0" dirty="0">
                <a:ln>
                  <a:noFill/>
                </a:ln>
                <a:solidFill>
                  <a:prstClr val="black"/>
                </a:solidFill>
                <a:effectLst/>
                <a:uLnTx/>
                <a:uFillTx/>
                <a:latin typeface="Arial" pitchFamily="-111" charset="0"/>
                <a:ea typeface="ＭＳ Ｐゴシック" charset="0"/>
              </a:rPr>
              <a:t>echoes (3D convective echo with top &lt; 5 km )</a:t>
            </a: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Arial" pitchFamily="-111" charset="0"/>
              <a:ea typeface="ＭＳ Ｐゴシック" charset="0"/>
            </a:endParaRP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Arial" pitchFamily="-111" charset="0"/>
                <a:ea typeface="ＭＳ Ｐゴシック" charset="0"/>
              </a:rPr>
              <a:t>Deep convective </a:t>
            </a:r>
            <a:r>
              <a:rPr kumimoji="0" lang="en-US" sz="2000" b="0" i="0" u="none" strike="noStrike" kern="1200" cap="none" spc="0" normalizeH="0" baseline="0" noProof="0" dirty="0">
                <a:ln>
                  <a:noFill/>
                </a:ln>
                <a:solidFill>
                  <a:prstClr val="black"/>
                </a:solidFill>
                <a:effectLst/>
                <a:uLnTx/>
                <a:uFillTx/>
                <a:latin typeface="Arial" pitchFamily="-111" charset="0"/>
                <a:ea typeface="ＭＳ Ｐゴシック" charset="0"/>
              </a:rPr>
              <a:t>cores (3D convective echo &gt;30 </a:t>
            </a:r>
            <a:r>
              <a:rPr kumimoji="0" lang="en-US" sz="2000" b="0" i="0" u="none" strike="noStrike" kern="1200" cap="none" spc="0" normalizeH="0" baseline="0" noProof="0" dirty="0" err="1">
                <a:ln>
                  <a:noFill/>
                </a:ln>
                <a:solidFill>
                  <a:prstClr val="black"/>
                </a:solidFill>
                <a:effectLst/>
                <a:uLnTx/>
                <a:uFillTx/>
                <a:latin typeface="Arial" pitchFamily="-111" charset="0"/>
                <a:ea typeface="ＭＳ Ｐゴシック" charset="0"/>
              </a:rPr>
              <a:t>dBZ</a:t>
            </a:r>
            <a:r>
              <a:rPr kumimoji="0" lang="en-US" sz="2000" b="0" i="0" u="none" strike="noStrike" kern="1200" cap="none" spc="0" normalizeH="0" baseline="0" noProof="0" dirty="0">
                <a:ln>
                  <a:noFill/>
                </a:ln>
                <a:solidFill>
                  <a:prstClr val="black"/>
                </a:solidFill>
                <a:effectLst/>
                <a:uLnTx/>
                <a:uFillTx/>
                <a:latin typeface="Arial" pitchFamily="-111" charset="0"/>
                <a:ea typeface="ＭＳ Ｐゴシック" charset="0"/>
              </a:rPr>
              <a:t>,  tops &gt;8 km)</a:t>
            </a: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Arial" pitchFamily="-111" charset="0"/>
              <a:ea typeface="ＭＳ Ｐゴシック" charset="0"/>
            </a:endParaRP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Arial" pitchFamily="-111" charset="0"/>
                <a:ea typeface="ＭＳ Ｐゴシック" charset="0"/>
              </a:rPr>
              <a:t>Wide convective </a:t>
            </a:r>
            <a:r>
              <a:rPr kumimoji="0" lang="en-US" sz="2000" b="0" i="0" u="none" strike="noStrike" kern="1200" cap="none" spc="0" normalizeH="0" baseline="0" noProof="0" dirty="0">
                <a:ln>
                  <a:noFill/>
                </a:ln>
                <a:solidFill>
                  <a:prstClr val="black"/>
                </a:solidFill>
                <a:effectLst/>
                <a:uLnTx/>
                <a:uFillTx/>
                <a:latin typeface="Arial" pitchFamily="-111" charset="0"/>
                <a:ea typeface="ＭＳ Ｐゴシック" charset="0"/>
              </a:rPr>
              <a:t>cores (3D convective echo &gt;30 </a:t>
            </a:r>
            <a:r>
              <a:rPr kumimoji="0" lang="en-US" sz="2000" b="0" i="0" u="none" strike="noStrike" kern="1200" cap="none" spc="0" normalizeH="0" baseline="0" noProof="0" dirty="0" err="1">
                <a:ln>
                  <a:noFill/>
                </a:ln>
                <a:solidFill>
                  <a:prstClr val="black"/>
                </a:solidFill>
                <a:effectLst/>
                <a:uLnTx/>
                <a:uFillTx/>
                <a:latin typeface="Arial" pitchFamily="-111" charset="0"/>
                <a:ea typeface="ＭＳ Ｐゴシック" charset="0"/>
              </a:rPr>
              <a:t>dBZ</a:t>
            </a:r>
            <a:r>
              <a:rPr kumimoji="0" lang="en-US" sz="2000" b="0" i="0" u="none" strike="noStrike" kern="1200" cap="none" spc="0" normalizeH="0" baseline="0" noProof="0" dirty="0">
                <a:ln>
                  <a:noFill/>
                </a:ln>
                <a:solidFill>
                  <a:prstClr val="black"/>
                </a:solidFill>
                <a:effectLst/>
                <a:uLnTx/>
                <a:uFillTx/>
                <a:latin typeface="Arial" pitchFamily="-111" charset="0"/>
                <a:ea typeface="ＭＳ Ｐゴシック" charset="0"/>
              </a:rPr>
              <a:t>, area &gt;800 km</a:t>
            </a:r>
            <a:r>
              <a:rPr kumimoji="0" lang="en-US" sz="2000" b="0" i="0" u="none" strike="noStrike" kern="1200" cap="none" spc="0" normalizeH="0" baseline="30000" noProof="0" dirty="0">
                <a:ln>
                  <a:noFill/>
                </a:ln>
                <a:solidFill>
                  <a:prstClr val="black"/>
                </a:solidFill>
                <a:effectLst/>
                <a:uLnTx/>
                <a:uFillTx/>
                <a:latin typeface="Arial" pitchFamily="-111" charset="0"/>
                <a:ea typeface="ＭＳ Ｐゴシック" charset="0"/>
              </a:rPr>
              <a:t>2</a:t>
            </a:r>
            <a:r>
              <a:rPr kumimoji="0" lang="en-US" sz="2000" b="0" i="0" u="none" strike="noStrike" kern="1200" cap="none" spc="0" normalizeH="0" baseline="0" noProof="0" dirty="0">
                <a:ln>
                  <a:noFill/>
                </a:ln>
                <a:solidFill>
                  <a:prstClr val="black"/>
                </a:solidFill>
                <a:effectLst/>
                <a:uLnTx/>
                <a:uFillTx/>
                <a:latin typeface="Arial" pitchFamily="-111" charset="0"/>
                <a:ea typeface="ＭＳ Ｐゴシック" charset="0"/>
              </a:rPr>
              <a:t>)</a:t>
            </a: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rial" pitchFamily="-111" charset="0"/>
                <a:ea typeface="ＭＳ Ｐゴシック" charset="0"/>
              </a:rPr>
              <a:t> </a:t>
            </a: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Arial" pitchFamily="-111" charset="0"/>
                <a:ea typeface="ＭＳ Ｐゴシック" charset="0"/>
              </a:rPr>
              <a:t>Broad stratiform </a:t>
            </a:r>
            <a:r>
              <a:rPr kumimoji="0" lang="en-US" sz="2000" b="0" i="0" u="none" strike="noStrike" kern="1200" cap="none" spc="0" normalizeH="0" baseline="0" noProof="0" dirty="0">
                <a:ln>
                  <a:noFill/>
                </a:ln>
                <a:solidFill>
                  <a:prstClr val="black"/>
                </a:solidFill>
                <a:effectLst/>
                <a:uLnTx/>
                <a:uFillTx/>
                <a:latin typeface="Arial" pitchFamily="-111" charset="0"/>
                <a:ea typeface="ＭＳ Ｐゴシック" charset="0"/>
              </a:rPr>
              <a:t>area (stratiform echo &gt; 50 000 km</a:t>
            </a:r>
            <a:r>
              <a:rPr kumimoji="0" lang="en-US" sz="2000" b="0" i="0" u="none" strike="noStrike" kern="1200" cap="none" spc="0" normalizeH="0" baseline="30000" noProof="0" dirty="0">
                <a:ln>
                  <a:noFill/>
                </a:ln>
                <a:solidFill>
                  <a:prstClr val="black"/>
                </a:solidFill>
                <a:effectLst/>
                <a:uLnTx/>
                <a:uFillTx/>
                <a:latin typeface="Arial" pitchFamily="-111" charset="0"/>
                <a:ea typeface="ＭＳ Ｐゴシック" charset="0"/>
              </a:rPr>
              <a:t>2</a:t>
            </a:r>
            <a:r>
              <a:rPr kumimoji="0" lang="en-US" sz="2000" b="0" i="0" u="none" strike="noStrike" kern="1200" cap="none" spc="0" normalizeH="0" baseline="0" noProof="0" dirty="0">
                <a:ln>
                  <a:noFill/>
                </a:ln>
                <a:solidFill>
                  <a:prstClr val="black"/>
                </a:solidFill>
                <a:effectLst/>
                <a:uLnTx/>
                <a:uFillTx/>
                <a:latin typeface="Arial" pitchFamily="-111" charset="0"/>
                <a:ea typeface="ＭＳ Ｐゴシック" charset="0"/>
              </a:rPr>
              <a:t>) </a:t>
            </a:r>
          </a:p>
          <a:p>
            <a:pPr marL="45720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111" charset="0"/>
              <a:ea typeface="ＭＳ Ｐゴシック" charset="0"/>
            </a:endParaRPr>
          </a:p>
        </p:txBody>
      </p:sp>
    </p:spTree>
    <p:extLst>
      <p:ext uri="{BB962C8B-B14F-4D97-AF65-F5344CB8AC3E}">
        <p14:creationId xmlns:p14="http://schemas.microsoft.com/office/powerpoint/2010/main" val="1145101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Text Box 10"/>
          <p:cNvSpPr txBox="1">
            <a:spLocks noChangeArrowheads="1"/>
          </p:cNvSpPr>
          <p:nvPr/>
        </p:nvSpPr>
        <p:spPr bwMode="auto">
          <a:xfrm>
            <a:off x="0" y="227013"/>
            <a:ext cx="91440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2"/>
                </a:solidFill>
                <a:effectLst/>
                <a:uLnTx/>
                <a:uFillTx/>
                <a:latin typeface="Arial" charset="0"/>
                <a:ea typeface="ＭＳ Ｐゴシック" charset="0"/>
                <a:cs typeface="Arial" charset="0"/>
              </a:rPr>
              <a:t>Simplified Mesoscale System Heating Profiles</a:t>
            </a:r>
          </a:p>
        </p:txBody>
      </p:sp>
      <p:grpSp>
        <p:nvGrpSpPr>
          <p:cNvPr id="128003" name="Group 13"/>
          <p:cNvGrpSpPr>
            <a:grpSpLocks/>
          </p:cNvGrpSpPr>
          <p:nvPr/>
        </p:nvGrpSpPr>
        <p:grpSpPr bwMode="auto">
          <a:xfrm>
            <a:off x="914400" y="820738"/>
            <a:ext cx="7315200" cy="5851525"/>
            <a:chOff x="914400" y="503238"/>
            <a:chExt cx="7315200" cy="5851525"/>
          </a:xfrm>
        </p:grpSpPr>
        <p:pic>
          <p:nvPicPr>
            <p:cNvPr id="128004" name="Picture 2" descr="02a-profiles-conv+sf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03238"/>
              <a:ext cx="7315200"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8005" name="Group 12"/>
            <p:cNvGrpSpPr>
              <a:grpSpLocks/>
            </p:cNvGrpSpPr>
            <p:nvPr/>
          </p:nvGrpSpPr>
          <p:grpSpPr bwMode="auto">
            <a:xfrm>
              <a:off x="1370013" y="1812925"/>
              <a:ext cx="6372225" cy="4530725"/>
              <a:chOff x="1370013" y="1812925"/>
              <a:chExt cx="6372225" cy="4530725"/>
            </a:xfrm>
          </p:grpSpPr>
          <p:sp>
            <p:nvSpPr>
              <p:cNvPr id="128006" name="Text Box 11"/>
              <p:cNvSpPr txBox="1">
                <a:spLocks noChangeArrowheads="1"/>
              </p:cNvSpPr>
              <p:nvPr/>
            </p:nvSpPr>
            <p:spPr bwMode="auto">
              <a:xfrm>
                <a:off x="5029200" y="5259388"/>
                <a:ext cx="271303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Schumacher et al. 2004</a:t>
                </a:r>
              </a:p>
            </p:txBody>
          </p:sp>
          <p:sp>
            <p:nvSpPr>
              <p:cNvPr id="107527" name="Text Box 3"/>
              <p:cNvSpPr txBox="1">
                <a:spLocks noChangeArrowheads="1"/>
              </p:cNvSpPr>
              <p:nvPr/>
            </p:nvSpPr>
            <p:spPr bwMode="auto">
              <a:xfrm rot="-5400000">
                <a:off x="819944" y="3137694"/>
                <a:ext cx="1497013" cy="396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ＭＳ Ｐゴシック" charset="0"/>
                    <a:cs typeface="Arial"/>
                  </a:rPr>
                  <a:t>Height</a:t>
                </a:r>
                <a:r>
                  <a:rPr kumimoji="0" lang="en-US" sz="2000" b="0" i="0" u="none" strike="noStrike" kern="1200" cap="none" spc="0" normalizeH="0" baseline="0" noProof="0" dirty="0">
                    <a:ln>
                      <a:noFill/>
                    </a:ln>
                    <a:solidFill>
                      <a:srgbClr val="000000">
                        <a:lumMod val="65000"/>
                        <a:lumOff val="35000"/>
                      </a:srgbClr>
                    </a:solidFill>
                    <a:effectLst/>
                    <a:uLnTx/>
                    <a:uFillTx/>
                    <a:latin typeface="Times New Roman" charset="0"/>
                    <a:ea typeface="ＭＳ Ｐゴシック" charset="0"/>
                  </a:rPr>
                  <a:t> (km)</a:t>
                </a:r>
              </a:p>
            </p:txBody>
          </p:sp>
          <p:sp>
            <p:nvSpPr>
              <p:cNvPr id="107528" name="Text Box 4"/>
              <p:cNvSpPr txBox="1">
                <a:spLocks noChangeArrowheads="1"/>
              </p:cNvSpPr>
              <p:nvPr/>
            </p:nvSpPr>
            <p:spPr bwMode="auto">
              <a:xfrm>
                <a:off x="3715730" y="5943600"/>
                <a:ext cx="1695256" cy="4000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00">
                        <a:lumMod val="65000"/>
                        <a:lumOff val="35000"/>
                      </a:srgbClr>
                    </a:solidFill>
                    <a:effectLst/>
                    <a:uLnTx/>
                    <a:uFillTx/>
                    <a:latin typeface="Arial"/>
                    <a:ea typeface="ＭＳ Ｐゴシック" charset="0"/>
                    <a:cs typeface="Arial"/>
                  </a:rPr>
                  <a:t>Deg</a:t>
                </a: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ＭＳ Ｐゴシック" charset="0"/>
                    <a:cs typeface="Arial"/>
                  </a:rPr>
                  <a:t> K/day      </a:t>
                </a:r>
              </a:p>
            </p:txBody>
          </p:sp>
          <p:sp>
            <p:nvSpPr>
              <p:cNvPr id="128009" name="Text Box 5"/>
              <p:cNvSpPr txBox="1">
                <a:spLocks noChangeArrowheads="1"/>
              </p:cNvSpPr>
              <p:nvPr/>
            </p:nvSpPr>
            <p:spPr bwMode="auto">
              <a:xfrm>
                <a:off x="6007100" y="4749800"/>
                <a:ext cx="15398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charset="0"/>
                    <a:ea typeface="ＭＳ Ｐゴシック" charset="0"/>
                    <a:cs typeface="Arial" charset="0"/>
                  </a:rPr>
                  <a:t>Convective</a:t>
                </a:r>
              </a:p>
            </p:txBody>
          </p:sp>
          <p:sp>
            <p:nvSpPr>
              <p:cNvPr id="128010" name="Text Box 6"/>
              <p:cNvSpPr txBox="1">
                <a:spLocks noChangeArrowheads="1"/>
              </p:cNvSpPr>
              <p:nvPr/>
            </p:nvSpPr>
            <p:spPr bwMode="auto">
              <a:xfrm>
                <a:off x="5487988" y="1812925"/>
                <a:ext cx="1398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FF"/>
                    </a:solidFill>
                    <a:effectLst/>
                    <a:uLnTx/>
                    <a:uFillTx/>
                    <a:latin typeface="Arial" charset="0"/>
                    <a:ea typeface="ＭＳ Ｐゴシック" charset="0"/>
                    <a:cs typeface="Arial" charset="0"/>
                  </a:rPr>
                  <a:t>Stratiform</a:t>
                </a:r>
              </a:p>
            </p:txBody>
          </p:sp>
        </p:grpSp>
      </p:grpSp>
      <p:sp>
        <p:nvSpPr>
          <p:cNvPr id="3" name="Text Box 3">
            <a:extLst>
              <a:ext uri="{FF2B5EF4-FFF2-40B4-BE49-F238E27FC236}">
                <a16:creationId xmlns:a16="http://schemas.microsoft.com/office/drawing/2014/main" id="{76F8A4A5-AADA-F08D-BCB9-8B746B325FAD}"/>
              </a:ext>
            </a:extLst>
          </p:cNvPr>
          <p:cNvSpPr txBox="1">
            <a:spLocks noChangeArrowheads="1"/>
          </p:cNvSpPr>
          <p:nvPr/>
        </p:nvSpPr>
        <p:spPr bwMode="auto">
          <a:xfrm>
            <a:off x="7086449" y="6349668"/>
            <a:ext cx="131157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Houze 1982</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ext Box 4"/>
          <p:cNvSpPr txBox="1">
            <a:spLocks noChangeArrowheads="1"/>
          </p:cNvSpPr>
          <p:nvPr/>
        </p:nvSpPr>
        <p:spPr bwMode="auto">
          <a:xfrm>
            <a:off x="160710" y="225967"/>
            <a:ext cx="881559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What’s the PDF of the members of the population?</a:t>
            </a:r>
          </a:p>
        </p:txBody>
      </p:sp>
      <p:pic>
        <p:nvPicPr>
          <p:cNvPr id="2" name="Picture 1" descr="Bjerknes_postGATE_tropcloudpop_v4_speldrite.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72" y="1648216"/>
            <a:ext cx="8853531" cy="4390741"/>
          </a:xfrm>
          <a:prstGeom prst="rect">
            <a:avLst/>
          </a:prstGeom>
          <a:ln w="28575" cmpd="sng">
            <a:noFill/>
          </a:ln>
        </p:spPr>
      </p:pic>
      <p:sp>
        <p:nvSpPr>
          <p:cNvPr id="123906" name="Text Box 3"/>
          <p:cNvSpPr txBox="1">
            <a:spLocks noChangeArrowheads="1"/>
          </p:cNvSpPr>
          <p:nvPr/>
        </p:nvSpPr>
        <p:spPr bwMode="auto">
          <a:xfrm>
            <a:off x="7038881" y="5713950"/>
            <a:ext cx="1992920" cy="33855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Houze et al. (1980)</a:t>
            </a:r>
          </a:p>
        </p:txBody>
      </p:sp>
      <p:sp>
        <p:nvSpPr>
          <p:cNvPr id="3" name="Oval 2"/>
          <p:cNvSpPr/>
          <p:nvPr/>
        </p:nvSpPr>
        <p:spPr bwMode="auto">
          <a:xfrm>
            <a:off x="788975" y="3113028"/>
            <a:ext cx="1382106" cy="7346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endParaRPr>
          </a:p>
        </p:txBody>
      </p:sp>
      <p:sp>
        <p:nvSpPr>
          <p:cNvPr id="9" name="Oval 8"/>
          <p:cNvSpPr/>
          <p:nvPr/>
        </p:nvSpPr>
        <p:spPr bwMode="auto">
          <a:xfrm>
            <a:off x="1601299" y="2319068"/>
            <a:ext cx="1382106" cy="7346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endParaRPr>
          </a:p>
        </p:txBody>
      </p:sp>
      <p:sp>
        <p:nvSpPr>
          <p:cNvPr id="10" name="Oval 9"/>
          <p:cNvSpPr/>
          <p:nvPr/>
        </p:nvSpPr>
        <p:spPr bwMode="auto">
          <a:xfrm>
            <a:off x="3011290" y="1711889"/>
            <a:ext cx="1382106" cy="7346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endParaRPr>
          </a:p>
        </p:txBody>
      </p:sp>
      <p:sp>
        <p:nvSpPr>
          <p:cNvPr id="11" name="Oval 10"/>
          <p:cNvSpPr/>
          <p:nvPr/>
        </p:nvSpPr>
        <p:spPr bwMode="auto">
          <a:xfrm>
            <a:off x="4894435" y="2088427"/>
            <a:ext cx="3763827" cy="7346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111" charset="0"/>
              <a:ea typeface="ＭＳ Ｐゴシック" charset="0"/>
            </a:endParaRPr>
          </a:p>
        </p:txBody>
      </p:sp>
    </p:spTree>
    <p:extLst>
      <p:ext uri="{BB962C8B-B14F-4D97-AF65-F5344CB8AC3E}">
        <p14:creationId xmlns:p14="http://schemas.microsoft.com/office/powerpoint/2010/main" val="2602609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ext Box 4"/>
          <p:cNvSpPr txBox="1">
            <a:spLocks noChangeArrowheads="1"/>
          </p:cNvSpPr>
          <p:nvPr/>
        </p:nvSpPr>
        <p:spPr bwMode="auto">
          <a:xfrm>
            <a:off x="160710" y="225967"/>
            <a:ext cx="881559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What’s the PDF of the members of the population?</a:t>
            </a:r>
          </a:p>
        </p:txBody>
      </p:sp>
      <p:pic>
        <p:nvPicPr>
          <p:cNvPr id="2" name="Picture 1" descr="Bjerknes_postGATE_tropcloudpop_v4_speldrite.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72" y="1648216"/>
            <a:ext cx="8853531" cy="4390741"/>
          </a:xfrm>
          <a:prstGeom prst="rect">
            <a:avLst/>
          </a:prstGeom>
          <a:ln w="28575" cmpd="sng">
            <a:noFill/>
          </a:ln>
        </p:spPr>
      </p:pic>
      <p:sp>
        <p:nvSpPr>
          <p:cNvPr id="5" name="Rectangle 4"/>
          <p:cNvSpPr/>
          <p:nvPr/>
        </p:nvSpPr>
        <p:spPr bwMode="auto">
          <a:xfrm>
            <a:off x="423333" y="1648178"/>
            <a:ext cx="8528756" cy="438573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111"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111"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111"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111"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111" charset="0"/>
              <a:ea typeface="+mn-ea"/>
              <a:cs typeface="+mn-cs"/>
            </a:endParaRPr>
          </a:p>
          <a:p>
            <a:pPr marL="112713"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itchFamily="-111" charset="0"/>
                <a:ea typeface="+mn-ea"/>
                <a:cs typeface="+mn-cs"/>
              </a:rPr>
              <a:t>Use 3D radar data to identify: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itchFamily="-111" charset="0"/>
              <a:ea typeface="+mn-ea"/>
              <a:cs typeface="+mn-cs"/>
            </a:endParaRPr>
          </a:p>
          <a:p>
            <a:pPr marL="912813"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sng" strike="noStrike" kern="1200" cap="none" spc="0" normalizeH="0" baseline="0" noProof="0" dirty="0">
                <a:ln>
                  <a:noFill/>
                </a:ln>
                <a:solidFill>
                  <a:prstClr val="white"/>
                </a:solidFill>
                <a:effectLst/>
                <a:uLnTx/>
                <a:uFillTx/>
                <a:latin typeface="Arial" pitchFamily="-111" charset="0"/>
                <a:ea typeface="+mn-ea"/>
                <a:cs typeface="+mn-cs"/>
              </a:rPr>
              <a:t>Shallow isolated </a:t>
            </a:r>
            <a:r>
              <a:rPr kumimoji="0" lang="en-US" sz="1800" b="1" i="0" u="none" strike="noStrike" kern="1200" cap="none" spc="0" normalizeH="0" baseline="0" noProof="0" dirty="0">
                <a:ln>
                  <a:noFill/>
                </a:ln>
                <a:solidFill>
                  <a:prstClr val="white"/>
                </a:solidFill>
                <a:effectLst/>
                <a:uLnTx/>
                <a:uFillTx/>
                <a:latin typeface="Arial" pitchFamily="-111" charset="0"/>
                <a:ea typeface="+mn-ea"/>
                <a:cs typeface="+mn-cs"/>
              </a:rPr>
              <a:t>echoes (3D convective echo with top &lt; 5 km )</a:t>
            </a:r>
          </a:p>
          <a:p>
            <a:pPr marL="912813"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sng" strike="noStrike" kern="1200" cap="none" spc="0" normalizeH="0" baseline="0" noProof="0" dirty="0">
                <a:ln>
                  <a:noFill/>
                </a:ln>
                <a:solidFill>
                  <a:prstClr val="white"/>
                </a:solidFill>
                <a:effectLst/>
                <a:uLnTx/>
                <a:uFillTx/>
                <a:latin typeface="Arial" pitchFamily="-111" charset="0"/>
                <a:ea typeface="+mn-ea"/>
                <a:cs typeface="+mn-cs"/>
              </a:rPr>
              <a:t>Deep convective </a:t>
            </a:r>
            <a:r>
              <a:rPr kumimoji="0" lang="en-US" sz="1800" b="1" i="0" u="none" strike="noStrike" kern="1200" cap="none" spc="0" normalizeH="0" baseline="0" noProof="0" dirty="0">
                <a:ln>
                  <a:noFill/>
                </a:ln>
                <a:solidFill>
                  <a:prstClr val="white"/>
                </a:solidFill>
                <a:effectLst/>
                <a:uLnTx/>
                <a:uFillTx/>
                <a:latin typeface="Arial" pitchFamily="-111" charset="0"/>
                <a:ea typeface="+mn-ea"/>
                <a:cs typeface="+mn-cs"/>
              </a:rPr>
              <a:t>cores (3D convective echo &gt;30 </a:t>
            </a:r>
            <a:r>
              <a:rPr kumimoji="0" lang="en-US" sz="1800" b="1" i="0" u="none" strike="noStrike" kern="1200" cap="none" spc="0" normalizeH="0" baseline="0" noProof="0" dirty="0" err="1">
                <a:ln>
                  <a:noFill/>
                </a:ln>
                <a:solidFill>
                  <a:prstClr val="white"/>
                </a:solidFill>
                <a:effectLst/>
                <a:uLnTx/>
                <a:uFillTx/>
                <a:latin typeface="Arial" pitchFamily="-111" charset="0"/>
                <a:ea typeface="+mn-ea"/>
                <a:cs typeface="+mn-cs"/>
              </a:rPr>
              <a:t>dBZ</a:t>
            </a:r>
            <a:r>
              <a:rPr kumimoji="0" lang="en-US" sz="1800" b="1" i="0" u="none" strike="noStrike" kern="1200" cap="none" spc="0" normalizeH="0" baseline="0" noProof="0" dirty="0">
                <a:ln>
                  <a:noFill/>
                </a:ln>
                <a:solidFill>
                  <a:prstClr val="white"/>
                </a:solidFill>
                <a:effectLst/>
                <a:uLnTx/>
                <a:uFillTx/>
                <a:latin typeface="Arial" pitchFamily="-111" charset="0"/>
                <a:ea typeface="+mn-ea"/>
                <a:cs typeface="+mn-cs"/>
              </a:rPr>
              <a:t>,  tops &gt;8 km)</a:t>
            </a:r>
          </a:p>
          <a:p>
            <a:pPr marL="912813"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sng" strike="noStrike" kern="1200" cap="none" spc="0" normalizeH="0" baseline="0" noProof="0" dirty="0">
                <a:ln>
                  <a:noFill/>
                </a:ln>
                <a:solidFill>
                  <a:prstClr val="white"/>
                </a:solidFill>
                <a:effectLst/>
                <a:uLnTx/>
                <a:uFillTx/>
                <a:latin typeface="Arial" pitchFamily="-111" charset="0"/>
                <a:ea typeface="+mn-ea"/>
                <a:cs typeface="+mn-cs"/>
              </a:rPr>
              <a:t>Wide convective </a:t>
            </a:r>
            <a:r>
              <a:rPr kumimoji="0" lang="en-US" sz="1800" b="1" i="0" u="none" strike="noStrike" kern="1200" cap="none" spc="0" normalizeH="0" baseline="0" noProof="0" dirty="0">
                <a:ln>
                  <a:noFill/>
                </a:ln>
                <a:solidFill>
                  <a:prstClr val="white"/>
                </a:solidFill>
                <a:effectLst/>
                <a:uLnTx/>
                <a:uFillTx/>
                <a:latin typeface="Arial" pitchFamily="-111" charset="0"/>
                <a:ea typeface="+mn-ea"/>
                <a:cs typeface="+mn-cs"/>
              </a:rPr>
              <a:t>cores (3D convective echo &gt;30 </a:t>
            </a:r>
            <a:r>
              <a:rPr kumimoji="0" lang="en-US" sz="1800" b="1" i="0" u="none" strike="noStrike" kern="1200" cap="none" spc="0" normalizeH="0" baseline="0" noProof="0" dirty="0" err="1">
                <a:ln>
                  <a:noFill/>
                </a:ln>
                <a:solidFill>
                  <a:prstClr val="white"/>
                </a:solidFill>
                <a:effectLst/>
                <a:uLnTx/>
                <a:uFillTx/>
                <a:latin typeface="Arial" pitchFamily="-111" charset="0"/>
                <a:ea typeface="+mn-ea"/>
                <a:cs typeface="+mn-cs"/>
              </a:rPr>
              <a:t>dBZ</a:t>
            </a:r>
            <a:r>
              <a:rPr kumimoji="0" lang="en-US" sz="1800" b="1" i="0" u="none" strike="noStrike" kern="1200" cap="none" spc="0" normalizeH="0" baseline="0" noProof="0" dirty="0">
                <a:ln>
                  <a:noFill/>
                </a:ln>
                <a:solidFill>
                  <a:prstClr val="white"/>
                </a:solidFill>
                <a:effectLst/>
                <a:uLnTx/>
                <a:uFillTx/>
                <a:latin typeface="Arial" pitchFamily="-111" charset="0"/>
                <a:ea typeface="+mn-ea"/>
                <a:cs typeface="+mn-cs"/>
              </a:rPr>
              <a:t>, area &gt;800 km</a:t>
            </a:r>
            <a:r>
              <a:rPr kumimoji="0" lang="en-US" sz="1800" b="1" i="0" u="none" strike="noStrike" kern="1200" cap="none" spc="0" normalizeH="0" baseline="30000" noProof="0" dirty="0">
                <a:ln>
                  <a:noFill/>
                </a:ln>
                <a:solidFill>
                  <a:prstClr val="white"/>
                </a:solidFill>
                <a:effectLst/>
                <a:uLnTx/>
                <a:uFillTx/>
                <a:latin typeface="Arial" pitchFamily="-111" charset="0"/>
                <a:ea typeface="+mn-ea"/>
                <a:cs typeface="+mn-cs"/>
              </a:rPr>
              <a:t>2</a:t>
            </a:r>
            <a:r>
              <a:rPr kumimoji="0" lang="en-US" sz="1800" b="1" i="0" u="none" strike="noStrike" kern="1200" cap="none" spc="0" normalizeH="0" baseline="0" noProof="0" dirty="0">
                <a:ln>
                  <a:noFill/>
                </a:ln>
                <a:solidFill>
                  <a:prstClr val="white"/>
                </a:solidFill>
                <a:effectLst/>
                <a:uLnTx/>
                <a:uFillTx/>
                <a:latin typeface="Arial" pitchFamily="-111" charset="0"/>
                <a:ea typeface="+mn-ea"/>
                <a:cs typeface="+mn-cs"/>
              </a:rPr>
              <a:t>) </a:t>
            </a:r>
          </a:p>
          <a:p>
            <a:pPr marL="912813"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sng" strike="noStrike" kern="1200" cap="none" spc="0" normalizeH="0" baseline="0" noProof="0" dirty="0">
                <a:ln>
                  <a:noFill/>
                </a:ln>
                <a:solidFill>
                  <a:prstClr val="white"/>
                </a:solidFill>
                <a:effectLst/>
                <a:uLnTx/>
                <a:uFillTx/>
                <a:latin typeface="Arial" pitchFamily="-111" charset="0"/>
                <a:ea typeface="+mn-ea"/>
                <a:cs typeface="+mn-cs"/>
              </a:rPr>
              <a:t>Broad stratiform </a:t>
            </a:r>
            <a:r>
              <a:rPr kumimoji="0" lang="en-US" sz="1800" b="1" i="0" u="none" strike="noStrike" kern="1200" cap="none" spc="0" normalizeH="0" baseline="0" noProof="0" dirty="0">
                <a:ln>
                  <a:noFill/>
                </a:ln>
                <a:solidFill>
                  <a:prstClr val="white"/>
                </a:solidFill>
                <a:effectLst/>
                <a:uLnTx/>
                <a:uFillTx/>
                <a:latin typeface="Arial" pitchFamily="-111" charset="0"/>
                <a:ea typeface="+mn-ea"/>
                <a:cs typeface="+mn-cs"/>
              </a:rPr>
              <a:t>area (stratiform echo &gt; 50 000 km</a:t>
            </a:r>
            <a:r>
              <a:rPr kumimoji="0" lang="en-US" sz="1800" b="1" i="0" u="none" strike="noStrike" kern="1200" cap="none" spc="0" normalizeH="0" baseline="30000" noProof="0" dirty="0">
                <a:ln>
                  <a:noFill/>
                </a:ln>
                <a:solidFill>
                  <a:prstClr val="white"/>
                </a:solidFill>
                <a:effectLst/>
                <a:uLnTx/>
                <a:uFillTx/>
                <a:latin typeface="Arial" pitchFamily="-111" charset="0"/>
                <a:ea typeface="+mn-ea"/>
                <a:cs typeface="+mn-cs"/>
              </a:rPr>
              <a:t>2)</a:t>
            </a:r>
            <a:r>
              <a:rPr kumimoji="0" lang="en-US" sz="1800" b="1" i="0" u="none" strike="noStrike" kern="1200" cap="none" spc="0" normalizeH="0" baseline="0" noProof="0" dirty="0">
                <a:ln>
                  <a:noFill/>
                </a:ln>
                <a:solidFill>
                  <a:prstClr val="white"/>
                </a:solidFill>
                <a:effectLst/>
                <a:uLnTx/>
                <a:uFillTx/>
                <a:latin typeface="Arial" pitchFamily="-111" charset="0"/>
                <a:ea typeface="+mn-ea"/>
                <a:cs typeface="+mn-cs"/>
              </a:rPr>
              <a:t> </a:t>
            </a:r>
          </a:p>
          <a:p>
            <a:pPr marL="7429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srgbClr val="000000"/>
              </a:solidFill>
              <a:effectLst/>
              <a:uLnTx/>
              <a:uFillTx/>
              <a:latin typeface="Arial" pitchFamily="-111" charset="0"/>
              <a:ea typeface="+mn-ea"/>
              <a:cs typeface="+mn-cs"/>
            </a:endParaRPr>
          </a:p>
        </p:txBody>
      </p:sp>
      <p:sp>
        <p:nvSpPr>
          <p:cNvPr id="14" name="Rectangle 13"/>
          <p:cNvSpPr/>
          <p:nvPr/>
        </p:nvSpPr>
        <p:spPr bwMode="auto">
          <a:xfrm>
            <a:off x="239888" y="1648178"/>
            <a:ext cx="8669867" cy="438573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111" charset="0"/>
              <a:ea typeface="+mn-ea"/>
              <a:cs typeface="+mn-cs"/>
            </a:endParaRPr>
          </a:p>
          <a:p>
            <a:pPr marL="112713"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itchFamily="-111" charset="0"/>
                <a:ea typeface="+mn-ea"/>
                <a:cs typeface="+mn-cs"/>
              </a:rPr>
              <a:t>Use 3D radar data to identify: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111" charset="0"/>
                <a:ea typeface="+mn-ea"/>
                <a:cs typeface="+mn-cs"/>
              </a:rPr>
              <a:t> </a:t>
            </a:r>
            <a:endParaRPr kumimoji="0" lang="en-US" sz="1800" b="1" i="0" u="none" strike="noStrike" kern="1200" cap="none" spc="0" normalizeH="0" baseline="0" noProof="0" dirty="0">
              <a:ln>
                <a:noFill/>
              </a:ln>
              <a:solidFill>
                <a:prstClr val="black"/>
              </a:solidFill>
              <a:effectLst/>
              <a:uLnTx/>
              <a:uFillTx/>
              <a:latin typeface="Arial" pitchFamily="-111" charset="0"/>
              <a:ea typeface="+mn-ea"/>
              <a:cs typeface="+mn-cs"/>
            </a:endParaRP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Arial" pitchFamily="-111" charset="0"/>
                <a:ea typeface="+mn-ea"/>
                <a:cs typeface="+mn-cs"/>
              </a:rPr>
              <a:t>Shallow isolated </a:t>
            </a:r>
            <a:r>
              <a:rPr kumimoji="0" lang="en-US" sz="2000" b="0" i="0" u="none" strike="noStrike" kern="1200" cap="none" spc="0" normalizeH="0" baseline="0" noProof="0" dirty="0">
                <a:ln>
                  <a:noFill/>
                </a:ln>
                <a:solidFill>
                  <a:prstClr val="black"/>
                </a:solidFill>
                <a:effectLst/>
                <a:uLnTx/>
                <a:uFillTx/>
                <a:latin typeface="Arial" pitchFamily="-111" charset="0"/>
                <a:ea typeface="+mn-ea"/>
                <a:cs typeface="+mn-cs"/>
              </a:rPr>
              <a:t>echoes (3D convective echo with top &lt; 5 km )</a:t>
            </a: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Arial" pitchFamily="-111" charset="0"/>
              <a:ea typeface="+mn-ea"/>
              <a:cs typeface="+mn-cs"/>
            </a:endParaRP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Arial" pitchFamily="-111" charset="0"/>
                <a:ea typeface="+mn-ea"/>
                <a:cs typeface="+mn-cs"/>
              </a:rPr>
              <a:t>Deep convective </a:t>
            </a:r>
            <a:r>
              <a:rPr kumimoji="0" lang="en-US" sz="2000" b="0" i="0" u="none" strike="noStrike" kern="1200" cap="none" spc="0" normalizeH="0" baseline="0" noProof="0" dirty="0">
                <a:ln>
                  <a:noFill/>
                </a:ln>
                <a:solidFill>
                  <a:prstClr val="black"/>
                </a:solidFill>
                <a:effectLst/>
                <a:uLnTx/>
                <a:uFillTx/>
                <a:latin typeface="Arial" pitchFamily="-111" charset="0"/>
                <a:ea typeface="+mn-ea"/>
                <a:cs typeface="+mn-cs"/>
              </a:rPr>
              <a:t>cores (3D convective echo &gt;30 </a:t>
            </a:r>
            <a:r>
              <a:rPr kumimoji="0" lang="en-US" sz="2000" b="0" i="0" u="none" strike="noStrike" kern="1200" cap="none" spc="0" normalizeH="0" baseline="0" noProof="0" dirty="0" err="1">
                <a:ln>
                  <a:noFill/>
                </a:ln>
                <a:solidFill>
                  <a:prstClr val="black"/>
                </a:solidFill>
                <a:effectLst/>
                <a:uLnTx/>
                <a:uFillTx/>
                <a:latin typeface="Arial" pitchFamily="-111" charset="0"/>
                <a:ea typeface="+mn-ea"/>
                <a:cs typeface="+mn-cs"/>
              </a:rPr>
              <a:t>dBZ</a:t>
            </a:r>
            <a:r>
              <a:rPr kumimoji="0" lang="en-US" sz="2000" b="0" i="0" u="none" strike="noStrike" kern="1200" cap="none" spc="0" normalizeH="0" baseline="0" noProof="0" dirty="0">
                <a:ln>
                  <a:noFill/>
                </a:ln>
                <a:solidFill>
                  <a:prstClr val="black"/>
                </a:solidFill>
                <a:effectLst/>
                <a:uLnTx/>
                <a:uFillTx/>
                <a:latin typeface="Arial" pitchFamily="-111" charset="0"/>
                <a:ea typeface="+mn-ea"/>
                <a:cs typeface="+mn-cs"/>
              </a:rPr>
              <a:t>,  tops &gt;8 km)</a:t>
            </a: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Arial" pitchFamily="-111" charset="0"/>
              <a:ea typeface="+mn-ea"/>
              <a:cs typeface="+mn-cs"/>
            </a:endParaRP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Arial" pitchFamily="-111" charset="0"/>
                <a:ea typeface="+mn-ea"/>
                <a:cs typeface="+mn-cs"/>
              </a:rPr>
              <a:t>Wide convective </a:t>
            </a:r>
            <a:r>
              <a:rPr kumimoji="0" lang="en-US" sz="2000" b="0" i="0" u="none" strike="noStrike" kern="1200" cap="none" spc="0" normalizeH="0" baseline="0" noProof="0" dirty="0">
                <a:ln>
                  <a:noFill/>
                </a:ln>
                <a:solidFill>
                  <a:prstClr val="black"/>
                </a:solidFill>
                <a:effectLst/>
                <a:uLnTx/>
                <a:uFillTx/>
                <a:latin typeface="Arial" pitchFamily="-111" charset="0"/>
                <a:ea typeface="+mn-ea"/>
                <a:cs typeface="+mn-cs"/>
              </a:rPr>
              <a:t>cores (3D convective echo &gt;30 </a:t>
            </a:r>
            <a:r>
              <a:rPr kumimoji="0" lang="en-US" sz="2000" b="0" i="0" u="none" strike="noStrike" kern="1200" cap="none" spc="0" normalizeH="0" baseline="0" noProof="0" dirty="0" err="1">
                <a:ln>
                  <a:noFill/>
                </a:ln>
                <a:solidFill>
                  <a:prstClr val="black"/>
                </a:solidFill>
                <a:effectLst/>
                <a:uLnTx/>
                <a:uFillTx/>
                <a:latin typeface="Arial" pitchFamily="-111" charset="0"/>
                <a:ea typeface="+mn-ea"/>
                <a:cs typeface="+mn-cs"/>
              </a:rPr>
              <a:t>dBZ</a:t>
            </a:r>
            <a:r>
              <a:rPr kumimoji="0" lang="en-US" sz="2000" b="0" i="0" u="none" strike="noStrike" kern="1200" cap="none" spc="0" normalizeH="0" baseline="0" noProof="0" dirty="0">
                <a:ln>
                  <a:noFill/>
                </a:ln>
                <a:solidFill>
                  <a:prstClr val="black"/>
                </a:solidFill>
                <a:effectLst/>
                <a:uLnTx/>
                <a:uFillTx/>
                <a:latin typeface="Arial" pitchFamily="-111" charset="0"/>
                <a:ea typeface="+mn-ea"/>
                <a:cs typeface="+mn-cs"/>
              </a:rPr>
              <a:t>, area &gt;800 km</a:t>
            </a:r>
            <a:r>
              <a:rPr kumimoji="0" lang="en-US" sz="2000" b="0" i="0" u="none" strike="noStrike" kern="1200" cap="none" spc="0" normalizeH="0" baseline="30000" noProof="0" dirty="0">
                <a:ln>
                  <a:noFill/>
                </a:ln>
                <a:solidFill>
                  <a:prstClr val="black"/>
                </a:solidFill>
                <a:effectLst/>
                <a:uLnTx/>
                <a:uFillTx/>
                <a:latin typeface="Arial" pitchFamily="-111" charset="0"/>
                <a:ea typeface="+mn-ea"/>
                <a:cs typeface="+mn-cs"/>
              </a:rPr>
              <a:t>2</a:t>
            </a:r>
            <a:r>
              <a:rPr kumimoji="0" lang="en-US" sz="2000" b="0" i="0" u="none" strike="noStrike" kern="1200" cap="none" spc="0" normalizeH="0" baseline="0" noProof="0" dirty="0">
                <a:ln>
                  <a:noFill/>
                </a:ln>
                <a:solidFill>
                  <a:prstClr val="black"/>
                </a:solidFill>
                <a:effectLst/>
                <a:uLnTx/>
                <a:uFillTx/>
                <a:latin typeface="Arial" pitchFamily="-111" charset="0"/>
                <a:ea typeface="+mn-ea"/>
                <a:cs typeface="+mn-cs"/>
              </a:rPr>
              <a:t>)</a:t>
            </a:r>
          </a:p>
          <a:p>
            <a:pPr marL="630238"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rial" pitchFamily="-111" charset="0"/>
                <a:ea typeface="+mn-ea"/>
                <a:cs typeface="+mn-cs"/>
              </a:rPr>
              <a:t> </a:t>
            </a:r>
          </a:p>
          <a:p>
            <a:pPr marL="630238"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sng" strike="noStrike" kern="1200" cap="none" spc="0" normalizeH="0" baseline="0" noProof="0" dirty="0">
                <a:ln>
                  <a:noFill/>
                </a:ln>
                <a:solidFill>
                  <a:prstClr val="black"/>
                </a:solidFill>
                <a:effectLst/>
                <a:uLnTx/>
                <a:uFillTx/>
                <a:latin typeface="Arial" pitchFamily="-111" charset="0"/>
                <a:ea typeface="+mn-ea"/>
                <a:cs typeface="+mn-cs"/>
              </a:rPr>
              <a:t>Broad stratiform </a:t>
            </a:r>
            <a:r>
              <a:rPr kumimoji="0" lang="en-US" sz="2000" b="0" i="0" u="none" strike="noStrike" kern="1200" cap="none" spc="0" normalizeH="0" baseline="0" noProof="0" dirty="0">
                <a:ln>
                  <a:noFill/>
                </a:ln>
                <a:solidFill>
                  <a:prstClr val="black"/>
                </a:solidFill>
                <a:effectLst/>
                <a:uLnTx/>
                <a:uFillTx/>
                <a:latin typeface="Arial" pitchFamily="-111" charset="0"/>
                <a:ea typeface="+mn-ea"/>
                <a:cs typeface="+mn-cs"/>
              </a:rPr>
              <a:t>area (stratiform echo &gt; 50 000 km</a:t>
            </a:r>
            <a:r>
              <a:rPr kumimoji="0" lang="en-US" sz="2000" b="0" i="0" u="none" strike="noStrike" kern="1200" cap="none" spc="0" normalizeH="0" baseline="30000" noProof="0" dirty="0">
                <a:ln>
                  <a:noFill/>
                </a:ln>
                <a:solidFill>
                  <a:prstClr val="black"/>
                </a:solidFill>
                <a:effectLst/>
                <a:uLnTx/>
                <a:uFillTx/>
                <a:latin typeface="Arial" pitchFamily="-111" charset="0"/>
                <a:ea typeface="+mn-ea"/>
                <a:cs typeface="+mn-cs"/>
              </a:rPr>
              <a:t>2</a:t>
            </a:r>
            <a:r>
              <a:rPr kumimoji="0" lang="en-US" sz="2000" b="0" i="0" u="none" strike="noStrike" kern="1200" cap="none" spc="0" normalizeH="0" baseline="0" noProof="0" dirty="0">
                <a:ln>
                  <a:noFill/>
                </a:ln>
                <a:solidFill>
                  <a:prstClr val="black"/>
                </a:solidFill>
                <a:effectLst/>
                <a:uLnTx/>
                <a:uFillTx/>
                <a:latin typeface="Arial" pitchFamily="-111" charset="0"/>
                <a:ea typeface="+mn-ea"/>
                <a:cs typeface="+mn-cs"/>
              </a:rPr>
              <a:t>) </a:t>
            </a: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111" charset="0"/>
              <a:ea typeface="+mn-ea"/>
              <a:cs typeface="+mn-cs"/>
            </a:endParaRPr>
          </a:p>
        </p:txBody>
      </p:sp>
    </p:spTree>
    <p:extLst>
      <p:ext uri="{BB962C8B-B14F-4D97-AF65-F5344CB8AC3E}">
        <p14:creationId xmlns:p14="http://schemas.microsoft.com/office/powerpoint/2010/main" val="403412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94366"/>
            <a:ext cx="9144000" cy="484011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noChangeArrowheads="1"/>
          </p:cNvPicPr>
          <p:nvPr/>
        </p:nvPicPr>
        <p:blipFill>
          <a:blip r:embed="rId2" cstate="print"/>
          <a:srcRect/>
          <a:stretch>
            <a:fillRect/>
          </a:stretch>
        </p:blipFill>
        <p:spPr bwMode="auto">
          <a:xfrm>
            <a:off x="-28999" y="1600200"/>
            <a:ext cx="8058749" cy="45720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1600200"/>
            <a:ext cx="8790967" cy="4572000"/>
          </a:xfrm>
          <a:prstGeom prst="rect">
            <a:avLst/>
          </a:prstGeom>
          <a:noFill/>
          <a:ln w="9525">
            <a:noFill/>
            <a:miter lim="800000"/>
            <a:headEnd/>
            <a:tailEnd/>
          </a:ln>
        </p:spPr>
      </p:pic>
      <p:pic>
        <p:nvPicPr>
          <p:cNvPr id="6" name="Picture 2"/>
          <p:cNvPicPr>
            <a:picLocks noChangeAspect="1" noChangeArrowheads="1"/>
          </p:cNvPicPr>
          <p:nvPr/>
        </p:nvPicPr>
        <p:blipFill rotWithShape="1">
          <a:blip r:embed="rId4" cstate="print">
            <a:clrChange>
              <a:clrFrom>
                <a:srgbClr val="FFFFFF"/>
              </a:clrFrom>
              <a:clrTo>
                <a:srgbClr val="FFFFFF">
                  <a:alpha val="0"/>
                </a:srgbClr>
              </a:clrTo>
            </a:clrChange>
          </a:blip>
          <a:srcRect r="8986"/>
          <a:stretch/>
        </p:blipFill>
        <p:spPr bwMode="auto">
          <a:xfrm>
            <a:off x="1" y="1600200"/>
            <a:ext cx="8001000" cy="4572000"/>
          </a:xfrm>
          <a:prstGeom prst="rect">
            <a:avLst/>
          </a:prstGeom>
          <a:noFill/>
          <a:ln w="9525">
            <a:noFill/>
            <a:miter lim="800000"/>
            <a:headEnd/>
            <a:tailEnd/>
          </a:ln>
        </p:spPr>
      </p:pic>
      <p:pic>
        <p:nvPicPr>
          <p:cNvPr id="7" name="Picture 2"/>
          <p:cNvPicPr>
            <a:picLocks noChangeAspect="1" noChangeArrowheads="1"/>
          </p:cNvPicPr>
          <p:nvPr/>
        </p:nvPicPr>
        <p:blipFill rotWithShape="1">
          <a:blip r:embed="rId5" cstate="print">
            <a:clrChange>
              <a:clrFrom>
                <a:srgbClr val="FFFFFF"/>
              </a:clrFrom>
              <a:clrTo>
                <a:srgbClr val="FFFFFF">
                  <a:alpha val="0"/>
                </a:srgbClr>
              </a:clrTo>
            </a:clrChange>
          </a:blip>
          <a:srcRect r="9147"/>
          <a:stretch/>
        </p:blipFill>
        <p:spPr bwMode="auto">
          <a:xfrm>
            <a:off x="0" y="1600200"/>
            <a:ext cx="7986889" cy="4572000"/>
          </a:xfrm>
          <a:prstGeom prst="rect">
            <a:avLst/>
          </a:prstGeom>
          <a:noFill/>
          <a:ln w="9525">
            <a:noFill/>
            <a:miter lim="800000"/>
            <a:headEnd/>
            <a:tailEnd/>
          </a:ln>
        </p:spPr>
      </p:pic>
      <p:pic>
        <p:nvPicPr>
          <p:cNvPr id="8" name="Picture 4"/>
          <p:cNvPicPr>
            <a:picLocks noChangeAspect="1" noChangeArrowheads="1"/>
          </p:cNvPicPr>
          <p:nvPr/>
        </p:nvPicPr>
        <p:blipFill rotWithShape="1">
          <a:blip r:embed="rId6" cstate="print">
            <a:clrChange>
              <a:clrFrom>
                <a:srgbClr val="FFFFFF"/>
              </a:clrFrom>
              <a:clrTo>
                <a:srgbClr val="FFFFFF">
                  <a:alpha val="0"/>
                </a:srgbClr>
              </a:clrTo>
            </a:clrChange>
          </a:blip>
          <a:srcRect r="8986"/>
          <a:stretch/>
        </p:blipFill>
        <p:spPr bwMode="auto">
          <a:xfrm>
            <a:off x="-28221" y="1600200"/>
            <a:ext cx="8001000" cy="4572000"/>
          </a:xfrm>
          <a:prstGeom prst="rect">
            <a:avLst/>
          </a:prstGeom>
          <a:noFill/>
          <a:ln w="9525">
            <a:noFill/>
            <a:miter lim="800000"/>
            <a:headEnd/>
            <a:tailEnd/>
          </a:ln>
        </p:spPr>
      </p:pic>
      <p:sp>
        <p:nvSpPr>
          <p:cNvPr id="9" name="TextBox 8"/>
          <p:cNvSpPr txBox="1"/>
          <p:nvPr/>
        </p:nvSpPr>
        <p:spPr>
          <a:xfrm>
            <a:off x="0" y="202818"/>
            <a:ext cx="9144000" cy="107721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75000"/>
                    </a:prstClr>
                  </a:glow>
                </a:effectLst>
                <a:uLnTx/>
                <a:uFillTx/>
                <a:latin typeface="Arial"/>
                <a:ea typeface="ＭＳ Ｐゴシック" charset="0"/>
                <a:cs typeface="Arial"/>
              </a:rPr>
              <a:t>Variation of the DYNAMO radar echo population during a rain episode</a:t>
            </a:r>
          </a:p>
        </p:txBody>
      </p:sp>
      <p:sp>
        <p:nvSpPr>
          <p:cNvPr id="10" name="TextBox 9"/>
          <p:cNvSpPr txBox="1"/>
          <p:nvPr/>
        </p:nvSpPr>
        <p:spPr>
          <a:xfrm>
            <a:off x="6265650" y="5905844"/>
            <a:ext cx="287835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rPr>
              <a:t>Zuluaga</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 and Houze 2013</a:t>
            </a:r>
          </a:p>
        </p:txBody>
      </p:sp>
      <p:sp>
        <p:nvSpPr>
          <p:cNvPr id="11" name="TextBox 10"/>
          <p:cNvSpPr txBox="1"/>
          <p:nvPr/>
        </p:nvSpPr>
        <p:spPr>
          <a:xfrm>
            <a:off x="683491" y="1839705"/>
            <a:ext cx="2757055" cy="646331"/>
          </a:xfrm>
          <a:prstGeom prst="rect">
            <a:avLst/>
          </a:prstGeom>
          <a:solidFill>
            <a:srgbClr val="FFFFFF"/>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rPr>
              <a:t>Composite of all 2-day rainfall episodes</a:t>
            </a:r>
          </a:p>
        </p:txBody>
      </p:sp>
    </p:spTree>
    <p:extLst>
      <p:ext uri="{BB962C8B-B14F-4D97-AF65-F5344CB8AC3E}">
        <p14:creationId xmlns:p14="http://schemas.microsoft.com/office/powerpoint/2010/main" val="97997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166B345-922C-4604-5B45-EC1858DC08FE}"/>
              </a:ext>
            </a:extLst>
          </p:cNvPr>
          <p:cNvSpPr/>
          <p:nvPr/>
        </p:nvSpPr>
        <p:spPr>
          <a:xfrm>
            <a:off x="127000" y="1662113"/>
            <a:ext cx="8890000" cy="3397250"/>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890" name="Picture 3">
            <a:extLst>
              <a:ext uri="{FF2B5EF4-FFF2-40B4-BE49-F238E27FC236}">
                <a16:creationId xmlns:a16="http://schemas.microsoft.com/office/drawing/2014/main" id="{8147AF01-C600-0817-7F5C-86A1582E6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1188"/>
            <a:ext cx="8763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pic>
      <p:sp>
        <p:nvSpPr>
          <p:cNvPr id="3" name="Title 1">
            <a:extLst>
              <a:ext uri="{FF2B5EF4-FFF2-40B4-BE49-F238E27FC236}">
                <a16:creationId xmlns:a16="http://schemas.microsoft.com/office/drawing/2014/main" id="{402445AA-A558-D4D0-B6A1-24A1718A34E0}"/>
              </a:ext>
            </a:extLst>
          </p:cNvPr>
          <p:cNvSpPr txBox="1">
            <a:spLocks/>
          </p:cNvSpPr>
          <p:nvPr/>
        </p:nvSpPr>
        <p:spPr>
          <a:xfrm>
            <a:off x="0" y="425450"/>
            <a:ext cx="9144000" cy="984250"/>
          </a:xfrm>
          <a:prstGeom prst="rect">
            <a:avLst/>
          </a:prstGeom>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altLang="en-US" sz="3600" b="1" i="0" u="none" strike="noStrike" kern="1200" cap="none" spc="0" normalizeH="0" baseline="0" noProof="0">
                <a:ln>
                  <a:noFill/>
                </a:ln>
                <a:solidFill>
                  <a:srgbClr val="C5E2F8"/>
                </a:solidFill>
                <a:effectLst>
                  <a:outerShdw blurRad="38100" dist="38100" dir="2700000" algn="tl">
                    <a:srgbClr val="000000"/>
                  </a:outerShdw>
                </a:effectLst>
                <a:uLnTx/>
                <a:uFillTx/>
                <a:latin typeface="Century Gothic" panose="020B0502020202020204" pitchFamily="34" charset="0"/>
                <a:ea typeface="ＭＳ Ｐゴシック" panose="020B0600070205080204" pitchFamily="34" charset="-128"/>
                <a:cs typeface="+mn-cs"/>
              </a:rPr>
              <a:t>Basic components of an MCS</a:t>
            </a:r>
          </a:p>
        </p:txBody>
      </p:sp>
      <p:sp>
        <p:nvSpPr>
          <p:cNvPr id="12" name="Rectangle 11">
            <a:extLst>
              <a:ext uri="{FF2B5EF4-FFF2-40B4-BE49-F238E27FC236}">
                <a16:creationId xmlns:a16="http://schemas.microsoft.com/office/drawing/2014/main" id="{6E9037FD-B7F0-851B-F0B4-ADEB84A53E9A}"/>
              </a:ext>
            </a:extLst>
          </p:cNvPr>
          <p:cNvSpPr/>
          <p:nvPr/>
        </p:nvSpPr>
        <p:spPr>
          <a:xfrm>
            <a:off x="5867400" y="4319588"/>
            <a:ext cx="17907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55E350F-59A1-191D-E96E-BDB90C701E65}"/>
              </a:ext>
            </a:extLst>
          </p:cNvPr>
          <p:cNvSpPr/>
          <p:nvPr/>
        </p:nvSpPr>
        <p:spPr>
          <a:xfrm>
            <a:off x="1497013" y="3867150"/>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D876D928-F37E-318C-E8D0-6E1A1B393F1C}"/>
              </a:ext>
            </a:extLst>
          </p:cNvPr>
          <p:cNvSpPr/>
          <p:nvPr/>
        </p:nvSpPr>
        <p:spPr>
          <a:xfrm>
            <a:off x="7932738" y="3844925"/>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895" name="TextBox 8">
            <a:extLst>
              <a:ext uri="{FF2B5EF4-FFF2-40B4-BE49-F238E27FC236}">
                <a16:creationId xmlns:a16="http://schemas.microsoft.com/office/drawing/2014/main" id="{39F0C8D4-2DDA-20A2-03E5-959952CC5654}"/>
              </a:ext>
            </a:extLst>
          </p:cNvPr>
          <p:cNvSpPr txBox="1">
            <a:spLocks noChangeArrowheads="1"/>
          </p:cNvSpPr>
          <p:nvPr/>
        </p:nvSpPr>
        <p:spPr bwMode="auto">
          <a:xfrm>
            <a:off x="7229475" y="4643438"/>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Houze et al. 1989</a:t>
            </a:r>
          </a:p>
        </p:txBody>
      </p:sp>
      <p:grpSp>
        <p:nvGrpSpPr>
          <p:cNvPr id="37888" name="Group 37887">
            <a:extLst>
              <a:ext uri="{FF2B5EF4-FFF2-40B4-BE49-F238E27FC236}">
                <a16:creationId xmlns:a16="http://schemas.microsoft.com/office/drawing/2014/main" id="{B192C3CE-6408-63FC-683B-7C88FC22C4BB}"/>
              </a:ext>
            </a:extLst>
          </p:cNvPr>
          <p:cNvGrpSpPr>
            <a:grpSpLocks/>
          </p:cNvGrpSpPr>
          <p:nvPr/>
        </p:nvGrpSpPr>
        <p:grpSpPr bwMode="auto">
          <a:xfrm>
            <a:off x="639763" y="2338388"/>
            <a:ext cx="7678737" cy="1651000"/>
            <a:chOff x="639762" y="3152775"/>
            <a:chExt cx="7678739" cy="1651270"/>
          </a:xfrm>
        </p:grpSpPr>
        <p:sp>
          <p:nvSpPr>
            <p:cNvPr id="37908" name="TextBox 9">
              <a:extLst>
                <a:ext uri="{FF2B5EF4-FFF2-40B4-BE49-F238E27FC236}">
                  <a16:creationId xmlns:a16="http://schemas.microsoft.com/office/drawing/2014/main" id="{7CB1E858-1E62-3E17-07C5-8822D2D98964}"/>
                </a:ext>
              </a:extLst>
            </p:cNvPr>
            <p:cNvSpPr txBox="1">
              <a:spLocks noChangeArrowheads="1"/>
            </p:cNvSpPr>
            <p:nvPr/>
          </p:nvSpPr>
          <p:spPr bwMode="auto">
            <a:xfrm>
              <a:off x="1681955" y="4342380"/>
              <a:ext cx="114935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4C7BB5"/>
                  </a:solidFill>
                  <a:effectLst/>
                  <a:uLnTx/>
                  <a:uFillTx/>
                  <a:latin typeface="Century Gothic" panose="020B0502020202020204" pitchFamily="34" charset="0"/>
                  <a:ea typeface="ＭＳ Ｐゴシック" panose="020B0600070205080204" pitchFamily="34" charset="-128"/>
                  <a:cs typeface="+mn-cs"/>
                </a:rPr>
                <a:t>Anvil</a:t>
              </a:r>
            </a:p>
          </p:txBody>
        </p:sp>
        <p:sp>
          <p:nvSpPr>
            <p:cNvPr id="37909" name="TextBox 9">
              <a:extLst>
                <a:ext uri="{FF2B5EF4-FFF2-40B4-BE49-F238E27FC236}">
                  <a16:creationId xmlns:a16="http://schemas.microsoft.com/office/drawing/2014/main" id="{43D4835C-E346-6F92-58DA-D78A10F26996}"/>
                </a:ext>
              </a:extLst>
            </p:cNvPr>
            <p:cNvSpPr txBox="1">
              <a:spLocks noChangeArrowheads="1"/>
            </p:cNvSpPr>
            <p:nvPr/>
          </p:nvSpPr>
          <p:spPr bwMode="auto">
            <a:xfrm>
              <a:off x="6885782" y="4342380"/>
              <a:ext cx="11493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4C7BB5"/>
                  </a:solidFill>
                  <a:effectLst/>
                  <a:uLnTx/>
                  <a:uFillTx/>
                  <a:latin typeface="Century Gothic" panose="020B0502020202020204" pitchFamily="34" charset="0"/>
                  <a:ea typeface="ＭＳ Ｐゴシック" panose="020B0600070205080204" pitchFamily="34" charset="-128"/>
                  <a:cs typeface="+mn-cs"/>
                </a:rPr>
                <a:t>Anvil</a:t>
              </a:r>
            </a:p>
          </p:txBody>
        </p:sp>
        <p:sp>
          <p:nvSpPr>
            <p:cNvPr id="30" name="Rectangle 29">
              <a:extLst>
                <a:ext uri="{FF2B5EF4-FFF2-40B4-BE49-F238E27FC236}">
                  <a16:creationId xmlns:a16="http://schemas.microsoft.com/office/drawing/2014/main" id="{491605BB-3217-BC25-410A-C9DEE058B92D}"/>
                </a:ext>
              </a:extLst>
            </p:cNvPr>
            <p:cNvSpPr/>
            <p:nvPr/>
          </p:nvSpPr>
          <p:spPr bwMode="auto">
            <a:xfrm>
              <a:off x="639762" y="3152775"/>
              <a:ext cx="3233738" cy="12289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3C85D35E-E90B-B777-C3E4-2ECBAF408652}"/>
                </a:ext>
              </a:extLst>
            </p:cNvPr>
            <p:cNvSpPr/>
            <p:nvPr/>
          </p:nvSpPr>
          <p:spPr bwMode="auto">
            <a:xfrm>
              <a:off x="6602414" y="3152775"/>
              <a:ext cx="1716087" cy="12289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37A38ECF-C03C-3087-B339-F41C4F028431}"/>
              </a:ext>
            </a:extLst>
          </p:cNvPr>
          <p:cNvGrpSpPr>
            <a:grpSpLocks/>
          </p:cNvGrpSpPr>
          <p:nvPr/>
        </p:nvGrpSpPr>
        <p:grpSpPr bwMode="auto">
          <a:xfrm>
            <a:off x="3921125" y="2338388"/>
            <a:ext cx="2667000" cy="2514600"/>
            <a:chOff x="3921125" y="3152775"/>
            <a:chExt cx="2666999" cy="2514870"/>
          </a:xfrm>
        </p:grpSpPr>
        <p:sp>
          <p:nvSpPr>
            <p:cNvPr id="11" name="Rectangle 10">
              <a:extLst>
                <a:ext uri="{FF2B5EF4-FFF2-40B4-BE49-F238E27FC236}">
                  <a16:creationId xmlns:a16="http://schemas.microsoft.com/office/drawing/2014/main" id="{3E967011-D326-D66B-EFB6-1F848D6DF0BC}"/>
                </a:ext>
              </a:extLst>
            </p:cNvPr>
            <p:cNvSpPr/>
            <p:nvPr/>
          </p:nvSpPr>
          <p:spPr>
            <a:xfrm>
              <a:off x="3924300" y="5134188"/>
              <a:ext cx="1790699" cy="4191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286EBB6E-F9CE-D8C1-2D5C-2BBC91392B5E}"/>
                </a:ext>
              </a:extLst>
            </p:cNvPr>
            <p:cNvSpPr/>
            <p:nvPr/>
          </p:nvSpPr>
          <p:spPr>
            <a:xfrm>
              <a:off x="5714999" y="5134188"/>
              <a:ext cx="209550" cy="60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905" name="Text Box 12">
              <a:extLst>
                <a:ext uri="{FF2B5EF4-FFF2-40B4-BE49-F238E27FC236}">
                  <a16:creationId xmlns:a16="http://schemas.microsoft.com/office/drawing/2014/main" id="{4F43089B-61A3-EA6F-55F3-122F23382ED7}"/>
                </a:ext>
              </a:extLst>
            </p:cNvPr>
            <p:cNvSpPr txBox="1">
              <a:spLocks noChangeArrowheads="1" noChangeShapeType="1"/>
            </p:cNvSpPr>
            <p:nvPr/>
          </p:nvSpPr>
          <p:spPr bwMode="auto">
            <a:xfrm>
              <a:off x="5821708" y="450537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906" name="TextBox 9">
              <a:extLst>
                <a:ext uri="{FF2B5EF4-FFF2-40B4-BE49-F238E27FC236}">
                  <a16:creationId xmlns:a16="http://schemas.microsoft.com/office/drawing/2014/main" id="{09078813-7D3C-4727-7D49-B157034EABD4}"/>
                </a:ext>
              </a:extLst>
            </p:cNvPr>
            <p:cNvSpPr txBox="1">
              <a:spLocks noChangeArrowheads="1"/>
            </p:cNvSpPr>
            <p:nvPr/>
          </p:nvSpPr>
          <p:spPr bwMode="auto">
            <a:xfrm>
              <a:off x="3921125" y="5205980"/>
              <a:ext cx="2666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4C7BB5"/>
                  </a:solidFill>
                  <a:effectLst/>
                  <a:uLnTx/>
                  <a:uFillTx/>
                  <a:latin typeface="Century Gothic" panose="020B0502020202020204" pitchFamily="34" charset="0"/>
                  <a:ea typeface="ＭＳ Ｐゴシック" panose="020B0600070205080204" pitchFamily="34" charset="-128"/>
                  <a:cs typeface="+mn-cs"/>
                </a:rPr>
                <a:t>Raining core</a:t>
              </a:r>
            </a:p>
          </p:txBody>
        </p:sp>
        <p:sp>
          <p:nvSpPr>
            <p:cNvPr id="26" name="Rectangle 25">
              <a:extLst>
                <a:ext uri="{FF2B5EF4-FFF2-40B4-BE49-F238E27FC236}">
                  <a16:creationId xmlns:a16="http://schemas.microsoft.com/office/drawing/2014/main" id="{40F4D2BF-B7A3-1CE7-F058-038F08C2BC5A}"/>
                </a:ext>
              </a:extLst>
            </p:cNvPr>
            <p:cNvSpPr/>
            <p:nvPr/>
          </p:nvSpPr>
          <p:spPr bwMode="auto">
            <a:xfrm>
              <a:off x="3932238" y="3152775"/>
              <a:ext cx="2624136" cy="1609898"/>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898" name="Group 37888">
            <a:extLst>
              <a:ext uri="{FF2B5EF4-FFF2-40B4-BE49-F238E27FC236}">
                <a16:creationId xmlns:a16="http://schemas.microsoft.com/office/drawing/2014/main" id="{4A02A611-EE19-8B0C-A956-0A267A302C1B}"/>
              </a:ext>
            </a:extLst>
          </p:cNvPr>
          <p:cNvGrpSpPr>
            <a:grpSpLocks/>
          </p:cNvGrpSpPr>
          <p:nvPr/>
        </p:nvGrpSpPr>
        <p:grpSpPr bwMode="auto">
          <a:xfrm>
            <a:off x="635000" y="1844675"/>
            <a:ext cx="7667625" cy="461963"/>
            <a:chOff x="635000" y="2659630"/>
            <a:chExt cx="7667625" cy="461665"/>
          </a:xfrm>
        </p:grpSpPr>
        <p:sp>
          <p:nvSpPr>
            <p:cNvPr id="37900" name="TextBox 9">
              <a:extLst>
                <a:ext uri="{FF2B5EF4-FFF2-40B4-BE49-F238E27FC236}">
                  <a16:creationId xmlns:a16="http://schemas.microsoft.com/office/drawing/2014/main" id="{AA0DF0A4-27FB-8EB7-3262-CDCD7E05B97A}"/>
                </a:ext>
              </a:extLst>
            </p:cNvPr>
            <p:cNvSpPr txBox="1">
              <a:spLocks noChangeArrowheads="1"/>
            </p:cNvSpPr>
            <p:nvPr/>
          </p:nvSpPr>
          <p:spPr bwMode="auto">
            <a:xfrm>
              <a:off x="3851275" y="2659630"/>
              <a:ext cx="2666999"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4C7BB5"/>
                  </a:solidFill>
                  <a:effectLst/>
                  <a:uLnTx/>
                  <a:uFillTx/>
                  <a:latin typeface="Century Gothic" panose="020B0502020202020204" pitchFamily="34" charset="0"/>
                  <a:ea typeface="ＭＳ Ｐゴシック" panose="020B0600070205080204" pitchFamily="34" charset="-128"/>
                  <a:cs typeface="+mn-cs"/>
                </a:rPr>
                <a:t>Cold top</a:t>
              </a:r>
            </a:p>
          </p:txBody>
        </p:sp>
        <p:cxnSp>
          <p:nvCxnSpPr>
            <p:cNvPr id="17" name="Straight Arrow Connector 16">
              <a:extLst>
                <a:ext uri="{FF2B5EF4-FFF2-40B4-BE49-F238E27FC236}">
                  <a16:creationId xmlns:a16="http://schemas.microsoft.com/office/drawing/2014/main" id="{14F592ED-0FE7-E576-6F68-39B61E1197FB}"/>
                </a:ext>
              </a:extLst>
            </p:cNvPr>
            <p:cNvCxnSpPr>
              <a:cxnSpLocks noChangeShapeType="1"/>
            </p:cNvCxnSpPr>
            <p:nvPr/>
          </p:nvCxnSpPr>
          <p:spPr bwMode="auto">
            <a:xfrm flipH="1">
              <a:off x="635000" y="2889670"/>
              <a:ext cx="3810000"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Arrow Connector 39">
              <a:extLst>
                <a:ext uri="{FF2B5EF4-FFF2-40B4-BE49-F238E27FC236}">
                  <a16:creationId xmlns:a16="http://schemas.microsoft.com/office/drawing/2014/main" id="{CB31ACE1-CCA4-AF1B-A574-85F5D08AEA3A}"/>
                </a:ext>
              </a:extLst>
            </p:cNvPr>
            <p:cNvCxnSpPr>
              <a:cxnSpLocks noChangeShapeType="1"/>
            </p:cNvCxnSpPr>
            <p:nvPr/>
          </p:nvCxnSpPr>
          <p:spPr bwMode="auto">
            <a:xfrm>
              <a:off x="5883275" y="2915053"/>
              <a:ext cx="2419350"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7" name="Title 1">
            <a:extLst>
              <a:ext uri="{FF2B5EF4-FFF2-40B4-BE49-F238E27FC236}">
                <a16:creationId xmlns:a16="http://schemas.microsoft.com/office/drawing/2014/main" id="{348B238B-1E51-FE9F-1B46-E63D761F5FB0}"/>
              </a:ext>
            </a:extLst>
          </p:cNvPr>
          <p:cNvSpPr txBox="1">
            <a:spLocks/>
          </p:cNvSpPr>
          <p:nvPr/>
        </p:nvSpPr>
        <p:spPr>
          <a:xfrm>
            <a:off x="0" y="5478463"/>
            <a:ext cx="9144000" cy="984250"/>
          </a:xfrm>
          <a:prstGeom prst="rect">
            <a:avLst/>
          </a:prstGeom>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altLang="en-US" sz="3600" b="1" i="0" u="none" strike="noStrike" kern="1200" cap="none" spc="0" normalizeH="0" baseline="0" noProof="0">
                <a:ln>
                  <a:noFill/>
                </a:ln>
                <a:solidFill>
                  <a:srgbClr val="C5E2F8"/>
                </a:solidFill>
                <a:effectLst>
                  <a:outerShdw blurRad="38100" dist="38100" dir="2700000" algn="tl">
                    <a:srgbClr val="000000"/>
                  </a:outerShdw>
                </a:effectLst>
                <a:uLnTx/>
                <a:uFillTx/>
                <a:latin typeface="Century Gothic" panose="020B0502020202020204" pitchFamily="34" charset="0"/>
                <a:ea typeface="ＭＳ Ｐゴシック" panose="020B0600070205080204" pitchFamily="34" charset="-128"/>
                <a:cs typeface="+mn-cs"/>
              </a:rPr>
              <a:t>A-Train sees all of these elements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7888"/>
                                        </p:tgtEl>
                                        <p:attrNameLst>
                                          <p:attrName>style.visibility</p:attrName>
                                        </p:attrNameLst>
                                      </p:cBhvr>
                                      <p:to>
                                        <p:strVal val="visible"/>
                                      </p:to>
                                    </p:set>
                                    <p:animEffect transition="in" filter="wipe(up)">
                                      <p:cBhvr>
                                        <p:cTn id="12" dur="500"/>
                                        <p:tgtEl>
                                          <p:spTgt spid="378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9ECE018-77DD-55D0-BD1D-CE1BA40095C8}"/>
              </a:ext>
            </a:extLst>
          </p:cNvPr>
          <p:cNvSpPr/>
          <p:nvPr/>
        </p:nvSpPr>
        <p:spPr>
          <a:xfrm>
            <a:off x="365125" y="1371600"/>
            <a:ext cx="8413750" cy="48926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323" name="TextBox 4">
            <a:extLst>
              <a:ext uri="{FF2B5EF4-FFF2-40B4-BE49-F238E27FC236}">
                <a16:creationId xmlns:a16="http://schemas.microsoft.com/office/drawing/2014/main" id="{3880E901-4439-761D-EF56-D7A8933BC0FB}"/>
              </a:ext>
            </a:extLst>
          </p:cNvPr>
          <p:cNvSpPr txBox="1">
            <a:spLocks noChangeArrowheads="1"/>
          </p:cNvSpPr>
          <p:nvPr/>
        </p:nvSpPr>
        <p:spPr bwMode="auto">
          <a:xfrm>
            <a:off x="5334000" y="6418263"/>
            <a:ext cx="3803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B9CDE5"/>
                </a:solidFill>
                <a:effectLst/>
                <a:uLnTx/>
                <a:uFillTx/>
                <a:latin typeface="Arial" panose="020B0604020202020204" pitchFamily="34" charset="0"/>
                <a:ea typeface="ＭＳ Ｐゴシック" panose="020B0600070205080204" pitchFamily="34" charset="-128"/>
                <a:cs typeface="+mn-cs"/>
              </a:rPr>
              <a:t>Yuan, Houze, and Heymsfield 2011</a:t>
            </a:r>
          </a:p>
        </p:txBody>
      </p:sp>
      <p:grpSp>
        <p:nvGrpSpPr>
          <p:cNvPr id="56324" name="Group 3">
            <a:extLst>
              <a:ext uri="{FF2B5EF4-FFF2-40B4-BE49-F238E27FC236}">
                <a16:creationId xmlns:a16="http://schemas.microsoft.com/office/drawing/2014/main" id="{21A16ECB-8D3D-F65B-7F83-B454232CC456}"/>
              </a:ext>
            </a:extLst>
          </p:cNvPr>
          <p:cNvGrpSpPr>
            <a:grpSpLocks/>
          </p:cNvGrpSpPr>
          <p:nvPr/>
        </p:nvGrpSpPr>
        <p:grpSpPr bwMode="auto">
          <a:xfrm>
            <a:off x="520700" y="1724025"/>
            <a:ext cx="8102600" cy="4137025"/>
            <a:chOff x="486835" y="1768475"/>
            <a:chExt cx="8102071" cy="4137025"/>
          </a:xfrm>
        </p:grpSpPr>
        <p:sp>
          <p:nvSpPr>
            <p:cNvPr id="7" name="Rectangle 6">
              <a:extLst>
                <a:ext uri="{FF2B5EF4-FFF2-40B4-BE49-F238E27FC236}">
                  <a16:creationId xmlns:a16="http://schemas.microsoft.com/office/drawing/2014/main" id="{C1167D90-ED43-3E0E-36A4-C325D8DB972A}"/>
                </a:ext>
              </a:extLst>
            </p:cNvPr>
            <p:cNvSpPr/>
            <p:nvPr/>
          </p:nvSpPr>
          <p:spPr bwMode="auto">
            <a:xfrm>
              <a:off x="486835" y="1768475"/>
              <a:ext cx="8102071" cy="41370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6331" name="Picture 5">
              <a:extLst>
                <a:ext uri="{FF2B5EF4-FFF2-40B4-BE49-F238E27FC236}">
                  <a16:creationId xmlns:a16="http://schemas.microsoft.com/office/drawing/2014/main" id="{9FF600FC-A4AC-D47D-598E-5FCF1CEB1A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3484" y="1971025"/>
              <a:ext cx="3893487" cy="314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4">
              <a:extLst>
                <a:ext uri="{FF2B5EF4-FFF2-40B4-BE49-F238E27FC236}">
                  <a16:creationId xmlns:a16="http://schemas.microsoft.com/office/drawing/2014/main" id="{26610C8E-CDAC-3A0E-DA4F-48FD3C6EE5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659" y="2002852"/>
              <a:ext cx="3874213" cy="313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Picture 7">
              <a:extLst>
                <a:ext uri="{FF2B5EF4-FFF2-40B4-BE49-F238E27FC236}">
                  <a16:creationId xmlns:a16="http://schemas.microsoft.com/office/drawing/2014/main" id="{5E396EBD-D9AC-C16F-E110-FE6A352E61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1464" y="2924522"/>
              <a:ext cx="459641" cy="172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Picture 8">
              <a:extLst>
                <a:ext uri="{FF2B5EF4-FFF2-40B4-BE49-F238E27FC236}">
                  <a16:creationId xmlns:a16="http://schemas.microsoft.com/office/drawing/2014/main" id="{D86C0D73-BA36-43FF-262F-406F0F6651D8}"/>
                </a:ext>
              </a:extLst>
            </p:cNvPr>
            <p:cNvPicPr>
              <a:picLocks noChangeAspect="1"/>
            </p:cNvPicPr>
            <p:nvPr/>
          </p:nvPicPr>
          <p:blipFill>
            <a:blip r:embed="rId6">
              <a:extLst>
                <a:ext uri="{28A0092B-C50C-407E-A947-70E740481C1C}">
                  <a14:useLocalDpi xmlns:a14="http://schemas.microsoft.com/office/drawing/2010/main" val="0"/>
                </a:ext>
              </a:extLst>
            </a:blip>
            <a:srcRect l="1553" t="1447" r="66467" b="81441"/>
            <a:stretch>
              <a:fillRect/>
            </a:stretch>
          </p:blipFill>
          <p:spPr bwMode="auto">
            <a:xfrm>
              <a:off x="1138510" y="5078708"/>
              <a:ext cx="3513922" cy="34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Picture 11">
              <a:extLst>
                <a:ext uri="{FF2B5EF4-FFF2-40B4-BE49-F238E27FC236}">
                  <a16:creationId xmlns:a16="http://schemas.microsoft.com/office/drawing/2014/main" id="{F6E13C2F-797B-6EBB-2CC3-21F992448391}"/>
                </a:ext>
              </a:extLst>
            </p:cNvPr>
            <p:cNvPicPr>
              <a:picLocks noChangeAspect="1"/>
            </p:cNvPicPr>
            <p:nvPr/>
          </p:nvPicPr>
          <p:blipFill>
            <a:blip r:embed="rId6">
              <a:extLst>
                <a:ext uri="{28A0092B-C50C-407E-A947-70E740481C1C}">
                  <a14:useLocalDpi xmlns:a14="http://schemas.microsoft.com/office/drawing/2010/main" val="0"/>
                </a:ext>
              </a:extLst>
            </a:blip>
            <a:srcRect l="13414" t="16403" r="13223" b="54565"/>
            <a:stretch>
              <a:fillRect/>
            </a:stretch>
          </p:blipFill>
          <p:spPr bwMode="auto">
            <a:xfrm>
              <a:off x="1318719" y="5372949"/>
              <a:ext cx="6484902" cy="4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866FDF64-D699-5F67-F259-4885A1C4E4FE}"/>
                </a:ext>
              </a:extLst>
            </p:cNvPr>
            <p:cNvSpPr/>
            <p:nvPr/>
          </p:nvSpPr>
          <p:spPr bwMode="auto">
            <a:xfrm>
              <a:off x="3793382" y="4298950"/>
              <a:ext cx="650833" cy="5524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9993E7DA-69AE-8AB0-0D00-B756257960A4}"/>
                </a:ext>
              </a:extLst>
            </p:cNvPr>
            <p:cNvSpPr/>
            <p:nvPr/>
          </p:nvSpPr>
          <p:spPr bwMode="auto">
            <a:xfrm>
              <a:off x="7477729" y="4303713"/>
              <a:ext cx="650833" cy="5540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6338" name="TextBox 15">
              <a:extLst>
                <a:ext uri="{FF2B5EF4-FFF2-40B4-BE49-F238E27FC236}">
                  <a16:creationId xmlns:a16="http://schemas.microsoft.com/office/drawing/2014/main" id="{EF308C78-B93E-520C-58D5-4D8E7F81ACAC}"/>
                </a:ext>
              </a:extLst>
            </p:cNvPr>
            <p:cNvSpPr txBox="1">
              <a:spLocks noChangeArrowheads="1"/>
            </p:cNvSpPr>
            <p:nvPr/>
          </p:nvSpPr>
          <p:spPr bwMode="auto">
            <a:xfrm>
              <a:off x="3337577" y="4428571"/>
              <a:ext cx="10569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Africa</a:t>
              </a:r>
            </a:p>
          </p:txBody>
        </p:sp>
        <p:sp>
          <p:nvSpPr>
            <p:cNvPr id="56339" name="TextBox 18">
              <a:extLst>
                <a:ext uri="{FF2B5EF4-FFF2-40B4-BE49-F238E27FC236}">
                  <a16:creationId xmlns:a16="http://schemas.microsoft.com/office/drawing/2014/main" id="{08B3C8E2-CB54-F1BB-8B86-7F4953D24320}"/>
                </a:ext>
              </a:extLst>
            </p:cNvPr>
            <p:cNvSpPr txBox="1">
              <a:spLocks noChangeArrowheads="1"/>
            </p:cNvSpPr>
            <p:nvPr/>
          </p:nvSpPr>
          <p:spPr bwMode="auto">
            <a:xfrm>
              <a:off x="6126131" y="4428571"/>
              <a:ext cx="21171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Indian Ocean</a:t>
              </a:r>
            </a:p>
          </p:txBody>
        </p:sp>
        <p:sp>
          <p:nvSpPr>
            <p:cNvPr id="2" name="Rectangle 1">
              <a:extLst>
                <a:ext uri="{FF2B5EF4-FFF2-40B4-BE49-F238E27FC236}">
                  <a16:creationId xmlns:a16="http://schemas.microsoft.com/office/drawing/2014/main" id="{8222667E-DA73-D733-CCA4-AC40940FF7C9}"/>
                </a:ext>
              </a:extLst>
            </p:cNvPr>
            <p:cNvSpPr/>
            <p:nvPr/>
          </p:nvSpPr>
          <p:spPr>
            <a:xfrm>
              <a:off x="3790207" y="2247900"/>
              <a:ext cx="76195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F2127A6C-80D8-B74C-A6A4-A7FE0C43A18C}"/>
                </a:ext>
              </a:extLst>
            </p:cNvPr>
            <p:cNvSpPr/>
            <p:nvPr/>
          </p:nvSpPr>
          <p:spPr>
            <a:xfrm>
              <a:off x="7393597" y="2273300"/>
              <a:ext cx="725440" cy="2682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6342" name="Picture 8">
              <a:extLst>
                <a:ext uri="{FF2B5EF4-FFF2-40B4-BE49-F238E27FC236}">
                  <a16:creationId xmlns:a16="http://schemas.microsoft.com/office/drawing/2014/main" id="{A6CFE094-FAC0-C182-AFF3-00AF07A55761}"/>
                </a:ext>
              </a:extLst>
            </p:cNvPr>
            <p:cNvPicPr>
              <a:picLocks noChangeAspect="1"/>
            </p:cNvPicPr>
            <p:nvPr/>
          </p:nvPicPr>
          <p:blipFill>
            <a:blip r:embed="rId6">
              <a:extLst>
                <a:ext uri="{28A0092B-C50C-407E-A947-70E740481C1C}">
                  <a14:useLocalDpi xmlns:a14="http://schemas.microsoft.com/office/drawing/2010/main" val="0"/>
                </a:ext>
              </a:extLst>
            </a:blip>
            <a:srcRect l="1553" t="1447" r="66467" b="81441"/>
            <a:stretch>
              <a:fillRect/>
            </a:stretch>
          </p:blipFill>
          <p:spPr bwMode="auto">
            <a:xfrm>
              <a:off x="4931582" y="5078708"/>
              <a:ext cx="3513922" cy="34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33">
            <a:extLst>
              <a:ext uri="{FF2B5EF4-FFF2-40B4-BE49-F238E27FC236}">
                <a16:creationId xmlns:a16="http://schemas.microsoft.com/office/drawing/2014/main" id="{03A4178B-CE29-48CF-220D-EE3D665B3ED7}"/>
              </a:ext>
            </a:extLst>
          </p:cNvPr>
          <p:cNvSpPr txBox="1">
            <a:spLocks noChangeArrowheads="1"/>
          </p:cNvSpPr>
          <p:nvPr/>
        </p:nvSpPr>
        <p:spPr bwMode="auto">
          <a:xfrm>
            <a:off x="0" y="301625"/>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9D3EF"/>
                </a:solidFill>
                <a:effectLst>
                  <a:outerShdw blurRad="38100" dist="38100" dir="2700000" algn="tl">
                    <a:srgbClr val="000000">
                      <a:alpha val="43137"/>
                    </a:srgbClr>
                  </a:outerShdw>
                </a:effectLst>
                <a:uLnTx/>
                <a:uFillTx/>
                <a:latin typeface="Century Gothic"/>
                <a:ea typeface="ＭＳ Ｐゴシック" charset="0"/>
                <a:cs typeface="Century Gothic"/>
              </a:rPr>
              <a:t>Internal structure of MCS anvils</a:t>
            </a:r>
            <a:endParaRPr kumimoji="0" lang="en-US" sz="2000" b="1" i="0" u="none" strike="noStrike" kern="1200" cap="none" spc="0" normalizeH="0" baseline="0" noProof="0" dirty="0">
              <a:ln>
                <a:noFill/>
              </a:ln>
              <a:solidFill>
                <a:srgbClr val="B9D3EF"/>
              </a:solidFill>
              <a:effectLst>
                <a:outerShdw blurRad="38100" dist="38100" dir="2700000" algn="tl">
                  <a:srgbClr val="000000">
                    <a:alpha val="43137"/>
                  </a:srgbClr>
                </a:outerShdw>
              </a:effectLst>
              <a:uLnTx/>
              <a:uFillTx/>
              <a:latin typeface="Century Gothic"/>
              <a:ea typeface="ＭＳ Ｐゴシック" charset="0"/>
              <a:cs typeface="Century Gothic"/>
            </a:endParaRPr>
          </a:p>
        </p:txBody>
      </p:sp>
      <p:cxnSp>
        <p:nvCxnSpPr>
          <p:cNvPr id="22" name="Straight Connector 21">
            <a:extLst>
              <a:ext uri="{FF2B5EF4-FFF2-40B4-BE49-F238E27FC236}">
                <a16:creationId xmlns:a16="http://schemas.microsoft.com/office/drawing/2014/main" id="{A24B51A4-77E6-548C-D699-B0213BB1EA6F}"/>
              </a:ext>
            </a:extLst>
          </p:cNvPr>
          <p:cNvCxnSpPr>
            <a:cxnSpLocks noChangeShapeType="1"/>
          </p:cNvCxnSpPr>
          <p:nvPr/>
        </p:nvCxnSpPr>
        <p:spPr bwMode="auto">
          <a:xfrm flipV="1">
            <a:off x="1371600" y="3363913"/>
            <a:ext cx="3276600" cy="254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3E239BEA-EE09-A59A-B679-8FD1D49FA541}"/>
              </a:ext>
            </a:extLst>
          </p:cNvPr>
          <p:cNvCxnSpPr>
            <a:cxnSpLocks noChangeShapeType="1"/>
          </p:cNvCxnSpPr>
          <p:nvPr/>
        </p:nvCxnSpPr>
        <p:spPr bwMode="auto">
          <a:xfrm flipV="1">
            <a:off x="3349625" y="2222500"/>
            <a:ext cx="0" cy="28194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03EBD0E3-3DD5-69E2-8ADC-8F3A7F7FEFDA}"/>
              </a:ext>
            </a:extLst>
          </p:cNvPr>
          <p:cNvCxnSpPr>
            <a:cxnSpLocks noChangeShapeType="1"/>
          </p:cNvCxnSpPr>
          <p:nvPr/>
        </p:nvCxnSpPr>
        <p:spPr bwMode="auto">
          <a:xfrm flipV="1">
            <a:off x="5094288" y="3367088"/>
            <a:ext cx="3276600" cy="254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B062C698-1113-AEE3-B81E-C5A1AA19977F}"/>
              </a:ext>
            </a:extLst>
          </p:cNvPr>
          <p:cNvCxnSpPr>
            <a:cxnSpLocks noChangeShapeType="1"/>
          </p:cNvCxnSpPr>
          <p:nvPr/>
        </p:nvCxnSpPr>
        <p:spPr bwMode="auto">
          <a:xfrm flipV="1">
            <a:off x="7038975" y="2197100"/>
            <a:ext cx="0" cy="28194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0" y="395288"/>
            <a:ext cx="9144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rPr>
              <a:t>All Cumulus and Cumulonimbus</a:t>
            </a:r>
          </a:p>
        </p:txBody>
      </p:sp>
      <p:graphicFrame>
        <p:nvGraphicFramePr>
          <p:cNvPr id="45059" name="Object 2"/>
          <p:cNvGraphicFramePr>
            <a:graphicFrameLocks noChangeAspect="1"/>
          </p:cNvGraphicFramePr>
          <p:nvPr/>
        </p:nvGraphicFramePr>
        <p:xfrm>
          <a:off x="3657600" y="3097213"/>
          <a:ext cx="1981200" cy="989012"/>
        </p:xfrm>
        <a:graphic>
          <a:graphicData uri="http://schemas.openxmlformats.org/presentationml/2006/ole">
            <mc:AlternateContent xmlns:mc="http://schemas.openxmlformats.org/markup-compatibility/2006">
              <mc:Choice xmlns:v="urn:schemas-microsoft-com:vml" Requires="v">
                <p:oleObj name="Equation" r:id="rId3" imgW="914400" imgH="457200" progId="Equation.DSMT4">
                  <p:embed/>
                </p:oleObj>
              </mc:Choice>
              <mc:Fallback>
                <p:oleObj name="Equation" r:id="rId3" imgW="914400" imgH="457200" progId="Equation.DSMT4">
                  <p:embed/>
                  <p:pic>
                    <p:nvPicPr>
                      <p:cNvPr id="4505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097213"/>
                        <a:ext cx="1981200" cy="989012"/>
                      </a:xfrm>
                      <a:prstGeom prst="rect">
                        <a:avLst/>
                      </a:prstGeom>
                      <a:noFill/>
                      <a:ln w="38100" cap="rnd">
                        <a:solidFill>
                          <a:schemeClr val="hlink"/>
                        </a:solidFill>
                        <a:prstDash val="sysDot"/>
                        <a:miter lim="800000"/>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5060" name="Freeform 12"/>
          <p:cNvSpPr>
            <a:spLocks/>
          </p:cNvSpPr>
          <p:nvPr/>
        </p:nvSpPr>
        <p:spPr bwMode="auto">
          <a:xfrm>
            <a:off x="2979738" y="2209800"/>
            <a:ext cx="3184525" cy="2190750"/>
          </a:xfrm>
          <a:custGeom>
            <a:avLst/>
            <a:gdLst>
              <a:gd name="T0" fmla="*/ 2147483647 w 2006"/>
              <a:gd name="T1" fmla="*/ 2147483647 h 1380"/>
              <a:gd name="T2" fmla="*/ 2147483647 w 2006"/>
              <a:gd name="T3" fmla="*/ 2147483647 h 1380"/>
              <a:gd name="T4" fmla="*/ 2147483647 w 2006"/>
              <a:gd name="T5" fmla="*/ 2147483647 h 1380"/>
              <a:gd name="T6" fmla="*/ 2147483647 w 2006"/>
              <a:gd name="T7" fmla="*/ 2147483647 h 1380"/>
              <a:gd name="T8" fmla="*/ 2147483647 w 2006"/>
              <a:gd name="T9" fmla="*/ 2147483647 h 1380"/>
              <a:gd name="T10" fmla="*/ 2147483647 w 2006"/>
              <a:gd name="T11" fmla="*/ 2147483647 h 1380"/>
              <a:gd name="T12" fmla="*/ 2147483647 w 2006"/>
              <a:gd name="T13" fmla="*/ 2147483647 h 1380"/>
              <a:gd name="T14" fmla="*/ 2147483647 w 2006"/>
              <a:gd name="T15" fmla="*/ 2147483647 h 1380"/>
              <a:gd name="T16" fmla="*/ 2147483647 w 2006"/>
              <a:gd name="T17" fmla="*/ 2147483647 h 1380"/>
              <a:gd name="T18" fmla="*/ 2147483647 w 2006"/>
              <a:gd name="T19" fmla="*/ 2147483647 h 1380"/>
              <a:gd name="T20" fmla="*/ 2147483647 w 2006"/>
              <a:gd name="T21" fmla="*/ 2147483647 h 1380"/>
              <a:gd name="T22" fmla="*/ 2147483647 w 2006"/>
              <a:gd name="T23" fmla="*/ 2147483647 h 1380"/>
              <a:gd name="T24" fmla="*/ 2147483647 w 2006"/>
              <a:gd name="T25" fmla="*/ 2147483647 h 1380"/>
              <a:gd name="T26" fmla="*/ 2147483647 w 2006"/>
              <a:gd name="T27" fmla="*/ 2147483647 h 1380"/>
              <a:gd name="T28" fmla="*/ 2147483647 w 2006"/>
              <a:gd name="T29" fmla="*/ 2147483647 h 1380"/>
              <a:gd name="T30" fmla="*/ 2147483647 w 2006"/>
              <a:gd name="T31" fmla="*/ 2147483647 h 1380"/>
              <a:gd name="T32" fmla="*/ 2147483647 w 2006"/>
              <a:gd name="T33" fmla="*/ 2147483647 h 1380"/>
              <a:gd name="T34" fmla="*/ 2147483647 w 2006"/>
              <a:gd name="T35" fmla="*/ 0 h 1380"/>
              <a:gd name="T36" fmla="*/ 2147483647 w 2006"/>
              <a:gd name="T37" fmla="*/ 2147483647 h 1380"/>
              <a:gd name="T38" fmla="*/ 2147483647 w 2006"/>
              <a:gd name="T39" fmla="*/ 2147483647 h 1380"/>
              <a:gd name="T40" fmla="*/ 2147483647 w 2006"/>
              <a:gd name="T41" fmla="*/ 2147483647 h 1380"/>
              <a:gd name="T42" fmla="*/ 2147483647 w 2006"/>
              <a:gd name="T43" fmla="*/ 2147483647 h 1380"/>
              <a:gd name="T44" fmla="*/ 2147483647 w 2006"/>
              <a:gd name="T45" fmla="*/ 2147483647 h 1380"/>
              <a:gd name="T46" fmla="*/ 2147483647 w 2006"/>
              <a:gd name="T47" fmla="*/ 2147483647 h 1380"/>
              <a:gd name="T48" fmla="*/ 2147483647 w 2006"/>
              <a:gd name="T49" fmla="*/ 2147483647 h 1380"/>
              <a:gd name="T50" fmla="*/ 2147483647 w 2006"/>
              <a:gd name="T51" fmla="*/ 2147483647 h 1380"/>
              <a:gd name="T52" fmla="*/ 2147483647 w 2006"/>
              <a:gd name="T53" fmla="*/ 2147483647 h 1380"/>
              <a:gd name="T54" fmla="*/ 2147483647 w 2006"/>
              <a:gd name="T55" fmla="*/ 2147483647 h 1380"/>
              <a:gd name="T56" fmla="*/ 2147483647 w 2006"/>
              <a:gd name="T57" fmla="*/ 2147483647 h 1380"/>
              <a:gd name="T58" fmla="*/ 2147483647 w 2006"/>
              <a:gd name="T59" fmla="*/ 2147483647 h 1380"/>
              <a:gd name="T60" fmla="*/ 2147483647 w 2006"/>
              <a:gd name="T61" fmla="*/ 2147483647 h 1380"/>
              <a:gd name="T62" fmla="*/ 2147483647 w 2006"/>
              <a:gd name="T63" fmla="*/ 2147483647 h 1380"/>
              <a:gd name="T64" fmla="*/ 2147483647 w 2006"/>
              <a:gd name="T65" fmla="*/ 2147483647 h 1380"/>
              <a:gd name="T66" fmla="*/ 2147483647 w 2006"/>
              <a:gd name="T67" fmla="*/ 2147483647 h 1380"/>
              <a:gd name="T68" fmla="*/ 2147483647 w 2006"/>
              <a:gd name="T69" fmla="*/ 2147483647 h 1380"/>
              <a:gd name="T70" fmla="*/ 2147483647 w 2006"/>
              <a:gd name="T71" fmla="*/ 2147483647 h 1380"/>
              <a:gd name="T72" fmla="*/ 2147483647 w 2006"/>
              <a:gd name="T73" fmla="*/ 2147483647 h 1380"/>
              <a:gd name="T74" fmla="*/ 2147483647 w 2006"/>
              <a:gd name="T75" fmla="*/ 2147483647 h 1380"/>
              <a:gd name="T76" fmla="*/ 2147483647 w 2006"/>
              <a:gd name="T77" fmla="*/ 2147483647 h 1380"/>
              <a:gd name="T78" fmla="*/ 2147483647 w 2006"/>
              <a:gd name="T79" fmla="*/ 2147483647 h 1380"/>
              <a:gd name="T80" fmla="*/ 2147483647 w 2006"/>
              <a:gd name="T81" fmla="*/ 2147483647 h 1380"/>
              <a:gd name="T82" fmla="*/ 2147483647 w 2006"/>
              <a:gd name="T83" fmla="*/ 2147483647 h 1380"/>
              <a:gd name="T84" fmla="*/ 2147483647 w 2006"/>
              <a:gd name="T85" fmla="*/ 2147483647 h 13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6"/>
              <a:gd name="T130" fmla="*/ 0 h 1380"/>
              <a:gd name="T131" fmla="*/ 2006 w 2006"/>
              <a:gd name="T132" fmla="*/ 1380 h 13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6" h="1380">
                <a:moveTo>
                  <a:pt x="25" y="1354"/>
                </a:moveTo>
                <a:cubicBezTo>
                  <a:pt x="27" y="1321"/>
                  <a:pt x="0" y="1232"/>
                  <a:pt x="4" y="1199"/>
                </a:cubicBezTo>
                <a:cubicBezTo>
                  <a:pt x="11" y="1130"/>
                  <a:pt x="89" y="1053"/>
                  <a:pt x="151" y="1031"/>
                </a:cubicBezTo>
                <a:cubicBezTo>
                  <a:pt x="186" y="932"/>
                  <a:pt x="125" y="766"/>
                  <a:pt x="225" y="696"/>
                </a:cubicBezTo>
                <a:cubicBezTo>
                  <a:pt x="247" y="662"/>
                  <a:pt x="266" y="670"/>
                  <a:pt x="305" y="676"/>
                </a:cubicBezTo>
                <a:cubicBezTo>
                  <a:pt x="339" y="688"/>
                  <a:pt x="319" y="688"/>
                  <a:pt x="332" y="649"/>
                </a:cubicBezTo>
                <a:cubicBezTo>
                  <a:pt x="335" y="640"/>
                  <a:pt x="341" y="632"/>
                  <a:pt x="345" y="623"/>
                </a:cubicBezTo>
                <a:cubicBezTo>
                  <a:pt x="368" y="569"/>
                  <a:pt x="372" y="479"/>
                  <a:pt x="412" y="435"/>
                </a:cubicBezTo>
                <a:cubicBezTo>
                  <a:pt x="423" y="404"/>
                  <a:pt x="437" y="396"/>
                  <a:pt x="466" y="382"/>
                </a:cubicBezTo>
                <a:cubicBezTo>
                  <a:pt x="561" y="389"/>
                  <a:pt x="536" y="374"/>
                  <a:pt x="580" y="415"/>
                </a:cubicBezTo>
                <a:cubicBezTo>
                  <a:pt x="582" y="422"/>
                  <a:pt x="581" y="440"/>
                  <a:pt x="586" y="435"/>
                </a:cubicBezTo>
                <a:cubicBezTo>
                  <a:pt x="594" y="427"/>
                  <a:pt x="591" y="413"/>
                  <a:pt x="593" y="402"/>
                </a:cubicBezTo>
                <a:cubicBezTo>
                  <a:pt x="603" y="349"/>
                  <a:pt x="602" y="306"/>
                  <a:pt x="640" y="268"/>
                </a:cubicBezTo>
                <a:cubicBezTo>
                  <a:pt x="663" y="203"/>
                  <a:pt x="717" y="194"/>
                  <a:pt x="774" y="174"/>
                </a:cubicBezTo>
                <a:cubicBezTo>
                  <a:pt x="795" y="180"/>
                  <a:pt x="829" y="186"/>
                  <a:pt x="848" y="201"/>
                </a:cubicBezTo>
                <a:cubicBezTo>
                  <a:pt x="863" y="213"/>
                  <a:pt x="888" y="241"/>
                  <a:pt x="888" y="241"/>
                </a:cubicBezTo>
                <a:cubicBezTo>
                  <a:pt x="901" y="199"/>
                  <a:pt x="908" y="170"/>
                  <a:pt x="935" y="134"/>
                </a:cubicBezTo>
                <a:cubicBezTo>
                  <a:pt x="947" y="79"/>
                  <a:pt x="1021" y="12"/>
                  <a:pt x="1075" y="0"/>
                </a:cubicBezTo>
                <a:cubicBezTo>
                  <a:pt x="1127" y="9"/>
                  <a:pt x="1150" y="44"/>
                  <a:pt x="1196" y="60"/>
                </a:cubicBezTo>
                <a:cubicBezTo>
                  <a:pt x="1242" y="122"/>
                  <a:pt x="1220" y="98"/>
                  <a:pt x="1256" y="134"/>
                </a:cubicBezTo>
                <a:cubicBezTo>
                  <a:pt x="1274" y="175"/>
                  <a:pt x="1260" y="191"/>
                  <a:pt x="1303" y="181"/>
                </a:cubicBezTo>
                <a:cubicBezTo>
                  <a:pt x="1330" y="162"/>
                  <a:pt x="1359" y="155"/>
                  <a:pt x="1390" y="147"/>
                </a:cubicBezTo>
                <a:cubicBezTo>
                  <a:pt x="1415" y="153"/>
                  <a:pt x="1442" y="154"/>
                  <a:pt x="1464" y="167"/>
                </a:cubicBezTo>
                <a:cubicBezTo>
                  <a:pt x="1493" y="185"/>
                  <a:pt x="1527" y="217"/>
                  <a:pt x="1551" y="241"/>
                </a:cubicBezTo>
                <a:cubicBezTo>
                  <a:pt x="1563" y="275"/>
                  <a:pt x="1555" y="257"/>
                  <a:pt x="1584" y="301"/>
                </a:cubicBezTo>
                <a:cubicBezTo>
                  <a:pt x="1589" y="308"/>
                  <a:pt x="1598" y="321"/>
                  <a:pt x="1598" y="321"/>
                </a:cubicBezTo>
                <a:cubicBezTo>
                  <a:pt x="1610" y="362"/>
                  <a:pt x="1591" y="411"/>
                  <a:pt x="1611" y="449"/>
                </a:cubicBezTo>
                <a:cubicBezTo>
                  <a:pt x="1620" y="465"/>
                  <a:pt x="1647" y="453"/>
                  <a:pt x="1665" y="455"/>
                </a:cubicBezTo>
                <a:cubicBezTo>
                  <a:pt x="1716" y="473"/>
                  <a:pt x="1736" y="493"/>
                  <a:pt x="1772" y="536"/>
                </a:cubicBezTo>
                <a:cubicBezTo>
                  <a:pt x="1779" y="544"/>
                  <a:pt x="1785" y="554"/>
                  <a:pt x="1792" y="562"/>
                </a:cubicBezTo>
                <a:cubicBezTo>
                  <a:pt x="1802" y="574"/>
                  <a:pt x="1825" y="596"/>
                  <a:pt x="1825" y="596"/>
                </a:cubicBezTo>
                <a:cubicBezTo>
                  <a:pt x="1851" y="671"/>
                  <a:pt x="1820" y="751"/>
                  <a:pt x="1799" y="824"/>
                </a:cubicBezTo>
                <a:cubicBezTo>
                  <a:pt x="1832" y="849"/>
                  <a:pt x="1867" y="863"/>
                  <a:pt x="1906" y="877"/>
                </a:cubicBezTo>
                <a:cubicBezTo>
                  <a:pt x="1921" y="893"/>
                  <a:pt x="1946" y="931"/>
                  <a:pt x="1946" y="931"/>
                </a:cubicBezTo>
                <a:cubicBezTo>
                  <a:pt x="1953" y="959"/>
                  <a:pt x="1966" y="983"/>
                  <a:pt x="1973" y="1011"/>
                </a:cubicBezTo>
                <a:cubicBezTo>
                  <a:pt x="1967" y="1071"/>
                  <a:pt x="1978" y="1089"/>
                  <a:pt x="1933" y="1118"/>
                </a:cubicBezTo>
                <a:cubicBezTo>
                  <a:pt x="1941" y="1152"/>
                  <a:pt x="1963" y="1186"/>
                  <a:pt x="1993" y="1205"/>
                </a:cubicBezTo>
                <a:cubicBezTo>
                  <a:pt x="1997" y="1217"/>
                  <a:pt x="2006" y="1240"/>
                  <a:pt x="2006" y="1252"/>
                </a:cubicBezTo>
                <a:cubicBezTo>
                  <a:pt x="2006" y="1333"/>
                  <a:pt x="1959" y="1345"/>
                  <a:pt x="1899" y="1366"/>
                </a:cubicBezTo>
                <a:cubicBezTo>
                  <a:pt x="1676" y="1359"/>
                  <a:pt x="1452" y="1354"/>
                  <a:pt x="1229" y="1346"/>
                </a:cubicBezTo>
                <a:cubicBezTo>
                  <a:pt x="981" y="1350"/>
                  <a:pt x="739" y="1352"/>
                  <a:pt x="493" y="1366"/>
                </a:cubicBezTo>
                <a:cubicBezTo>
                  <a:pt x="373" y="1380"/>
                  <a:pt x="257" y="1365"/>
                  <a:pt x="138" y="1353"/>
                </a:cubicBezTo>
                <a:cubicBezTo>
                  <a:pt x="81" y="1338"/>
                  <a:pt x="120" y="1346"/>
                  <a:pt x="17" y="1346"/>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5061" name="AutoShape 13"/>
          <p:cNvSpPr>
            <a:spLocks noChangeArrowheads="1"/>
          </p:cNvSpPr>
          <p:nvPr/>
        </p:nvSpPr>
        <p:spPr bwMode="auto">
          <a:xfrm>
            <a:off x="4329113" y="3886200"/>
            <a:ext cx="485775" cy="976313"/>
          </a:xfrm>
          <a:prstGeom prst="upArrow">
            <a:avLst>
              <a:gd name="adj1" fmla="val 50000"/>
              <a:gd name="adj2" fmla="val 50245"/>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062" name="Line 14"/>
          <p:cNvSpPr>
            <a:spLocks noChangeShapeType="1"/>
          </p:cNvSpPr>
          <p:nvPr/>
        </p:nvSpPr>
        <p:spPr bwMode="auto">
          <a:xfrm>
            <a:off x="2211388" y="4379913"/>
            <a:ext cx="4721225" cy="0"/>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5063" name="Text Box 15"/>
          <p:cNvSpPr txBox="1">
            <a:spLocks noChangeArrowheads="1"/>
          </p:cNvSpPr>
          <p:nvPr/>
        </p:nvSpPr>
        <p:spPr bwMode="auto">
          <a:xfrm>
            <a:off x="6861175" y="4033838"/>
            <a:ext cx="22161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Condensation</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level</a:t>
            </a:r>
          </a:p>
        </p:txBody>
      </p:sp>
      <p:grpSp>
        <p:nvGrpSpPr>
          <p:cNvPr id="45064" name="Group 20"/>
          <p:cNvGrpSpPr>
            <a:grpSpLocks/>
          </p:cNvGrpSpPr>
          <p:nvPr/>
        </p:nvGrpSpPr>
        <p:grpSpPr bwMode="auto">
          <a:xfrm>
            <a:off x="1181100" y="5635625"/>
            <a:ext cx="6781800" cy="155575"/>
            <a:chOff x="744" y="3550"/>
            <a:chExt cx="4272" cy="98"/>
          </a:xfrm>
        </p:grpSpPr>
        <p:sp>
          <p:nvSpPr>
            <p:cNvPr id="45081" name="Rectangle 16" descr="Wide upward diagonal"/>
            <p:cNvSpPr>
              <a:spLocks noChangeArrowheads="1"/>
            </p:cNvSpPr>
            <p:nvPr/>
          </p:nvSpPr>
          <p:spPr bwMode="auto">
            <a:xfrm>
              <a:off x="744" y="3552"/>
              <a:ext cx="4272" cy="96"/>
            </a:xfrm>
            <a:prstGeom prst="rect">
              <a:avLst/>
            </a:prstGeom>
            <a:pattFill prst="wdUpDiag">
              <a:fgClr>
                <a:schemeClr val="tx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082" name="Line 17"/>
            <p:cNvSpPr>
              <a:spLocks noChangeShapeType="1"/>
            </p:cNvSpPr>
            <p:nvPr/>
          </p:nvSpPr>
          <p:spPr bwMode="auto">
            <a:xfrm>
              <a:off x="754" y="3550"/>
              <a:ext cx="4253"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grpSp>
      <p:sp>
        <p:nvSpPr>
          <p:cNvPr id="45065" name="Text Box 18"/>
          <p:cNvSpPr txBox="1">
            <a:spLocks noChangeArrowheads="1"/>
          </p:cNvSpPr>
          <p:nvPr/>
        </p:nvSpPr>
        <p:spPr bwMode="auto">
          <a:xfrm>
            <a:off x="0" y="14478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Buoyancy phenomena</a:t>
            </a:r>
          </a:p>
        </p:txBody>
      </p:sp>
      <p:pic>
        <p:nvPicPr>
          <p:cNvPr id="45066" name="Picture 11" descr="buoyancy.pdf"/>
          <p:cNvPicPr>
            <a:picLocks noChangeAspect="1"/>
          </p:cNvPicPr>
          <p:nvPr/>
        </p:nvPicPr>
        <p:blipFill>
          <a:blip r:embed="rId5">
            <a:extLst>
              <a:ext uri="{28A0092B-C50C-407E-A947-70E740481C1C}">
                <a14:useLocalDpi xmlns:a14="http://schemas.microsoft.com/office/drawing/2010/main" val="0"/>
              </a:ext>
            </a:extLst>
          </a:blip>
          <a:srcRect l="40556" t="45161" r="38838" b="41112"/>
          <a:stretch>
            <a:fillRect/>
          </a:stretch>
        </p:blipFill>
        <p:spPr bwMode="auto">
          <a:xfrm>
            <a:off x="3603625" y="3013075"/>
            <a:ext cx="2162175" cy="111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36"/>
          <p:cNvGrpSpPr>
            <a:grpSpLocks/>
          </p:cNvGrpSpPr>
          <p:nvPr/>
        </p:nvGrpSpPr>
        <p:grpSpPr bwMode="auto">
          <a:xfrm>
            <a:off x="5867400" y="2374900"/>
            <a:ext cx="1725613" cy="749300"/>
            <a:chOff x="3696" y="1496"/>
            <a:chExt cx="1087" cy="472"/>
          </a:xfrm>
        </p:grpSpPr>
        <p:sp>
          <p:nvSpPr>
            <p:cNvPr id="14" name="Line 22"/>
            <p:cNvSpPr>
              <a:spLocks noChangeShapeType="1"/>
            </p:cNvSpPr>
            <p:nvPr/>
          </p:nvSpPr>
          <p:spPr bwMode="auto">
            <a:xfrm flipH="1">
              <a:off x="3696" y="1632"/>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5" name="Text Box 23"/>
            <p:cNvSpPr txBox="1">
              <a:spLocks noChangeArrowheads="1"/>
            </p:cNvSpPr>
            <p:nvPr/>
          </p:nvSpPr>
          <p:spPr bwMode="auto">
            <a:xfrm>
              <a:off x="4003" y="1496"/>
              <a:ext cx="78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rPr>
                <a:t>Turbulent</a:t>
              </a:r>
            </a:p>
          </p:txBody>
        </p:sp>
      </p:grpSp>
      <p:grpSp>
        <p:nvGrpSpPr>
          <p:cNvPr id="16" name="Group 35"/>
          <p:cNvGrpSpPr>
            <a:grpSpLocks/>
          </p:cNvGrpSpPr>
          <p:nvPr/>
        </p:nvGrpSpPr>
        <p:grpSpPr bwMode="auto">
          <a:xfrm>
            <a:off x="1774825" y="2674938"/>
            <a:ext cx="3983038" cy="1363662"/>
            <a:chOff x="1118" y="1685"/>
            <a:chExt cx="2509" cy="859"/>
          </a:xfrm>
        </p:grpSpPr>
        <p:grpSp>
          <p:nvGrpSpPr>
            <p:cNvPr id="45069" name="Group 28"/>
            <p:cNvGrpSpPr>
              <a:grpSpLocks/>
            </p:cNvGrpSpPr>
            <p:nvPr/>
          </p:nvGrpSpPr>
          <p:grpSpPr bwMode="auto">
            <a:xfrm>
              <a:off x="2268" y="1872"/>
              <a:ext cx="501" cy="672"/>
              <a:chOff x="2208" y="1872"/>
              <a:chExt cx="501" cy="672"/>
            </a:xfrm>
          </p:grpSpPr>
          <p:sp>
            <p:nvSpPr>
              <p:cNvPr id="24" name="Oval 24"/>
              <p:cNvSpPr>
                <a:spLocks noChangeArrowheads="1"/>
              </p:cNvSpPr>
              <p:nvPr/>
            </p:nvSpPr>
            <p:spPr bwMode="auto">
              <a:xfrm>
                <a:off x="2208" y="1872"/>
                <a:ext cx="480" cy="672"/>
              </a:xfrm>
              <a:prstGeom prst="ellipse">
                <a:avLst/>
              </a:prstGeom>
              <a:noFill/>
              <a:ln w="38100">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 name="Line 25"/>
              <p:cNvSpPr>
                <a:spLocks noChangeShapeType="1"/>
              </p:cNvSpPr>
              <p:nvPr/>
            </p:nvSpPr>
            <p:spPr bwMode="auto">
              <a:xfrm>
                <a:off x="2592" y="1940"/>
                <a:ext cx="0" cy="124"/>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6" name="Line 27"/>
              <p:cNvSpPr>
                <a:spLocks noChangeShapeType="1"/>
              </p:cNvSpPr>
              <p:nvPr/>
            </p:nvSpPr>
            <p:spPr bwMode="auto">
              <a:xfrm rot="-3218739">
                <a:off x="2646" y="1912"/>
                <a:ext cx="1" cy="124"/>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grpSp>
        <p:grpSp>
          <p:nvGrpSpPr>
            <p:cNvPr id="45070" name="Group 29"/>
            <p:cNvGrpSpPr>
              <a:grpSpLocks/>
            </p:cNvGrpSpPr>
            <p:nvPr/>
          </p:nvGrpSpPr>
          <p:grpSpPr bwMode="auto">
            <a:xfrm flipH="1">
              <a:off x="3126" y="1872"/>
              <a:ext cx="501" cy="672"/>
              <a:chOff x="2208" y="1872"/>
              <a:chExt cx="501" cy="672"/>
            </a:xfrm>
          </p:grpSpPr>
          <p:sp>
            <p:nvSpPr>
              <p:cNvPr id="21" name="Oval 30"/>
              <p:cNvSpPr>
                <a:spLocks noChangeArrowheads="1"/>
              </p:cNvSpPr>
              <p:nvPr/>
            </p:nvSpPr>
            <p:spPr bwMode="auto">
              <a:xfrm>
                <a:off x="2208" y="1872"/>
                <a:ext cx="480" cy="672"/>
              </a:xfrm>
              <a:prstGeom prst="ellipse">
                <a:avLst/>
              </a:prstGeom>
              <a:noFill/>
              <a:ln w="38100">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 name="Line 31"/>
              <p:cNvSpPr>
                <a:spLocks noChangeShapeType="1"/>
              </p:cNvSpPr>
              <p:nvPr/>
            </p:nvSpPr>
            <p:spPr bwMode="auto">
              <a:xfrm>
                <a:off x="2592" y="1940"/>
                <a:ext cx="0" cy="124"/>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3" name="Line 32"/>
              <p:cNvSpPr>
                <a:spLocks noChangeShapeType="1"/>
              </p:cNvSpPr>
              <p:nvPr/>
            </p:nvSpPr>
            <p:spPr bwMode="auto">
              <a:xfrm rot="-3218739">
                <a:off x="2648" y="1912"/>
                <a:ext cx="1" cy="124"/>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grpSp>
        <p:sp>
          <p:nvSpPr>
            <p:cNvPr id="19" name="Line 33"/>
            <p:cNvSpPr>
              <a:spLocks noChangeShapeType="1"/>
            </p:cNvSpPr>
            <p:nvPr/>
          </p:nvSpPr>
          <p:spPr bwMode="auto">
            <a:xfrm>
              <a:off x="1776" y="1824"/>
              <a:ext cx="52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0" name="Text Box 34"/>
            <p:cNvSpPr txBox="1">
              <a:spLocks noChangeArrowheads="1"/>
            </p:cNvSpPr>
            <p:nvPr/>
          </p:nvSpPr>
          <p:spPr bwMode="auto">
            <a:xfrm>
              <a:off x="1118" y="1685"/>
              <a:ext cx="69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charset="0"/>
                  <a:ea typeface="ＭＳ Ｐゴシック" charset="0"/>
                </a:rPr>
                <a:t>Vorticity</a:t>
              </a:r>
            </a:p>
          </p:txBody>
        </p:sp>
      </p:grpSp>
      <p:grpSp>
        <p:nvGrpSpPr>
          <p:cNvPr id="27" name="Group 36"/>
          <p:cNvGrpSpPr>
            <a:grpSpLocks/>
          </p:cNvGrpSpPr>
          <p:nvPr/>
        </p:nvGrpSpPr>
        <p:grpSpPr bwMode="auto">
          <a:xfrm>
            <a:off x="5022074" y="1914928"/>
            <a:ext cx="1890716" cy="749300"/>
            <a:chOff x="3696" y="1496"/>
            <a:chExt cx="1191" cy="472"/>
          </a:xfrm>
        </p:grpSpPr>
        <p:sp>
          <p:nvSpPr>
            <p:cNvPr id="28" name="Line 22"/>
            <p:cNvSpPr>
              <a:spLocks noChangeShapeType="1"/>
            </p:cNvSpPr>
            <p:nvPr/>
          </p:nvSpPr>
          <p:spPr bwMode="auto">
            <a:xfrm flipH="1">
              <a:off x="3696" y="1632"/>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9" name="Text Box 23"/>
            <p:cNvSpPr txBox="1">
              <a:spLocks noChangeArrowheads="1"/>
            </p:cNvSpPr>
            <p:nvPr/>
          </p:nvSpPr>
          <p:spPr bwMode="auto">
            <a:xfrm>
              <a:off x="4003" y="1496"/>
              <a:ext cx="884"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rPr>
                <a:t>Microphysics</a:t>
              </a:r>
            </a:p>
          </p:txBody>
        </p:sp>
      </p:grpSp>
      <p:grpSp>
        <p:nvGrpSpPr>
          <p:cNvPr id="31" name="Group 36"/>
          <p:cNvGrpSpPr>
            <a:grpSpLocks/>
          </p:cNvGrpSpPr>
          <p:nvPr/>
        </p:nvGrpSpPr>
        <p:grpSpPr bwMode="auto">
          <a:xfrm>
            <a:off x="2396530" y="4150117"/>
            <a:ext cx="1141415" cy="895350"/>
            <a:chOff x="4003" y="1165"/>
            <a:chExt cx="719" cy="564"/>
          </a:xfrm>
        </p:grpSpPr>
        <p:sp>
          <p:nvSpPr>
            <p:cNvPr id="32" name="Line 22"/>
            <p:cNvSpPr>
              <a:spLocks noChangeShapeType="1"/>
            </p:cNvSpPr>
            <p:nvPr/>
          </p:nvSpPr>
          <p:spPr bwMode="auto">
            <a:xfrm flipV="1">
              <a:off x="4379" y="1165"/>
              <a:ext cx="343" cy="38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3" name="Text Box 23"/>
            <p:cNvSpPr txBox="1">
              <a:spLocks noChangeArrowheads="1"/>
            </p:cNvSpPr>
            <p:nvPr/>
          </p:nvSpPr>
          <p:spPr bwMode="auto">
            <a:xfrm>
              <a:off x="4003" y="1496"/>
              <a:ext cx="565"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rPr>
                <a:t>Aerosol</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7106" name="Picture 2" descr="Small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613" y="1714500"/>
            <a:ext cx="670877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Text Box 3"/>
          <p:cNvSpPr txBox="1">
            <a:spLocks noChangeArrowheads="1"/>
          </p:cNvSpPr>
          <p:nvPr/>
        </p:nvSpPr>
        <p:spPr bwMode="auto">
          <a:xfrm>
            <a:off x="3590925" y="533400"/>
            <a:ext cx="19637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rPr>
              <a:t>Cumulus</a:t>
            </a:r>
          </a:p>
        </p:txBody>
      </p:sp>
      <p:sp>
        <p:nvSpPr>
          <p:cNvPr id="47108" name="Text Box 4"/>
          <p:cNvSpPr txBox="1">
            <a:spLocks noChangeArrowheads="1"/>
          </p:cNvSpPr>
          <p:nvPr/>
        </p:nvSpPr>
        <p:spPr bwMode="auto">
          <a:xfrm>
            <a:off x="3414713" y="5756275"/>
            <a:ext cx="23161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Fair weather type</a:t>
            </a:r>
          </a:p>
        </p:txBody>
      </p:sp>
      <p:grpSp>
        <p:nvGrpSpPr>
          <p:cNvPr id="47109" name="Group 12"/>
          <p:cNvGrpSpPr>
            <a:grpSpLocks/>
          </p:cNvGrpSpPr>
          <p:nvPr/>
        </p:nvGrpSpPr>
        <p:grpSpPr bwMode="auto">
          <a:xfrm>
            <a:off x="2940050" y="3068638"/>
            <a:ext cx="1098550" cy="1439862"/>
            <a:chOff x="1852" y="1933"/>
            <a:chExt cx="692" cy="907"/>
          </a:xfrm>
        </p:grpSpPr>
        <p:sp>
          <p:nvSpPr>
            <p:cNvPr id="47113" name="Line 6"/>
            <p:cNvSpPr>
              <a:spLocks noChangeShapeType="1"/>
            </p:cNvSpPr>
            <p:nvPr/>
          </p:nvSpPr>
          <p:spPr bwMode="auto">
            <a:xfrm flipV="1">
              <a:off x="2208" y="1933"/>
              <a:ext cx="0" cy="559"/>
            </a:xfrm>
            <a:prstGeom prst="line">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7114" name="Rectangle 7"/>
            <p:cNvSpPr>
              <a:spLocks noChangeArrowheads="1"/>
            </p:cNvSpPr>
            <p:nvPr/>
          </p:nvSpPr>
          <p:spPr bwMode="auto">
            <a:xfrm>
              <a:off x="1852" y="2436"/>
              <a:ext cx="692"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Buoyant</a:t>
              </a:r>
              <a:br>
                <a:rPr kumimoji="0" lang="en-US" sz="1800" b="1" i="0" u="none" strike="noStrike" kern="1200" cap="none" spc="0" normalizeH="0" baseline="0" noProof="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Updraft</a:t>
              </a:r>
            </a:p>
          </p:txBody>
        </p:sp>
      </p:grpSp>
      <p:grpSp>
        <p:nvGrpSpPr>
          <p:cNvPr id="47110" name="Group 11"/>
          <p:cNvGrpSpPr>
            <a:grpSpLocks/>
          </p:cNvGrpSpPr>
          <p:nvPr/>
        </p:nvGrpSpPr>
        <p:grpSpPr bwMode="auto">
          <a:xfrm>
            <a:off x="2530475" y="3241675"/>
            <a:ext cx="4322763" cy="366713"/>
            <a:chOff x="1594" y="2042"/>
            <a:chExt cx="2723" cy="231"/>
          </a:xfrm>
        </p:grpSpPr>
        <p:sp>
          <p:nvSpPr>
            <p:cNvPr id="47111" name="Line 9"/>
            <p:cNvSpPr>
              <a:spLocks noChangeShapeType="1"/>
            </p:cNvSpPr>
            <p:nvPr/>
          </p:nvSpPr>
          <p:spPr bwMode="auto">
            <a:xfrm flipV="1">
              <a:off x="1594" y="2162"/>
              <a:ext cx="1098" cy="0"/>
            </a:xfrm>
            <a:prstGeom prst="line">
              <a:avLst/>
            </a:prstGeom>
            <a:noFill/>
            <a:ln w="19050">
              <a:solidFill>
                <a:srgbClr val="FF3300"/>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7112" name="Text Box 10"/>
            <p:cNvSpPr txBox="1">
              <a:spLocks noChangeArrowheads="1"/>
            </p:cNvSpPr>
            <p:nvPr/>
          </p:nvSpPr>
          <p:spPr bwMode="auto">
            <a:xfrm>
              <a:off x="2461" y="2042"/>
              <a:ext cx="185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Condensation level</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9154" name="Picture 2" descr="Congestu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5588"/>
            <a:ext cx="5715000" cy="380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 Box 3"/>
          <p:cNvSpPr txBox="1">
            <a:spLocks noChangeArrowheads="1"/>
          </p:cNvSpPr>
          <p:nvPr/>
        </p:nvSpPr>
        <p:spPr bwMode="auto">
          <a:xfrm>
            <a:off x="2593975" y="457200"/>
            <a:ext cx="39576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rPr>
              <a:t>Cumulus congestus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202" name="Picture 2" descr="C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5588"/>
            <a:ext cx="5715000" cy="380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ext Box 3"/>
          <p:cNvSpPr txBox="1">
            <a:spLocks noChangeArrowheads="1"/>
          </p:cNvSpPr>
          <p:nvPr/>
        </p:nvSpPr>
        <p:spPr bwMode="auto">
          <a:xfrm>
            <a:off x="0" y="381000"/>
            <a:ext cx="9144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rPr>
              <a:t>Glaciation and Anvil Formation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umulonimbus10"/>
          <p:cNvPicPr>
            <a:picLocks noChangeAspect="1" noChangeArrowheads="1"/>
          </p:cNvPicPr>
          <p:nvPr/>
        </p:nvPicPr>
        <p:blipFill>
          <a:blip r:embed="rId3">
            <a:extLst>
              <a:ext uri="{28A0092B-C50C-407E-A947-70E740481C1C}">
                <a14:useLocalDpi xmlns:a14="http://schemas.microsoft.com/office/drawing/2010/main" val="0"/>
              </a:ext>
            </a:extLst>
          </a:blip>
          <a:srcRect l="945" r="787" b="548"/>
          <a:stretch>
            <a:fillRect/>
          </a:stretch>
        </p:blipFill>
        <p:spPr bwMode="auto">
          <a:xfrm>
            <a:off x="609600" y="990600"/>
            <a:ext cx="79248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0" name="Text Box 3"/>
          <p:cNvSpPr txBox="1">
            <a:spLocks noChangeArrowheads="1"/>
          </p:cNvSpPr>
          <p:nvPr/>
        </p:nvSpPr>
        <p:spPr bwMode="auto">
          <a:xfrm>
            <a:off x="0" y="344488"/>
            <a:ext cx="9144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Cumulonimbus with an older anvil</a:t>
            </a:r>
          </a:p>
        </p:txBody>
      </p:sp>
      <p:sp>
        <p:nvSpPr>
          <p:cNvPr id="53251" name="Text Box 4"/>
          <p:cNvSpPr txBox="1">
            <a:spLocks noChangeArrowheads="1"/>
          </p:cNvSpPr>
          <p:nvPr/>
        </p:nvSpPr>
        <p:spPr bwMode="auto">
          <a:xfrm>
            <a:off x="0" y="6172200"/>
            <a:ext cx="9144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The cumulonimbus produces a layer of cirrostratus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6243DE-80CB-9EF0-3A8F-7571E5A0A95B}"/>
              </a:ext>
            </a:extLst>
          </p:cNvPr>
          <p:cNvSpPr/>
          <p:nvPr/>
        </p:nvSpPr>
        <p:spPr>
          <a:xfrm>
            <a:off x="127000" y="1662113"/>
            <a:ext cx="8890000" cy="3397250"/>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842" name="Picture 3">
            <a:extLst>
              <a:ext uri="{FF2B5EF4-FFF2-40B4-BE49-F238E27FC236}">
                <a16:creationId xmlns:a16="http://schemas.microsoft.com/office/drawing/2014/main" id="{21DE342B-640D-58B5-AB8C-75E0D87BA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1188"/>
            <a:ext cx="8763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pic>
      <p:sp>
        <p:nvSpPr>
          <p:cNvPr id="2" name="TextBox 1">
            <a:extLst>
              <a:ext uri="{FF2B5EF4-FFF2-40B4-BE49-F238E27FC236}">
                <a16:creationId xmlns:a16="http://schemas.microsoft.com/office/drawing/2014/main" id="{F5A936A3-D1F9-1DE3-C4DF-B9135465D9A2}"/>
              </a:ext>
            </a:extLst>
          </p:cNvPr>
          <p:cNvSpPr txBox="1"/>
          <p:nvPr/>
        </p:nvSpPr>
        <p:spPr>
          <a:xfrm>
            <a:off x="0" y="707010"/>
            <a:ext cx="9143999" cy="523220"/>
          </a:xfrm>
          <a:prstGeom prst="rect">
            <a:avLst/>
          </a:prstGeom>
          <a:noFill/>
        </p:spPr>
        <p:txBody>
          <a:bodyPr wrap="square" rtlCol="0">
            <a:spAutoFit/>
          </a:bodyPr>
          <a:lstStyle/>
          <a:p>
            <a:pPr algn="ctr"/>
            <a:r>
              <a:rPr lang="en-US" sz="2800" dirty="0"/>
              <a:t>Details learned from many field projects</a:t>
            </a:r>
          </a:p>
        </p:txBody>
      </p:sp>
    </p:spTree>
    <p:extLst>
      <p:ext uri="{BB962C8B-B14F-4D97-AF65-F5344CB8AC3E}">
        <p14:creationId xmlns:p14="http://schemas.microsoft.com/office/powerpoint/2010/main" val="15075427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0" y="381000"/>
            <a:ext cx="9144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rPr>
              <a:t>Cumulonimbus with Anvil</a:t>
            </a:r>
          </a:p>
        </p:txBody>
      </p:sp>
      <p:pic>
        <p:nvPicPr>
          <p:cNvPr id="55299" name="Picture 3" descr="cumulonimbus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03350"/>
            <a:ext cx="6248400" cy="406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5300" name="Group 4"/>
          <p:cNvGrpSpPr>
            <a:grpSpLocks/>
          </p:cNvGrpSpPr>
          <p:nvPr/>
        </p:nvGrpSpPr>
        <p:grpSpPr bwMode="auto">
          <a:xfrm>
            <a:off x="5546725" y="4343400"/>
            <a:ext cx="760413" cy="1946275"/>
            <a:chOff x="3494" y="2736"/>
            <a:chExt cx="479" cy="1226"/>
          </a:xfrm>
        </p:grpSpPr>
        <p:sp>
          <p:nvSpPr>
            <p:cNvPr id="55304" name="Text Box 5"/>
            <p:cNvSpPr txBox="1">
              <a:spLocks noChangeArrowheads="1"/>
            </p:cNvSpPr>
            <p:nvPr/>
          </p:nvSpPr>
          <p:spPr bwMode="auto">
            <a:xfrm>
              <a:off x="3494" y="3674"/>
              <a:ext cx="47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Rain</a:t>
              </a:r>
            </a:p>
          </p:txBody>
        </p:sp>
        <p:sp>
          <p:nvSpPr>
            <p:cNvPr id="55305" name="Line 6"/>
            <p:cNvSpPr>
              <a:spLocks noChangeShapeType="1"/>
            </p:cNvSpPr>
            <p:nvPr/>
          </p:nvSpPr>
          <p:spPr bwMode="auto">
            <a:xfrm flipH="1" flipV="1">
              <a:off x="3552" y="2736"/>
              <a:ext cx="192" cy="96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grpSp>
      <p:grpSp>
        <p:nvGrpSpPr>
          <p:cNvPr id="55301" name="Group 7"/>
          <p:cNvGrpSpPr>
            <a:grpSpLocks/>
          </p:cNvGrpSpPr>
          <p:nvPr/>
        </p:nvGrpSpPr>
        <p:grpSpPr bwMode="auto">
          <a:xfrm>
            <a:off x="2727325" y="4267200"/>
            <a:ext cx="777875" cy="1946275"/>
            <a:chOff x="1718" y="2688"/>
            <a:chExt cx="490" cy="1226"/>
          </a:xfrm>
        </p:grpSpPr>
        <p:sp>
          <p:nvSpPr>
            <p:cNvPr id="55302" name="Text Box 8"/>
            <p:cNvSpPr txBox="1">
              <a:spLocks noChangeArrowheads="1"/>
            </p:cNvSpPr>
            <p:nvPr/>
          </p:nvSpPr>
          <p:spPr bwMode="auto">
            <a:xfrm>
              <a:off x="1718" y="3626"/>
              <a:ext cx="44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Hail</a:t>
              </a:r>
            </a:p>
          </p:txBody>
        </p:sp>
        <p:sp>
          <p:nvSpPr>
            <p:cNvPr id="55303" name="Line 9"/>
            <p:cNvSpPr>
              <a:spLocks noChangeShapeType="1"/>
            </p:cNvSpPr>
            <p:nvPr/>
          </p:nvSpPr>
          <p:spPr bwMode="auto">
            <a:xfrm flipV="1">
              <a:off x="1920" y="2688"/>
              <a:ext cx="288" cy="96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charset="0"/>
                <a:ea typeface="ＭＳ Ｐゴシック" charset="0"/>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2"/>
          <p:cNvSpPr txBox="1">
            <a:spLocks noChangeArrowheads="1"/>
          </p:cNvSpPr>
          <p:nvPr/>
        </p:nvSpPr>
        <p:spPr bwMode="auto">
          <a:xfrm>
            <a:off x="0" y="349250"/>
            <a:ext cx="9144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Cumulonimbus anvils viewed from space</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nvGrpSpPr>
          <p:cNvPr id="59394" name="Group 16"/>
          <p:cNvGrpSpPr>
            <a:grpSpLocks/>
          </p:cNvGrpSpPr>
          <p:nvPr/>
        </p:nvGrpSpPr>
        <p:grpSpPr bwMode="auto">
          <a:xfrm>
            <a:off x="1676400" y="1858963"/>
            <a:ext cx="5791200" cy="3932237"/>
            <a:chOff x="1676400" y="1859280"/>
            <a:chExt cx="5791200" cy="3931920"/>
          </a:xfrm>
        </p:grpSpPr>
        <p:pic>
          <p:nvPicPr>
            <p:cNvPr id="9" name="Picture 8"/>
            <p:cNvPicPr>
              <a:picLocks noChangeAspect="1"/>
            </p:cNvPicPr>
            <p:nvPr/>
          </p:nvPicPr>
          <p:blipFill>
            <a:blip r:embed="rId3"/>
            <a:srcRect l="3704" r="2469"/>
            <a:stretch>
              <a:fillRect/>
            </a:stretch>
          </p:blipFill>
          <p:spPr>
            <a:xfrm>
              <a:off x="1676400" y="1859280"/>
              <a:ext cx="5791200" cy="3931920"/>
            </a:xfrm>
            <a:prstGeom prst="rect">
              <a:avLst/>
            </a:prstGeom>
            <a:ln w="38100" cap="flat" cmpd="sng" algn="ctr">
              <a:solidFill>
                <a:schemeClr val="tx1">
                  <a:lumMod val="75000"/>
                  <a:lumOff val="25000"/>
                </a:schemeClr>
              </a:solidFill>
              <a:prstDash val="solid"/>
              <a:round/>
              <a:headEnd type="none" w="med" len="med"/>
              <a:tailEnd type="none" w="med" len="med"/>
            </a:ln>
          </p:spPr>
        </p:pic>
        <p:sp>
          <p:nvSpPr>
            <p:cNvPr id="59396" name="TextBox 14"/>
            <p:cNvSpPr txBox="1">
              <a:spLocks noChangeArrowheads="1"/>
            </p:cNvSpPr>
            <p:nvPr/>
          </p:nvSpPr>
          <p:spPr bwMode="auto">
            <a:xfrm>
              <a:off x="1828800" y="5364197"/>
              <a:ext cx="684213" cy="274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charset="0"/>
                  <a:ea typeface="ＭＳ Ｐゴシック" charset="0"/>
                </a:rPr>
                <a:t>100 km</a:t>
              </a: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1442" name="Text Box 3"/>
          <p:cNvSpPr txBox="1">
            <a:spLocks noChangeArrowheads="1"/>
          </p:cNvSpPr>
          <p:nvPr/>
        </p:nvSpPr>
        <p:spPr bwMode="auto">
          <a:xfrm>
            <a:off x="601502" y="381000"/>
            <a:ext cx="794099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charset="0"/>
                <a:ea typeface="ＭＳ Ｐゴシック" charset="0"/>
              </a:rPr>
              <a:t>Mesoscale Convective System (“MCS”)</a:t>
            </a:r>
          </a:p>
        </p:txBody>
      </p:sp>
      <p:pic>
        <p:nvPicPr>
          <p:cNvPr id="61443" name="Picture 2" descr="MCS"/>
          <p:cNvPicPr>
            <a:picLocks noChangeAspect="1" noChangeArrowheads="1"/>
          </p:cNvPicPr>
          <p:nvPr/>
        </p:nvPicPr>
        <p:blipFill>
          <a:blip r:embed="rId3">
            <a:extLst>
              <a:ext uri="{28A0092B-C50C-407E-A947-70E740481C1C}">
                <a14:useLocalDpi xmlns:a14="http://schemas.microsoft.com/office/drawing/2010/main" val="0"/>
              </a:ext>
            </a:extLst>
          </a:blip>
          <a:srcRect l="1086" t="1343"/>
          <a:stretch>
            <a:fillRect/>
          </a:stretch>
        </p:blipFill>
        <p:spPr bwMode="auto">
          <a:xfrm>
            <a:off x="1104900" y="1190625"/>
            <a:ext cx="6934200" cy="489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1444" name="Group 11"/>
          <p:cNvGrpSpPr>
            <a:grpSpLocks/>
          </p:cNvGrpSpPr>
          <p:nvPr/>
        </p:nvGrpSpPr>
        <p:grpSpPr bwMode="auto">
          <a:xfrm>
            <a:off x="4114800" y="3048000"/>
            <a:ext cx="1076325" cy="379413"/>
            <a:chOff x="3505200" y="2085280"/>
            <a:chExt cx="1076437" cy="379968"/>
          </a:xfrm>
        </p:grpSpPr>
        <p:cxnSp>
          <p:nvCxnSpPr>
            <p:cNvPr id="61445" name="Straight Arrow Connector 8"/>
            <p:cNvCxnSpPr>
              <a:cxnSpLocks noChangeAspect="1"/>
            </p:cNvCxnSpPr>
            <p:nvPr/>
          </p:nvCxnSpPr>
          <p:spPr bwMode="auto">
            <a:xfrm>
              <a:off x="3553107" y="2463930"/>
              <a:ext cx="980622" cy="1318"/>
            </a:xfrm>
            <a:prstGeom prst="straightConnector1">
              <a:avLst/>
            </a:prstGeom>
            <a:noFill/>
            <a:ln w="9525">
              <a:solidFill>
                <a:srgbClr val="FF0000"/>
              </a:solidFill>
              <a:round/>
              <a:headEnd type="arrow" w="med" len="med"/>
              <a:tailEnd type="arrow" w="med" len="med"/>
            </a:ln>
            <a:extLst>
              <a:ext uri="{909E8E84-426E-40dd-AFC4-6F175D3DCCD1}">
                <a14:hiddenFill xmlns:a14="http://schemas.microsoft.com/office/drawing/2010/main" xmlns="">
                  <a:noFill/>
                </a14:hiddenFill>
              </a:ext>
            </a:extLst>
          </p:spPr>
        </p:cxnSp>
        <p:sp>
          <p:nvSpPr>
            <p:cNvPr id="61446" name="Text Box 6"/>
            <p:cNvSpPr txBox="1">
              <a:spLocks noChangeArrowheads="1"/>
            </p:cNvSpPr>
            <p:nvPr/>
          </p:nvSpPr>
          <p:spPr bwMode="auto">
            <a:xfrm>
              <a:off x="3505200" y="2085280"/>
              <a:ext cx="10764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3300"/>
                  </a:solidFill>
                  <a:effectLst/>
                  <a:uLnTx/>
                  <a:uFillTx/>
                  <a:latin typeface="Arial" charset="0"/>
                  <a:ea typeface="ＭＳ Ｐゴシック" charset="0"/>
                </a:rPr>
                <a:t>~500 km</a:t>
              </a: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407802"/>
            <a:ext cx="9144000" cy="4042397"/>
            <a:chOff x="0" y="1367801"/>
            <a:chExt cx="9144000" cy="4042397"/>
          </a:xfrm>
        </p:grpSpPr>
        <p:sp>
          <p:nvSpPr>
            <p:cNvPr id="5" name="Rectangle 4"/>
            <p:cNvSpPr/>
            <p:nvPr/>
          </p:nvSpPr>
          <p:spPr>
            <a:xfrm>
              <a:off x="0" y="1367801"/>
              <a:ext cx="9144000" cy="404239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2"/>
            <a:srcRect l="9496" r="1749"/>
            <a:stretch/>
          </p:blipFill>
          <p:spPr>
            <a:xfrm>
              <a:off x="4385731" y="2136172"/>
              <a:ext cx="4724403" cy="3015489"/>
            </a:xfrm>
            <a:prstGeom prst="rect">
              <a:avLst/>
            </a:prstGeom>
          </p:spPr>
        </p:pic>
        <p:pic>
          <p:nvPicPr>
            <p:cNvPr id="2" name="Picture 1"/>
            <p:cNvPicPr>
              <a:picLocks noChangeAspect="1"/>
            </p:cNvPicPr>
            <p:nvPr/>
          </p:nvPicPr>
          <p:blipFill rotWithShape="1">
            <a:blip r:embed="rId3"/>
            <a:srcRect r="33234"/>
            <a:stretch/>
          </p:blipFill>
          <p:spPr>
            <a:xfrm>
              <a:off x="0" y="2113190"/>
              <a:ext cx="4487333" cy="3084584"/>
            </a:xfrm>
            <a:prstGeom prst="rect">
              <a:avLst/>
            </a:prstGeom>
          </p:spPr>
        </p:pic>
        <p:sp>
          <p:nvSpPr>
            <p:cNvPr id="7" name="TextBox 6"/>
            <p:cNvSpPr txBox="1"/>
            <p:nvPr/>
          </p:nvSpPr>
          <p:spPr>
            <a:xfrm>
              <a:off x="1088686" y="1447803"/>
              <a:ext cx="1663211" cy="954107"/>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D0D"/>
                  </a:solidFill>
                  <a:effectLst/>
                  <a:uLnTx/>
                  <a:uFillTx/>
                  <a:latin typeface="Calibri" charset="0"/>
                  <a:ea typeface="ＭＳ Ｐゴシック" charset="0"/>
                </a:rPr>
                <a:t>Stratiform</a:t>
              </a:r>
              <a:br>
                <a:rPr kumimoji="0" lang="en-US" sz="2800" b="0" i="0" u="none" strike="noStrike" kern="1200" cap="none" spc="0" normalizeH="0" baseline="0" noProof="0" dirty="0">
                  <a:ln>
                    <a:noFill/>
                  </a:ln>
                  <a:solidFill>
                    <a:srgbClr val="0D0D0D"/>
                  </a:solidFill>
                  <a:effectLst/>
                  <a:uLnTx/>
                  <a:uFillTx/>
                  <a:latin typeface="Calibri" charset="0"/>
                  <a:ea typeface="ＭＳ Ｐゴシック" charset="0"/>
                </a:rPr>
              </a:br>
              <a:r>
                <a:rPr kumimoji="0" lang="en-US" sz="2800" b="0" i="0" u="none" strike="noStrike" kern="1200" cap="none" spc="0" normalizeH="0" baseline="0" noProof="0" dirty="0">
                  <a:ln>
                    <a:noFill/>
                  </a:ln>
                  <a:solidFill>
                    <a:srgbClr val="0D0D0D"/>
                  </a:solidFill>
                  <a:effectLst/>
                  <a:uLnTx/>
                  <a:uFillTx/>
                  <a:latin typeface="Calibri" charset="0"/>
                  <a:ea typeface="ＭＳ Ｐゴシック" charset="0"/>
                </a:rPr>
                <a:t>region</a:t>
              </a:r>
            </a:p>
          </p:txBody>
        </p:sp>
        <p:sp>
          <p:nvSpPr>
            <p:cNvPr id="8" name="TextBox 7"/>
            <p:cNvSpPr txBox="1"/>
            <p:nvPr/>
          </p:nvSpPr>
          <p:spPr>
            <a:xfrm>
              <a:off x="4622799" y="1447803"/>
              <a:ext cx="1774720" cy="954107"/>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D0D"/>
                  </a:solidFill>
                  <a:effectLst/>
                  <a:uLnTx/>
                  <a:uFillTx/>
                  <a:latin typeface="Calibri" charset="0"/>
                  <a:ea typeface="ＭＳ Ｐゴシック" charset="0"/>
                </a:rPr>
                <a:t>Convective</a:t>
              </a:r>
              <a:br>
                <a:rPr kumimoji="0" lang="en-US" sz="2800" b="0" i="0" u="none" strike="noStrike" kern="1200" cap="none" spc="0" normalizeH="0" baseline="0" noProof="0" dirty="0">
                  <a:ln>
                    <a:noFill/>
                  </a:ln>
                  <a:solidFill>
                    <a:srgbClr val="0D0D0D"/>
                  </a:solidFill>
                  <a:effectLst/>
                  <a:uLnTx/>
                  <a:uFillTx/>
                  <a:latin typeface="Calibri" charset="0"/>
                  <a:ea typeface="ＭＳ Ｐゴシック" charset="0"/>
                </a:rPr>
              </a:br>
              <a:r>
                <a:rPr kumimoji="0" lang="en-US" sz="2800" b="0" i="0" u="none" strike="noStrike" kern="1200" cap="none" spc="0" normalizeH="0" baseline="0" noProof="0" dirty="0">
                  <a:ln>
                    <a:noFill/>
                  </a:ln>
                  <a:solidFill>
                    <a:srgbClr val="0D0D0D"/>
                  </a:solidFill>
                  <a:effectLst/>
                  <a:uLnTx/>
                  <a:uFillTx/>
                  <a:latin typeface="Calibri" charset="0"/>
                  <a:ea typeface="ＭＳ Ｐゴシック" charset="0"/>
                </a:rPr>
                <a:t>region</a:t>
              </a:r>
            </a:p>
          </p:txBody>
        </p:sp>
      </p:grpSp>
      <p:sp>
        <p:nvSpPr>
          <p:cNvPr id="9" name="TextBox 8"/>
          <p:cNvSpPr txBox="1"/>
          <p:nvPr/>
        </p:nvSpPr>
        <p:spPr>
          <a:xfrm>
            <a:off x="0" y="457200"/>
            <a:ext cx="914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alibri"/>
                <a:ea typeface="ＭＳ Ｐゴシック" charset="0"/>
                <a:cs typeface="Arial"/>
              </a:rPr>
              <a:t>Composite microphysics in an individual MCS </a:t>
            </a:r>
          </a:p>
        </p:txBody>
      </p:sp>
      <p:sp>
        <p:nvSpPr>
          <p:cNvPr id="12" name="TextBox 11"/>
          <p:cNvSpPr txBox="1"/>
          <p:nvPr/>
        </p:nvSpPr>
        <p:spPr>
          <a:xfrm>
            <a:off x="5794628" y="6267048"/>
            <a:ext cx="3129132"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charset="0"/>
                <a:ea typeface="ＭＳ Ｐゴシック" charset="0"/>
              </a:rPr>
              <a:t>Barnes and Houze 2014</a:t>
            </a:r>
          </a:p>
        </p:txBody>
      </p:sp>
    </p:spTree>
    <p:extLst>
      <p:ext uri="{BB962C8B-B14F-4D97-AF65-F5344CB8AC3E}">
        <p14:creationId xmlns:p14="http://schemas.microsoft.com/office/powerpoint/2010/main" val="1355895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B4BFE3-47DB-A9F1-252B-BEB0801B167D}"/>
              </a:ext>
            </a:extLst>
          </p:cNvPr>
          <p:cNvSpPr/>
          <p:nvPr/>
        </p:nvSpPr>
        <p:spPr>
          <a:xfrm>
            <a:off x="127000" y="1662113"/>
            <a:ext cx="8890000" cy="3397250"/>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0418" name="Picture 3">
            <a:extLst>
              <a:ext uri="{FF2B5EF4-FFF2-40B4-BE49-F238E27FC236}">
                <a16:creationId xmlns:a16="http://schemas.microsoft.com/office/drawing/2014/main" id="{1CCB4F07-D75D-3986-DBA5-C2D4FBCB9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1188"/>
            <a:ext cx="8763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pic>
      <p:sp>
        <p:nvSpPr>
          <p:cNvPr id="3" name="Title 1">
            <a:extLst>
              <a:ext uri="{FF2B5EF4-FFF2-40B4-BE49-F238E27FC236}">
                <a16:creationId xmlns:a16="http://schemas.microsoft.com/office/drawing/2014/main" id="{8441655D-600C-7D00-84E7-482322F523D6}"/>
              </a:ext>
            </a:extLst>
          </p:cNvPr>
          <p:cNvSpPr txBox="1">
            <a:spLocks/>
          </p:cNvSpPr>
          <p:nvPr/>
        </p:nvSpPr>
        <p:spPr>
          <a:xfrm>
            <a:off x="0" y="425450"/>
            <a:ext cx="9144000" cy="984250"/>
          </a:xfrm>
          <a:prstGeom prst="rect">
            <a:avLst/>
          </a:prstGeom>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altLang="en-US" sz="3600" b="1" i="0" u="none" strike="noStrike" kern="1200" cap="none" spc="0" normalizeH="0" baseline="0" noProof="0">
                <a:ln>
                  <a:noFill/>
                </a:ln>
                <a:solidFill>
                  <a:srgbClr val="C5E2F8"/>
                </a:solidFill>
                <a:effectLst>
                  <a:outerShdw blurRad="38100" dist="38100" dir="2700000" algn="tl">
                    <a:srgbClr val="000000"/>
                  </a:outerShdw>
                </a:effectLst>
                <a:uLnTx/>
                <a:uFillTx/>
                <a:latin typeface="Century Gothic" panose="020B0502020202020204" pitchFamily="34" charset="0"/>
                <a:ea typeface="ＭＳ Ｐゴシック" panose="020B0600070205080204" pitchFamily="34" charset="-128"/>
                <a:cs typeface="+mn-cs"/>
              </a:rPr>
              <a:t>Basic components</a:t>
            </a:r>
          </a:p>
        </p:txBody>
      </p:sp>
      <p:sp>
        <p:nvSpPr>
          <p:cNvPr id="12" name="Rectangle 11">
            <a:extLst>
              <a:ext uri="{FF2B5EF4-FFF2-40B4-BE49-F238E27FC236}">
                <a16:creationId xmlns:a16="http://schemas.microsoft.com/office/drawing/2014/main" id="{9C03F708-BBEA-130D-70D2-18E221247BFB}"/>
              </a:ext>
            </a:extLst>
          </p:cNvPr>
          <p:cNvSpPr/>
          <p:nvPr/>
        </p:nvSpPr>
        <p:spPr>
          <a:xfrm>
            <a:off x="5867400" y="4319588"/>
            <a:ext cx="17907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A412BE4-1277-89AE-AB8D-3204714CCA82}"/>
              </a:ext>
            </a:extLst>
          </p:cNvPr>
          <p:cNvSpPr/>
          <p:nvPr/>
        </p:nvSpPr>
        <p:spPr>
          <a:xfrm>
            <a:off x="1497013" y="3867150"/>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447004CD-B15C-5AD7-8B8E-EC733B1617D4}"/>
              </a:ext>
            </a:extLst>
          </p:cNvPr>
          <p:cNvSpPr/>
          <p:nvPr/>
        </p:nvSpPr>
        <p:spPr>
          <a:xfrm>
            <a:off x="7932738" y="3844925"/>
            <a:ext cx="428625" cy="187325"/>
          </a:xfrm>
          <a:prstGeom prst="rect">
            <a:avLst/>
          </a:prstGeom>
          <a:solidFill>
            <a:srgbClr val="FFFFFF"/>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423" name="TextBox 8">
            <a:extLst>
              <a:ext uri="{FF2B5EF4-FFF2-40B4-BE49-F238E27FC236}">
                <a16:creationId xmlns:a16="http://schemas.microsoft.com/office/drawing/2014/main" id="{D42F7AD8-1630-F853-DF9C-2D5BF87966C1}"/>
              </a:ext>
            </a:extLst>
          </p:cNvPr>
          <p:cNvSpPr txBox="1">
            <a:spLocks noChangeArrowheads="1"/>
          </p:cNvSpPr>
          <p:nvPr/>
        </p:nvSpPr>
        <p:spPr bwMode="auto">
          <a:xfrm>
            <a:off x="7229475" y="4643438"/>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Houze et al. 1989</a:t>
            </a:r>
          </a:p>
        </p:txBody>
      </p:sp>
      <p:grpSp>
        <p:nvGrpSpPr>
          <p:cNvPr id="60424" name="Group 37887">
            <a:extLst>
              <a:ext uri="{FF2B5EF4-FFF2-40B4-BE49-F238E27FC236}">
                <a16:creationId xmlns:a16="http://schemas.microsoft.com/office/drawing/2014/main" id="{4912796E-9B45-11B3-8AE7-0704B746E5F2}"/>
              </a:ext>
            </a:extLst>
          </p:cNvPr>
          <p:cNvGrpSpPr>
            <a:grpSpLocks/>
          </p:cNvGrpSpPr>
          <p:nvPr/>
        </p:nvGrpSpPr>
        <p:grpSpPr bwMode="auto">
          <a:xfrm>
            <a:off x="639763" y="2338388"/>
            <a:ext cx="7678737" cy="1651000"/>
            <a:chOff x="639762" y="3152775"/>
            <a:chExt cx="7678739" cy="1651270"/>
          </a:xfrm>
        </p:grpSpPr>
        <p:sp>
          <p:nvSpPr>
            <p:cNvPr id="60442" name="TextBox 9">
              <a:extLst>
                <a:ext uri="{FF2B5EF4-FFF2-40B4-BE49-F238E27FC236}">
                  <a16:creationId xmlns:a16="http://schemas.microsoft.com/office/drawing/2014/main" id="{2405C99D-F990-98E3-FEF6-00AE7F6C7515}"/>
                </a:ext>
              </a:extLst>
            </p:cNvPr>
            <p:cNvSpPr txBox="1">
              <a:spLocks noChangeArrowheads="1"/>
            </p:cNvSpPr>
            <p:nvPr/>
          </p:nvSpPr>
          <p:spPr bwMode="auto">
            <a:xfrm>
              <a:off x="1681955" y="4342380"/>
              <a:ext cx="114935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4C7BB5"/>
                  </a:solidFill>
                  <a:effectLst/>
                  <a:uLnTx/>
                  <a:uFillTx/>
                  <a:latin typeface="Century Gothic" panose="020B0502020202020204" pitchFamily="34" charset="0"/>
                  <a:ea typeface="ＭＳ Ｐゴシック" panose="020B0600070205080204" pitchFamily="34" charset="-128"/>
                  <a:cs typeface="+mn-cs"/>
                </a:rPr>
                <a:t>Anvil</a:t>
              </a:r>
            </a:p>
          </p:txBody>
        </p:sp>
        <p:sp>
          <p:nvSpPr>
            <p:cNvPr id="60443" name="TextBox 9">
              <a:extLst>
                <a:ext uri="{FF2B5EF4-FFF2-40B4-BE49-F238E27FC236}">
                  <a16:creationId xmlns:a16="http://schemas.microsoft.com/office/drawing/2014/main" id="{3C6649B0-48F5-95EF-2C96-C8D30828E284}"/>
                </a:ext>
              </a:extLst>
            </p:cNvPr>
            <p:cNvSpPr txBox="1">
              <a:spLocks noChangeArrowheads="1"/>
            </p:cNvSpPr>
            <p:nvPr/>
          </p:nvSpPr>
          <p:spPr bwMode="auto">
            <a:xfrm>
              <a:off x="6885782" y="4342380"/>
              <a:ext cx="11493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4C7BB5"/>
                  </a:solidFill>
                  <a:effectLst/>
                  <a:uLnTx/>
                  <a:uFillTx/>
                  <a:latin typeface="Century Gothic" panose="020B0502020202020204" pitchFamily="34" charset="0"/>
                  <a:ea typeface="ＭＳ Ｐゴシック" panose="020B0600070205080204" pitchFamily="34" charset="-128"/>
                  <a:cs typeface="+mn-cs"/>
                </a:rPr>
                <a:t>Anvil</a:t>
              </a:r>
            </a:p>
          </p:txBody>
        </p:sp>
        <p:sp>
          <p:nvSpPr>
            <p:cNvPr id="30" name="Rectangle 29">
              <a:extLst>
                <a:ext uri="{FF2B5EF4-FFF2-40B4-BE49-F238E27FC236}">
                  <a16:creationId xmlns:a16="http://schemas.microsoft.com/office/drawing/2014/main" id="{FB004CAA-3BF3-9EC0-BC95-5184A048364A}"/>
                </a:ext>
              </a:extLst>
            </p:cNvPr>
            <p:cNvSpPr/>
            <p:nvPr/>
          </p:nvSpPr>
          <p:spPr bwMode="auto">
            <a:xfrm>
              <a:off x="639762" y="3152775"/>
              <a:ext cx="3233738" cy="12289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F2BB4938-24C1-DE3A-DE07-EEDDB0298F3B}"/>
                </a:ext>
              </a:extLst>
            </p:cNvPr>
            <p:cNvSpPr/>
            <p:nvPr/>
          </p:nvSpPr>
          <p:spPr bwMode="auto">
            <a:xfrm>
              <a:off x="6602414" y="3152775"/>
              <a:ext cx="1716087" cy="1228926"/>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0425" name="Group 21">
            <a:extLst>
              <a:ext uri="{FF2B5EF4-FFF2-40B4-BE49-F238E27FC236}">
                <a16:creationId xmlns:a16="http://schemas.microsoft.com/office/drawing/2014/main" id="{E9A7E2D3-DC40-1EB7-5192-5FADB2780559}"/>
              </a:ext>
            </a:extLst>
          </p:cNvPr>
          <p:cNvGrpSpPr>
            <a:grpSpLocks/>
          </p:cNvGrpSpPr>
          <p:nvPr/>
        </p:nvGrpSpPr>
        <p:grpSpPr bwMode="auto">
          <a:xfrm>
            <a:off x="3921125" y="2338388"/>
            <a:ext cx="2667000" cy="2514600"/>
            <a:chOff x="3921125" y="3152775"/>
            <a:chExt cx="2666999" cy="2514870"/>
          </a:xfrm>
        </p:grpSpPr>
        <p:sp>
          <p:nvSpPr>
            <p:cNvPr id="11" name="Rectangle 10">
              <a:extLst>
                <a:ext uri="{FF2B5EF4-FFF2-40B4-BE49-F238E27FC236}">
                  <a16:creationId xmlns:a16="http://schemas.microsoft.com/office/drawing/2014/main" id="{998D3C57-1901-D18A-624B-0B8323E6388B}"/>
                </a:ext>
              </a:extLst>
            </p:cNvPr>
            <p:cNvSpPr/>
            <p:nvPr/>
          </p:nvSpPr>
          <p:spPr>
            <a:xfrm>
              <a:off x="3924300" y="5134188"/>
              <a:ext cx="1790699" cy="4191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6A786D5B-F5E3-5FB7-95D5-46A70C670107}"/>
                </a:ext>
              </a:extLst>
            </p:cNvPr>
            <p:cNvSpPr/>
            <p:nvPr/>
          </p:nvSpPr>
          <p:spPr>
            <a:xfrm>
              <a:off x="5714999" y="5134188"/>
              <a:ext cx="209550" cy="60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439" name="Text Box 12">
              <a:extLst>
                <a:ext uri="{FF2B5EF4-FFF2-40B4-BE49-F238E27FC236}">
                  <a16:creationId xmlns:a16="http://schemas.microsoft.com/office/drawing/2014/main" id="{BEAF0052-DA1E-E0C6-04B7-823E4FCD1063}"/>
                </a:ext>
              </a:extLst>
            </p:cNvPr>
            <p:cNvSpPr txBox="1">
              <a:spLocks noChangeArrowheads="1" noChangeShapeType="1"/>
            </p:cNvSpPr>
            <p:nvPr/>
          </p:nvSpPr>
          <p:spPr bwMode="auto">
            <a:xfrm>
              <a:off x="5821708" y="450537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0440" name="TextBox 9">
              <a:extLst>
                <a:ext uri="{FF2B5EF4-FFF2-40B4-BE49-F238E27FC236}">
                  <a16:creationId xmlns:a16="http://schemas.microsoft.com/office/drawing/2014/main" id="{5AFAE6FE-C541-14F6-1EEA-519858C6EBC8}"/>
                </a:ext>
              </a:extLst>
            </p:cNvPr>
            <p:cNvSpPr txBox="1">
              <a:spLocks noChangeArrowheads="1"/>
            </p:cNvSpPr>
            <p:nvPr/>
          </p:nvSpPr>
          <p:spPr bwMode="auto">
            <a:xfrm>
              <a:off x="3921125" y="5205980"/>
              <a:ext cx="2666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4C7BB5"/>
                  </a:solidFill>
                  <a:effectLst/>
                  <a:uLnTx/>
                  <a:uFillTx/>
                  <a:latin typeface="Century Gothic" panose="020B0502020202020204" pitchFamily="34" charset="0"/>
                  <a:ea typeface="ＭＳ Ｐゴシック" panose="020B0600070205080204" pitchFamily="34" charset="-128"/>
                  <a:cs typeface="+mn-cs"/>
                </a:rPr>
                <a:t>Raining core</a:t>
              </a:r>
            </a:p>
          </p:txBody>
        </p:sp>
        <p:sp>
          <p:nvSpPr>
            <p:cNvPr id="26" name="Rectangle 25">
              <a:extLst>
                <a:ext uri="{FF2B5EF4-FFF2-40B4-BE49-F238E27FC236}">
                  <a16:creationId xmlns:a16="http://schemas.microsoft.com/office/drawing/2014/main" id="{9956507B-97A5-4333-3430-0464C18CFAEB}"/>
                </a:ext>
              </a:extLst>
            </p:cNvPr>
            <p:cNvSpPr/>
            <p:nvPr/>
          </p:nvSpPr>
          <p:spPr bwMode="auto">
            <a:xfrm>
              <a:off x="3932238" y="3152775"/>
              <a:ext cx="2624136" cy="1609898"/>
            </a:xfrm>
            <a:prstGeom prst="rect">
              <a:avLst/>
            </a:prstGeom>
            <a:solidFill>
              <a:srgbClr val="315372">
                <a:alpha val="33000"/>
              </a:srgbClr>
            </a:solidFill>
            <a:ln w="57150" cap="flat" cmpd="sng" algn="ctr">
              <a:solidFill>
                <a:srgbClr val="31537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0426" name="Group 37888">
            <a:extLst>
              <a:ext uri="{FF2B5EF4-FFF2-40B4-BE49-F238E27FC236}">
                <a16:creationId xmlns:a16="http://schemas.microsoft.com/office/drawing/2014/main" id="{7852078F-D01B-5C6F-63D4-6567F7367A77}"/>
              </a:ext>
            </a:extLst>
          </p:cNvPr>
          <p:cNvGrpSpPr>
            <a:grpSpLocks/>
          </p:cNvGrpSpPr>
          <p:nvPr/>
        </p:nvGrpSpPr>
        <p:grpSpPr bwMode="auto">
          <a:xfrm>
            <a:off x="635000" y="1844675"/>
            <a:ext cx="7667625" cy="461963"/>
            <a:chOff x="635000" y="2659630"/>
            <a:chExt cx="7667625" cy="461665"/>
          </a:xfrm>
        </p:grpSpPr>
        <p:sp>
          <p:nvSpPr>
            <p:cNvPr id="60434" name="TextBox 9">
              <a:extLst>
                <a:ext uri="{FF2B5EF4-FFF2-40B4-BE49-F238E27FC236}">
                  <a16:creationId xmlns:a16="http://schemas.microsoft.com/office/drawing/2014/main" id="{6C2F0706-4B3E-957B-F04C-7FB1FA8797D4}"/>
                </a:ext>
              </a:extLst>
            </p:cNvPr>
            <p:cNvSpPr txBox="1">
              <a:spLocks noChangeArrowheads="1"/>
            </p:cNvSpPr>
            <p:nvPr/>
          </p:nvSpPr>
          <p:spPr bwMode="auto">
            <a:xfrm>
              <a:off x="3851275" y="2659630"/>
              <a:ext cx="2666999"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4C7BB5"/>
                  </a:solidFill>
                  <a:effectLst/>
                  <a:uLnTx/>
                  <a:uFillTx/>
                  <a:latin typeface="Century Gothic" panose="020B0502020202020204" pitchFamily="34" charset="0"/>
                  <a:ea typeface="ＭＳ Ｐゴシック" panose="020B0600070205080204" pitchFamily="34" charset="-128"/>
                  <a:cs typeface="+mn-cs"/>
                </a:rPr>
                <a:t>Cold top</a:t>
              </a:r>
            </a:p>
          </p:txBody>
        </p:sp>
        <p:cxnSp>
          <p:nvCxnSpPr>
            <p:cNvPr id="17" name="Straight Arrow Connector 16">
              <a:extLst>
                <a:ext uri="{FF2B5EF4-FFF2-40B4-BE49-F238E27FC236}">
                  <a16:creationId xmlns:a16="http://schemas.microsoft.com/office/drawing/2014/main" id="{3EF5EFB3-6D44-E7FF-91FD-C6D62CA8A502}"/>
                </a:ext>
              </a:extLst>
            </p:cNvPr>
            <p:cNvCxnSpPr>
              <a:cxnSpLocks noChangeShapeType="1"/>
            </p:cNvCxnSpPr>
            <p:nvPr/>
          </p:nvCxnSpPr>
          <p:spPr bwMode="auto">
            <a:xfrm flipH="1">
              <a:off x="635000" y="2889670"/>
              <a:ext cx="3810000"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Arrow Connector 39">
              <a:extLst>
                <a:ext uri="{FF2B5EF4-FFF2-40B4-BE49-F238E27FC236}">
                  <a16:creationId xmlns:a16="http://schemas.microsoft.com/office/drawing/2014/main" id="{398A85B2-364C-5320-3EEA-EF8DD14A2744}"/>
                </a:ext>
              </a:extLst>
            </p:cNvPr>
            <p:cNvCxnSpPr>
              <a:cxnSpLocks noChangeShapeType="1"/>
            </p:cNvCxnSpPr>
            <p:nvPr/>
          </p:nvCxnSpPr>
          <p:spPr bwMode="auto">
            <a:xfrm>
              <a:off x="5883275" y="2915053"/>
              <a:ext cx="2419350"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 name="Group 1">
            <a:extLst>
              <a:ext uri="{FF2B5EF4-FFF2-40B4-BE49-F238E27FC236}">
                <a16:creationId xmlns:a16="http://schemas.microsoft.com/office/drawing/2014/main" id="{E0FADF43-97B8-4072-AC1C-8038E85AF182}"/>
              </a:ext>
            </a:extLst>
          </p:cNvPr>
          <p:cNvGrpSpPr>
            <a:grpSpLocks/>
          </p:cNvGrpSpPr>
          <p:nvPr/>
        </p:nvGrpSpPr>
        <p:grpSpPr bwMode="auto">
          <a:xfrm>
            <a:off x="3914775" y="2476500"/>
            <a:ext cx="1846263" cy="1803400"/>
            <a:chOff x="3914265" y="3315914"/>
            <a:chExt cx="1847442" cy="1803400"/>
          </a:xfrm>
        </p:grpSpPr>
        <p:sp>
          <p:nvSpPr>
            <p:cNvPr id="24" name="Rectangle 23">
              <a:extLst>
                <a:ext uri="{FF2B5EF4-FFF2-40B4-BE49-F238E27FC236}">
                  <a16:creationId xmlns:a16="http://schemas.microsoft.com/office/drawing/2014/main" id="{97D0AC32-81B0-F0EE-444F-30ABD88BF2E7}"/>
                </a:ext>
              </a:extLst>
            </p:cNvPr>
            <p:cNvSpPr/>
            <p:nvPr/>
          </p:nvSpPr>
          <p:spPr bwMode="auto">
            <a:xfrm>
              <a:off x="3914265" y="3733427"/>
              <a:ext cx="1847442" cy="1066800"/>
            </a:xfrm>
            <a:prstGeom prst="rect">
              <a:avLst/>
            </a:prstGeom>
            <a:solidFill>
              <a:srgbClr val="FFFF00">
                <a:alpha val="33000"/>
              </a:srgbClr>
            </a:solidFill>
            <a:ln w="57150" cap="flat" cmpd="sng" algn="ctr">
              <a:solidFill>
                <a:srgbClr val="FFFF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9">
              <a:extLst>
                <a:ext uri="{FF2B5EF4-FFF2-40B4-BE49-F238E27FC236}">
                  <a16:creationId xmlns:a16="http://schemas.microsoft.com/office/drawing/2014/main" id="{7E2F6922-673C-30A4-8430-B0DD9E907B31}"/>
                </a:ext>
              </a:extLst>
            </p:cNvPr>
            <p:cNvSpPr txBox="1">
              <a:spLocks noChangeArrowheads="1"/>
            </p:cNvSpPr>
            <p:nvPr/>
          </p:nvSpPr>
          <p:spPr bwMode="auto">
            <a:xfrm rot="18191495">
              <a:off x="3898899" y="4048337"/>
              <a:ext cx="1803400" cy="338554"/>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glow rad="101600">
                      <a:prstClr val="black">
                        <a:alpha val="75000"/>
                      </a:prstClr>
                    </a:glow>
                  </a:effectLst>
                  <a:uLnTx/>
                  <a:uFillTx/>
                  <a:latin typeface="Century Gothic" charset="0"/>
                  <a:ea typeface="ＭＳ Ｐゴシック" charset="0"/>
                  <a:cs typeface="Century Gothic" charset="0"/>
                </a:rPr>
                <a:t>Stratiform</a:t>
              </a:r>
            </a:p>
          </p:txBody>
        </p:sp>
      </p:grpSp>
      <p:grpSp>
        <p:nvGrpSpPr>
          <p:cNvPr id="5" name="Group 4">
            <a:extLst>
              <a:ext uri="{FF2B5EF4-FFF2-40B4-BE49-F238E27FC236}">
                <a16:creationId xmlns:a16="http://schemas.microsoft.com/office/drawing/2014/main" id="{20984BE2-6895-74F9-279A-269D8A44C33B}"/>
              </a:ext>
            </a:extLst>
          </p:cNvPr>
          <p:cNvGrpSpPr>
            <a:grpSpLocks/>
          </p:cNvGrpSpPr>
          <p:nvPr/>
        </p:nvGrpSpPr>
        <p:grpSpPr bwMode="auto">
          <a:xfrm>
            <a:off x="5803900" y="2478088"/>
            <a:ext cx="750888" cy="1901825"/>
            <a:chOff x="5816861" y="2899373"/>
            <a:chExt cx="750246" cy="2263785"/>
          </a:xfrm>
        </p:grpSpPr>
        <p:sp>
          <p:nvSpPr>
            <p:cNvPr id="27" name="Rectangle 26">
              <a:extLst>
                <a:ext uri="{FF2B5EF4-FFF2-40B4-BE49-F238E27FC236}">
                  <a16:creationId xmlns:a16="http://schemas.microsoft.com/office/drawing/2014/main" id="{266443F9-E035-19A7-DCBE-D08E10087693}"/>
                </a:ext>
              </a:extLst>
            </p:cNvPr>
            <p:cNvSpPr/>
            <p:nvPr/>
          </p:nvSpPr>
          <p:spPr bwMode="auto">
            <a:xfrm>
              <a:off x="5816861" y="3394458"/>
              <a:ext cx="750246" cy="1284953"/>
            </a:xfrm>
            <a:prstGeom prst="rect">
              <a:avLst/>
            </a:prstGeom>
            <a:solidFill>
              <a:srgbClr val="FF0000">
                <a:alpha val="33000"/>
              </a:srgbClr>
            </a:solidFill>
            <a:ln w="571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9">
              <a:extLst>
                <a:ext uri="{FF2B5EF4-FFF2-40B4-BE49-F238E27FC236}">
                  <a16:creationId xmlns:a16="http://schemas.microsoft.com/office/drawing/2014/main" id="{03B335E2-6882-089E-D97B-5886D9F8901B}"/>
                </a:ext>
              </a:extLst>
            </p:cNvPr>
            <p:cNvSpPr txBox="1">
              <a:spLocks noChangeArrowheads="1"/>
            </p:cNvSpPr>
            <p:nvPr/>
          </p:nvSpPr>
          <p:spPr bwMode="auto">
            <a:xfrm rot="18012064">
              <a:off x="5044860" y="3861989"/>
              <a:ext cx="2263785" cy="338554"/>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glow rad="101600">
                      <a:prstClr val="black">
                        <a:alpha val="75000"/>
                      </a:prstClr>
                    </a:glow>
                  </a:effectLst>
                  <a:uLnTx/>
                  <a:uFillTx/>
                  <a:latin typeface="Century Gothic" charset="0"/>
                  <a:ea typeface="ＭＳ Ｐゴシック" charset="0"/>
                  <a:cs typeface="Century Gothic" charset="0"/>
                </a:rPr>
                <a:t>Convective</a:t>
              </a:r>
            </a:p>
          </p:txBody>
        </p:sp>
      </p:grpSp>
      <p:sp>
        <p:nvSpPr>
          <p:cNvPr id="37" name="Title 1">
            <a:extLst>
              <a:ext uri="{FF2B5EF4-FFF2-40B4-BE49-F238E27FC236}">
                <a16:creationId xmlns:a16="http://schemas.microsoft.com/office/drawing/2014/main" id="{6C19EE29-D25E-53F4-0821-1B3477319772}"/>
              </a:ext>
            </a:extLst>
          </p:cNvPr>
          <p:cNvSpPr txBox="1">
            <a:spLocks/>
          </p:cNvSpPr>
          <p:nvPr/>
        </p:nvSpPr>
        <p:spPr>
          <a:xfrm>
            <a:off x="0" y="5378450"/>
            <a:ext cx="9144000" cy="1379538"/>
          </a:xfrm>
          <a:prstGeom prst="rect">
            <a:avLst/>
          </a:prstGeom>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altLang="en-US" sz="3600" b="1" i="0" u="none" strike="noStrike" kern="1200" cap="none" spc="0" normalizeH="0" baseline="0" noProof="0">
                <a:ln>
                  <a:noFill/>
                </a:ln>
                <a:solidFill>
                  <a:srgbClr val="C5E2F8"/>
                </a:solidFill>
                <a:effectLst>
                  <a:outerShdw blurRad="38100" dist="38100" dir="2700000" algn="tl">
                    <a:srgbClr val="000000"/>
                  </a:outerShdw>
                </a:effectLst>
                <a:uLnTx/>
                <a:uFillTx/>
                <a:latin typeface="Century Gothic" panose="020B0502020202020204" pitchFamily="34" charset="0"/>
                <a:ea typeface="ＭＳ Ｐゴシック" panose="020B0600070205080204" pitchFamily="34" charset="-128"/>
                <a:cs typeface="+mn-cs"/>
              </a:rPr>
              <a:t>TRMM separates the convective and stratiform echoes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31748" name="TextBox 10">
            <a:extLst>
              <a:ext uri="{FF2B5EF4-FFF2-40B4-BE49-F238E27FC236}">
                <a16:creationId xmlns:a16="http://schemas.microsoft.com/office/drawing/2014/main" id="{84DE509E-70E8-EC26-FA9F-3CB52A7F9A28}"/>
              </a:ext>
            </a:extLst>
          </p:cNvPr>
          <p:cNvSpPr txBox="1">
            <a:spLocks noChangeArrowheads="1"/>
          </p:cNvSpPr>
          <p:nvPr/>
        </p:nvSpPr>
        <p:spPr bwMode="auto">
          <a:xfrm>
            <a:off x="0" y="376238"/>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9D3EF"/>
                </a:solidFill>
                <a:effectLst>
                  <a:outerShdw blurRad="50800" dist="38100" dir="2700000" algn="tl" rotWithShape="0">
                    <a:prstClr val="black">
                      <a:alpha val="40000"/>
                    </a:prstClr>
                  </a:outerShdw>
                </a:effectLst>
                <a:uLnTx/>
                <a:uFillTx/>
                <a:latin typeface="Century Gothic" charset="0"/>
                <a:ea typeface="ＭＳ Ｐゴシック" charset="0"/>
                <a:cs typeface="Arial" charset="0"/>
              </a:rPr>
              <a:t>Composite MCS Lightning in the MJO</a:t>
            </a:r>
            <a:endParaRPr kumimoji="0" lang="en-US" sz="2000" b="1" i="0" u="none" strike="noStrike" kern="1200" cap="none" spc="0" normalizeH="0" baseline="0" noProof="0" dirty="0">
              <a:ln>
                <a:noFill/>
              </a:ln>
              <a:solidFill>
                <a:srgbClr val="B9D3EF"/>
              </a:solidFill>
              <a:effectLst>
                <a:outerShdw blurRad="50800" dist="38100" dir="2700000" algn="tl" rotWithShape="0">
                  <a:prstClr val="black">
                    <a:alpha val="40000"/>
                  </a:prstClr>
                </a:outerShdw>
              </a:effectLst>
              <a:uLnTx/>
              <a:uFillTx/>
              <a:latin typeface="Century Gothic" charset="0"/>
              <a:ea typeface="ＭＳ Ｐゴシック" charset="0"/>
              <a:cs typeface="Arial" charset="0"/>
            </a:endParaRPr>
          </a:p>
        </p:txBody>
      </p:sp>
      <p:grpSp>
        <p:nvGrpSpPr>
          <p:cNvPr id="88067" name="Group 2">
            <a:extLst>
              <a:ext uri="{FF2B5EF4-FFF2-40B4-BE49-F238E27FC236}">
                <a16:creationId xmlns:a16="http://schemas.microsoft.com/office/drawing/2014/main" id="{25D1CFA8-B332-35A2-06C0-D673964776B8}"/>
              </a:ext>
            </a:extLst>
          </p:cNvPr>
          <p:cNvGrpSpPr>
            <a:grpSpLocks/>
          </p:cNvGrpSpPr>
          <p:nvPr/>
        </p:nvGrpSpPr>
        <p:grpSpPr bwMode="auto">
          <a:xfrm>
            <a:off x="0" y="1400175"/>
            <a:ext cx="9144000" cy="4535488"/>
            <a:chOff x="0" y="1155700"/>
            <a:chExt cx="9144000" cy="4534884"/>
          </a:xfrm>
        </p:grpSpPr>
        <p:pic>
          <p:nvPicPr>
            <p:cNvPr id="88068" name="Picture 1">
              <a:extLst>
                <a:ext uri="{FF2B5EF4-FFF2-40B4-BE49-F238E27FC236}">
                  <a16:creationId xmlns:a16="http://schemas.microsoft.com/office/drawing/2014/main" id="{665CB1BA-8D03-BDA4-A6F8-07BE9ED096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5700"/>
              <a:ext cx="9144000" cy="453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947E78CE-688C-9DFA-70FB-BA2A24A1752C}"/>
                </a:ext>
              </a:extLst>
            </p:cNvPr>
            <p:cNvSpPr txBox="1"/>
            <p:nvPr/>
          </p:nvSpPr>
          <p:spPr>
            <a:xfrm>
              <a:off x="439738" y="1441412"/>
              <a:ext cx="1131887" cy="369839"/>
            </a:xfrm>
            <a:prstGeom prst="rect">
              <a:avLst/>
            </a:prstGeom>
            <a:noFill/>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Calibri" panose="020F0502020204030204" pitchFamily="34" charset="0"/>
                  <a:ea typeface="ＭＳ Ｐゴシック" panose="020B0600070205080204" pitchFamily="34" charset="-128"/>
                  <a:cs typeface="+mn-cs"/>
                </a:rPr>
                <a:t>Separated</a:t>
              </a:r>
            </a:p>
          </p:txBody>
        </p:sp>
        <p:sp>
          <p:nvSpPr>
            <p:cNvPr id="18" name="TextBox 17">
              <a:extLst>
                <a:ext uri="{FF2B5EF4-FFF2-40B4-BE49-F238E27FC236}">
                  <a16:creationId xmlns:a16="http://schemas.microsoft.com/office/drawing/2014/main" id="{66021A61-2D30-E26E-41A4-85F7B88F72DA}"/>
                </a:ext>
              </a:extLst>
            </p:cNvPr>
            <p:cNvSpPr txBox="1"/>
            <p:nvPr/>
          </p:nvSpPr>
          <p:spPr>
            <a:xfrm>
              <a:off x="439738" y="3566792"/>
              <a:ext cx="1131887" cy="368251"/>
            </a:xfrm>
            <a:prstGeom prst="rect">
              <a:avLst/>
            </a:prstGeom>
            <a:noFill/>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Calibri" panose="020F0502020204030204" pitchFamily="34" charset="0"/>
                  <a:ea typeface="ＭＳ Ｐゴシック" panose="020B0600070205080204" pitchFamily="34" charset="-128"/>
                  <a:cs typeface="+mn-cs"/>
                </a:rPr>
                <a:t>Separated</a:t>
              </a:r>
            </a:p>
          </p:txBody>
        </p:sp>
        <p:sp>
          <p:nvSpPr>
            <p:cNvPr id="6" name="Rectangle 5">
              <a:extLst>
                <a:ext uri="{FF2B5EF4-FFF2-40B4-BE49-F238E27FC236}">
                  <a16:creationId xmlns:a16="http://schemas.microsoft.com/office/drawing/2014/main" id="{E231AA51-F2A6-54EA-C66D-226D2819B14C}"/>
                </a:ext>
              </a:extLst>
            </p:cNvPr>
            <p:cNvSpPr/>
            <p:nvPr/>
          </p:nvSpPr>
          <p:spPr>
            <a:xfrm>
              <a:off x="36513" y="1917599"/>
              <a:ext cx="358775" cy="1076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9A72C4-8BDA-ADD0-8886-D17F173CED8F}"/>
                </a:ext>
              </a:extLst>
            </p:cNvPr>
            <p:cNvSpPr/>
            <p:nvPr/>
          </p:nvSpPr>
          <p:spPr>
            <a:xfrm>
              <a:off x="53975" y="3803297"/>
              <a:ext cx="358775" cy="1076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8073" name="Picture 7">
              <a:extLst>
                <a:ext uri="{FF2B5EF4-FFF2-40B4-BE49-F238E27FC236}">
                  <a16:creationId xmlns:a16="http://schemas.microsoft.com/office/drawing/2014/main" id="{EEE7139E-1930-584D-98A1-4A4A7C467518}"/>
                </a:ext>
              </a:extLst>
            </p:cNvPr>
            <p:cNvPicPr>
              <a:picLocks noChangeAspect="1"/>
            </p:cNvPicPr>
            <p:nvPr/>
          </p:nvPicPr>
          <p:blipFill>
            <a:blip r:embed="rId4">
              <a:extLst>
                <a:ext uri="{28A0092B-C50C-407E-A947-70E740481C1C}">
                  <a14:useLocalDpi xmlns:a14="http://schemas.microsoft.com/office/drawing/2010/main" val="0"/>
                </a:ext>
              </a:extLst>
            </a:blip>
            <a:srcRect l="53545" t="92340" r="43356" b="1167"/>
            <a:stretch>
              <a:fillRect/>
            </a:stretch>
          </p:blipFill>
          <p:spPr bwMode="auto">
            <a:xfrm>
              <a:off x="0" y="2300942"/>
              <a:ext cx="403411" cy="28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Picture 8">
              <a:extLst>
                <a:ext uri="{FF2B5EF4-FFF2-40B4-BE49-F238E27FC236}">
                  <a16:creationId xmlns:a16="http://schemas.microsoft.com/office/drawing/2014/main" id="{4308B701-44B7-6D73-9DEB-E240F708B209}"/>
                </a:ext>
              </a:extLst>
            </p:cNvPr>
            <p:cNvPicPr>
              <a:picLocks noChangeAspect="1"/>
            </p:cNvPicPr>
            <p:nvPr/>
          </p:nvPicPr>
          <p:blipFill>
            <a:blip r:embed="rId4">
              <a:extLst>
                <a:ext uri="{28A0092B-C50C-407E-A947-70E740481C1C}">
                  <a14:useLocalDpi xmlns:a14="http://schemas.microsoft.com/office/drawing/2010/main" val="0"/>
                </a:ext>
              </a:extLst>
            </a:blip>
            <a:srcRect l="53545" t="92340" r="43356" b="1167"/>
            <a:stretch>
              <a:fillRect/>
            </a:stretch>
          </p:blipFill>
          <p:spPr bwMode="auto">
            <a:xfrm>
              <a:off x="47812" y="4261225"/>
              <a:ext cx="403411" cy="28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5" name="TextBox 10">
              <a:extLst>
                <a:ext uri="{FF2B5EF4-FFF2-40B4-BE49-F238E27FC236}">
                  <a16:creationId xmlns:a16="http://schemas.microsoft.com/office/drawing/2014/main" id="{EE40116E-08E1-D963-7F1E-B88E7B4490D7}"/>
                </a:ext>
              </a:extLst>
            </p:cNvPr>
            <p:cNvSpPr txBox="1">
              <a:spLocks noChangeArrowheads="1"/>
            </p:cNvSpPr>
            <p:nvPr/>
          </p:nvSpPr>
          <p:spPr bwMode="auto">
            <a:xfrm>
              <a:off x="5644778" y="3778624"/>
              <a:ext cx="1541929" cy="369332"/>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SUPPRESSED</a:t>
              </a:r>
            </a:p>
          </p:txBody>
        </p:sp>
        <p:sp>
          <p:nvSpPr>
            <p:cNvPr id="88076" name="TextBox 11">
              <a:extLst>
                <a:ext uri="{FF2B5EF4-FFF2-40B4-BE49-F238E27FC236}">
                  <a16:creationId xmlns:a16="http://schemas.microsoft.com/office/drawing/2014/main" id="{1F00BE38-EA81-9101-A8BF-C10E471F17A1}"/>
                </a:ext>
              </a:extLst>
            </p:cNvPr>
            <p:cNvSpPr txBox="1">
              <a:spLocks noChangeArrowheads="1"/>
            </p:cNvSpPr>
            <p:nvPr/>
          </p:nvSpPr>
          <p:spPr bwMode="auto">
            <a:xfrm>
              <a:off x="5602942" y="1645024"/>
              <a:ext cx="1541929" cy="369332"/>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ACTIVE</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00851"/>
            <a:ext cx="8874587" cy="1077218"/>
          </a:xfrm>
          <a:prstGeom prst="rect">
            <a:avLst/>
          </a:prstGeom>
          <a:noFill/>
        </p:spPr>
        <p:txBody>
          <a:bodyPr wrap="square" rtlCol="0">
            <a:spAutoFit/>
          </a:bodyPr>
          <a:lstStyle/>
          <a:p>
            <a:r>
              <a:rPr lang="en-US" sz="3200" dirty="0">
                <a:effectLst>
                  <a:outerShdw blurRad="50800" dist="38100" dir="2700000" algn="tl" rotWithShape="0">
                    <a:srgbClr val="000000">
                      <a:alpha val="43000"/>
                    </a:srgbClr>
                  </a:outerShdw>
                </a:effectLst>
                <a:latin typeface="Arial"/>
                <a:cs typeface="Arial"/>
              </a:rPr>
              <a:t>TOGA COARE </a:t>
            </a:r>
            <a:r>
              <a:rPr lang="en-US" sz="3200" dirty="0">
                <a:effectLst>
                  <a:outerShdw blurRad="50800" dist="38100" dir="2700000" algn="tl" rotWithShape="0">
                    <a:srgbClr val="000000">
                      <a:alpha val="43000"/>
                    </a:srgbClr>
                  </a:outerShdw>
                </a:effectLst>
                <a:latin typeface="Arial"/>
                <a:cs typeface="Arial"/>
                <a:sym typeface="Wingdings"/>
              </a:rPr>
              <a:t> </a:t>
            </a:r>
            <a:r>
              <a:rPr lang="en-US" sz="3200" dirty="0">
                <a:effectLst>
                  <a:outerShdw blurRad="50800" dist="38100" dir="2700000" algn="tl" rotWithShape="0">
                    <a:srgbClr val="000000">
                      <a:alpha val="43000"/>
                    </a:srgbClr>
                  </a:outerShdw>
                </a:effectLst>
                <a:latin typeface="Arial"/>
                <a:cs typeface="Arial"/>
              </a:rPr>
              <a:t> Doppler radar sampling relative to the MJO</a:t>
            </a:r>
            <a:r>
              <a:rPr lang="en-US" sz="3200" dirty="0">
                <a:effectLst>
                  <a:outerShdw blurRad="50800" dist="38100" dir="2700000" algn="tl" rotWithShape="0">
                    <a:srgbClr val="000000">
                      <a:alpha val="43000"/>
                    </a:srgbClr>
                  </a:outerShdw>
                </a:effectLst>
                <a:latin typeface="Arial"/>
                <a:cs typeface="Arial"/>
                <a:sym typeface="Wingdings"/>
              </a:rPr>
              <a:t> </a:t>
            </a:r>
            <a:endParaRPr lang="en-US" sz="3200" dirty="0">
              <a:effectLst>
                <a:outerShdw blurRad="50800" dist="38100" dir="2700000" algn="tl" rotWithShape="0">
                  <a:srgbClr val="000000">
                    <a:alpha val="43000"/>
                  </a:srgbClr>
                </a:outerShdw>
              </a:effectLst>
              <a:latin typeface="Arial"/>
              <a:cs typeface="Arial"/>
            </a:endParaRPr>
          </a:p>
        </p:txBody>
      </p:sp>
      <p:grpSp>
        <p:nvGrpSpPr>
          <p:cNvPr id="3" name="Group 2"/>
          <p:cNvGrpSpPr/>
          <p:nvPr/>
        </p:nvGrpSpPr>
        <p:grpSpPr>
          <a:xfrm>
            <a:off x="571880" y="1518084"/>
            <a:ext cx="8004521" cy="4762515"/>
            <a:chOff x="924590" y="1518084"/>
            <a:chExt cx="8004521" cy="4762515"/>
          </a:xfrm>
        </p:grpSpPr>
        <p:grpSp>
          <p:nvGrpSpPr>
            <p:cNvPr id="2" name="Group 1"/>
            <p:cNvGrpSpPr/>
            <p:nvPr/>
          </p:nvGrpSpPr>
          <p:grpSpPr>
            <a:xfrm>
              <a:off x="924590" y="1518084"/>
              <a:ext cx="8004521" cy="4762515"/>
              <a:chOff x="16925" y="1388530"/>
              <a:chExt cx="9127075" cy="543041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5" y="1388530"/>
                <a:ext cx="9127075" cy="54304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3212200" y="2404535"/>
                <a:ext cx="1210938" cy="830997"/>
              </a:xfrm>
              <a:prstGeom prst="rect">
                <a:avLst/>
              </a:prstGeom>
              <a:noFill/>
            </p:spPr>
            <p:txBody>
              <a:bodyPr wrap="none" rtlCol="0">
                <a:spAutoFit/>
              </a:bodyPr>
              <a:lstStyle/>
              <a:p>
                <a:pPr algn="ctr"/>
                <a:r>
                  <a:rPr lang="en-US" dirty="0">
                    <a:solidFill>
                      <a:srgbClr val="FF0000"/>
                    </a:solidFill>
                    <a:latin typeface="Arial"/>
                    <a:cs typeface="Arial"/>
                  </a:rPr>
                  <a:t>Rossby</a:t>
                </a:r>
                <a:br>
                  <a:rPr lang="en-US" dirty="0">
                    <a:solidFill>
                      <a:srgbClr val="FF0000"/>
                    </a:solidFill>
                    <a:latin typeface="Arial"/>
                    <a:cs typeface="Arial"/>
                  </a:rPr>
                </a:br>
                <a:r>
                  <a:rPr lang="en-US" dirty="0">
                    <a:solidFill>
                      <a:srgbClr val="FF0000"/>
                    </a:solidFill>
                    <a:latin typeface="Arial"/>
                    <a:cs typeface="Arial"/>
                  </a:rPr>
                  <a:t>Gyres</a:t>
                </a:r>
              </a:p>
            </p:txBody>
          </p:sp>
          <p:sp>
            <p:nvSpPr>
              <p:cNvPr id="7" name="TextBox 6"/>
              <p:cNvSpPr txBox="1"/>
              <p:nvPr/>
            </p:nvSpPr>
            <p:spPr>
              <a:xfrm>
                <a:off x="5603975" y="4690533"/>
                <a:ext cx="2015396" cy="830997"/>
              </a:xfrm>
              <a:prstGeom prst="rect">
                <a:avLst/>
              </a:prstGeom>
              <a:noFill/>
            </p:spPr>
            <p:txBody>
              <a:bodyPr wrap="none" rtlCol="0">
                <a:spAutoFit/>
              </a:bodyPr>
              <a:lstStyle/>
              <a:p>
                <a:pPr algn="ctr"/>
                <a:r>
                  <a:rPr lang="en-US" dirty="0">
                    <a:solidFill>
                      <a:srgbClr val="FF0000"/>
                    </a:solidFill>
                    <a:latin typeface="Arial"/>
                    <a:cs typeface="Arial"/>
                  </a:rPr>
                  <a:t>Kelvin Wave</a:t>
                </a:r>
                <a:br>
                  <a:rPr lang="en-US" dirty="0">
                    <a:solidFill>
                      <a:srgbClr val="FF0000"/>
                    </a:solidFill>
                    <a:latin typeface="Arial"/>
                    <a:cs typeface="Arial"/>
                  </a:rPr>
                </a:br>
                <a:r>
                  <a:rPr lang="en-US" dirty="0">
                    <a:solidFill>
                      <a:srgbClr val="FF0000"/>
                    </a:solidFill>
                    <a:latin typeface="Arial"/>
                    <a:cs typeface="Arial"/>
                  </a:rPr>
                  <a:t>Convergence</a:t>
                </a:r>
              </a:p>
            </p:txBody>
          </p:sp>
        </p:grpSp>
        <p:sp>
          <p:nvSpPr>
            <p:cNvPr id="9" name="TextBox 8"/>
            <p:cNvSpPr txBox="1"/>
            <p:nvPr/>
          </p:nvSpPr>
          <p:spPr>
            <a:xfrm>
              <a:off x="7140559" y="5914147"/>
              <a:ext cx="171160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0000"/>
                  </a:solidFill>
                  <a:effectLst/>
                  <a:uLnTx/>
                  <a:uFillTx/>
                </a:rPr>
                <a:t>Houze</a:t>
              </a:r>
              <a:r>
                <a:rPr kumimoji="0" lang="en-US" sz="1400" b="0" i="0" u="none" strike="noStrike" kern="0" cap="none" spc="0" normalizeH="0" baseline="0" noProof="0" dirty="0">
                  <a:ln>
                    <a:noFill/>
                  </a:ln>
                  <a:solidFill>
                    <a:srgbClr val="000000"/>
                  </a:solidFill>
                  <a:effectLst/>
                  <a:uLnTx/>
                  <a:uFillTx/>
                </a:rPr>
                <a:t> et al. (2000)</a:t>
              </a:r>
            </a:p>
          </p:txBody>
        </p:sp>
      </p:grpSp>
      <p:pic>
        <p:nvPicPr>
          <p:cNvPr id="10" name="Picture 9" descr="Slides_108_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07" y="1629612"/>
            <a:ext cx="2287748" cy="1497261"/>
          </a:xfrm>
          <a:prstGeom prst="rect">
            <a:avLst/>
          </a:prstGeom>
        </p:spPr>
      </p:pic>
      <p:pic>
        <p:nvPicPr>
          <p:cNvPr id="11" name="Picture 10" descr="Slides_108_004.JPG"/>
          <p:cNvPicPr>
            <a:picLocks noChangeAspect="1"/>
          </p:cNvPicPr>
          <p:nvPr/>
        </p:nvPicPr>
        <p:blipFill rotWithShape="1">
          <a:blip r:embed="rId4">
            <a:extLst>
              <a:ext uri="{28A0092B-C50C-407E-A947-70E740481C1C}">
                <a14:useLocalDpi xmlns:a14="http://schemas.microsoft.com/office/drawing/2010/main" val="0"/>
              </a:ext>
            </a:extLst>
          </a:blip>
          <a:srcRect t="17332" r="7399"/>
          <a:stretch/>
        </p:blipFill>
        <p:spPr>
          <a:xfrm>
            <a:off x="707407" y="4876800"/>
            <a:ext cx="2292683" cy="1358023"/>
          </a:xfrm>
          <a:prstGeom prst="rect">
            <a:avLst/>
          </a:prstGeom>
        </p:spPr>
      </p:pic>
    </p:spTree>
    <p:extLst>
      <p:ext uri="{BB962C8B-B14F-4D97-AF65-F5344CB8AC3E}">
        <p14:creationId xmlns:p14="http://schemas.microsoft.com/office/powerpoint/2010/main" val="238825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3"/>
          <p:cNvSpPr txBox="1">
            <a:spLocks noChangeArrowheads="1"/>
          </p:cNvSpPr>
          <p:nvPr/>
        </p:nvSpPr>
        <p:spPr bwMode="auto">
          <a:xfrm>
            <a:off x="6723063" y="6299200"/>
            <a:ext cx="23018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FFFFFF"/>
                </a:solidFill>
                <a:cs typeface="Arial" charset="0"/>
              </a:rPr>
              <a:t>Houze et al. (1980)</a:t>
            </a:r>
          </a:p>
        </p:txBody>
      </p:sp>
      <p:sp>
        <p:nvSpPr>
          <p:cNvPr id="123907" name="Text Box 4"/>
          <p:cNvSpPr txBox="1">
            <a:spLocks noChangeArrowheads="1"/>
          </p:cNvSpPr>
          <p:nvPr/>
        </p:nvSpPr>
        <p:spPr bwMode="auto">
          <a:xfrm>
            <a:off x="192404" y="145168"/>
            <a:ext cx="913447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a:solidFill>
                  <a:srgbClr val="FFFFFF"/>
                </a:solidFill>
                <a:effectLst>
                  <a:outerShdw blurRad="50800" dist="38100" dir="2700000" algn="tl" rotWithShape="0">
                    <a:srgbClr val="000000">
                      <a:alpha val="43000"/>
                    </a:srgbClr>
                  </a:outerShdw>
                </a:effectLst>
                <a:latin typeface="Arial"/>
                <a:cs typeface="Arial"/>
              </a:rPr>
              <a:t>Post-GATE view of the tropical cloud population</a:t>
            </a:r>
          </a:p>
        </p:txBody>
      </p:sp>
      <p:pic>
        <p:nvPicPr>
          <p:cNvPr id="2" name="Picture 1" descr="Bjerknes_postGATE_tropcloudpop_v4_speldrite.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648216"/>
            <a:ext cx="8853531" cy="4390741"/>
          </a:xfrm>
          <a:prstGeom prst="rect">
            <a:avLst/>
          </a:prstGeom>
        </p:spPr>
      </p:pic>
      <p:sp>
        <p:nvSpPr>
          <p:cNvPr id="123915" name="Rectangle 2"/>
          <p:cNvSpPr>
            <a:spLocks noChangeArrowheads="1"/>
          </p:cNvSpPr>
          <p:nvPr/>
        </p:nvSpPr>
        <p:spPr bwMode="auto">
          <a:xfrm>
            <a:off x="4614643" y="2715503"/>
            <a:ext cx="4259261" cy="3201863"/>
          </a:xfrm>
          <a:prstGeom prst="rect">
            <a:avLst/>
          </a:prstGeom>
          <a:noFill/>
          <a:ln w="38100" cmpd="sng">
            <a:solidFill>
              <a:srgbClr val="00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pPr algn="ctr" defTabSz="914400" eaLnBrk="0" hangingPunct="0"/>
            <a:endParaRPr lang="en-US"/>
          </a:p>
        </p:txBody>
      </p:sp>
    </p:spTree>
    <p:extLst>
      <p:ext uri="{BB962C8B-B14F-4D97-AF65-F5344CB8AC3E}">
        <p14:creationId xmlns:p14="http://schemas.microsoft.com/office/powerpoint/2010/main" val="40322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3915"/>
                                        </p:tgtEl>
                                        <p:attrNameLst>
                                          <p:attrName>style.visibility</p:attrName>
                                        </p:attrNameLst>
                                      </p:cBhvr>
                                      <p:to>
                                        <p:strVal val="visible"/>
                                      </p:to>
                                    </p:set>
                                    <p:animEffect transition="in" filter="dissolve">
                                      <p:cBhvr>
                                        <p:cTn id="7" dur="500"/>
                                        <p:tgtEl>
                                          <p:spTgt spid="123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77378"/>
            <a:ext cx="9144000" cy="1077218"/>
          </a:xfrm>
          <a:prstGeom prst="rect">
            <a:avLst/>
          </a:prstGeom>
          <a:noFill/>
        </p:spPr>
        <p:txBody>
          <a:bodyPr wrap="square" rtlCol="0">
            <a:spAutoFit/>
          </a:bodyPr>
          <a:lstStyle/>
          <a:p>
            <a:pPr algn="ctr"/>
            <a:r>
              <a:rPr lang="en-US" sz="3200" b="1" dirty="0">
                <a:solidFill>
                  <a:prstClr val="white"/>
                </a:solidFill>
                <a:effectLst>
                  <a:glow rad="101600">
                    <a:schemeClr val="bg1">
                      <a:alpha val="75000"/>
                    </a:schemeClr>
                  </a:glow>
                </a:effectLst>
                <a:latin typeface="Arial"/>
                <a:cs typeface="Arial"/>
              </a:rPr>
              <a:t>Stretched Building Block Hypothesis</a:t>
            </a:r>
          </a:p>
          <a:p>
            <a:pPr algn="ctr"/>
            <a:r>
              <a:rPr lang="en-US" sz="3200" b="1" dirty="0" err="1">
                <a:solidFill>
                  <a:prstClr val="white"/>
                </a:solidFill>
                <a:effectLst>
                  <a:glow rad="101600">
                    <a:schemeClr val="bg1">
                      <a:alpha val="75000"/>
                    </a:schemeClr>
                  </a:glow>
                </a:effectLst>
                <a:latin typeface="Arial"/>
                <a:cs typeface="Arial"/>
              </a:rPr>
              <a:t>Mapes</a:t>
            </a:r>
            <a:r>
              <a:rPr lang="en-US" sz="3200" b="1" dirty="0">
                <a:solidFill>
                  <a:prstClr val="white"/>
                </a:solidFill>
                <a:effectLst>
                  <a:glow rad="101600">
                    <a:schemeClr val="bg1">
                      <a:alpha val="75000"/>
                    </a:schemeClr>
                  </a:glow>
                </a:effectLst>
                <a:latin typeface="Arial"/>
                <a:cs typeface="Arial"/>
              </a:rPr>
              <a:t> et al. 2006</a:t>
            </a:r>
          </a:p>
        </p:txBody>
      </p:sp>
      <p:grpSp>
        <p:nvGrpSpPr>
          <p:cNvPr id="12" name="Group 11"/>
          <p:cNvGrpSpPr/>
          <p:nvPr/>
        </p:nvGrpSpPr>
        <p:grpSpPr>
          <a:xfrm>
            <a:off x="1095222" y="1224744"/>
            <a:ext cx="6953557" cy="5440474"/>
            <a:chOff x="1131603" y="1224744"/>
            <a:chExt cx="6953557" cy="5440474"/>
          </a:xfrm>
        </p:grpSpPr>
        <p:pic>
          <p:nvPicPr>
            <p:cNvPr id="13" name="Picture 12"/>
            <p:cNvPicPr>
              <a:picLocks noChangeAspect="1"/>
            </p:cNvPicPr>
            <p:nvPr/>
          </p:nvPicPr>
          <p:blipFill rotWithShape="1">
            <a:blip r:embed="rId2"/>
            <a:srcRect l="1736" t="7140"/>
            <a:stretch/>
          </p:blipFill>
          <p:spPr>
            <a:xfrm>
              <a:off x="1131603" y="1224744"/>
              <a:ext cx="6953557" cy="5440474"/>
            </a:xfrm>
            <a:prstGeom prst="rect">
              <a:avLst/>
            </a:prstGeom>
          </p:spPr>
        </p:pic>
        <p:sp>
          <p:nvSpPr>
            <p:cNvPr id="14" name="TextBox 13"/>
            <p:cNvSpPr txBox="1"/>
            <p:nvPr/>
          </p:nvSpPr>
          <p:spPr>
            <a:xfrm>
              <a:off x="1462814" y="3821655"/>
              <a:ext cx="6394148" cy="461665"/>
            </a:xfrm>
            <a:prstGeom prst="rect">
              <a:avLst/>
            </a:prstGeom>
            <a:solidFill>
              <a:srgbClr val="FFFFFF"/>
            </a:solidFill>
          </p:spPr>
          <p:txBody>
            <a:bodyPr wrap="none" rtlCol="0">
              <a:spAutoFit/>
            </a:bodyPr>
            <a:lstStyle/>
            <a:p>
              <a:r>
                <a:rPr lang="en-US" dirty="0">
                  <a:solidFill>
                    <a:schemeClr val="bg1"/>
                  </a:solidFill>
                </a:rPr>
                <a:t>Large-scale wave structure at the same times</a:t>
              </a:r>
            </a:p>
          </p:txBody>
        </p:sp>
        <p:sp>
          <p:nvSpPr>
            <p:cNvPr id="15" name="TextBox 14"/>
            <p:cNvSpPr txBox="1"/>
            <p:nvPr/>
          </p:nvSpPr>
          <p:spPr>
            <a:xfrm>
              <a:off x="1462814" y="1286422"/>
              <a:ext cx="5636880" cy="461665"/>
            </a:xfrm>
            <a:prstGeom prst="rect">
              <a:avLst/>
            </a:prstGeom>
            <a:solidFill>
              <a:srgbClr val="FFFFFF"/>
            </a:solidFill>
          </p:spPr>
          <p:txBody>
            <a:bodyPr wrap="none" rtlCol="0">
              <a:spAutoFit/>
            </a:bodyPr>
            <a:lstStyle/>
            <a:p>
              <a:r>
                <a:rPr lang="en-US" dirty="0">
                  <a:solidFill>
                    <a:schemeClr val="bg1"/>
                  </a:solidFill>
                </a:rPr>
                <a:t>Cloud population at three different times</a:t>
              </a:r>
            </a:p>
          </p:txBody>
        </p:sp>
      </p:grpSp>
    </p:spTree>
    <p:extLst>
      <p:ext uri="{BB962C8B-B14F-4D97-AF65-F5344CB8AC3E}">
        <p14:creationId xmlns:p14="http://schemas.microsoft.com/office/powerpoint/2010/main" val="4277552764"/>
      </p:ext>
    </p:extLst>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9955" name="Text Box 3"/>
          <p:cNvSpPr txBox="1">
            <a:spLocks noChangeArrowheads="1"/>
          </p:cNvSpPr>
          <p:nvPr/>
        </p:nvSpPr>
        <p:spPr bwMode="auto">
          <a:xfrm>
            <a:off x="0" y="663575"/>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baseline="0" noProof="0" dirty="0">
                <a:ln>
                  <a:noFill/>
                </a:ln>
                <a:solidFill>
                  <a:schemeClr val="bg2"/>
                </a:solidFill>
                <a:effectLst/>
                <a:uLnTx/>
                <a:uFillTx/>
                <a:latin typeface="Arial" charset="0"/>
                <a:ea typeface="ＭＳ Ｐゴシック" charset="0"/>
              </a:rPr>
              <a:t>Moncrieff’s Mesoscale Layer Model of Tropical Convection</a:t>
            </a:r>
          </a:p>
        </p:txBody>
      </p:sp>
      <p:sp>
        <p:nvSpPr>
          <p:cNvPr id="2" name="Freeform 1"/>
          <p:cNvSpPr/>
          <p:nvPr/>
        </p:nvSpPr>
        <p:spPr>
          <a:xfrm>
            <a:off x="2846250" y="3334026"/>
            <a:ext cx="2925626" cy="1077321"/>
          </a:xfrm>
          <a:custGeom>
            <a:avLst/>
            <a:gdLst>
              <a:gd name="connsiteX0" fmla="*/ 2902947 w 2902947"/>
              <a:gd name="connsiteY0" fmla="*/ 544330 h 1077321"/>
              <a:gd name="connsiteX1" fmla="*/ 2902947 w 2902947"/>
              <a:gd name="connsiteY1" fmla="*/ 1054640 h 1077321"/>
              <a:gd name="connsiteX2" fmla="*/ 1848361 w 2902947"/>
              <a:gd name="connsiteY2" fmla="*/ 1077321 h 1077321"/>
              <a:gd name="connsiteX3" fmla="*/ 986548 w 2902947"/>
              <a:gd name="connsiteY3" fmla="*/ 567011 h 1077321"/>
              <a:gd name="connsiteX4" fmla="*/ 0 w 2902947"/>
              <a:gd name="connsiteY4" fmla="*/ 0 h 1077321"/>
              <a:gd name="connsiteX5" fmla="*/ 1825682 w 2902947"/>
              <a:gd name="connsiteY5" fmla="*/ 11340 h 1077321"/>
              <a:gd name="connsiteX0" fmla="*/ 2902947 w 2902947"/>
              <a:gd name="connsiteY0" fmla="*/ 544330 h 1077321"/>
              <a:gd name="connsiteX1" fmla="*/ 2902947 w 2902947"/>
              <a:gd name="connsiteY1" fmla="*/ 1054640 h 1077321"/>
              <a:gd name="connsiteX2" fmla="*/ 1848361 w 2902947"/>
              <a:gd name="connsiteY2" fmla="*/ 1077321 h 1077321"/>
              <a:gd name="connsiteX3" fmla="*/ 986548 w 2902947"/>
              <a:gd name="connsiteY3" fmla="*/ 567011 h 1077321"/>
              <a:gd name="connsiteX4" fmla="*/ 0 w 2902947"/>
              <a:gd name="connsiteY4" fmla="*/ 0 h 1077321"/>
              <a:gd name="connsiteX5" fmla="*/ 986548 w 2902947"/>
              <a:gd name="connsiteY5" fmla="*/ 0 h 1077321"/>
              <a:gd name="connsiteX6" fmla="*/ 1825682 w 2902947"/>
              <a:gd name="connsiteY6" fmla="*/ 11340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986548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 name="connsiteX0" fmla="*/ 2902947 w 2925626"/>
              <a:gd name="connsiteY0" fmla="*/ 544330 h 1077321"/>
              <a:gd name="connsiteX1" fmla="*/ 2902947 w 2925626"/>
              <a:gd name="connsiteY1" fmla="*/ 1054640 h 1077321"/>
              <a:gd name="connsiteX2" fmla="*/ 1848361 w 2925626"/>
              <a:gd name="connsiteY2" fmla="*/ 1077321 h 1077321"/>
              <a:gd name="connsiteX3" fmla="*/ 986548 w 2925626"/>
              <a:gd name="connsiteY3" fmla="*/ 567011 h 1077321"/>
              <a:gd name="connsiteX4" fmla="*/ 0 w 2925626"/>
              <a:gd name="connsiteY4" fmla="*/ 0 h 1077321"/>
              <a:gd name="connsiteX5" fmla="*/ 1803002 w 2925626"/>
              <a:gd name="connsiteY5" fmla="*/ 0 h 1077321"/>
              <a:gd name="connsiteX6" fmla="*/ 2925626 w 2925626"/>
              <a:gd name="connsiteY6" fmla="*/ 555671 h 107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5626" h="1077321">
                <a:moveTo>
                  <a:pt x="2902947" y="544330"/>
                </a:moveTo>
                <a:lnTo>
                  <a:pt x="2902947" y="1054640"/>
                </a:lnTo>
                <a:lnTo>
                  <a:pt x="1848361" y="1077321"/>
                </a:lnTo>
                <a:cubicBezTo>
                  <a:pt x="1561090" y="793815"/>
                  <a:pt x="1289354" y="602364"/>
                  <a:pt x="986548" y="567011"/>
                </a:cubicBezTo>
                <a:cubicBezTo>
                  <a:pt x="481725" y="508072"/>
                  <a:pt x="147414" y="676633"/>
                  <a:pt x="0" y="0"/>
                </a:cubicBezTo>
                <a:lnTo>
                  <a:pt x="1803002" y="0"/>
                </a:lnTo>
                <a:cubicBezTo>
                  <a:pt x="2086493" y="332647"/>
                  <a:pt x="2245248" y="506530"/>
                  <a:pt x="2925626" y="555671"/>
                </a:cubicBezTo>
              </a:path>
            </a:pathLst>
          </a:custGeom>
          <a:solidFill>
            <a:srgbClr val="FF0000">
              <a:alpha val="27000"/>
            </a:srgbClr>
          </a:solidFill>
          <a:ln w="3175" cmpd="sng">
            <a:noFill/>
          </a:ln>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1149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6385"/>
            <a:ext cx="9128938" cy="33413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12" name="Group 11">
            <a:extLst>
              <a:ext uri="{FF2B5EF4-FFF2-40B4-BE49-F238E27FC236}">
                <a16:creationId xmlns:a16="http://schemas.microsoft.com/office/drawing/2014/main" id="{D9F64F26-79F0-115C-8708-267559AC6823}"/>
              </a:ext>
            </a:extLst>
          </p:cNvPr>
          <p:cNvGrpSpPr/>
          <p:nvPr/>
        </p:nvGrpSpPr>
        <p:grpSpPr>
          <a:xfrm>
            <a:off x="3787775" y="1834360"/>
            <a:ext cx="5304909" cy="4244178"/>
            <a:chOff x="3787775" y="1834360"/>
            <a:chExt cx="5304909" cy="4244178"/>
          </a:xfrm>
        </p:grpSpPr>
        <p:sp>
          <p:nvSpPr>
            <p:cNvPr id="1149956" name="Text Box 4"/>
            <p:cNvSpPr txBox="1">
              <a:spLocks noChangeArrowheads="1"/>
            </p:cNvSpPr>
            <p:nvPr/>
          </p:nvSpPr>
          <p:spPr bwMode="auto">
            <a:xfrm>
              <a:off x="7070725" y="5370513"/>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49957" name="Text Box 5"/>
            <p:cNvSpPr txBox="1">
              <a:spLocks noChangeArrowheads="1"/>
            </p:cNvSpPr>
            <p:nvPr/>
          </p:nvSpPr>
          <p:spPr bwMode="auto">
            <a:xfrm>
              <a:off x="7143750" y="5029200"/>
              <a:ext cx="15303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Moncrieff 92</a:t>
              </a:r>
            </a:p>
          </p:txBody>
        </p:sp>
        <p:sp>
          <p:nvSpPr>
            <p:cNvPr id="5" name="Text Box 7">
              <a:extLst>
                <a:ext uri="{FF2B5EF4-FFF2-40B4-BE49-F238E27FC236}">
                  <a16:creationId xmlns:a16="http://schemas.microsoft.com/office/drawing/2014/main" id="{E3C63A4E-6269-CACA-1DF0-4845084B93D7}"/>
                </a:ext>
              </a:extLst>
            </p:cNvPr>
            <p:cNvSpPr txBox="1">
              <a:spLocks noChangeArrowheads="1"/>
            </p:cNvSpPr>
            <p:nvPr/>
          </p:nvSpPr>
          <p:spPr bwMode="auto">
            <a:xfrm>
              <a:off x="4044950" y="3489325"/>
              <a:ext cx="660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EC180D"/>
                  </a:solidFill>
                  <a:effectLst/>
                  <a:uLnTx/>
                  <a:uFillTx/>
                  <a:latin typeface="Arial" charset="0"/>
                  <a:ea typeface="ＭＳ Ｐゴシック" charset="0"/>
                </a:rPr>
                <a:t>B&gt;0</a:t>
              </a:r>
            </a:p>
          </p:txBody>
        </p:sp>
        <p:sp>
          <p:nvSpPr>
            <p:cNvPr id="4" name="Oval 8">
              <a:extLst>
                <a:ext uri="{FF2B5EF4-FFF2-40B4-BE49-F238E27FC236}">
                  <a16:creationId xmlns:a16="http://schemas.microsoft.com/office/drawing/2014/main" id="{314B74B6-9E4B-E88C-5631-F519CA0A369A}"/>
                </a:ext>
              </a:extLst>
            </p:cNvPr>
            <p:cNvSpPr>
              <a:spLocks noChangeArrowheads="1"/>
            </p:cNvSpPr>
            <p:nvPr/>
          </p:nvSpPr>
          <p:spPr bwMode="auto">
            <a:xfrm>
              <a:off x="3956050" y="3384550"/>
              <a:ext cx="838200" cy="609600"/>
            </a:xfrm>
            <a:prstGeom prst="ellipse">
              <a:avLst/>
            </a:prstGeom>
            <a:solidFill>
              <a:schemeClr val="bg1">
                <a:alpha val="36862"/>
              </a:schemeClr>
            </a:solidFill>
            <a:ln w="38100">
              <a:solidFill>
                <a:srgbClr val="EC180D"/>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6" name="Picture 10">
              <a:extLst>
                <a:ext uri="{FF2B5EF4-FFF2-40B4-BE49-F238E27FC236}">
                  <a16:creationId xmlns:a16="http://schemas.microsoft.com/office/drawing/2014/main" id="{FAE12A80-543E-ADB5-FAA4-088B781A0D7E}"/>
                </a:ext>
              </a:extLst>
            </p:cNvPr>
            <p:cNvPicPr>
              <a:picLocks noChangeAspect="1"/>
            </p:cNvPicPr>
            <p:nvPr/>
          </p:nvPicPr>
          <p:blipFill>
            <a:blip r:embed="rId4">
              <a:extLst>
                <a:ext uri="{28A0092B-C50C-407E-A947-70E740481C1C}">
                  <a14:useLocalDpi xmlns:a14="http://schemas.microsoft.com/office/drawing/2010/main" val="0"/>
                </a:ext>
              </a:extLst>
            </a:blip>
            <a:srcRect l="2969" t="4166" r="3162" b="3870"/>
            <a:stretch>
              <a:fillRect/>
            </a:stretch>
          </p:blipFill>
          <p:spPr bwMode="auto">
            <a:xfrm>
              <a:off x="3787775" y="5097463"/>
              <a:ext cx="1498600" cy="981075"/>
            </a:xfrm>
            <a:prstGeom prst="rect">
              <a:avLst/>
            </a:prstGeom>
            <a:noFill/>
            <a:ln w="57150">
              <a:solidFill>
                <a:srgbClr val="FF1915"/>
              </a:solidFill>
              <a:round/>
              <a:headEnd/>
              <a:tailEnd/>
            </a:ln>
            <a:extLst>
              <a:ext uri="{909E8E84-426E-40dd-AFC4-6F175D3DCCD1}">
                <a14:hiddenFill xmlns:a14="http://schemas.microsoft.com/office/drawing/2010/main" xmlns="">
                  <a:solidFill>
                    <a:srgbClr val="FFFFFF"/>
                  </a:solidFill>
                </a14:hiddenFill>
              </a:ext>
            </a:extLst>
          </p:spPr>
        </p:pic>
        <p:grpSp>
          <p:nvGrpSpPr>
            <p:cNvPr id="7" name="Group 6">
              <a:extLst>
                <a:ext uri="{FF2B5EF4-FFF2-40B4-BE49-F238E27FC236}">
                  <a16:creationId xmlns:a16="http://schemas.microsoft.com/office/drawing/2014/main" id="{948BBF0E-C7C9-03B7-3CD3-1E14BA9FE080}"/>
                </a:ext>
              </a:extLst>
            </p:cNvPr>
            <p:cNvGrpSpPr/>
            <p:nvPr/>
          </p:nvGrpSpPr>
          <p:grpSpPr>
            <a:xfrm>
              <a:off x="7723169" y="1834360"/>
              <a:ext cx="1369515" cy="3258230"/>
              <a:chOff x="7723169" y="1834360"/>
              <a:chExt cx="1369515" cy="3258230"/>
            </a:xfrm>
            <a:noFill/>
          </p:grpSpPr>
          <p:sp>
            <p:nvSpPr>
              <p:cNvPr id="8" name="TextBox 10">
                <a:extLst>
                  <a:ext uri="{FF2B5EF4-FFF2-40B4-BE49-F238E27FC236}">
                    <a16:creationId xmlns:a16="http://schemas.microsoft.com/office/drawing/2014/main" id="{BE1D5C16-3493-6657-7A5A-F133FB61F5E8}"/>
                  </a:ext>
                </a:extLst>
              </p:cNvPr>
              <p:cNvSpPr txBox="1">
                <a:spLocks noChangeArrowheads="1"/>
              </p:cNvSpPr>
              <p:nvPr/>
            </p:nvSpPr>
            <p:spPr bwMode="auto">
              <a:xfrm>
                <a:off x="7885541" y="2090272"/>
                <a:ext cx="1040068" cy="46166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Shear</a:t>
                </a:r>
              </a:p>
            </p:txBody>
          </p:sp>
          <p:sp>
            <p:nvSpPr>
              <p:cNvPr id="9" name="Oval 8">
                <a:extLst>
                  <a:ext uri="{FF2B5EF4-FFF2-40B4-BE49-F238E27FC236}">
                    <a16:creationId xmlns:a16="http://schemas.microsoft.com/office/drawing/2014/main" id="{B1A433F1-4FD9-5D9C-4DF3-B4F57AEC0FF4}"/>
                  </a:ext>
                </a:extLst>
              </p:cNvPr>
              <p:cNvSpPr>
                <a:spLocks noChangeArrowheads="1"/>
              </p:cNvSpPr>
              <p:nvPr/>
            </p:nvSpPr>
            <p:spPr bwMode="auto">
              <a:xfrm>
                <a:off x="7723169" y="1834360"/>
                <a:ext cx="1369515" cy="3258230"/>
              </a:xfrm>
              <a:prstGeom prst="ellipse">
                <a:avLst/>
              </a:prstGeom>
              <a:grpFill/>
              <a:ln w="38100">
                <a:solidFill>
                  <a:srgbClr val="EC180D"/>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grpSp>
      </p:grpSp>
      <p:sp>
        <p:nvSpPr>
          <p:cNvPr id="13" name="TextBox 12">
            <a:extLst>
              <a:ext uri="{FF2B5EF4-FFF2-40B4-BE49-F238E27FC236}">
                <a16:creationId xmlns:a16="http://schemas.microsoft.com/office/drawing/2014/main" id="{617E080C-B477-4F0F-2CB6-C2FA4D8AFA89}"/>
              </a:ext>
            </a:extLst>
          </p:cNvPr>
          <p:cNvSpPr txBox="1"/>
          <p:nvPr/>
        </p:nvSpPr>
        <p:spPr>
          <a:xfrm>
            <a:off x="4044950" y="4438190"/>
            <a:ext cx="287258" cy="369332"/>
          </a:xfrm>
          <a:prstGeom prst="rect">
            <a:avLst/>
          </a:prstGeom>
          <a:noFill/>
        </p:spPr>
        <p:txBody>
          <a:bodyPr wrap="none" rtlCol="0">
            <a:spAutoFit/>
          </a:bodyPr>
          <a:lstStyle/>
          <a:p>
            <a:r>
              <a:rPr lang="en-US" i="1" dirty="0"/>
              <a:t>x</a:t>
            </a:r>
            <a:endParaRPr lang="en-US" dirty="0"/>
          </a:p>
        </p:txBody>
      </p:sp>
      <p:sp>
        <p:nvSpPr>
          <p:cNvPr id="14" name="TextBox 13">
            <a:extLst>
              <a:ext uri="{FF2B5EF4-FFF2-40B4-BE49-F238E27FC236}">
                <a16:creationId xmlns:a16="http://schemas.microsoft.com/office/drawing/2014/main" id="{AA107191-37F1-F063-5CB3-5F252693E1AE}"/>
              </a:ext>
            </a:extLst>
          </p:cNvPr>
          <p:cNvSpPr txBox="1"/>
          <p:nvPr/>
        </p:nvSpPr>
        <p:spPr>
          <a:xfrm>
            <a:off x="4187245" y="4477893"/>
            <a:ext cx="410690" cy="369332"/>
          </a:xfrm>
          <a:prstGeom prst="rect">
            <a:avLst/>
          </a:prstGeom>
          <a:noFill/>
        </p:spPr>
        <p:txBody>
          <a:bodyPr wrap="none" rtlCol="0">
            <a:spAutoFit/>
          </a:bodyPr>
          <a:lstStyle/>
          <a:p>
            <a:r>
              <a:rPr lang="en-US" dirty="0">
                <a:sym typeface="Wingdings" pitchFamily="2" charset="2"/>
              </a:rPr>
              <a:t></a:t>
            </a:r>
            <a:endParaRPr lang="en-US" dirty="0"/>
          </a:p>
        </p:txBody>
      </p:sp>
    </p:spTree>
    <p:extLst>
      <p:ext uri="{BB962C8B-B14F-4D97-AF65-F5344CB8AC3E}">
        <p14:creationId xmlns:p14="http://schemas.microsoft.com/office/powerpoint/2010/main" val="315515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87DEE34-7596-8209-B5D6-3CBE406FB8D9}"/>
              </a:ext>
            </a:extLst>
          </p:cNvPr>
          <p:cNvGrpSpPr/>
          <p:nvPr/>
        </p:nvGrpSpPr>
        <p:grpSpPr>
          <a:xfrm>
            <a:off x="216569" y="244655"/>
            <a:ext cx="8767942" cy="6103985"/>
            <a:chOff x="0" y="655684"/>
            <a:chExt cx="8767942" cy="6103985"/>
          </a:xfrm>
        </p:grpSpPr>
        <p:grpSp>
          <p:nvGrpSpPr>
            <p:cNvPr id="9" name="Group 8">
              <a:extLst>
                <a:ext uri="{FF2B5EF4-FFF2-40B4-BE49-F238E27FC236}">
                  <a16:creationId xmlns:a16="http://schemas.microsoft.com/office/drawing/2014/main" id="{14B16F9A-A38A-7E3A-FE92-9B5A47718FF8}"/>
                </a:ext>
              </a:extLst>
            </p:cNvPr>
            <p:cNvGrpSpPr/>
            <p:nvPr/>
          </p:nvGrpSpPr>
          <p:grpSpPr>
            <a:xfrm>
              <a:off x="0" y="655684"/>
              <a:ext cx="8742038" cy="6103985"/>
              <a:chOff x="0" y="655684"/>
              <a:chExt cx="8742038" cy="6103985"/>
            </a:xfrm>
          </p:grpSpPr>
          <p:pic>
            <p:nvPicPr>
              <p:cNvPr id="2" name="Picture 1">
                <a:extLst>
                  <a:ext uri="{FF2B5EF4-FFF2-40B4-BE49-F238E27FC236}">
                    <a16:creationId xmlns:a16="http://schemas.microsoft.com/office/drawing/2014/main" id="{9555CEAF-DBEF-9CEB-C71D-7C58AD318C88}"/>
                  </a:ext>
                </a:extLst>
              </p:cNvPr>
              <p:cNvPicPr>
                <a:picLocks noChangeAspect="1"/>
              </p:cNvPicPr>
              <p:nvPr/>
            </p:nvPicPr>
            <p:blipFill rotWithShape="1">
              <a:blip r:embed="rId3"/>
              <a:srcRect l="1747" r="17767"/>
              <a:stretch/>
            </p:blipFill>
            <p:spPr>
              <a:xfrm>
                <a:off x="0" y="655684"/>
                <a:ext cx="8742038" cy="6103985"/>
              </a:xfrm>
              <a:prstGeom prst="rect">
                <a:avLst/>
              </a:prstGeom>
            </p:spPr>
          </p:pic>
          <p:sp>
            <p:nvSpPr>
              <p:cNvPr id="3" name="Rectangle 2">
                <a:extLst>
                  <a:ext uri="{FF2B5EF4-FFF2-40B4-BE49-F238E27FC236}">
                    <a16:creationId xmlns:a16="http://schemas.microsoft.com/office/drawing/2014/main" id="{2538A920-B67A-E3A5-0987-18A00A13CDD3}"/>
                  </a:ext>
                </a:extLst>
              </p:cNvPr>
              <p:cNvSpPr/>
              <p:nvPr/>
            </p:nvSpPr>
            <p:spPr bwMode="auto">
              <a:xfrm>
                <a:off x="7704974" y="4749641"/>
                <a:ext cx="1037064" cy="1027372"/>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111" charset="0"/>
                </a:endParaRPr>
              </a:p>
            </p:txBody>
          </p:sp>
        </p:grpSp>
        <p:cxnSp>
          <p:nvCxnSpPr>
            <p:cNvPr id="7" name="Straight Connector 6">
              <a:extLst>
                <a:ext uri="{FF2B5EF4-FFF2-40B4-BE49-F238E27FC236}">
                  <a16:creationId xmlns:a16="http://schemas.microsoft.com/office/drawing/2014/main" id="{E183F792-5CCB-8009-B421-3EEB55BECC60}"/>
                </a:ext>
              </a:extLst>
            </p:cNvPr>
            <p:cNvCxnSpPr>
              <a:cxnSpLocks/>
            </p:cNvCxnSpPr>
            <p:nvPr/>
          </p:nvCxnSpPr>
          <p:spPr bwMode="auto">
            <a:xfrm>
              <a:off x="2074127" y="1728438"/>
              <a:ext cx="1148575" cy="0"/>
            </a:xfrm>
            <a:prstGeom prst="line">
              <a:avLst/>
            </a:prstGeom>
            <a:solidFill>
              <a:schemeClr val="accent1"/>
            </a:solidFill>
            <a:ln w="31750" cap="flat" cmpd="sng" algn="ctr">
              <a:solidFill>
                <a:schemeClr val="bg1"/>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502B90B0-5A0E-A48C-858F-E167F08F4E72}"/>
                </a:ext>
              </a:extLst>
            </p:cNvPr>
            <p:cNvSpPr/>
            <p:nvPr/>
          </p:nvSpPr>
          <p:spPr bwMode="auto">
            <a:xfrm>
              <a:off x="138223" y="850604"/>
              <a:ext cx="8629719" cy="8778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111" charset="0"/>
              </a:endParaRPr>
            </a:p>
          </p:txBody>
        </p:sp>
      </p:grpSp>
      <p:sp>
        <p:nvSpPr>
          <p:cNvPr id="13" name="Rectangle 12">
            <a:extLst>
              <a:ext uri="{FF2B5EF4-FFF2-40B4-BE49-F238E27FC236}">
                <a16:creationId xmlns:a16="http://schemas.microsoft.com/office/drawing/2014/main" id="{55BB8160-B38F-4CAC-6BC9-71C9FE98120B}"/>
              </a:ext>
            </a:extLst>
          </p:cNvPr>
          <p:cNvSpPr/>
          <p:nvPr/>
        </p:nvSpPr>
        <p:spPr bwMode="auto">
          <a:xfrm>
            <a:off x="8825023" y="5598597"/>
            <a:ext cx="318977" cy="4678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111" charset="0"/>
            </a:endParaRPr>
          </a:p>
        </p:txBody>
      </p:sp>
      <p:sp>
        <p:nvSpPr>
          <p:cNvPr id="4" name="Text Box 3">
            <a:extLst>
              <a:ext uri="{FF2B5EF4-FFF2-40B4-BE49-F238E27FC236}">
                <a16:creationId xmlns:a16="http://schemas.microsoft.com/office/drawing/2014/main" id="{9F23B8B4-FA2F-1EBC-C23E-8499E40112BD}"/>
              </a:ext>
            </a:extLst>
          </p:cNvPr>
          <p:cNvSpPr txBox="1">
            <a:spLocks noChangeArrowheads="1"/>
          </p:cNvSpPr>
          <p:nvPr/>
        </p:nvSpPr>
        <p:spPr bwMode="auto">
          <a:xfrm>
            <a:off x="0" y="327282"/>
            <a:ext cx="91440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chemeClr val="bg2"/>
                </a:solidFill>
                <a:latin typeface="Arial" charset="0"/>
                <a:ea typeface="ＭＳ Ｐゴシック" charset="0"/>
              </a:rPr>
              <a:t>TOGA COARE 1992-3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strike="noStrike" kern="1200" cap="none" spc="0" normalizeH="0" baseline="0" noProof="0" dirty="0">
                <a:ln>
                  <a:noFill/>
                </a:ln>
                <a:solidFill>
                  <a:schemeClr val="bg2"/>
                </a:solidFill>
                <a:effectLst/>
                <a:uLnTx/>
                <a:uFillTx/>
                <a:latin typeface="Arial" charset="0"/>
                <a:ea typeface="ＭＳ Ｐゴシック" charset="0"/>
              </a:rPr>
              <a:t>Three Doppler Radar-equipped Aircraft</a:t>
            </a:r>
          </a:p>
        </p:txBody>
      </p:sp>
      <p:sp>
        <p:nvSpPr>
          <p:cNvPr id="5" name="TextBox 4">
            <a:extLst>
              <a:ext uri="{FF2B5EF4-FFF2-40B4-BE49-F238E27FC236}">
                <a16:creationId xmlns:a16="http://schemas.microsoft.com/office/drawing/2014/main" id="{A605954A-CF0E-DDC7-4BF1-7B9ACD5DD242}"/>
              </a:ext>
            </a:extLst>
          </p:cNvPr>
          <p:cNvSpPr txBox="1"/>
          <p:nvPr/>
        </p:nvSpPr>
        <p:spPr>
          <a:xfrm>
            <a:off x="445147" y="1455816"/>
            <a:ext cx="2980303"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25 cases of low-level inflow</a:t>
            </a:r>
          </a:p>
        </p:txBody>
      </p:sp>
      <p:sp>
        <p:nvSpPr>
          <p:cNvPr id="6" name="TextBox 5">
            <a:extLst>
              <a:ext uri="{FF2B5EF4-FFF2-40B4-BE49-F238E27FC236}">
                <a16:creationId xmlns:a16="http://schemas.microsoft.com/office/drawing/2014/main" id="{D3A30723-09FA-6E41-C4BD-FE97A7190A7B}"/>
              </a:ext>
            </a:extLst>
          </p:cNvPr>
          <p:cNvSpPr txBox="1"/>
          <p:nvPr/>
        </p:nvSpPr>
        <p:spPr>
          <a:xfrm>
            <a:off x="4592039" y="1455816"/>
            <a:ext cx="3005951"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25 cases of mid-level inflow</a:t>
            </a:r>
          </a:p>
        </p:txBody>
      </p:sp>
      <p:sp>
        <p:nvSpPr>
          <p:cNvPr id="8" name="TextBox 7">
            <a:extLst>
              <a:ext uri="{FF2B5EF4-FFF2-40B4-BE49-F238E27FC236}">
                <a16:creationId xmlns:a16="http://schemas.microsoft.com/office/drawing/2014/main" id="{CA9E8AE2-F613-D0AB-DBB5-DF5D5D5C3B00}"/>
              </a:ext>
            </a:extLst>
          </p:cNvPr>
          <p:cNvSpPr txBox="1"/>
          <p:nvPr/>
        </p:nvSpPr>
        <p:spPr>
          <a:xfrm>
            <a:off x="6420989" y="6264605"/>
            <a:ext cx="2563522"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Kingsmill and </a:t>
            </a:r>
            <a:r>
              <a:rPr lang="en-US" sz="1600" i="1" dirty="0" err="1">
                <a:latin typeface="Arial" panose="020B0604020202020204" pitchFamily="34" charset="0"/>
                <a:cs typeface="Arial" panose="020B0604020202020204" pitchFamily="34" charset="0"/>
              </a:rPr>
              <a:t>Houze</a:t>
            </a:r>
            <a:r>
              <a:rPr lang="en-US" sz="1600" i="1" dirty="0">
                <a:latin typeface="Arial" panose="020B0604020202020204" pitchFamily="34" charset="0"/>
                <a:cs typeface="Arial" panose="020B0604020202020204" pitchFamily="34" charset="0"/>
              </a:rPr>
              <a:t> 1998</a:t>
            </a:r>
          </a:p>
        </p:txBody>
      </p:sp>
    </p:spTree>
    <p:extLst>
      <p:ext uri="{BB962C8B-B14F-4D97-AF65-F5344CB8AC3E}">
        <p14:creationId xmlns:p14="http://schemas.microsoft.com/office/powerpoint/2010/main" val="2257002068"/>
      </p:ext>
    </p:extLst>
  </p:cSld>
  <p:clrMapOvr>
    <a:masterClrMapping/>
  </p:clrMapOvr>
</p:sld>
</file>

<file path=ppt/theme/theme1.xml><?xml version="1.0" encoding="utf-8"?>
<a:theme xmlns:a="http://schemas.openxmlformats.org/drawingml/2006/main" name="9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14.xml><?xml version="1.0" encoding="utf-8"?>
<a:theme xmlns:a="http://schemas.openxmlformats.org/drawingml/2006/main" name="15_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16.xml><?xml version="1.0" encoding="utf-8"?>
<a:theme xmlns:a="http://schemas.openxmlformats.org/drawingml/2006/main" name="13_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ustom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sz="2800" dirty="0" smtClean="0"/>
        </a:defPPr>
      </a:lstStyle>
    </a:txDef>
  </a:objectDefaults>
  <a:extraClrSchemeLst/>
</a:theme>
</file>

<file path=ppt/theme/theme18.xml><?xml version="1.0" encoding="utf-8"?>
<a:theme xmlns:a="http://schemas.openxmlformats.org/drawingml/2006/main" name="2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FF0000"/>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000000"/>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000000"/>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a:solidFill>
            <a:srgbClr val="FFFFFF"/>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Default Design">
  <a:themeElements>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7.xml><?xml version="1.0" encoding="utf-8"?>
<a:theme xmlns:a="http://schemas.openxmlformats.org/drawingml/2006/main" name="7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Default Theme</Template>
  <TotalTime>4638</TotalTime>
  <Words>2454</Words>
  <Application>Microsoft Macintosh PowerPoint</Application>
  <PresentationFormat>On-screen Show (4:3)</PresentationFormat>
  <Paragraphs>428</Paragraphs>
  <Slides>78</Slides>
  <Notes>40</Notes>
  <HiddenSlides>0</HiddenSlides>
  <MMClips>0</MMClips>
  <ScaleCrop>false</ScaleCrop>
  <HeadingPairs>
    <vt:vector size="8" baseType="variant">
      <vt:variant>
        <vt:lpstr>Fonts Used</vt:lpstr>
      </vt:variant>
      <vt:variant>
        <vt:i4>8</vt:i4>
      </vt:variant>
      <vt:variant>
        <vt:lpstr>Theme</vt:lpstr>
      </vt:variant>
      <vt:variant>
        <vt:i4>21</vt:i4>
      </vt:variant>
      <vt:variant>
        <vt:lpstr>Embedded OLE Servers</vt:lpstr>
      </vt:variant>
      <vt:variant>
        <vt:i4>1</vt:i4>
      </vt:variant>
      <vt:variant>
        <vt:lpstr>Slide Titles</vt:lpstr>
      </vt:variant>
      <vt:variant>
        <vt:i4>78</vt:i4>
      </vt:variant>
    </vt:vector>
  </HeadingPairs>
  <TitlesOfParts>
    <vt:vector size="108" baseType="lpstr">
      <vt:lpstr>Arial</vt:lpstr>
      <vt:lpstr>Arial Black</vt:lpstr>
      <vt:lpstr>Avenir Book</vt:lpstr>
      <vt:lpstr>Calibri</vt:lpstr>
      <vt:lpstr>Century Gothic</vt:lpstr>
      <vt:lpstr>Comic Sans MS</vt:lpstr>
      <vt:lpstr>Symbol</vt:lpstr>
      <vt:lpstr>Times New Roman</vt:lpstr>
      <vt:lpstr>9_Default Design</vt:lpstr>
      <vt:lpstr>Office Theme</vt:lpstr>
      <vt:lpstr>10_Default Design</vt:lpstr>
      <vt:lpstr>2_Default Design</vt:lpstr>
      <vt:lpstr>6_Default Design</vt:lpstr>
      <vt:lpstr>5_Office Theme</vt:lpstr>
      <vt:lpstr>7_Default Design</vt:lpstr>
      <vt:lpstr>11_Default Design</vt:lpstr>
      <vt:lpstr>3_Default Design</vt:lpstr>
      <vt:lpstr>8_Default Design</vt:lpstr>
      <vt:lpstr>12_Default Design</vt:lpstr>
      <vt:lpstr>2_Office Theme</vt:lpstr>
      <vt:lpstr>3_Office Theme</vt:lpstr>
      <vt:lpstr>15_Default Design</vt:lpstr>
      <vt:lpstr>4_Office Theme</vt:lpstr>
      <vt:lpstr>13_Default Design</vt:lpstr>
      <vt:lpstr>Custom 3</vt:lpstr>
      <vt:lpstr>2_ Black </vt:lpstr>
      <vt:lpstr>Default Theme</vt:lpstr>
      <vt:lpstr>1_Default Theme</vt:lpstr>
      <vt:lpstr>7_Office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Houze</dc:creator>
  <cp:lastModifiedBy>Robert Houze</cp:lastModifiedBy>
  <cp:revision>25</cp:revision>
  <dcterms:created xsi:type="dcterms:W3CDTF">2024-11-16T18:11:01Z</dcterms:created>
  <dcterms:modified xsi:type="dcterms:W3CDTF">2024-12-20T19:22:28Z</dcterms:modified>
</cp:coreProperties>
</file>