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258" r:id="rId2"/>
    <p:sldId id="257" r:id="rId3"/>
    <p:sldId id="256" r:id="rId4"/>
    <p:sldId id="299" r:id="rId5"/>
    <p:sldId id="268" r:id="rId6"/>
    <p:sldId id="280" r:id="rId7"/>
    <p:sldId id="285" r:id="rId8"/>
    <p:sldId id="291" r:id="rId9"/>
    <p:sldId id="296" r:id="rId10"/>
    <p:sldId id="300" r:id="rId11"/>
    <p:sldId id="261" r:id="rId12"/>
    <p:sldId id="302" r:id="rId13"/>
    <p:sldId id="271" r:id="rId14"/>
    <p:sldId id="282" r:id="rId15"/>
    <p:sldId id="298" r:id="rId16"/>
    <p:sldId id="281" r:id="rId17"/>
    <p:sldId id="270" r:id="rId18"/>
    <p:sldId id="284" r:id="rId19"/>
    <p:sldId id="283" r:id="rId20"/>
    <p:sldId id="269" r:id="rId21"/>
    <p:sldId id="273" r:id="rId22"/>
    <p:sldId id="267" r:id="rId23"/>
    <p:sldId id="272" r:id="rId24"/>
    <p:sldId id="292" r:id="rId25"/>
    <p:sldId id="286" r:id="rId26"/>
    <p:sldId id="301" r:id="rId27"/>
    <p:sldId id="287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  <a:srgbClr val="0000FF"/>
    <a:srgbClr val="4555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46"/>
    <p:restoredTop sz="96405"/>
  </p:normalViewPr>
  <p:slideViewPr>
    <p:cSldViewPr snapToGrid="0" snapToObjects="1">
      <p:cViewPr varScale="1">
        <p:scale>
          <a:sx n="169" d="100"/>
          <a:sy n="169" d="100"/>
        </p:scale>
        <p:origin x="248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2B480-66AC-F741-878B-F634C00AF86E}" type="datetimeFigureOut">
              <a:rPr lang="en-US" smtClean="0"/>
              <a:t>1/25/22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115682-7C8C-0442-A418-1EE749FB7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73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15682-7C8C-0442-A418-1EE749FB71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00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1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74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07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15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50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1/25/22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62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1/25/22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2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1/25/22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39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18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55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4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E9CCF9-3B80-6B43-8E93-99858922FD3F}"/>
              </a:ext>
            </a:extLst>
          </p:cNvPr>
          <p:cNvSpPr txBox="1"/>
          <p:nvPr/>
        </p:nvSpPr>
        <p:spPr>
          <a:xfrm>
            <a:off x="0" y="515736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333333"/>
                </a:solidFill>
                <a:effectLst/>
                <a:latin typeface="Helvetica" pitchFamily="2" charset="0"/>
              </a:rPr>
              <a:t>Dick Johnson’s Early Work on Mesoscale Convective Systems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32BC49-1BAE-8542-B86D-7EB678D7E73A}"/>
              </a:ext>
            </a:extLst>
          </p:cNvPr>
          <p:cNvSpPr txBox="1"/>
          <p:nvPr/>
        </p:nvSpPr>
        <p:spPr>
          <a:xfrm>
            <a:off x="0" y="4428096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Richard Johnson Symposium, 102</a:t>
            </a:r>
            <a:r>
              <a:rPr lang="en-US" baseline="30000" dirty="0"/>
              <a:t>nd</a:t>
            </a:r>
            <a:r>
              <a:rPr lang="en-US" dirty="0"/>
              <a:t> AMS Annual Meeting, January,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E722D3-A8E0-594C-AAF8-C1CB275CEBD2}"/>
              </a:ext>
            </a:extLst>
          </p:cNvPr>
          <p:cNvSpPr txBox="1"/>
          <p:nvPr/>
        </p:nvSpPr>
        <p:spPr>
          <a:xfrm>
            <a:off x="-1" y="2872889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Robert </a:t>
            </a:r>
            <a:r>
              <a:rPr lang="en-US" sz="2400" dirty="0" err="1"/>
              <a:t>Houze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60760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8F7E1EF1-FA82-8544-ADA3-C55F5F182023}"/>
              </a:ext>
            </a:extLst>
          </p:cNvPr>
          <p:cNvGrpSpPr/>
          <p:nvPr/>
        </p:nvGrpSpPr>
        <p:grpSpPr>
          <a:xfrm>
            <a:off x="3546902" y="258233"/>
            <a:ext cx="4644848" cy="4627033"/>
            <a:chOff x="1643063" y="728663"/>
            <a:chExt cx="5857875" cy="5761037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B03F60F-46CC-E045-AF9E-55EF838AC726}"/>
                </a:ext>
              </a:extLst>
            </p:cNvPr>
            <p:cNvGrpSpPr/>
            <p:nvPr/>
          </p:nvGrpSpPr>
          <p:grpSpPr>
            <a:xfrm>
              <a:off x="1643063" y="728663"/>
              <a:ext cx="5857875" cy="5761037"/>
              <a:chOff x="1643063" y="728663"/>
              <a:chExt cx="5857875" cy="5761037"/>
            </a:xfrm>
          </p:grpSpPr>
          <p:pic>
            <p:nvPicPr>
              <p:cNvPr id="40" name="Picture 2">
                <a:extLst>
                  <a:ext uri="{FF2B5EF4-FFF2-40B4-BE49-F238E27FC236}">
                    <a16:creationId xmlns:a16="http://schemas.microsoft.com/office/drawing/2014/main" id="{3D7216DE-C95F-A642-A7C3-24C18231A6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3063" y="728663"/>
                <a:ext cx="5857875" cy="576103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1" name="Line 9">
                <a:extLst>
                  <a:ext uri="{FF2B5EF4-FFF2-40B4-BE49-F238E27FC236}">
                    <a16:creationId xmlns:a16="http://schemas.microsoft.com/office/drawing/2014/main" id="{3027D92E-1045-0C48-BF4A-F5104003A8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67400" y="3429000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2" name="Group 11">
                <a:extLst>
                  <a:ext uri="{FF2B5EF4-FFF2-40B4-BE49-F238E27FC236}">
                    <a16:creationId xmlns:a16="http://schemas.microsoft.com/office/drawing/2014/main" id="{90AD182C-1C82-454E-9C60-5CBA6FD23F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6200" y="4114802"/>
                <a:ext cx="3200400" cy="989013"/>
                <a:chOff x="2448" y="2592"/>
                <a:chExt cx="2016" cy="623"/>
              </a:xfrm>
            </p:grpSpPr>
            <p:sp>
              <p:nvSpPr>
                <p:cNvPr id="43" name="Text Box 8">
                  <a:extLst>
                    <a:ext uri="{FF2B5EF4-FFF2-40B4-BE49-F238E27FC236}">
                      <a16:creationId xmlns:a16="http://schemas.microsoft.com/office/drawing/2014/main" id="{8AA0CFDB-8511-1F4A-B0A9-21948ACFA88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52" y="2805"/>
                  <a:ext cx="912" cy="410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altLang="en-US" sz="1400" b="1" dirty="0"/>
                    <a:t>Stratiform Precipitation</a:t>
                  </a:r>
                </a:p>
              </p:txBody>
            </p:sp>
            <p:sp>
              <p:nvSpPr>
                <p:cNvPr id="44" name="Line 10">
                  <a:extLst>
                    <a:ext uri="{FF2B5EF4-FFF2-40B4-BE49-F238E27FC236}">
                      <a16:creationId xmlns:a16="http://schemas.microsoft.com/office/drawing/2014/main" id="{C48676B9-1685-784A-9599-52FF3B2D72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448" y="2592"/>
                  <a:ext cx="1104" cy="3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5" name="Rectangle 15">
                <a:extLst>
                  <a:ext uri="{FF2B5EF4-FFF2-40B4-BE49-F238E27FC236}">
                    <a16:creationId xmlns:a16="http://schemas.microsoft.com/office/drawing/2014/main" id="{C49A0CD1-A9AA-4341-ACAF-374EE65605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4837113" y="4214813"/>
                <a:ext cx="185737" cy="7461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46" name="Picture 20">
                <a:extLst>
                  <a:ext uri="{FF2B5EF4-FFF2-40B4-BE49-F238E27FC236}">
                    <a16:creationId xmlns:a16="http://schemas.microsoft.com/office/drawing/2014/main" id="{56DB355D-8E54-514B-A283-BB904E09DE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70400" y="3819525"/>
                <a:ext cx="328613" cy="3286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" name="Rectangle 21">
                <a:extLst>
                  <a:ext uri="{FF2B5EF4-FFF2-40B4-BE49-F238E27FC236}">
                    <a16:creationId xmlns:a16="http://schemas.microsoft.com/office/drawing/2014/main" id="{D91E5247-2719-2A4D-A033-4F7C8D6D5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4400" y="1905000"/>
                <a:ext cx="1138238" cy="21431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Rectangle 22">
                <a:extLst>
                  <a:ext uri="{FF2B5EF4-FFF2-40B4-BE49-F238E27FC236}">
                    <a16:creationId xmlns:a16="http://schemas.microsoft.com/office/drawing/2014/main" id="{70F3E68E-CB4D-CF4C-A5B4-AE771BE75F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9299">
                <a:off x="5791200" y="1828800"/>
                <a:ext cx="381000" cy="1524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Rectangle 23">
                <a:extLst>
                  <a:ext uri="{FF2B5EF4-FFF2-40B4-BE49-F238E27FC236}">
                    <a16:creationId xmlns:a16="http://schemas.microsoft.com/office/drawing/2014/main" id="{5F7C4D0C-5B31-B14D-996E-F789CE20B3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9063" y="1104900"/>
                <a:ext cx="2101850" cy="30003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Text Box 24">
                <a:extLst>
                  <a:ext uri="{FF2B5EF4-FFF2-40B4-BE49-F238E27FC236}">
                    <a16:creationId xmlns:a16="http://schemas.microsoft.com/office/drawing/2014/main" id="{44758768-7DD9-1748-995A-8195661F57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0" y="2182813"/>
                <a:ext cx="2438400" cy="2746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en-US" sz="1200" b="1">
                    <a:solidFill>
                      <a:srgbClr val="009900"/>
                    </a:solidFill>
                  </a:rPr>
                  <a:t>BORNEO</a:t>
                </a:r>
              </a:p>
            </p:txBody>
          </p:sp>
          <p:sp>
            <p:nvSpPr>
              <p:cNvPr id="51" name="Rectangle 25">
                <a:extLst>
                  <a:ext uri="{FF2B5EF4-FFF2-40B4-BE49-F238E27FC236}">
                    <a16:creationId xmlns:a16="http://schemas.microsoft.com/office/drawing/2014/main" id="{1E6E0F8B-F065-7B42-B229-855B172CC2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7238" y="2143125"/>
                <a:ext cx="2770187" cy="74613"/>
              </a:xfrm>
              <a:prstGeom prst="rect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99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Line 26">
                <a:extLst>
                  <a:ext uri="{FF2B5EF4-FFF2-40B4-BE49-F238E27FC236}">
                    <a16:creationId xmlns:a16="http://schemas.microsoft.com/office/drawing/2014/main" id="{0C09CCF0-1B75-BD4E-B5BD-1697F3F4A1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2000" y="2133600"/>
                <a:ext cx="2743200" cy="0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Rectangle 29">
                <a:extLst>
                  <a:ext uri="{FF2B5EF4-FFF2-40B4-BE49-F238E27FC236}">
                    <a16:creationId xmlns:a16="http://schemas.microsoft.com/office/drawing/2014/main" id="{C101C56A-D2F5-9D42-9A6A-95F7A55021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2475" y="4171950"/>
                <a:ext cx="2770188" cy="74613"/>
              </a:xfrm>
              <a:prstGeom prst="rect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99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Line 30">
                <a:extLst>
                  <a:ext uri="{FF2B5EF4-FFF2-40B4-BE49-F238E27FC236}">
                    <a16:creationId xmlns:a16="http://schemas.microsoft.com/office/drawing/2014/main" id="{5BBC397C-B2C0-1049-A869-D9A63A2032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67238" y="4162425"/>
                <a:ext cx="2743200" cy="0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Rectangle 32">
                <a:extLst>
                  <a:ext uri="{FF2B5EF4-FFF2-40B4-BE49-F238E27FC236}">
                    <a16:creationId xmlns:a16="http://schemas.microsoft.com/office/drawing/2014/main" id="{DB8290E1-A086-7542-8792-DC5DB2B713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4375" y="6143625"/>
                <a:ext cx="2770188" cy="74613"/>
              </a:xfrm>
              <a:prstGeom prst="rect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99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33">
                <a:extLst>
                  <a:ext uri="{FF2B5EF4-FFF2-40B4-BE49-F238E27FC236}">
                    <a16:creationId xmlns:a16="http://schemas.microsoft.com/office/drawing/2014/main" id="{8523EC45-55F8-F845-B094-6A92FBD186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29138" y="6134100"/>
                <a:ext cx="2743200" cy="0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Rectangle 34">
                <a:extLst>
                  <a:ext uri="{FF2B5EF4-FFF2-40B4-BE49-F238E27FC236}">
                    <a16:creationId xmlns:a16="http://schemas.microsoft.com/office/drawing/2014/main" id="{231CFE78-DE9A-E34F-81A4-8BE3C5D0B3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4100" y="3898900"/>
                <a:ext cx="1138238" cy="21431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Rectangle 35">
                <a:extLst>
                  <a:ext uri="{FF2B5EF4-FFF2-40B4-BE49-F238E27FC236}">
                    <a16:creationId xmlns:a16="http://schemas.microsoft.com/office/drawing/2014/main" id="{D04D37B2-2DCD-7C44-B731-52E72C698D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9299">
                <a:off x="5930900" y="3822700"/>
                <a:ext cx="381000" cy="1524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Text Box 36">
                <a:extLst>
                  <a:ext uri="{FF2B5EF4-FFF2-40B4-BE49-F238E27FC236}">
                    <a16:creationId xmlns:a16="http://schemas.microsoft.com/office/drawing/2014/main" id="{B3605D38-38E8-7847-AA49-9DA9C1E2AA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89225" y="2222500"/>
                <a:ext cx="1349375" cy="2746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en-US" sz="1200" b="1" dirty="0">
                    <a:solidFill>
                      <a:srgbClr val="0000FF"/>
                    </a:solidFill>
                  </a:rPr>
                  <a:t>S. CHINA SEA</a:t>
                </a:r>
              </a:p>
            </p:txBody>
          </p:sp>
          <p:sp>
            <p:nvSpPr>
              <p:cNvPr id="60" name="Rectangle 37">
                <a:extLst>
                  <a:ext uri="{FF2B5EF4-FFF2-40B4-BE49-F238E27FC236}">
                    <a16:creationId xmlns:a16="http://schemas.microsoft.com/office/drawing/2014/main" id="{3DCA4012-4C21-5B4C-83BA-303451E237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4000" y="2971800"/>
                <a:ext cx="609600" cy="4572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Rectangle 38">
                <a:extLst>
                  <a:ext uri="{FF2B5EF4-FFF2-40B4-BE49-F238E27FC236}">
                    <a16:creationId xmlns:a16="http://schemas.microsoft.com/office/drawing/2014/main" id="{CC6A7051-0FDC-1744-95AC-0098D9962E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7800" y="5133975"/>
                <a:ext cx="457200" cy="27622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Rectangle 39">
                <a:extLst>
                  <a:ext uri="{FF2B5EF4-FFF2-40B4-BE49-F238E27FC236}">
                    <a16:creationId xmlns:a16="http://schemas.microsoft.com/office/drawing/2014/main" id="{53EEC98E-04C2-5143-A125-DE977FD83C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8388" y="3797300"/>
                <a:ext cx="488950" cy="29845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Rectangle 40">
                <a:extLst>
                  <a:ext uri="{FF2B5EF4-FFF2-40B4-BE49-F238E27FC236}">
                    <a16:creationId xmlns:a16="http://schemas.microsoft.com/office/drawing/2014/main" id="{A3542F4D-4D81-3448-864F-F86A19B53E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2038" y="3302000"/>
                <a:ext cx="488950" cy="29845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Rectangle 41">
                <a:extLst>
                  <a:ext uri="{FF2B5EF4-FFF2-40B4-BE49-F238E27FC236}">
                    <a16:creationId xmlns:a16="http://schemas.microsoft.com/office/drawing/2014/main" id="{58949EF1-64DB-9845-8411-21F6B41D53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8688" y="5416550"/>
                <a:ext cx="692150" cy="64135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Rectangle 42">
                <a:extLst>
                  <a:ext uri="{FF2B5EF4-FFF2-40B4-BE49-F238E27FC236}">
                    <a16:creationId xmlns:a16="http://schemas.microsoft.com/office/drawing/2014/main" id="{09EF50B5-C31E-1048-A0A3-57A5B2E9DB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3050" y="564515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Rectangle 43">
                <a:extLst>
                  <a:ext uri="{FF2B5EF4-FFF2-40B4-BE49-F238E27FC236}">
                    <a16:creationId xmlns:a16="http://schemas.microsoft.com/office/drawing/2014/main" id="{7866B38E-D02D-BC45-83D9-764E9E93FA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9350" y="1447800"/>
                <a:ext cx="1060450" cy="64135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Rectangle 44">
                <a:extLst>
                  <a:ext uri="{FF2B5EF4-FFF2-40B4-BE49-F238E27FC236}">
                    <a16:creationId xmlns:a16="http://schemas.microsoft.com/office/drawing/2014/main" id="{58F621B1-06F8-9D42-BF7C-A000FA0599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9850" y="2439988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Rectangle 45">
                <a:extLst>
                  <a:ext uri="{FF2B5EF4-FFF2-40B4-BE49-F238E27FC236}">
                    <a16:creationId xmlns:a16="http://schemas.microsoft.com/office/drawing/2014/main" id="{30836050-ABD0-F948-A359-B8AEDDF59E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4300" y="4448175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Rectangle 46">
                <a:extLst>
                  <a:ext uri="{FF2B5EF4-FFF2-40B4-BE49-F238E27FC236}">
                    <a16:creationId xmlns:a16="http://schemas.microsoft.com/office/drawing/2014/main" id="{A6D07855-2048-0F41-92A1-D9FE26AA80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6700" y="4656138"/>
                <a:ext cx="304800" cy="1397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Rectangle 47">
                <a:extLst>
                  <a:ext uri="{FF2B5EF4-FFF2-40B4-BE49-F238E27FC236}">
                    <a16:creationId xmlns:a16="http://schemas.microsoft.com/office/drawing/2014/main" id="{3E9C3AAB-36A4-EC48-93B5-0BDE0FA31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6200" y="61722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Rectangle 48">
                <a:extLst>
                  <a:ext uri="{FF2B5EF4-FFF2-40B4-BE49-F238E27FC236}">
                    <a16:creationId xmlns:a16="http://schemas.microsoft.com/office/drawing/2014/main" id="{CAB89AD8-041E-8746-B7D6-12417A5922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4488" y="2443163"/>
                <a:ext cx="723900" cy="16351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Rectangle 49">
                <a:extLst>
                  <a:ext uri="{FF2B5EF4-FFF2-40B4-BE49-F238E27FC236}">
                    <a16:creationId xmlns:a16="http://schemas.microsoft.com/office/drawing/2014/main" id="{D4FCD778-4230-3B44-A0D7-0D95FE8E41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4488" y="4506913"/>
                <a:ext cx="723900" cy="16351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Rectangle 51">
                <a:extLst>
                  <a:ext uri="{FF2B5EF4-FFF2-40B4-BE49-F238E27FC236}">
                    <a16:creationId xmlns:a16="http://schemas.microsoft.com/office/drawing/2014/main" id="{FDD97B6F-C918-4541-BF50-261108363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5763" y="6324600"/>
                <a:ext cx="436562" cy="149225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Rectangle 52">
                <a:extLst>
                  <a:ext uri="{FF2B5EF4-FFF2-40B4-BE49-F238E27FC236}">
                    <a16:creationId xmlns:a16="http://schemas.microsoft.com/office/drawing/2014/main" id="{D04C9EB7-82F6-2844-A8A1-172726FAA9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600" y="4038600"/>
                <a:ext cx="76200" cy="762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Text Box 16">
                <a:extLst>
                  <a:ext uri="{FF2B5EF4-FFF2-40B4-BE49-F238E27FC236}">
                    <a16:creationId xmlns:a16="http://schemas.microsoft.com/office/drawing/2014/main" id="{EC29A937-C84E-BE46-B4B7-AC507F5BC6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08810" y="3843340"/>
                <a:ext cx="914103" cy="3832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400" b="1" dirty="0">
                    <a:solidFill>
                      <a:srgbClr val="FF0000"/>
                    </a:solidFill>
                  </a:rPr>
                  <a:t>Bintulu</a:t>
                </a:r>
              </a:p>
            </p:txBody>
          </p:sp>
        </p:grp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B8C5CE3-B0F4-5849-AB95-A6CB4A89A920}"/>
                </a:ext>
              </a:extLst>
            </p:cNvPr>
            <p:cNvSpPr/>
            <p:nvPr/>
          </p:nvSpPr>
          <p:spPr>
            <a:xfrm>
              <a:off x="4191000" y="6324600"/>
              <a:ext cx="441325" cy="14922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BAB83915-BF8B-6D47-901D-79C53F1197F7}"/>
              </a:ext>
            </a:extLst>
          </p:cNvPr>
          <p:cNvSpPr txBox="1"/>
          <p:nvPr/>
        </p:nvSpPr>
        <p:spPr>
          <a:xfrm>
            <a:off x="556309" y="1602254"/>
            <a:ext cx="26260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Bintulu radar showed that MCS became dominated by its stratiform component as it moved out over the ship array</a:t>
            </a:r>
          </a:p>
        </p:txBody>
      </p:sp>
    </p:spTree>
    <p:extLst>
      <p:ext uri="{BB962C8B-B14F-4D97-AF65-F5344CB8AC3E}">
        <p14:creationId xmlns:p14="http://schemas.microsoft.com/office/powerpoint/2010/main" val="2369602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9333DFD1-17D9-D545-A14C-3139A5691780}"/>
              </a:ext>
            </a:extLst>
          </p:cNvPr>
          <p:cNvSpPr txBox="1"/>
          <p:nvPr/>
        </p:nvSpPr>
        <p:spPr>
          <a:xfrm>
            <a:off x="639417" y="166296"/>
            <a:ext cx="7865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Dick’s analysis of the vertical air motions in the Winter MONEX sounding network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FF26D0E-654E-654B-97EC-A9B37083A900}"/>
              </a:ext>
            </a:extLst>
          </p:cNvPr>
          <p:cNvGrpSpPr/>
          <p:nvPr/>
        </p:nvGrpSpPr>
        <p:grpSpPr>
          <a:xfrm>
            <a:off x="101942" y="616623"/>
            <a:ext cx="8423493" cy="4460670"/>
            <a:chOff x="101942" y="491113"/>
            <a:chExt cx="8423493" cy="446067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B0A8FE8-D174-3C4A-A3BD-13196E84273A}"/>
                </a:ext>
              </a:extLst>
            </p:cNvPr>
            <p:cNvGrpSpPr/>
            <p:nvPr/>
          </p:nvGrpSpPr>
          <p:grpSpPr>
            <a:xfrm>
              <a:off x="101942" y="491113"/>
              <a:ext cx="8423493" cy="4460670"/>
              <a:chOff x="1827376" y="324639"/>
              <a:chExt cx="7433198" cy="3688035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0474A8DE-12BE-C341-8B31-D8A86CBB78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567" b="20867"/>
              <a:stretch/>
            </p:blipFill>
            <p:spPr>
              <a:xfrm>
                <a:off x="1827377" y="324639"/>
                <a:ext cx="5489247" cy="3688035"/>
              </a:xfrm>
              <a:prstGeom prst="rect">
                <a:avLst/>
              </a:prstGeom>
            </p:spPr>
          </p:pic>
          <p:sp>
            <p:nvSpPr>
              <p:cNvPr id="7" name="Arc 6">
                <a:extLst>
                  <a:ext uri="{FF2B5EF4-FFF2-40B4-BE49-F238E27FC236}">
                    <a16:creationId xmlns:a16="http://schemas.microsoft.com/office/drawing/2014/main" id="{F76EBE9F-A49C-F143-9C42-E8900E65F02F}"/>
                  </a:ext>
                </a:extLst>
              </p:cNvPr>
              <p:cNvSpPr/>
              <p:nvPr/>
            </p:nvSpPr>
            <p:spPr>
              <a:xfrm>
                <a:off x="4443531" y="891729"/>
                <a:ext cx="574333" cy="1791015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A8C4E9A-CE47-2246-871D-6E58EE07A2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567" b="20867"/>
              <a:stretch/>
            </p:blipFill>
            <p:spPr>
              <a:xfrm>
                <a:off x="1827376" y="324639"/>
                <a:ext cx="5489247" cy="3688035"/>
              </a:xfrm>
              <a:prstGeom prst="rect">
                <a:avLst/>
              </a:prstGeom>
            </p:spPr>
          </p:pic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017E656A-0A89-2144-9879-D69F26116A1F}"/>
                  </a:ext>
                </a:extLst>
              </p:cNvPr>
              <p:cNvSpPr/>
              <p:nvPr/>
            </p:nvSpPr>
            <p:spPr>
              <a:xfrm>
                <a:off x="4133737" y="881936"/>
                <a:ext cx="605993" cy="2602523"/>
              </a:xfrm>
              <a:custGeom>
                <a:avLst/>
                <a:gdLst>
                  <a:gd name="connsiteX0" fmla="*/ 275943 w 605993"/>
                  <a:gd name="connsiteY0" fmla="*/ 0 h 2602523"/>
                  <a:gd name="connsiteX1" fmla="*/ 514012 w 605993"/>
                  <a:gd name="connsiteY1" fmla="*/ 297586 h 2602523"/>
                  <a:gd name="connsiteX2" fmla="*/ 605993 w 605993"/>
                  <a:gd name="connsiteY2" fmla="*/ 497780 h 2602523"/>
                  <a:gd name="connsiteX3" fmla="*/ 589761 w 605993"/>
                  <a:gd name="connsiteY3" fmla="*/ 697974 h 2602523"/>
                  <a:gd name="connsiteX4" fmla="*/ 465316 w 605993"/>
                  <a:gd name="connsiteY4" fmla="*/ 871115 h 2602523"/>
                  <a:gd name="connsiteX5" fmla="*/ 313818 w 605993"/>
                  <a:gd name="connsiteY5" fmla="*/ 1125415 h 2602523"/>
                  <a:gd name="connsiteX6" fmla="*/ 243480 w 605993"/>
                  <a:gd name="connsiteY6" fmla="*/ 1211986 h 2602523"/>
                  <a:gd name="connsiteX7" fmla="*/ 91981 w 605993"/>
                  <a:gd name="connsiteY7" fmla="*/ 1504161 h 2602523"/>
                  <a:gd name="connsiteX8" fmla="*/ 64928 w 605993"/>
                  <a:gd name="connsiteY8" fmla="*/ 1596142 h 2602523"/>
                  <a:gd name="connsiteX9" fmla="*/ 54107 w 605993"/>
                  <a:gd name="connsiteY9" fmla="*/ 1698944 h 2602523"/>
                  <a:gd name="connsiteX10" fmla="*/ 32464 w 605993"/>
                  <a:gd name="connsiteY10" fmla="*/ 1834211 h 2602523"/>
                  <a:gd name="connsiteX11" fmla="*/ 10822 w 605993"/>
                  <a:gd name="connsiteY11" fmla="*/ 2034405 h 2602523"/>
                  <a:gd name="connsiteX12" fmla="*/ 0 w 605993"/>
                  <a:gd name="connsiteY12" fmla="*/ 2202135 h 2602523"/>
                  <a:gd name="connsiteX13" fmla="*/ 5411 w 605993"/>
                  <a:gd name="connsiteY13" fmla="*/ 2315759 h 2602523"/>
                  <a:gd name="connsiteX14" fmla="*/ 21643 w 605993"/>
                  <a:gd name="connsiteY14" fmla="*/ 2418561 h 2602523"/>
                  <a:gd name="connsiteX15" fmla="*/ 64928 w 605993"/>
                  <a:gd name="connsiteY15" fmla="*/ 2602523 h 2602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05993" h="2602523">
                    <a:moveTo>
                      <a:pt x="275943" y="0"/>
                    </a:moveTo>
                    <a:lnTo>
                      <a:pt x="514012" y="297586"/>
                    </a:lnTo>
                    <a:lnTo>
                      <a:pt x="605993" y="497780"/>
                    </a:lnTo>
                    <a:lnTo>
                      <a:pt x="589761" y="697974"/>
                    </a:lnTo>
                    <a:lnTo>
                      <a:pt x="465316" y="871115"/>
                    </a:lnTo>
                    <a:lnTo>
                      <a:pt x="313818" y="1125415"/>
                    </a:lnTo>
                    <a:lnTo>
                      <a:pt x="243480" y="1211986"/>
                    </a:lnTo>
                    <a:lnTo>
                      <a:pt x="91981" y="1504161"/>
                    </a:lnTo>
                    <a:lnTo>
                      <a:pt x="64928" y="1596142"/>
                    </a:lnTo>
                    <a:lnTo>
                      <a:pt x="54107" y="1698944"/>
                    </a:lnTo>
                    <a:lnTo>
                      <a:pt x="32464" y="1834211"/>
                    </a:lnTo>
                    <a:lnTo>
                      <a:pt x="10822" y="2034405"/>
                    </a:lnTo>
                    <a:lnTo>
                      <a:pt x="0" y="2202135"/>
                    </a:lnTo>
                    <a:lnTo>
                      <a:pt x="5411" y="2315759"/>
                    </a:lnTo>
                    <a:lnTo>
                      <a:pt x="21643" y="2418561"/>
                    </a:lnTo>
                    <a:lnTo>
                      <a:pt x="64928" y="2602523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372DA226-1A09-8D40-A989-C6DF832A969B}"/>
                  </a:ext>
                </a:extLst>
              </p:cNvPr>
              <p:cNvCxnSpPr/>
              <p:nvPr/>
            </p:nvCxnSpPr>
            <p:spPr>
              <a:xfrm>
                <a:off x="5559168" y="1195755"/>
                <a:ext cx="384156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30B54DA-CA09-D44A-A621-0F13B04ACEFA}"/>
                  </a:ext>
                </a:extLst>
              </p:cNvPr>
              <p:cNvSpPr/>
              <p:nvPr/>
            </p:nvSpPr>
            <p:spPr>
              <a:xfrm>
                <a:off x="5973358" y="1130826"/>
                <a:ext cx="304421" cy="1352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26A18A8-FF37-7E4F-BE47-69172B458E85}"/>
                  </a:ext>
                </a:extLst>
              </p:cNvPr>
              <p:cNvSpPr txBox="1"/>
              <p:nvPr/>
            </p:nvSpPr>
            <p:spPr>
              <a:xfrm>
                <a:off x="5919373" y="1052613"/>
                <a:ext cx="3341201" cy="27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Johnson 1982</a:t>
                </a:r>
                <a:endParaRPr lang="en-US" sz="1600" b="1" u="sng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75A50EF-330A-2C40-803B-EE7B1A965549}"/>
                </a:ext>
              </a:extLst>
            </p:cNvPr>
            <p:cNvSpPr/>
            <p:nvPr/>
          </p:nvSpPr>
          <p:spPr>
            <a:xfrm flipV="1">
              <a:off x="5058242" y="1247100"/>
              <a:ext cx="287481" cy="163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C6CA7A7-EAEE-264F-98DA-DDAA088814C8}"/>
                </a:ext>
              </a:extLst>
            </p:cNvPr>
            <p:cNvSpPr/>
            <p:nvPr/>
          </p:nvSpPr>
          <p:spPr>
            <a:xfrm flipV="1">
              <a:off x="5040596" y="1644780"/>
              <a:ext cx="287481" cy="163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B7C7B1A-DBA6-414B-A70E-9905D446EF27}"/>
                </a:ext>
              </a:extLst>
            </p:cNvPr>
            <p:cNvSpPr txBox="1"/>
            <p:nvPr/>
          </p:nvSpPr>
          <p:spPr>
            <a:xfrm>
              <a:off x="4984586" y="1184389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84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A3A716-9C5B-D84A-A070-9A84D5E54C11}"/>
                </a:ext>
              </a:extLst>
            </p:cNvPr>
            <p:cNvSpPr txBox="1"/>
            <p:nvPr/>
          </p:nvSpPr>
          <p:spPr>
            <a:xfrm>
              <a:off x="4973732" y="1589540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84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4563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9333DFD1-17D9-D545-A14C-3139A5691780}"/>
              </a:ext>
            </a:extLst>
          </p:cNvPr>
          <p:cNvSpPr txBox="1"/>
          <p:nvPr/>
        </p:nvSpPr>
        <p:spPr>
          <a:xfrm>
            <a:off x="639417" y="166296"/>
            <a:ext cx="7865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Dick’s analysis of the vertical air motions in the Winter MONEX sounding network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FF26D0E-654E-654B-97EC-A9B37083A900}"/>
              </a:ext>
            </a:extLst>
          </p:cNvPr>
          <p:cNvGrpSpPr/>
          <p:nvPr/>
        </p:nvGrpSpPr>
        <p:grpSpPr>
          <a:xfrm>
            <a:off x="101942" y="616623"/>
            <a:ext cx="8423493" cy="4460670"/>
            <a:chOff x="101942" y="491113"/>
            <a:chExt cx="8423493" cy="446067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B0A8FE8-D174-3C4A-A3BD-13196E84273A}"/>
                </a:ext>
              </a:extLst>
            </p:cNvPr>
            <p:cNvGrpSpPr/>
            <p:nvPr/>
          </p:nvGrpSpPr>
          <p:grpSpPr>
            <a:xfrm>
              <a:off x="101942" y="491113"/>
              <a:ext cx="8423493" cy="4460670"/>
              <a:chOff x="1827376" y="324639"/>
              <a:chExt cx="7433198" cy="3688035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0474A8DE-12BE-C341-8B31-D8A86CBB78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567" b="20867"/>
              <a:stretch/>
            </p:blipFill>
            <p:spPr>
              <a:xfrm>
                <a:off x="1827377" y="324639"/>
                <a:ext cx="5489247" cy="3688035"/>
              </a:xfrm>
              <a:prstGeom prst="rect">
                <a:avLst/>
              </a:prstGeom>
            </p:spPr>
          </p:pic>
          <p:sp>
            <p:nvSpPr>
              <p:cNvPr id="7" name="Arc 6">
                <a:extLst>
                  <a:ext uri="{FF2B5EF4-FFF2-40B4-BE49-F238E27FC236}">
                    <a16:creationId xmlns:a16="http://schemas.microsoft.com/office/drawing/2014/main" id="{F76EBE9F-A49C-F143-9C42-E8900E65F02F}"/>
                  </a:ext>
                </a:extLst>
              </p:cNvPr>
              <p:cNvSpPr/>
              <p:nvPr/>
            </p:nvSpPr>
            <p:spPr>
              <a:xfrm>
                <a:off x="4443531" y="891729"/>
                <a:ext cx="574333" cy="1791015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A8C4E9A-CE47-2246-871D-6E58EE07A2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567" b="20867"/>
              <a:stretch/>
            </p:blipFill>
            <p:spPr>
              <a:xfrm>
                <a:off x="1827376" y="324639"/>
                <a:ext cx="5489247" cy="3688035"/>
              </a:xfrm>
              <a:prstGeom prst="rect">
                <a:avLst/>
              </a:prstGeom>
            </p:spPr>
          </p:pic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017E656A-0A89-2144-9879-D69F26116A1F}"/>
                  </a:ext>
                </a:extLst>
              </p:cNvPr>
              <p:cNvSpPr/>
              <p:nvPr/>
            </p:nvSpPr>
            <p:spPr>
              <a:xfrm>
                <a:off x="4133737" y="881936"/>
                <a:ext cx="605993" cy="2602523"/>
              </a:xfrm>
              <a:custGeom>
                <a:avLst/>
                <a:gdLst>
                  <a:gd name="connsiteX0" fmla="*/ 275943 w 605993"/>
                  <a:gd name="connsiteY0" fmla="*/ 0 h 2602523"/>
                  <a:gd name="connsiteX1" fmla="*/ 514012 w 605993"/>
                  <a:gd name="connsiteY1" fmla="*/ 297586 h 2602523"/>
                  <a:gd name="connsiteX2" fmla="*/ 605993 w 605993"/>
                  <a:gd name="connsiteY2" fmla="*/ 497780 h 2602523"/>
                  <a:gd name="connsiteX3" fmla="*/ 589761 w 605993"/>
                  <a:gd name="connsiteY3" fmla="*/ 697974 h 2602523"/>
                  <a:gd name="connsiteX4" fmla="*/ 465316 w 605993"/>
                  <a:gd name="connsiteY4" fmla="*/ 871115 h 2602523"/>
                  <a:gd name="connsiteX5" fmla="*/ 313818 w 605993"/>
                  <a:gd name="connsiteY5" fmla="*/ 1125415 h 2602523"/>
                  <a:gd name="connsiteX6" fmla="*/ 243480 w 605993"/>
                  <a:gd name="connsiteY6" fmla="*/ 1211986 h 2602523"/>
                  <a:gd name="connsiteX7" fmla="*/ 91981 w 605993"/>
                  <a:gd name="connsiteY7" fmla="*/ 1504161 h 2602523"/>
                  <a:gd name="connsiteX8" fmla="*/ 64928 w 605993"/>
                  <a:gd name="connsiteY8" fmla="*/ 1596142 h 2602523"/>
                  <a:gd name="connsiteX9" fmla="*/ 54107 w 605993"/>
                  <a:gd name="connsiteY9" fmla="*/ 1698944 h 2602523"/>
                  <a:gd name="connsiteX10" fmla="*/ 32464 w 605993"/>
                  <a:gd name="connsiteY10" fmla="*/ 1834211 h 2602523"/>
                  <a:gd name="connsiteX11" fmla="*/ 10822 w 605993"/>
                  <a:gd name="connsiteY11" fmla="*/ 2034405 h 2602523"/>
                  <a:gd name="connsiteX12" fmla="*/ 0 w 605993"/>
                  <a:gd name="connsiteY12" fmla="*/ 2202135 h 2602523"/>
                  <a:gd name="connsiteX13" fmla="*/ 5411 w 605993"/>
                  <a:gd name="connsiteY13" fmla="*/ 2315759 h 2602523"/>
                  <a:gd name="connsiteX14" fmla="*/ 21643 w 605993"/>
                  <a:gd name="connsiteY14" fmla="*/ 2418561 h 2602523"/>
                  <a:gd name="connsiteX15" fmla="*/ 64928 w 605993"/>
                  <a:gd name="connsiteY15" fmla="*/ 2602523 h 2602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05993" h="2602523">
                    <a:moveTo>
                      <a:pt x="275943" y="0"/>
                    </a:moveTo>
                    <a:lnTo>
                      <a:pt x="514012" y="297586"/>
                    </a:lnTo>
                    <a:lnTo>
                      <a:pt x="605993" y="497780"/>
                    </a:lnTo>
                    <a:lnTo>
                      <a:pt x="589761" y="697974"/>
                    </a:lnTo>
                    <a:lnTo>
                      <a:pt x="465316" y="871115"/>
                    </a:lnTo>
                    <a:lnTo>
                      <a:pt x="313818" y="1125415"/>
                    </a:lnTo>
                    <a:lnTo>
                      <a:pt x="243480" y="1211986"/>
                    </a:lnTo>
                    <a:lnTo>
                      <a:pt x="91981" y="1504161"/>
                    </a:lnTo>
                    <a:lnTo>
                      <a:pt x="64928" y="1596142"/>
                    </a:lnTo>
                    <a:lnTo>
                      <a:pt x="54107" y="1698944"/>
                    </a:lnTo>
                    <a:lnTo>
                      <a:pt x="32464" y="1834211"/>
                    </a:lnTo>
                    <a:lnTo>
                      <a:pt x="10822" y="2034405"/>
                    </a:lnTo>
                    <a:lnTo>
                      <a:pt x="0" y="2202135"/>
                    </a:lnTo>
                    <a:lnTo>
                      <a:pt x="5411" y="2315759"/>
                    </a:lnTo>
                    <a:lnTo>
                      <a:pt x="21643" y="2418561"/>
                    </a:lnTo>
                    <a:lnTo>
                      <a:pt x="64928" y="2602523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372DA226-1A09-8D40-A989-C6DF832A969B}"/>
                  </a:ext>
                </a:extLst>
              </p:cNvPr>
              <p:cNvCxnSpPr/>
              <p:nvPr/>
            </p:nvCxnSpPr>
            <p:spPr>
              <a:xfrm>
                <a:off x="5559168" y="1195755"/>
                <a:ext cx="384156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30B54DA-CA09-D44A-A621-0F13B04ACEFA}"/>
                  </a:ext>
                </a:extLst>
              </p:cNvPr>
              <p:cNvSpPr/>
              <p:nvPr/>
            </p:nvSpPr>
            <p:spPr>
              <a:xfrm>
                <a:off x="5973358" y="1130826"/>
                <a:ext cx="304421" cy="1352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26A18A8-FF37-7E4F-BE47-69172B458E85}"/>
                  </a:ext>
                </a:extLst>
              </p:cNvPr>
              <p:cNvSpPr txBox="1"/>
              <p:nvPr/>
            </p:nvSpPr>
            <p:spPr>
              <a:xfrm>
                <a:off x="5919373" y="1052613"/>
                <a:ext cx="3341201" cy="27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Johnson 1982</a:t>
                </a:r>
                <a:endParaRPr lang="en-US" sz="1600" b="1" u="sng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75A50EF-330A-2C40-803B-EE7B1A965549}"/>
                </a:ext>
              </a:extLst>
            </p:cNvPr>
            <p:cNvSpPr/>
            <p:nvPr/>
          </p:nvSpPr>
          <p:spPr>
            <a:xfrm flipV="1">
              <a:off x="5058242" y="1247100"/>
              <a:ext cx="287481" cy="163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C6CA7A7-EAEE-264F-98DA-DDAA088814C8}"/>
                </a:ext>
              </a:extLst>
            </p:cNvPr>
            <p:cNvSpPr/>
            <p:nvPr/>
          </p:nvSpPr>
          <p:spPr>
            <a:xfrm flipV="1">
              <a:off x="5040596" y="1644780"/>
              <a:ext cx="287481" cy="163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B7C7B1A-DBA6-414B-A70E-9905D446EF27}"/>
                </a:ext>
              </a:extLst>
            </p:cNvPr>
            <p:cNvSpPr txBox="1"/>
            <p:nvPr/>
          </p:nvSpPr>
          <p:spPr>
            <a:xfrm>
              <a:off x="4984586" y="1184389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84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A3A716-9C5B-D84A-A070-9A84D5E54C11}"/>
                </a:ext>
              </a:extLst>
            </p:cNvPr>
            <p:cNvSpPr txBox="1"/>
            <p:nvPr/>
          </p:nvSpPr>
          <p:spPr>
            <a:xfrm>
              <a:off x="4973732" y="1589540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84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E39BEC1-5E28-8047-A5CE-14E2D9D58B84}"/>
              </a:ext>
            </a:extLst>
          </p:cNvPr>
          <p:cNvSpPr txBox="1"/>
          <p:nvPr/>
        </p:nvSpPr>
        <p:spPr>
          <a:xfrm>
            <a:off x="6111269" y="1486733"/>
            <a:ext cx="2440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rgbClr val="FF0000"/>
                </a:solidFill>
              </a:rPr>
              <a:t>First</a:t>
            </a:r>
            <a:r>
              <a:rPr lang="en-US" sz="1600" dirty="0">
                <a:solidFill>
                  <a:srgbClr val="FF0000"/>
                </a:solidFill>
              </a:rPr>
              <a:t> indication of upward motion in stratiform regions</a:t>
            </a:r>
          </a:p>
        </p:txBody>
      </p:sp>
    </p:spTree>
    <p:extLst>
      <p:ext uri="{BB962C8B-B14F-4D97-AF65-F5344CB8AC3E}">
        <p14:creationId xmlns:p14="http://schemas.microsoft.com/office/powerpoint/2010/main" val="2654668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BBA2B85-D108-8843-AF4E-F66126074399}"/>
              </a:ext>
            </a:extLst>
          </p:cNvPr>
          <p:cNvGrpSpPr/>
          <p:nvPr/>
        </p:nvGrpSpPr>
        <p:grpSpPr>
          <a:xfrm>
            <a:off x="2514121" y="1062945"/>
            <a:ext cx="4611929" cy="4127195"/>
            <a:chOff x="2476500" y="635000"/>
            <a:chExt cx="4611929" cy="4127195"/>
          </a:xfrm>
          <a:effectLst>
            <a:outerShdw blurRad="50800" dist="50800" dir="5400000" sx="70546" sy="70546" algn="ctr" rotWithShape="0">
              <a:schemeClr val="bg1"/>
            </a:outerShdw>
          </a:effectLst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75FC559-6087-354E-B112-99712D4F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76500" y="635000"/>
              <a:ext cx="4191000" cy="3873500"/>
            </a:xfrm>
            <a:prstGeom prst="rect">
              <a:avLst/>
            </a:prstGeom>
          </p:spPr>
        </p:pic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FA3BB46C-1D4F-D448-8033-1FE363BB1623}"/>
                </a:ext>
              </a:extLst>
            </p:cNvPr>
            <p:cNvSpPr/>
            <p:nvPr/>
          </p:nvSpPr>
          <p:spPr>
            <a:xfrm>
              <a:off x="5471770" y="3913631"/>
              <a:ext cx="1616659" cy="848564"/>
            </a:xfrm>
            <a:custGeom>
              <a:avLst/>
              <a:gdLst>
                <a:gd name="connsiteX0" fmla="*/ 0 w 1616659"/>
                <a:gd name="connsiteY0" fmla="*/ 416967 h 848564"/>
                <a:gd name="connsiteX1" fmla="*/ 29260 w 1616659"/>
                <a:gd name="connsiteY1" fmla="*/ 848564 h 848564"/>
                <a:gd name="connsiteX2" fmla="*/ 1616659 w 1616659"/>
                <a:gd name="connsiteY2" fmla="*/ 475488 h 848564"/>
                <a:gd name="connsiteX3" fmla="*/ 1426464 w 1616659"/>
                <a:gd name="connsiteY3" fmla="*/ 0 h 848564"/>
                <a:gd name="connsiteX4" fmla="*/ 0 w 1616659"/>
                <a:gd name="connsiteY4" fmla="*/ 416967 h 848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6659" h="848564">
                  <a:moveTo>
                    <a:pt x="0" y="416967"/>
                  </a:moveTo>
                  <a:lnTo>
                    <a:pt x="29260" y="848564"/>
                  </a:lnTo>
                  <a:lnTo>
                    <a:pt x="1616659" y="475488"/>
                  </a:lnTo>
                  <a:lnTo>
                    <a:pt x="1426464" y="0"/>
                  </a:lnTo>
                  <a:lnTo>
                    <a:pt x="0" y="41696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EDAA8E5-1DDA-1F4A-9C2E-025708ED930F}"/>
                </a:ext>
              </a:extLst>
            </p:cNvPr>
            <p:cNvSpPr/>
            <p:nvPr/>
          </p:nvSpPr>
          <p:spPr>
            <a:xfrm>
              <a:off x="2626157" y="1155802"/>
              <a:ext cx="380390" cy="4242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92316F60-2E83-CB4B-B7C2-25BC45C39C74}"/>
              </a:ext>
            </a:extLst>
          </p:cNvPr>
          <p:cNvSpPr/>
          <p:nvPr/>
        </p:nvSpPr>
        <p:spPr>
          <a:xfrm>
            <a:off x="4133462" y="4413380"/>
            <a:ext cx="923730" cy="3009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A1ECD4-D50A-EE4A-836E-1A3BBD24B6DC}"/>
              </a:ext>
            </a:extLst>
          </p:cNvPr>
          <p:cNvSpPr txBox="1"/>
          <p:nvPr/>
        </p:nvSpPr>
        <p:spPr>
          <a:xfrm>
            <a:off x="0" y="429204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Leading-line/trailing stratiform structure of MCSs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1CDABD-B219-B449-A931-74851386FDB6}"/>
              </a:ext>
            </a:extLst>
          </p:cNvPr>
          <p:cNvSpPr txBox="1"/>
          <p:nvPr/>
        </p:nvSpPr>
        <p:spPr>
          <a:xfrm rot="19153449">
            <a:off x="5274099" y="4271163"/>
            <a:ext cx="7232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240 km</a:t>
            </a:r>
          </a:p>
        </p:txBody>
      </p:sp>
    </p:spTree>
    <p:extLst>
      <p:ext uri="{BB962C8B-B14F-4D97-AF65-F5344CB8AC3E}">
        <p14:creationId xmlns:p14="http://schemas.microsoft.com/office/powerpoint/2010/main" val="3614621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BBA2B85-D108-8843-AF4E-F66126074399}"/>
              </a:ext>
            </a:extLst>
          </p:cNvPr>
          <p:cNvGrpSpPr/>
          <p:nvPr/>
        </p:nvGrpSpPr>
        <p:grpSpPr>
          <a:xfrm>
            <a:off x="2514121" y="1062945"/>
            <a:ext cx="4611929" cy="4127195"/>
            <a:chOff x="2476500" y="635000"/>
            <a:chExt cx="4611929" cy="4127195"/>
          </a:xfrm>
          <a:effectLst>
            <a:outerShdw blurRad="50800" dist="50800" dir="5400000" sx="70546" sy="70546" algn="ctr" rotWithShape="0">
              <a:schemeClr val="bg1"/>
            </a:outerShdw>
          </a:effectLst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75FC559-6087-354E-B112-99712D4F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76500" y="635000"/>
              <a:ext cx="4191000" cy="3873500"/>
            </a:xfrm>
            <a:prstGeom prst="rect">
              <a:avLst/>
            </a:prstGeom>
          </p:spPr>
        </p:pic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FA3BB46C-1D4F-D448-8033-1FE363BB1623}"/>
                </a:ext>
              </a:extLst>
            </p:cNvPr>
            <p:cNvSpPr/>
            <p:nvPr/>
          </p:nvSpPr>
          <p:spPr>
            <a:xfrm>
              <a:off x="5471770" y="3913631"/>
              <a:ext cx="1616659" cy="848564"/>
            </a:xfrm>
            <a:custGeom>
              <a:avLst/>
              <a:gdLst>
                <a:gd name="connsiteX0" fmla="*/ 0 w 1616659"/>
                <a:gd name="connsiteY0" fmla="*/ 416967 h 848564"/>
                <a:gd name="connsiteX1" fmla="*/ 29260 w 1616659"/>
                <a:gd name="connsiteY1" fmla="*/ 848564 h 848564"/>
                <a:gd name="connsiteX2" fmla="*/ 1616659 w 1616659"/>
                <a:gd name="connsiteY2" fmla="*/ 475488 h 848564"/>
                <a:gd name="connsiteX3" fmla="*/ 1426464 w 1616659"/>
                <a:gd name="connsiteY3" fmla="*/ 0 h 848564"/>
                <a:gd name="connsiteX4" fmla="*/ 0 w 1616659"/>
                <a:gd name="connsiteY4" fmla="*/ 416967 h 848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6659" h="848564">
                  <a:moveTo>
                    <a:pt x="0" y="416967"/>
                  </a:moveTo>
                  <a:lnTo>
                    <a:pt x="29260" y="848564"/>
                  </a:lnTo>
                  <a:lnTo>
                    <a:pt x="1616659" y="475488"/>
                  </a:lnTo>
                  <a:lnTo>
                    <a:pt x="1426464" y="0"/>
                  </a:lnTo>
                  <a:lnTo>
                    <a:pt x="0" y="41696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EDAA8E5-1DDA-1F4A-9C2E-025708ED930F}"/>
                </a:ext>
              </a:extLst>
            </p:cNvPr>
            <p:cNvSpPr/>
            <p:nvPr/>
          </p:nvSpPr>
          <p:spPr>
            <a:xfrm>
              <a:off x="2626157" y="1155802"/>
              <a:ext cx="380390" cy="4242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843C6AC0-B8B0-1D40-ADE8-5EE5D6EFE83A}"/>
              </a:ext>
            </a:extLst>
          </p:cNvPr>
          <p:cNvSpPr/>
          <p:nvPr/>
        </p:nvSpPr>
        <p:spPr>
          <a:xfrm>
            <a:off x="4124131" y="4413380"/>
            <a:ext cx="923730" cy="3009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38A405-2B4A-D145-96ED-5E88650C4F32}"/>
              </a:ext>
            </a:extLst>
          </p:cNvPr>
          <p:cNvCxnSpPr/>
          <p:nvPr/>
        </p:nvCxnSpPr>
        <p:spPr>
          <a:xfrm>
            <a:off x="3044168" y="1583747"/>
            <a:ext cx="2871440" cy="24004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9C75997-160C-6A40-B91A-0F131CC26C69}"/>
              </a:ext>
            </a:extLst>
          </p:cNvPr>
          <p:cNvSpPr txBox="1"/>
          <p:nvPr/>
        </p:nvSpPr>
        <p:spPr>
          <a:xfrm>
            <a:off x="5670252" y="3553105"/>
            <a:ext cx="1415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Cross section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C00740-3499-3648-B9AD-A445A1E123BC}"/>
              </a:ext>
            </a:extLst>
          </p:cNvPr>
          <p:cNvSpPr txBox="1"/>
          <p:nvPr/>
        </p:nvSpPr>
        <p:spPr>
          <a:xfrm rot="19153449">
            <a:off x="5274099" y="4271163"/>
            <a:ext cx="7232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240 km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365884-F9C8-2A49-87D5-8CD738A7ED49}"/>
              </a:ext>
            </a:extLst>
          </p:cNvPr>
          <p:cNvSpPr txBox="1"/>
          <p:nvPr/>
        </p:nvSpPr>
        <p:spPr>
          <a:xfrm>
            <a:off x="0" y="429204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Leading-line/trailing stratiform structure of MCSs</a:t>
            </a:r>
          </a:p>
        </p:txBody>
      </p:sp>
    </p:spTree>
    <p:extLst>
      <p:ext uri="{BB962C8B-B14F-4D97-AF65-F5344CB8AC3E}">
        <p14:creationId xmlns:p14="http://schemas.microsoft.com/office/powerpoint/2010/main" val="1788746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6849C2-9D88-E445-8B74-1D1B5C9666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97" b="32012"/>
          <a:stretch/>
        </p:blipFill>
        <p:spPr>
          <a:xfrm>
            <a:off x="464080" y="1328030"/>
            <a:ext cx="8215840" cy="24874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70F98B-C4D9-6643-88B1-AA1DED542F1D}"/>
              </a:ext>
            </a:extLst>
          </p:cNvPr>
          <p:cNvSpPr txBox="1"/>
          <p:nvPr/>
        </p:nvSpPr>
        <p:spPr>
          <a:xfrm>
            <a:off x="0" y="429204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2D air motions in the cross section plane, circa 1990</a:t>
            </a:r>
          </a:p>
        </p:txBody>
      </p:sp>
    </p:spTree>
    <p:extLst>
      <p:ext uri="{BB962C8B-B14F-4D97-AF65-F5344CB8AC3E}">
        <p14:creationId xmlns:p14="http://schemas.microsoft.com/office/powerpoint/2010/main" val="3462729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5979FE7-C353-AF47-A3F4-666CBED68A3A}"/>
              </a:ext>
            </a:extLst>
          </p:cNvPr>
          <p:cNvGrpSpPr/>
          <p:nvPr/>
        </p:nvGrpSpPr>
        <p:grpSpPr>
          <a:xfrm>
            <a:off x="2514121" y="1062945"/>
            <a:ext cx="4611929" cy="4127195"/>
            <a:chOff x="2514121" y="1062945"/>
            <a:chExt cx="4611929" cy="412719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BBA2B85-D108-8843-AF4E-F66126074399}"/>
                </a:ext>
              </a:extLst>
            </p:cNvPr>
            <p:cNvGrpSpPr/>
            <p:nvPr/>
          </p:nvGrpSpPr>
          <p:grpSpPr>
            <a:xfrm>
              <a:off x="2514121" y="1062945"/>
              <a:ext cx="4611929" cy="4127195"/>
              <a:chOff x="2476500" y="635000"/>
              <a:chExt cx="4611929" cy="4127195"/>
            </a:xfrm>
            <a:effectLst>
              <a:outerShdw blurRad="50800" dist="50800" dir="5400000" sx="70546" sy="70546" algn="ctr" rotWithShape="0">
                <a:schemeClr val="bg1"/>
              </a:outerShdw>
            </a:effectLst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475FC559-6087-354E-B112-99712D4F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76500" y="635000"/>
                <a:ext cx="4191000" cy="3873500"/>
              </a:xfrm>
              <a:prstGeom prst="rect">
                <a:avLst/>
              </a:prstGeom>
            </p:spPr>
          </p:pic>
          <p:sp>
            <p:nvSpPr>
              <p:cNvPr id="3" name="Freeform 2">
                <a:extLst>
                  <a:ext uri="{FF2B5EF4-FFF2-40B4-BE49-F238E27FC236}">
                    <a16:creationId xmlns:a16="http://schemas.microsoft.com/office/drawing/2014/main" id="{FA3BB46C-1D4F-D448-8033-1FE363BB1623}"/>
                  </a:ext>
                </a:extLst>
              </p:cNvPr>
              <p:cNvSpPr/>
              <p:nvPr/>
            </p:nvSpPr>
            <p:spPr>
              <a:xfrm>
                <a:off x="5471770" y="3913631"/>
                <a:ext cx="1616659" cy="848564"/>
              </a:xfrm>
              <a:custGeom>
                <a:avLst/>
                <a:gdLst>
                  <a:gd name="connsiteX0" fmla="*/ 0 w 1616659"/>
                  <a:gd name="connsiteY0" fmla="*/ 416967 h 848564"/>
                  <a:gd name="connsiteX1" fmla="*/ 29260 w 1616659"/>
                  <a:gd name="connsiteY1" fmla="*/ 848564 h 848564"/>
                  <a:gd name="connsiteX2" fmla="*/ 1616659 w 1616659"/>
                  <a:gd name="connsiteY2" fmla="*/ 475488 h 848564"/>
                  <a:gd name="connsiteX3" fmla="*/ 1426464 w 1616659"/>
                  <a:gd name="connsiteY3" fmla="*/ 0 h 848564"/>
                  <a:gd name="connsiteX4" fmla="*/ 0 w 1616659"/>
                  <a:gd name="connsiteY4" fmla="*/ 416967 h 84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6659" h="848564">
                    <a:moveTo>
                      <a:pt x="0" y="416967"/>
                    </a:moveTo>
                    <a:lnTo>
                      <a:pt x="29260" y="848564"/>
                    </a:lnTo>
                    <a:lnTo>
                      <a:pt x="1616659" y="475488"/>
                    </a:lnTo>
                    <a:lnTo>
                      <a:pt x="1426464" y="0"/>
                    </a:lnTo>
                    <a:lnTo>
                      <a:pt x="0" y="4169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EDAA8E5-1DDA-1F4A-9C2E-025708ED930F}"/>
                  </a:ext>
                </a:extLst>
              </p:cNvPr>
              <p:cNvSpPr/>
              <p:nvPr/>
            </p:nvSpPr>
            <p:spPr>
              <a:xfrm>
                <a:off x="2626157" y="1155802"/>
                <a:ext cx="380390" cy="4242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06E6D7-A8EE-1A4C-B880-45EC8A2D8D2E}"/>
                </a:ext>
              </a:extLst>
            </p:cNvPr>
            <p:cNvSpPr/>
            <p:nvPr/>
          </p:nvSpPr>
          <p:spPr>
            <a:xfrm>
              <a:off x="4124131" y="4413380"/>
              <a:ext cx="923730" cy="300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46CB7C9-E18E-CA44-8E1D-8682FB384D8F}"/>
              </a:ext>
            </a:extLst>
          </p:cNvPr>
          <p:cNvSpPr txBox="1"/>
          <p:nvPr/>
        </p:nvSpPr>
        <p:spPr>
          <a:xfrm>
            <a:off x="0" y="354556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Johnson’s work filled in 3D dynamics of stratiform region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434B3F-A9B9-F64C-A02A-5CBA8E5FB518}"/>
              </a:ext>
            </a:extLst>
          </p:cNvPr>
          <p:cNvSpPr/>
          <p:nvPr/>
        </p:nvSpPr>
        <p:spPr>
          <a:xfrm rot="19155847">
            <a:off x="2740131" y="1673684"/>
            <a:ext cx="2912002" cy="131450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C0D340-D746-F441-9D84-E9AFEA39EFBD}"/>
              </a:ext>
            </a:extLst>
          </p:cNvPr>
          <p:cNvSpPr txBox="1"/>
          <p:nvPr/>
        </p:nvSpPr>
        <p:spPr>
          <a:xfrm rot="19153449">
            <a:off x="5274099" y="4271163"/>
            <a:ext cx="7232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240 km</a:t>
            </a:r>
          </a:p>
        </p:txBody>
      </p:sp>
    </p:spTree>
    <p:extLst>
      <p:ext uri="{BB962C8B-B14F-4D97-AF65-F5344CB8AC3E}">
        <p14:creationId xmlns:p14="http://schemas.microsoft.com/office/powerpoint/2010/main" val="836657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6849C2-9D88-E445-8B74-1D1B5C9666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97" b="32012"/>
          <a:stretch/>
        </p:blipFill>
        <p:spPr>
          <a:xfrm>
            <a:off x="464080" y="1328030"/>
            <a:ext cx="8215840" cy="24874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70F98B-C4D9-6643-88B1-AA1DED542F1D}"/>
              </a:ext>
            </a:extLst>
          </p:cNvPr>
          <p:cNvSpPr txBox="1"/>
          <p:nvPr/>
        </p:nvSpPr>
        <p:spPr>
          <a:xfrm>
            <a:off x="0" y="429204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2D air motions in the cross section plane, circa 1990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E36905-769D-8842-A25D-D47AF85DF903}"/>
              </a:ext>
            </a:extLst>
          </p:cNvPr>
          <p:cNvSpPr/>
          <p:nvPr/>
        </p:nvSpPr>
        <p:spPr>
          <a:xfrm>
            <a:off x="2585129" y="3101788"/>
            <a:ext cx="1922106" cy="26327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Boundary Layer</a:t>
            </a:r>
          </a:p>
        </p:txBody>
      </p:sp>
    </p:spTree>
    <p:extLst>
      <p:ext uri="{BB962C8B-B14F-4D97-AF65-F5344CB8AC3E}">
        <p14:creationId xmlns:p14="http://schemas.microsoft.com/office/powerpoint/2010/main" val="4026270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0855CF4-6ED0-4146-94E9-4A1757448F18}"/>
              </a:ext>
            </a:extLst>
          </p:cNvPr>
          <p:cNvGrpSpPr/>
          <p:nvPr/>
        </p:nvGrpSpPr>
        <p:grpSpPr>
          <a:xfrm>
            <a:off x="1682252" y="757117"/>
            <a:ext cx="5779495" cy="4005795"/>
            <a:chOff x="1717964" y="868218"/>
            <a:chExt cx="5779495" cy="40057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18DB91-8078-044A-8CB6-F057175D1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31" t="37275" r="35412"/>
            <a:stretch/>
          </p:blipFill>
          <p:spPr>
            <a:xfrm>
              <a:off x="1717964" y="868218"/>
              <a:ext cx="5779495" cy="4005795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D879C87-538C-CB46-949F-8F8526FC4C6B}"/>
                </a:ext>
              </a:extLst>
            </p:cNvPr>
            <p:cNvSpPr/>
            <p:nvPr/>
          </p:nvSpPr>
          <p:spPr>
            <a:xfrm>
              <a:off x="1717964" y="916032"/>
              <a:ext cx="831273" cy="484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8052244-F20D-A94F-97AF-7A4CF58C5974}"/>
              </a:ext>
            </a:extLst>
          </p:cNvPr>
          <p:cNvSpPr txBox="1"/>
          <p:nvPr/>
        </p:nvSpPr>
        <p:spPr>
          <a:xfrm>
            <a:off x="515420" y="1766356"/>
            <a:ext cx="3164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Johnson and Hamilton 1988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33270D-8F72-DD4F-97EE-46A9C7C22C08}"/>
              </a:ext>
            </a:extLst>
          </p:cNvPr>
          <p:cNvSpPr txBox="1"/>
          <p:nvPr/>
        </p:nvSpPr>
        <p:spPr>
          <a:xfrm>
            <a:off x="515420" y="220484"/>
            <a:ext cx="6750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Boundary layer dynamics  below the stratiform zone </a:t>
            </a:r>
          </a:p>
        </p:txBody>
      </p:sp>
    </p:spTree>
    <p:extLst>
      <p:ext uri="{BB962C8B-B14F-4D97-AF65-F5344CB8AC3E}">
        <p14:creationId xmlns:p14="http://schemas.microsoft.com/office/powerpoint/2010/main" val="3278312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6849C2-9D88-E445-8B74-1D1B5C9666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97" b="32012"/>
          <a:stretch/>
        </p:blipFill>
        <p:spPr>
          <a:xfrm>
            <a:off x="464080" y="1328030"/>
            <a:ext cx="8215840" cy="24874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70F98B-C4D9-6643-88B1-AA1DED542F1D}"/>
              </a:ext>
            </a:extLst>
          </p:cNvPr>
          <p:cNvSpPr txBox="1"/>
          <p:nvPr/>
        </p:nvSpPr>
        <p:spPr>
          <a:xfrm>
            <a:off x="0" y="429204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 Midlevel Mesoscale Convective Vortex (MCV)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E0EBBA-1E69-E947-88EB-CA5E0327EED2}"/>
              </a:ext>
            </a:extLst>
          </p:cNvPr>
          <p:cNvSpPr/>
          <p:nvPr/>
        </p:nvSpPr>
        <p:spPr>
          <a:xfrm>
            <a:off x="3741576" y="2481943"/>
            <a:ext cx="1922106" cy="34523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MCV</a:t>
            </a:r>
          </a:p>
        </p:txBody>
      </p:sp>
    </p:spTree>
    <p:extLst>
      <p:ext uri="{BB962C8B-B14F-4D97-AF65-F5344CB8AC3E}">
        <p14:creationId xmlns:p14="http://schemas.microsoft.com/office/powerpoint/2010/main" val="2509851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916FD5-95C2-1445-BC0D-ED6E4BD15A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20" b="4490"/>
          <a:stretch/>
        </p:blipFill>
        <p:spPr>
          <a:xfrm>
            <a:off x="-118533" y="-57387"/>
            <a:ext cx="9258755" cy="52080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7BD7D5-09C6-1546-80D6-AA29EC1D865D}"/>
              </a:ext>
            </a:extLst>
          </p:cNvPr>
          <p:cNvSpPr txBox="1"/>
          <p:nvPr/>
        </p:nvSpPr>
        <p:spPr>
          <a:xfrm>
            <a:off x="4677798" y="4092186"/>
            <a:ext cx="1435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1974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65F285-BC3D-A345-A7B1-58F9BFAC9EBE}"/>
              </a:ext>
            </a:extLst>
          </p:cNvPr>
          <p:cNvSpPr txBox="1"/>
          <p:nvPr/>
        </p:nvSpPr>
        <p:spPr>
          <a:xfrm>
            <a:off x="1085701" y="3695236"/>
            <a:ext cx="957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Johnson</a:t>
            </a:r>
          </a:p>
          <a:p>
            <a:r>
              <a:rPr lang="en-US" dirty="0"/>
              <a:t>children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515A8-8161-4248-8DAA-5E5374438543}"/>
              </a:ext>
            </a:extLst>
          </p:cNvPr>
          <p:cNvSpPr txBox="1"/>
          <p:nvPr/>
        </p:nvSpPr>
        <p:spPr>
          <a:xfrm>
            <a:off x="5760844" y="42816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C443A1-FE3A-6A42-BAF0-75BA02624413}"/>
              </a:ext>
            </a:extLst>
          </p:cNvPr>
          <p:cNvSpPr txBox="1"/>
          <p:nvPr/>
        </p:nvSpPr>
        <p:spPr>
          <a:xfrm>
            <a:off x="6332787" y="2879226"/>
            <a:ext cx="1037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Houze</a:t>
            </a:r>
            <a:endParaRPr lang="en-US" dirty="0"/>
          </a:p>
          <a:p>
            <a:r>
              <a:rPr lang="en-US" dirty="0"/>
              <a:t>daughter</a:t>
            </a:r>
          </a:p>
        </p:txBody>
      </p:sp>
    </p:spTree>
    <p:extLst>
      <p:ext uri="{BB962C8B-B14F-4D97-AF65-F5344CB8AC3E}">
        <p14:creationId xmlns:p14="http://schemas.microsoft.com/office/powerpoint/2010/main" val="2019009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D2C2B8-7A31-2342-8BD3-B5CC550E8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3" y="923730"/>
            <a:ext cx="6036906" cy="37954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2E5885-1A28-DC49-8299-C0E05DBDFC52}"/>
              </a:ext>
            </a:extLst>
          </p:cNvPr>
          <p:cNvSpPr txBox="1"/>
          <p:nvPr/>
        </p:nvSpPr>
        <p:spPr>
          <a:xfrm>
            <a:off x="0" y="33590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PRESTORM (1985)—Johnson and Bartels document an MCV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7FF065-C818-FE45-A7E0-2C90CE9AF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63" t="4144" b="9742"/>
          <a:stretch/>
        </p:blipFill>
        <p:spPr>
          <a:xfrm>
            <a:off x="6374970" y="1371600"/>
            <a:ext cx="2626360" cy="300736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01ABC55-3949-9B45-B391-7B95359C5415}"/>
              </a:ext>
            </a:extLst>
          </p:cNvPr>
          <p:cNvGrpSpPr/>
          <p:nvPr/>
        </p:nvGrpSpPr>
        <p:grpSpPr>
          <a:xfrm>
            <a:off x="8032768" y="2736780"/>
            <a:ext cx="579453" cy="276999"/>
            <a:chOff x="7864158" y="2736780"/>
            <a:chExt cx="579453" cy="276999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6D48D7D-ABA5-F546-9E1E-4F9E82AB06A4}"/>
                </a:ext>
              </a:extLst>
            </p:cNvPr>
            <p:cNvCxnSpPr>
              <a:cxnSpLocks/>
            </p:cNvCxnSpPr>
            <p:nvPr/>
          </p:nvCxnSpPr>
          <p:spPr>
            <a:xfrm>
              <a:off x="8190689" y="2879387"/>
              <a:ext cx="252922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7A3F4F-3D75-3540-AA34-3DBA7BB12715}"/>
                </a:ext>
              </a:extLst>
            </p:cNvPr>
            <p:cNvSpPr txBox="1"/>
            <p:nvPr/>
          </p:nvSpPr>
          <p:spPr>
            <a:xfrm>
              <a:off x="7864158" y="2736780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0°C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D28A0818-F06A-BE4C-935C-5595E43B199C}"/>
              </a:ext>
            </a:extLst>
          </p:cNvPr>
          <p:cNvSpPr/>
          <p:nvPr/>
        </p:nvSpPr>
        <p:spPr>
          <a:xfrm>
            <a:off x="363893" y="2571750"/>
            <a:ext cx="660574" cy="37465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FB0ACD-49CB-D249-8EF2-B5A239B3C9E9}"/>
              </a:ext>
            </a:extLst>
          </p:cNvPr>
          <p:cNvSpPr/>
          <p:nvPr/>
        </p:nvSpPr>
        <p:spPr>
          <a:xfrm>
            <a:off x="2319862" y="2571750"/>
            <a:ext cx="474135" cy="30763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7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E89CB2-AA73-8E42-8721-4CFB0EB98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582" y="346693"/>
            <a:ext cx="4863659" cy="44501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DC1FAF-B5DE-1F41-A055-3FA5584B619E}"/>
              </a:ext>
            </a:extLst>
          </p:cNvPr>
          <p:cNvSpPr txBox="1"/>
          <p:nvPr/>
        </p:nvSpPr>
        <p:spPr>
          <a:xfrm>
            <a:off x="340659" y="1694587"/>
            <a:ext cx="28059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Houze</a:t>
            </a:r>
            <a:r>
              <a:rPr lang="en-US" dirty="0"/>
              <a:t> et al. 1990</a:t>
            </a:r>
          </a:p>
          <a:p>
            <a:endParaRPr lang="en-US" dirty="0"/>
          </a:p>
          <a:p>
            <a:r>
              <a:rPr lang="en-US" dirty="0"/>
              <a:t>Various snapshots of convective and stratiform structure in midlatitude MCSs</a:t>
            </a:r>
          </a:p>
        </p:txBody>
      </p:sp>
    </p:spTree>
    <p:extLst>
      <p:ext uri="{BB962C8B-B14F-4D97-AF65-F5344CB8AC3E}">
        <p14:creationId xmlns:p14="http://schemas.microsoft.com/office/powerpoint/2010/main" val="1677707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CC3AE8-E0A6-F943-BFE2-CA239C5D00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222"/>
          <a:stretch/>
        </p:blipFill>
        <p:spPr>
          <a:xfrm>
            <a:off x="3770310" y="69270"/>
            <a:ext cx="4817603" cy="4991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3B607E-25A4-E24C-B7E1-9C5A27BA2244}"/>
              </a:ext>
            </a:extLst>
          </p:cNvPr>
          <p:cNvSpPr txBox="1"/>
          <p:nvPr/>
        </p:nvSpPr>
        <p:spPr>
          <a:xfrm>
            <a:off x="896464" y="1971586"/>
            <a:ext cx="2931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Parker and Johnson 2000</a:t>
            </a:r>
          </a:p>
          <a:p>
            <a:endParaRPr lang="en-US" dirty="0"/>
          </a:p>
          <a:p>
            <a:r>
              <a:rPr lang="en-US" dirty="0"/>
              <a:t>Evolution of convective and stratiform structure in MCSs</a:t>
            </a:r>
          </a:p>
        </p:txBody>
      </p:sp>
    </p:spTree>
    <p:extLst>
      <p:ext uri="{BB962C8B-B14F-4D97-AF65-F5344CB8AC3E}">
        <p14:creationId xmlns:p14="http://schemas.microsoft.com/office/powerpoint/2010/main" val="1875483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36D564-58A5-C543-809B-80D367A32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2F6287-C1FA-8349-AEA4-BCD7F771E378}"/>
              </a:ext>
            </a:extLst>
          </p:cNvPr>
          <p:cNvSpPr txBox="1"/>
          <p:nvPr/>
        </p:nvSpPr>
        <p:spPr>
          <a:xfrm>
            <a:off x="1798388" y="30479"/>
            <a:ext cx="55472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Winter MONEX, 1978</a:t>
            </a:r>
          </a:p>
        </p:txBody>
      </p:sp>
    </p:spTree>
    <p:extLst>
      <p:ext uri="{BB962C8B-B14F-4D97-AF65-F5344CB8AC3E}">
        <p14:creationId xmlns:p14="http://schemas.microsoft.com/office/powerpoint/2010/main" val="1406161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36D564-58A5-C543-809B-80D367A32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589A81-247D-CE48-ABF7-7FB03DF48C02}"/>
              </a:ext>
            </a:extLst>
          </p:cNvPr>
          <p:cNvSpPr txBox="1"/>
          <p:nvPr/>
        </p:nvSpPr>
        <p:spPr>
          <a:xfrm>
            <a:off x="1798388" y="30479"/>
            <a:ext cx="55472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Winter MONEX, 1978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4F59EF-5681-4F49-8E1A-85F70FE96645}"/>
              </a:ext>
            </a:extLst>
          </p:cNvPr>
          <p:cNvSpPr txBox="1"/>
          <p:nvPr/>
        </p:nvSpPr>
        <p:spPr>
          <a:xfrm>
            <a:off x="1353670" y="3887996"/>
            <a:ext cx="2654557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Trade Cumulus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1209F7-DD0B-6C4A-8476-F0EA573209D9}"/>
              </a:ext>
            </a:extLst>
          </p:cNvPr>
          <p:cNvSpPr txBox="1"/>
          <p:nvPr/>
        </p:nvSpPr>
        <p:spPr>
          <a:xfrm>
            <a:off x="448235" y="2090121"/>
            <a:ext cx="1595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Cumulus Congestus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C3C278-BCCF-4F44-BF18-9C4380962C4E}"/>
              </a:ext>
            </a:extLst>
          </p:cNvPr>
          <p:cNvSpPr txBox="1"/>
          <p:nvPr/>
        </p:nvSpPr>
        <p:spPr>
          <a:xfrm>
            <a:off x="4787153" y="1720789"/>
            <a:ext cx="4431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Mesoscale   Convective Systems</a:t>
            </a:r>
          </a:p>
        </p:txBody>
      </p:sp>
    </p:spTree>
    <p:extLst>
      <p:ext uri="{BB962C8B-B14F-4D97-AF65-F5344CB8AC3E}">
        <p14:creationId xmlns:p14="http://schemas.microsoft.com/office/powerpoint/2010/main" val="2045668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E29FA3-4E8A-8C4F-9DE5-BF1503A8F0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50" t="12549" r="8319"/>
          <a:stretch/>
        </p:blipFill>
        <p:spPr>
          <a:xfrm>
            <a:off x="2805953" y="394447"/>
            <a:ext cx="5961530" cy="44980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F7107F-492F-564D-9803-0930BE769FB1}"/>
              </a:ext>
            </a:extLst>
          </p:cNvPr>
          <p:cNvSpPr txBox="1"/>
          <p:nvPr/>
        </p:nvSpPr>
        <p:spPr>
          <a:xfrm>
            <a:off x="488377" y="1634946"/>
            <a:ext cx="2286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Johnson et al. 1999 analyzed data from the sounding array from TOGA COARE 1992-3 to show the “</a:t>
            </a:r>
            <a:r>
              <a:rPr lang="en-US" sz="2000" u="sng" dirty="0" err="1"/>
              <a:t>trimodality</a:t>
            </a:r>
            <a:r>
              <a:rPr lang="en-US" sz="2000" dirty="0"/>
              <a:t>” of tropical convection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C4C710-5DDA-694C-AA5F-A0D6B5EDAAF0}"/>
              </a:ext>
            </a:extLst>
          </p:cNvPr>
          <p:cNvSpPr txBox="1"/>
          <p:nvPr/>
        </p:nvSpPr>
        <p:spPr>
          <a:xfrm>
            <a:off x="5341380" y="1984793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MCSs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ECA3B7-9DD5-F34A-B93C-DD6A45F0897A}"/>
              </a:ext>
            </a:extLst>
          </p:cNvPr>
          <p:cNvSpPr txBox="1"/>
          <p:nvPr/>
        </p:nvSpPr>
        <p:spPr>
          <a:xfrm>
            <a:off x="6183814" y="3236259"/>
            <a:ext cx="1149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Congestus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554009-9E6F-1F4B-96B6-D781A9C3B456}"/>
              </a:ext>
            </a:extLst>
          </p:cNvPr>
          <p:cNvSpPr txBox="1"/>
          <p:nvPr/>
        </p:nvSpPr>
        <p:spPr>
          <a:xfrm>
            <a:off x="3379718" y="3881715"/>
            <a:ext cx="1549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Trade cumulus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3C0FF-3105-D646-96CA-9AC35E4911DD}"/>
              </a:ext>
            </a:extLst>
          </p:cNvPr>
          <p:cNvSpPr txBox="1"/>
          <p:nvPr/>
        </p:nvSpPr>
        <p:spPr>
          <a:xfrm>
            <a:off x="351529" y="1026520"/>
            <a:ext cx="2475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TOGA COARE 1992-3</a:t>
            </a:r>
          </a:p>
        </p:txBody>
      </p:sp>
    </p:spTree>
    <p:extLst>
      <p:ext uri="{BB962C8B-B14F-4D97-AF65-F5344CB8AC3E}">
        <p14:creationId xmlns:p14="http://schemas.microsoft.com/office/powerpoint/2010/main" val="3732490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B242E6-C110-6C4A-BBDD-92FF47E9879E}"/>
              </a:ext>
            </a:extLst>
          </p:cNvPr>
          <p:cNvSpPr txBox="1"/>
          <p:nvPr/>
        </p:nvSpPr>
        <p:spPr>
          <a:xfrm>
            <a:off x="1093694" y="1232922"/>
            <a:ext cx="69566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These are just some examples of how Dick Johnson beginning with his earliest work nearly 50 years to a clearer and more quantitative view of mesoscale convective systems and their role in the overall spectrum of convective clouds</a:t>
            </a:r>
          </a:p>
        </p:txBody>
      </p:sp>
    </p:spTree>
    <p:extLst>
      <p:ext uri="{BB962C8B-B14F-4D97-AF65-F5344CB8AC3E}">
        <p14:creationId xmlns:p14="http://schemas.microsoft.com/office/powerpoint/2010/main" val="5914399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5EC7A0-A870-8848-978C-56B896E54767}"/>
              </a:ext>
            </a:extLst>
          </p:cNvPr>
          <p:cNvSpPr txBox="1"/>
          <p:nvPr/>
        </p:nvSpPr>
        <p:spPr>
          <a:xfrm>
            <a:off x="0" y="39893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So…my thanks to Dick Johnson…for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78813C-E974-A442-9349-C5D3BF87FEC0}"/>
              </a:ext>
            </a:extLst>
          </p:cNvPr>
          <p:cNvSpPr txBox="1"/>
          <p:nvPr/>
        </p:nvSpPr>
        <p:spPr>
          <a:xfrm>
            <a:off x="358592" y="1367119"/>
            <a:ext cx="589877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Adding so much to our knowledge and understanding of mesoscale convective systems</a:t>
            </a:r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Half a century of friendship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9BC959-22D5-8947-951B-F31228EB2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617" y="1367119"/>
            <a:ext cx="2348791" cy="15576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6A5549-CBB2-8F49-8F43-381309BC35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915"/>
          <a:stretch/>
        </p:blipFill>
        <p:spPr>
          <a:xfrm>
            <a:off x="5351301" y="3249704"/>
            <a:ext cx="1497758" cy="149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69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357AC7-F7B5-DA43-B01D-1E28E638FA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915"/>
          <a:stretch/>
        </p:blipFill>
        <p:spPr>
          <a:xfrm>
            <a:off x="0" y="-23760"/>
            <a:ext cx="5177266" cy="51672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40F9F1-E611-8142-BE29-41CC4D251CDE}"/>
              </a:ext>
            </a:extLst>
          </p:cNvPr>
          <p:cNvSpPr txBox="1"/>
          <p:nvPr/>
        </p:nvSpPr>
        <p:spPr>
          <a:xfrm>
            <a:off x="6312894" y="418136"/>
            <a:ext cx="1435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1975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775B01-D2F8-4C4D-BDE9-A4425ABE3E12}"/>
              </a:ext>
            </a:extLst>
          </p:cNvPr>
          <p:cNvSpPr txBox="1"/>
          <p:nvPr/>
        </p:nvSpPr>
        <p:spPr>
          <a:xfrm>
            <a:off x="5723610" y="2212726"/>
            <a:ext cx="2613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Dick with 2</a:t>
            </a:r>
            <a:r>
              <a:rPr lang="en-US" sz="2400" baseline="30000" dirty="0"/>
              <a:t>nd</a:t>
            </a:r>
            <a:r>
              <a:rPr lang="en-US" sz="2400" dirty="0"/>
              <a:t> </a:t>
            </a:r>
            <a:r>
              <a:rPr lang="en-US" sz="2400" dirty="0" err="1"/>
              <a:t>Houze</a:t>
            </a:r>
            <a:r>
              <a:rPr lang="en-US" sz="2400" dirty="0"/>
              <a:t> daughter</a:t>
            </a:r>
          </a:p>
        </p:txBody>
      </p:sp>
    </p:spTree>
    <p:extLst>
      <p:ext uri="{BB962C8B-B14F-4D97-AF65-F5344CB8AC3E}">
        <p14:creationId xmlns:p14="http://schemas.microsoft.com/office/powerpoint/2010/main" val="3433456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77612A-4521-B744-9C74-D039A23D15EA}"/>
              </a:ext>
            </a:extLst>
          </p:cNvPr>
          <p:cNvSpPr txBox="1"/>
          <p:nvPr/>
        </p:nvSpPr>
        <p:spPr>
          <a:xfrm>
            <a:off x="838200" y="1540699"/>
            <a:ext cx="7467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Since those early days, Dick’s work has contributed greatly to the current understanding of mesoscale convective systems (MCSs)</a:t>
            </a:r>
          </a:p>
        </p:txBody>
      </p:sp>
    </p:spTree>
    <p:extLst>
      <p:ext uri="{BB962C8B-B14F-4D97-AF65-F5344CB8AC3E}">
        <p14:creationId xmlns:p14="http://schemas.microsoft.com/office/powerpoint/2010/main" val="1098331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684CA8F-3181-B54E-BA9B-202B3447F309}"/>
              </a:ext>
            </a:extLst>
          </p:cNvPr>
          <p:cNvSpPr txBox="1"/>
          <p:nvPr/>
        </p:nvSpPr>
        <p:spPr>
          <a:xfrm>
            <a:off x="7171617" y="4675927"/>
            <a:ext cx="1295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Houze</a:t>
            </a:r>
            <a:r>
              <a:rPr lang="en-US" dirty="0"/>
              <a:t> 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23F9B9-3743-3644-852B-9A1764F20B2B}"/>
              </a:ext>
            </a:extLst>
          </p:cNvPr>
          <p:cNvSpPr txBox="1"/>
          <p:nvPr/>
        </p:nvSpPr>
        <p:spPr>
          <a:xfrm>
            <a:off x="0" y="370295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Current View of the Components of an MCS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3736AD-CC8F-914D-A3F8-4A101F5E6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301" y="756764"/>
            <a:ext cx="69723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52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7540AB-E1E6-FC49-B9C4-80B618230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301" y="756764"/>
            <a:ext cx="6972300" cy="3860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84CA8F-3181-B54E-BA9B-202B3447F309}"/>
              </a:ext>
            </a:extLst>
          </p:cNvPr>
          <p:cNvSpPr txBox="1"/>
          <p:nvPr/>
        </p:nvSpPr>
        <p:spPr>
          <a:xfrm>
            <a:off x="7171617" y="4675927"/>
            <a:ext cx="1295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Houze</a:t>
            </a:r>
            <a:r>
              <a:rPr lang="en-US" dirty="0"/>
              <a:t> 2018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A9343B-EEE2-7742-8B14-667E1B2BC851}"/>
              </a:ext>
            </a:extLst>
          </p:cNvPr>
          <p:cNvSpPr/>
          <p:nvPr/>
        </p:nvSpPr>
        <p:spPr>
          <a:xfrm>
            <a:off x="3199218" y="1413164"/>
            <a:ext cx="2161309" cy="198749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24CB32-EF15-B74B-BF9D-3459A7078FCD}"/>
              </a:ext>
            </a:extLst>
          </p:cNvPr>
          <p:cNvSpPr txBox="1"/>
          <p:nvPr/>
        </p:nvSpPr>
        <p:spPr>
          <a:xfrm>
            <a:off x="2886635" y="185354"/>
            <a:ext cx="2940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In the 1970s we weren’t sure about this part</a:t>
            </a:r>
          </a:p>
          <a:p>
            <a:pPr algn="ctr"/>
            <a:endParaRPr lang="en-US" sz="2000" b="1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8EB50C9-D645-A64C-9DB4-05F6439D7F84}"/>
              </a:ext>
            </a:extLst>
          </p:cNvPr>
          <p:cNvCxnSpPr>
            <a:cxnSpLocks/>
          </p:cNvCxnSpPr>
          <p:nvPr/>
        </p:nvCxnSpPr>
        <p:spPr>
          <a:xfrm>
            <a:off x="4279872" y="883313"/>
            <a:ext cx="0" cy="472692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457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6D0F41-A9CA-B947-AE73-E9DA6A2856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71" r="1312"/>
          <a:stretch/>
        </p:blipFill>
        <p:spPr>
          <a:xfrm>
            <a:off x="1" y="-1270"/>
            <a:ext cx="9265886" cy="53218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B7461B-F0EF-3A4B-B5CE-9916E2AAD96D}"/>
              </a:ext>
            </a:extLst>
          </p:cNvPr>
          <p:cNvSpPr txBox="1"/>
          <p:nvPr/>
        </p:nvSpPr>
        <p:spPr>
          <a:xfrm>
            <a:off x="2106706" y="2868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A9E8DE-600F-D345-981B-AED2E7C73455}"/>
              </a:ext>
            </a:extLst>
          </p:cNvPr>
          <p:cNvSpPr txBox="1"/>
          <p:nvPr/>
        </p:nvSpPr>
        <p:spPr>
          <a:xfrm>
            <a:off x="3744059" y="346027"/>
            <a:ext cx="53933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Winter MONEX 1978</a:t>
            </a:r>
          </a:p>
        </p:txBody>
      </p:sp>
    </p:spTree>
    <p:extLst>
      <p:ext uri="{BB962C8B-B14F-4D97-AF65-F5344CB8AC3E}">
        <p14:creationId xmlns:p14="http://schemas.microsoft.com/office/powerpoint/2010/main" val="2809297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062409-B168-3B41-91D6-BD0076ABC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550" y="203200"/>
            <a:ext cx="3898900" cy="4737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D5CCD4-D3B4-6549-84C2-92158DFCC3F5}"/>
              </a:ext>
            </a:extLst>
          </p:cNvPr>
          <p:cNvSpPr txBox="1"/>
          <p:nvPr/>
        </p:nvSpPr>
        <p:spPr>
          <a:xfrm>
            <a:off x="385483" y="1602254"/>
            <a:ext cx="18108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Soviet ships launching rawinsondes in Winter MONEX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825C4D-6894-1E45-B2E3-413380265121}"/>
              </a:ext>
            </a:extLst>
          </p:cNvPr>
          <p:cNvSpPr txBox="1"/>
          <p:nvPr/>
        </p:nvSpPr>
        <p:spPr>
          <a:xfrm>
            <a:off x="6822140" y="2248585"/>
            <a:ext cx="1936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Johnson and </a:t>
            </a:r>
            <a:r>
              <a:rPr lang="en-US" dirty="0" err="1"/>
              <a:t>Priegnitz</a:t>
            </a:r>
            <a:r>
              <a:rPr lang="en-US" dirty="0"/>
              <a:t> 1981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7D17C9-7243-534A-BFBD-34DB4535B7D4}"/>
              </a:ext>
            </a:extLst>
          </p:cNvPr>
          <p:cNvSpPr/>
          <p:nvPr/>
        </p:nvSpPr>
        <p:spPr>
          <a:xfrm>
            <a:off x="7848600" y="5410199"/>
            <a:ext cx="482600" cy="1354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8E3FA9-67AB-A746-896B-D652178DEA84}"/>
              </a:ext>
            </a:extLst>
          </p:cNvPr>
          <p:cNvSpPr txBox="1"/>
          <p:nvPr/>
        </p:nvSpPr>
        <p:spPr>
          <a:xfrm>
            <a:off x="7848600" y="5268667"/>
            <a:ext cx="649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Bintulu</a:t>
            </a:r>
          </a:p>
        </p:txBody>
      </p:sp>
    </p:spTree>
    <p:extLst>
      <p:ext uri="{BB962C8B-B14F-4D97-AF65-F5344CB8AC3E}">
        <p14:creationId xmlns:p14="http://schemas.microsoft.com/office/powerpoint/2010/main" val="1345711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7FF737-DF7C-4E4E-9D61-FF79CA7ABA30}"/>
              </a:ext>
            </a:extLst>
          </p:cNvPr>
          <p:cNvSpPr txBox="1"/>
          <p:nvPr/>
        </p:nvSpPr>
        <p:spPr>
          <a:xfrm>
            <a:off x="5474357" y="1057973"/>
            <a:ext cx="33200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Winter MONEX ship array relative to  satellite  climatology of MCSs during midday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08887D-117F-1F49-A1D4-2CA41D653883}"/>
              </a:ext>
            </a:extLst>
          </p:cNvPr>
          <p:cNvGrpSpPr/>
          <p:nvPr/>
        </p:nvGrpSpPr>
        <p:grpSpPr>
          <a:xfrm>
            <a:off x="1005412" y="713834"/>
            <a:ext cx="3566588" cy="3804836"/>
            <a:chOff x="1005412" y="713834"/>
            <a:chExt cx="3566588" cy="380483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1A10B46-D781-B04E-8345-D3C1F824FBB6}"/>
                </a:ext>
              </a:extLst>
            </p:cNvPr>
            <p:cNvGrpSpPr/>
            <p:nvPr/>
          </p:nvGrpSpPr>
          <p:grpSpPr>
            <a:xfrm>
              <a:off x="1005412" y="713834"/>
              <a:ext cx="3566588" cy="3804836"/>
              <a:chOff x="4829780" y="573676"/>
              <a:chExt cx="3566588" cy="3804836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CF445715-6636-584E-A079-180607253134}"/>
                  </a:ext>
                </a:extLst>
              </p:cNvPr>
              <p:cNvGrpSpPr/>
              <p:nvPr/>
            </p:nvGrpSpPr>
            <p:grpSpPr>
              <a:xfrm>
                <a:off x="4829780" y="573676"/>
                <a:ext cx="3566588" cy="3804836"/>
                <a:chOff x="1267518" y="2510287"/>
                <a:chExt cx="2468328" cy="2633212"/>
              </a:xfrm>
            </p:grpSpPr>
            <p:pic>
              <p:nvPicPr>
                <p:cNvPr id="2" name="Picture 1">
                  <a:extLst>
                    <a:ext uri="{FF2B5EF4-FFF2-40B4-BE49-F238E27FC236}">
                      <a16:creationId xmlns:a16="http://schemas.microsoft.com/office/drawing/2014/main" id="{7ED0F1B6-3775-064A-A022-B616341547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48805" b="1"/>
                <a:stretch/>
              </p:blipFill>
              <p:spPr>
                <a:xfrm>
                  <a:off x="1267518" y="2510287"/>
                  <a:ext cx="2468328" cy="2633212"/>
                </a:xfrm>
                <a:prstGeom prst="rect">
                  <a:avLst/>
                </a:prstGeom>
              </p:spPr>
            </p:pic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171DDAA5-0008-C045-80E7-35EB55F9ACE4}"/>
                    </a:ext>
                  </a:extLst>
                </p:cNvPr>
                <p:cNvSpPr/>
                <p:nvPr/>
              </p:nvSpPr>
              <p:spPr>
                <a:xfrm>
                  <a:off x="2307021" y="2748455"/>
                  <a:ext cx="914400" cy="819807"/>
                </a:xfrm>
                <a:custGeom>
                  <a:avLst/>
                  <a:gdLst>
                    <a:gd name="connsiteX0" fmla="*/ 0 w 914400"/>
                    <a:gd name="connsiteY0" fmla="*/ 5255 h 819807"/>
                    <a:gd name="connsiteX1" fmla="*/ 914400 w 914400"/>
                    <a:gd name="connsiteY1" fmla="*/ 0 h 819807"/>
                    <a:gd name="connsiteX2" fmla="*/ 462455 w 914400"/>
                    <a:gd name="connsiteY2" fmla="*/ 819807 h 819807"/>
                    <a:gd name="connsiteX3" fmla="*/ 0 w 914400"/>
                    <a:gd name="connsiteY3" fmla="*/ 5255 h 819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4400" h="819807">
                      <a:moveTo>
                        <a:pt x="0" y="5255"/>
                      </a:moveTo>
                      <a:lnTo>
                        <a:pt x="914400" y="0"/>
                      </a:lnTo>
                      <a:lnTo>
                        <a:pt x="462455" y="819807"/>
                      </a:lnTo>
                      <a:lnTo>
                        <a:pt x="0" y="5255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BDA75BA-693B-574C-8416-1AC3196906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4694" t="95892" r="53438" b="1882"/>
              <a:stretch/>
            </p:blipFill>
            <p:spPr>
              <a:xfrm>
                <a:off x="6481936" y="4128633"/>
                <a:ext cx="779929" cy="165462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1A00E5D-1C6B-1A44-9575-3A6C5930BB47}"/>
                  </a:ext>
                </a:extLst>
              </p:cNvPr>
              <p:cNvSpPr txBox="1"/>
              <p:nvPr/>
            </p:nvSpPr>
            <p:spPr>
              <a:xfrm>
                <a:off x="7096025" y="4072864"/>
                <a:ext cx="12720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/>
                  <a:t>Houze</a:t>
                </a:r>
                <a:r>
                  <a:rPr lang="en-US" sz="1200" dirty="0"/>
                  <a:t> et al. 1981</a:t>
                </a: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33C1FB5-ABFB-9144-B365-1A3332374A08}"/>
                </a:ext>
              </a:extLst>
            </p:cNvPr>
            <p:cNvSpPr/>
            <p:nvPr/>
          </p:nvSpPr>
          <p:spPr>
            <a:xfrm>
              <a:off x="3715972" y="2242546"/>
              <a:ext cx="126262" cy="12413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C5B1892-EDEE-2942-A3E2-8222F6F38E36}"/>
                </a:ext>
              </a:extLst>
            </p:cNvPr>
            <p:cNvSpPr/>
            <p:nvPr/>
          </p:nvSpPr>
          <p:spPr>
            <a:xfrm>
              <a:off x="3408983" y="2076592"/>
              <a:ext cx="775976" cy="152015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63B21E9-2241-6C44-A240-14B06191CA1D}"/>
                </a:ext>
              </a:extLst>
            </p:cNvPr>
            <p:cNvSpPr/>
            <p:nvPr/>
          </p:nvSpPr>
          <p:spPr>
            <a:xfrm>
              <a:off x="3401638" y="2124330"/>
              <a:ext cx="300786" cy="180664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76D5E56-F401-E046-8D99-88506050DBCC}"/>
                </a:ext>
              </a:extLst>
            </p:cNvPr>
            <p:cNvSpPr txBox="1"/>
            <p:nvPr/>
          </p:nvSpPr>
          <p:spPr>
            <a:xfrm>
              <a:off x="3341579" y="1967933"/>
              <a:ext cx="8750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Bintulu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859305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{64269148-167E-444B-93CA-5EFD8AD14579}tf10001063</Template>
  <TotalTime>21736</TotalTime>
  <Words>405</Words>
  <Application>Microsoft Macintosh PowerPoint</Application>
  <PresentationFormat>On-screen Show (16:9)</PresentationFormat>
  <Paragraphs>74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Helvetica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</dc:creator>
  <cp:lastModifiedBy>Bob</cp:lastModifiedBy>
  <cp:revision>30</cp:revision>
  <dcterms:created xsi:type="dcterms:W3CDTF">2021-12-17T17:55:14Z</dcterms:created>
  <dcterms:modified xsi:type="dcterms:W3CDTF">2022-01-26T14:58:00Z</dcterms:modified>
</cp:coreProperties>
</file>