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61" r:id="rId2"/>
    <p:sldId id="274" r:id="rId3"/>
    <p:sldId id="289" r:id="rId4"/>
    <p:sldId id="265" r:id="rId5"/>
    <p:sldId id="266" r:id="rId6"/>
    <p:sldId id="260" r:id="rId7"/>
    <p:sldId id="275" r:id="rId8"/>
    <p:sldId id="268" r:id="rId9"/>
    <p:sldId id="264" r:id="rId10"/>
    <p:sldId id="272" r:id="rId11"/>
    <p:sldId id="270" r:id="rId12"/>
    <p:sldId id="285" r:id="rId13"/>
    <p:sldId id="284" r:id="rId14"/>
    <p:sldId id="273" r:id="rId15"/>
    <p:sldId id="276" r:id="rId16"/>
    <p:sldId id="277" r:id="rId17"/>
    <p:sldId id="278" r:id="rId18"/>
    <p:sldId id="279" r:id="rId19"/>
    <p:sldId id="281" r:id="rId20"/>
    <p:sldId id="282" r:id="rId21"/>
    <p:sldId id="283" r:id="rId22"/>
    <p:sldId id="286" r:id="rId23"/>
    <p:sldId id="287" r:id="rId24"/>
    <p:sldId id="28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60"/>
    <p:restoredTop sz="88462"/>
  </p:normalViewPr>
  <p:slideViewPr>
    <p:cSldViewPr snapToGrid="0" snapToObjects="1">
      <p:cViewPr varScale="1">
        <p:scale>
          <a:sx n="107" d="100"/>
          <a:sy n="107" d="100"/>
        </p:scale>
        <p:origin x="544" y="1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2642C-7E30-444A-BDA6-AB41AEAA3051}" type="datetimeFigureOut">
              <a:rPr lang="en-US" smtClean="0"/>
              <a:t>8/3/20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CB5EA-5CEE-904C-AA41-FE8050D112A3}" type="slidenum">
              <a:rPr lang="en-US" smtClean="0"/>
              <a:t>‹#›</a:t>
            </a:fld>
            <a:endParaRPr lang="en-US"/>
          </a:p>
        </p:txBody>
      </p:sp>
    </p:spTree>
    <p:extLst>
      <p:ext uri="{BB962C8B-B14F-4D97-AF65-F5344CB8AC3E}">
        <p14:creationId xmlns:p14="http://schemas.microsoft.com/office/powerpoint/2010/main" val="270095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asked to set</a:t>
            </a:r>
            <a:r>
              <a:rPr lang="en-US" baseline="0" dirty="0"/>
              <a:t> the stage for a discussion of the kind of aircraft that will be needed in the foreseeable future for research that will help numerical weather prediction…</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a:t>
            </a:fld>
            <a:endParaRPr lang="en-US"/>
          </a:p>
        </p:txBody>
      </p:sp>
    </p:spTree>
    <p:extLst>
      <p:ext uri="{BB962C8B-B14F-4D97-AF65-F5344CB8AC3E}">
        <p14:creationId xmlns:p14="http://schemas.microsoft.com/office/powerpoint/2010/main" val="11375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CCB5EA-5CEE-904C-AA41-FE8050D112A3}" type="slidenum">
              <a:rPr lang="en-US" smtClean="0"/>
              <a:t>11</a:t>
            </a:fld>
            <a:endParaRPr lang="en-US"/>
          </a:p>
        </p:txBody>
      </p:sp>
    </p:spTree>
    <p:extLst>
      <p:ext uri="{BB962C8B-B14F-4D97-AF65-F5344CB8AC3E}">
        <p14:creationId xmlns:p14="http://schemas.microsoft.com/office/powerpoint/2010/main" val="337799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12</a:t>
            </a:fld>
            <a:endParaRPr lang="en-US"/>
          </a:p>
        </p:txBody>
      </p:sp>
    </p:spTree>
    <p:extLst>
      <p:ext uri="{BB962C8B-B14F-4D97-AF65-F5344CB8AC3E}">
        <p14:creationId xmlns:p14="http://schemas.microsoft.com/office/powerpoint/2010/main" val="58527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13</a:t>
            </a:fld>
            <a:endParaRPr lang="en-US"/>
          </a:p>
        </p:txBody>
      </p:sp>
    </p:spTree>
    <p:extLst>
      <p:ext uri="{BB962C8B-B14F-4D97-AF65-F5344CB8AC3E}">
        <p14:creationId xmlns:p14="http://schemas.microsoft.com/office/powerpoint/2010/main" val="3335402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of storms without knowing the environment</a:t>
            </a:r>
            <a:r>
              <a:rPr lang="en-US" baseline="0" dirty="0"/>
              <a:t> characteristics is of reduced value. Therefore the environmental profiles of thermo, wind, and aerosol  are needed. The environment below cloud base is also needed, especially for convection and TCs</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14</a:t>
            </a:fld>
            <a:endParaRPr lang="en-US"/>
          </a:p>
        </p:txBody>
      </p:sp>
    </p:spTree>
    <p:extLst>
      <p:ext uri="{BB962C8B-B14F-4D97-AF65-F5344CB8AC3E}">
        <p14:creationId xmlns:p14="http://schemas.microsoft.com/office/powerpoint/2010/main" val="1655482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summarize….</a:t>
            </a:r>
          </a:p>
          <a:p>
            <a:r>
              <a:rPr lang="en-US" baseline="0" dirty="0"/>
              <a:t>Note that the primary, essential large A/C can be usefully supplemented by highly specialized smaller A/C</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15</a:t>
            </a:fld>
            <a:endParaRPr lang="en-US"/>
          </a:p>
        </p:txBody>
      </p:sp>
    </p:spTree>
    <p:extLst>
      <p:ext uri="{BB962C8B-B14F-4D97-AF65-F5344CB8AC3E}">
        <p14:creationId xmlns:p14="http://schemas.microsoft.com/office/powerpoint/2010/main" val="1865341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what A/C</a:t>
            </a:r>
            <a:r>
              <a:rPr lang="en-US" baseline="0" dirty="0"/>
              <a:t> are needed for BL weather…</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16</a:t>
            </a:fld>
            <a:endParaRPr lang="en-US"/>
          </a:p>
        </p:txBody>
      </p:sp>
    </p:spTree>
    <p:extLst>
      <p:ext uri="{BB962C8B-B14F-4D97-AF65-F5344CB8AC3E}">
        <p14:creationId xmlns:p14="http://schemas.microsoft.com/office/powerpoint/2010/main" val="146015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kinds of important weather</a:t>
            </a:r>
            <a:r>
              <a:rPr lang="en-US" baseline="0" dirty="0"/>
              <a:t> forecast challenges are found in BL weather…</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17</a:t>
            </a:fld>
            <a:endParaRPr lang="en-US"/>
          </a:p>
        </p:txBody>
      </p:sp>
    </p:spTree>
    <p:extLst>
      <p:ext uri="{BB962C8B-B14F-4D97-AF65-F5344CB8AC3E}">
        <p14:creationId xmlns:p14="http://schemas.microsoft.com/office/powerpoint/2010/main" val="2483518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will be discussed on this topic in a later talk by Rob Wood, but</a:t>
            </a:r>
            <a:r>
              <a:rPr lang="en-US" baseline="0" dirty="0"/>
              <a:t> we can n</a:t>
            </a:r>
            <a:r>
              <a:rPr lang="en-US" dirty="0"/>
              <a:t>ote here that except</a:t>
            </a:r>
            <a:r>
              <a:rPr lang="en-US" baseline="0" dirty="0"/>
              <a:t> for altitude the requirements for a large A/C are similar to those for high-impact weather events.</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18</a:t>
            </a:fld>
            <a:endParaRPr lang="en-US"/>
          </a:p>
        </p:txBody>
      </p:sp>
    </p:spTree>
    <p:extLst>
      <p:ext uri="{BB962C8B-B14F-4D97-AF65-F5344CB8AC3E}">
        <p14:creationId xmlns:p14="http://schemas.microsoft.com/office/powerpoint/2010/main" val="226971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large</a:t>
            </a:r>
            <a:r>
              <a:rPr lang="en-US" baseline="0" dirty="0"/>
              <a:t> A/C is needed for BL weather systems. But there are important supplementary roles for smaller A/C or UASs. </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19</a:t>
            </a:fld>
            <a:endParaRPr lang="en-US"/>
          </a:p>
        </p:txBody>
      </p:sp>
    </p:spTree>
    <p:extLst>
      <p:ext uri="{BB962C8B-B14F-4D97-AF65-F5344CB8AC3E}">
        <p14:creationId xmlns:p14="http://schemas.microsoft.com/office/powerpoint/2010/main" val="3363415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large</a:t>
            </a:r>
            <a:r>
              <a:rPr lang="en-US" baseline="0" dirty="0"/>
              <a:t> A/C is needed for BL weather systems. But there are important supplementary roles for smaller A/C or UASs. </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20</a:t>
            </a:fld>
            <a:endParaRPr lang="en-US"/>
          </a:p>
        </p:txBody>
      </p:sp>
    </p:spTree>
    <p:extLst>
      <p:ext uri="{BB962C8B-B14F-4D97-AF65-F5344CB8AC3E}">
        <p14:creationId xmlns:p14="http://schemas.microsoft.com/office/powerpoint/2010/main" val="378630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a:t>
            </a:r>
            <a:r>
              <a:rPr lang="en-US" baseline="0" dirty="0"/>
              <a:t> remarks are based on a half century of experience in observational research on high-impact weather systems around the world. I’ve done field projects over all the tropical oceans, over plains, over mountains, on three continents and both low and midlatitudes. I’ve used all the major aircraft platforms, and working with satellite programs understand how these field programs relate to remote sensing from space…</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2</a:t>
            </a:fld>
            <a:endParaRPr lang="en-US"/>
          </a:p>
        </p:txBody>
      </p:sp>
    </p:spTree>
    <p:extLst>
      <p:ext uri="{BB962C8B-B14F-4D97-AF65-F5344CB8AC3E}">
        <p14:creationId xmlns:p14="http://schemas.microsoft.com/office/powerpoint/2010/main" val="873365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large</a:t>
            </a:r>
            <a:r>
              <a:rPr lang="en-US" baseline="0" dirty="0"/>
              <a:t> A/C is needed for BL weather systems. But there are important supplementary roles for smaller A/C or UASs. </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21</a:t>
            </a:fld>
            <a:endParaRPr lang="en-US"/>
          </a:p>
        </p:txBody>
      </p:sp>
    </p:spTree>
    <p:extLst>
      <p:ext uri="{BB962C8B-B14F-4D97-AF65-F5344CB8AC3E}">
        <p14:creationId xmlns:p14="http://schemas.microsoft.com/office/powerpoint/2010/main" val="2554466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22</a:t>
            </a:fld>
            <a:endParaRPr lang="en-US"/>
          </a:p>
        </p:txBody>
      </p:sp>
    </p:spTree>
    <p:extLst>
      <p:ext uri="{BB962C8B-B14F-4D97-AF65-F5344CB8AC3E}">
        <p14:creationId xmlns:p14="http://schemas.microsoft.com/office/powerpoint/2010/main" val="329383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bullet points are the mandates</a:t>
            </a:r>
            <a:r>
              <a:rPr lang="en-US" baseline="0" dirty="0"/>
              <a:t> for the committee organizing today’s workshop that relate to different types of aircraft and pose the question whether large aircraft are needed. They are, as you will see…</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4</a:t>
            </a:fld>
            <a:endParaRPr lang="en-US"/>
          </a:p>
        </p:txBody>
      </p:sp>
    </p:spTree>
    <p:extLst>
      <p:ext uri="{BB962C8B-B14F-4D97-AF65-F5344CB8AC3E}">
        <p14:creationId xmlns:p14="http://schemas.microsoft.com/office/powerpoint/2010/main" val="124841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divided the discussion into two categories of problems</a:t>
            </a:r>
            <a:r>
              <a:rPr lang="en-US" baseline="0" dirty="0"/>
              <a:t> of weather prediction</a:t>
            </a:r>
            <a:r>
              <a:rPr lang="en-US" dirty="0"/>
              <a:t>: High-impact weather phenomena and Boundary</a:t>
            </a:r>
            <a:r>
              <a:rPr lang="en-US" baseline="0" dirty="0"/>
              <a:t> layer weather phenomena…</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5</a:t>
            </a:fld>
            <a:endParaRPr lang="en-US"/>
          </a:p>
        </p:txBody>
      </p:sp>
    </p:spTree>
    <p:extLst>
      <p:ext uri="{BB962C8B-B14F-4D97-AF65-F5344CB8AC3E}">
        <p14:creationId xmlns:p14="http://schemas.microsoft.com/office/powerpoint/2010/main" val="219546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fair to say that these are the most prominent categories</a:t>
            </a:r>
            <a:r>
              <a:rPr lang="en-US" baseline="0" dirty="0"/>
              <a:t> of high impact weather, which are all handled roughly well in numerical forecasting but are all in need of refinement in detail.</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6</a:t>
            </a:fld>
            <a:endParaRPr lang="en-US"/>
          </a:p>
        </p:txBody>
      </p:sp>
    </p:spTree>
    <p:extLst>
      <p:ext uri="{BB962C8B-B14F-4D97-AF65-F5344CB8AC3E}">
        <p14:creationId xmlns:p14="http://schemas.microsoft.com/office/powerpoint/2010/main" val="671499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outstanding questions that need</a:t>
            </a:r>
            <a:r>
              <a:rPr lang="en-US" baseline="0" dirty="0"/>
              <a:t> addressing by aircraft</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7</a:t>
            </a:fld>
            <a:endParaRPr lang="en-US"/>
          </a:p>
        </p:txBody>
      </p:sp>
    </p:spTree>
    <p:extLst>
      <p:ext uri="{BB962C8B-B14F-4D97-AF65-F5344CB8AC3E}">
        <p14:creationId xmlns:p14="http://schemas.microsoft.com/office/powerpoint/2010/main" val="268546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essential characteristics of the A/C needed to document</a:t>
            </a:r>
            <a:r>
              <a:rPr lang="en-US" baseline="0" dirty="0"/>
              <a:t> and study these systems, we have to consider the time and space scales of the phenomena…</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8</a:t>
            </a:fld>
            <a:endParaRPr lang="en-US"/>
          </a:p>
        </p:txBody>
      </p:sp>
    </p:spTree>
    <p:extLst>
      <p:ext uri="{BB962C8B-B14F-4D97-AF65-F5344CB8AC3E}">
        <p14:creationId xmlns:p14="http://schemas.microsoft.com/office/powerpoint/2010/main" val="91417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to A/C studies of these systems is</a:t>
            </a:r>
            <a:r>
              <a:rPr lang="en-US" baseline="0" dirty="0"/>
              <a:t> in situ sampling of fundamental variables, which are interrelated and must be sampled simultaneously. E.g., note that the microphysical parameters are sensitive functions of T, that water vaper is needed to get the in cloud value of theta-e, and that as important as vertical velocity is, it is very difficult to measure when the values drop below 1-2 m/s, and most w’s in storms are of these lower values. A/C must be robust for in cloud sampling.</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9</a:t>
            </a:fld>
            <a:endParaRPr lang="en-US"/>
          </a:p>
        </p:txBody>
      </p:sp>
    </p:spTree>
    <p:extLst>
      <p:ext uri="{BB962C8B-B14F-4D97-AF65-F5344CB8AC3E}">
        <p14:creationId xmlns:p14="http://schemas.microsoft.com/office/powerpoint/2010/main" val="713994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situ sampling only provides occasional spot values</a:t>
            </a:r>
            <a:r>
              <a:rPr lang="en-US" baseline="0" dirty="0"/>
              <a:t> of variables. To put the in situ data into the context of the overall storm remote sensing by radar is essential. Payloads must include radars.</a:t>
            </a:r>
            <a:endParaRPr lang="en-US" dirty="0"/>
          </a:p>
        </p:txBody>
      </p:sp>
      <p:sp>
        <p:nvSpPr>
          <p:cNvPr id="4" name="Slide Number Placeholder 3"/>
          <p:cNvSpPr>
            <a:spLocks noGrp="1"/>
          </p:cNvSpPr>
          <p:nvPr>
            <p:ph type="sldNum" sz="quarter" idx="5"/>
          </p:nvPr>
        </p:nvSpPr>
        <p:spPr/>
        <p:txBody>
          <a:bodyPr/>
          <a:lstStyle/>
          <a:p>
            <a:fld id="{26CCB5EA-5CEE-904C-AA41-FE8050D112A3}" type="slidenum">
              <a:rPr lang="en-US" smtClean="0"/>
              <a:t>10</a:t>
            </a:fld>
            <a:endParaRPr lang="en-US"/>
          </a:p>
        </p:txBody>
      </p:sp>
    </p:spTree>
    <p:extLst>
      <p:ext uri="{BB962C8B-B14F-4D97-AF65-F5344CB8AC3E}">
        <p14:creationId xmlns:p14="http://schemas.microsoft.com/office/powerpoint/2010/main" val="22485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4E26D7-5AF0-7F48-A459-B66B89AE6A99}"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69131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60857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33600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32841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4E26D7-5AF0-7F48-A459-B66B89AE6A99}" type="datetimeFigureOut">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3075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E26D7-5AF0-7F48-A459-B66B89AE6A99}" type="datetimeFigureOut">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940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E26D7-5AF0-7F48-A459-B66B89AE6A99}" type="datetimeFigureOut">
              <a:rPr lang="en-US" smtClean="0"/>
              <a:t>8/3/20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09396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E26D7-5AF0-7F48-A459-B66B89AE6A99}" type="datetimeFigureOut">
              <a:rPr lang="en-US" smtClean="0"/>
              <a:t>8/3/20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77012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E26D7-5AF0-7F48-A459-B66B89AE6A99}" type="datetimeFigureOut">
              <a:rPr lang="en-US" smtClean="0"/>
              <a:t>8/3/20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19683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95871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0715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E26D7-5AF0-7F48-A459-B66B89AE6A99}" type="datetimeFigureOut">
              <a:rPr lang="en-US" smtClean="0"/>
              <a:t>8/3/20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5106-A82F-5C4E-98DD-5121794A5024}" type="slidenum">
              <a:rPr lang="en-US" smtClean="0"/>
              <a:t>‹#›</a:t>
            </a:fld>
            <a:endParaRPr lang="en-US"/>
          </a:p>
        </p:txBody>
      </p:sp>
    </p:spTree>
    <p:extLst>
      <p:ext uri="{BB962C8B-B14F-4D97-AF65-F5344CB8AC3E}">
        <p14:creationId xmlns:p14="http://schemas.microsoft.com/office/powerpoint/2010/main" val="244894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59E1-FB45-0147-A314-7131C97ACC2D}"/>
              </a:ext>
            </a:extLst>
          </p:cNvPr>
          <p:cNvSpPr>
            <a:spLocks noGrp="1"/>
          </p:cNvSpPr>
          <p:nvPr>
            <p:ph type="ctrTitle"/>
          </p:nvPr>
        </p:nvSpPr>
        <p:spPr>
          <a:xfrm>
            <a:off x="685800" y="792308"/>
            <a:ext cx="7772400" cy="1470025"/>
          </a:xfrm>
        </p:spPr>
        <p:txBody>
          <a:bodyPr>
            <a:noAutofit/>
          </a:bodyPr>
          <a:lstStyle/>
          <a:p>
            <a:r>
              <a:rPr lang="en-US" sz="3600" dirty="0"/>
              <a:t>Airborne Platform Requirements for Advancing Dynamics and Physics of Weather Forecasts</a:t>
            </a:r>
          </a:p>
        </p:txBody>
      </p:sp>
      <p:sp>
        <p:nvSpPr>
          <p:cNvPr id="3" name="Subtitle 2">
            <a:extLst>
              <a:ext uri="{FF2B5EF4-FFF2-40B4-BE49-F238E27FC236}">
                <a16:creationId xmlns:a16="http://schemas.microsoft.com/office/drawing/2014/main" id="{84847E44-2F9D-1540-AC88-F113866DF10C}"/>
              </a:ext>
            </a:extLst>
          </p:cNvPr>
          <p:cNvSpPr>
            <a:spLocks noGrp="1"/>
          </p:cNvSpPr>
          <p:nvPr>
            <p:ph type="subTitle" idx="1"/>
          </p:nvPr>
        </p:nvSpPr>
        <p:spPr>
          <a:xfrm>
            <a:off x="1371600" y="3327719"/>
            <a:ext cx="6400800" cy="1283576"/>
          </a:xfrm>
        </p:spPr>
        <p:txBody>
          <a:bodyPr/>
          <a:lstStyle/>
          <a:p>
            <a:r>
              <a:rPr lang="en-US" dirty="0"/>
              <a:t>Robert </a:t>
            </a:r>
            <a:r>
              <a:rPr lang="en-US" dirty="0" err="1"/>
              <a:t>Houze</a:t>
            </a:r>
            <a:endParaRPr lang="en-US" dirty="0"/>
          </a:p>
          <a:p>
            <a:r>
              <a:rPr lang="en-US" dirty="0"/>
              <a:t>University of Washington</a:t>
            </a:r>
          </a:p>
        </p:txBody>
      </p:sp>
      <p:sp>
        <p:nvSpPr>
          <p:cNvPr id="4" name="TextBox 3">
            <a:extLst>
              <a:ext uri="{FF2B5EF4-FFF2-40B4-BE49-F238E27FC236}">
                <a16:creationId xmlns:a16="http://schemas.microsoft.com/office/drawing/2014/main" id="{5BA369CA-486D-F846-B29F-E555D8DCCED1}"/>
              </a:ext>
            </a:extLst>
          </p:cNvPr>
          <p:cNvSpPr txBox="1"/>
          <p:nvPr/>
        </p:nvSpPr>
        <p:spPr>
          <a:xfrm>
            <a:off x="0" y="6065692"/>
            <a:ext cx="9144000" cy="369332"/>
          </a:xfrm>
          <a:prstGeom prst="rect">
            <a:avLst/>
          </a:prstGeom>
          <a:noFill/>
        </p:spPr>
        <p:txBody>
          <a:bodyPr wrap="square" rtlCol="0">
            <a:spAutoFit/>
          </a:bodyPr>
          <a:lstStyle/>
          <a:p>
            <a:pPr algn="ctr"/>
            <a:r>
              <a:rPr lang="en-US" dirty="0"/>
              <a:t>NAS Future of NASA Aircraft Meeting, July 29-31, 2020</a:t>
            </a:r>
          </a:p>
        </p:txBody>
      </p:sp>
    </p:spTree>
    <p:extLst>
      <p:ext uri="{BB962C8B-B14F-4D97-AF65-F5344CB8AC3E}">
        <p14:creationId xmlns:p14="http://schemas.microsoft.com/office/powerpoint/2010/main" val="2891540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3A9651-EF67-324C-A943-8B7913139A3A}"/>
              </a:ext>
            </a:extLst>
          </p:cNvPr>
          <p:cNvSpPr txBox="1"/>
          <p:nvPr/>
        </p:nvSpPr>
        <p:spPr>
          <a:xfrm>
            <a:off x="655851" y="412438"/>
            <a:ext cx="7430314" cy="4462760"/>
          </a:xfrm>
          <a:prstGeom prst="rect">
            <a:avLst/>
          </a:prstGeom>
          <a:noFill/>
        </p:spPr>
        <p:txBody>
          <a:bodyPr wrap="square" rtlCol="0">
            <a:spAutoFit/>
          </a:bodyPr>
          <a:lstStyle/>
          <a:p>
            <a:r>
              <a:rPr lang="en-US" sz="2400" b="1" dirty="0"/>
              <a:t>Types of remote sensing measurements required</a:t>
            </a:r>
          </a:p>
          <a:p>
            <a:pPr lvl="1"/>
            <a:endParaRPr lang="en-US" sz="2400" dirty="0"/>
          </a:p>
          <a:p>
            <a:pPr marL="987425" lvl="1" indent="-530225"/>
            <a:r>
              <a:rPr lang="en-US" sz="2400" dirty="0"/>
              <a:t>Targeting—</a:t>
            </a:r>
          </a:p>
          <a:p>
            <a:pPr marL="1030288" lvl="2" indent="-115888">
              <a:buFont typeface="Arial" panose="020B0604020202020204" pitchFamily="34" charset="0"/>
              <a:buChar char="•"/>
            </a:pPr>
            <a:r>
              <a:rPr lang="en-US" sz="2000" dirty="0"/>
              <a:t>On board radar</a:t>
            </a:r>
          </a:p>
          <a:p>
            <a:pPr marL="1030288" lvl="2" indent="-115888">
              <a:buFont typeface="Arial" panose="020B0604020202020204" pitchFamily="34" charset="0"/>
              <a:buChar char="•"/>
            </a:pPr>
            <a:r>
              <a:rPr lang="en-US" sz="2000" dirty="0"/>
              <a:t>Ground-based radar</a:t>
            </a:r>
          </a:p>
          <a:p>
            <a:pPr marL="1030288" lvl="2" indent="-115888">
              <a:buFont typeface="Arial" panose="020B0604020202020204" pitchFamily="34" charset="0"/>
              <a:buChar char="•"/>
            </a:pPr>
            <a:r>
              <a:rPr lang="en-US" sz="2000" dirty="0"/>
              <a:t>Satellite imagery </a:t>
            </a:r>
          </a:p>
          <a:p>
            <a:pPr marL="987425" lvl="1" indent="-530225"/>
            <a:endParaRPr lang="en-US" sz="2400" dirty="0"/>
          </a:p>
          <a:p>
            <a:pPr marL="987425" lvl="1" indent="-530225"/>
            <a:r>
              <a:rPr lang="en-US" sz="2400" dirty="0"/>
              <a:t>Spatial distributions—</a:t>
            </a:r>
          </a:p>
          <a:p>
            <a:pPr marL="1030288" lvl="2" indent="-115888">
              <a:buFont typeface="Arial" panose="020B0604020202020204" pitchFamily="34" charset="0"/>
              <a:buChar char="•"/>
            </a:pPr>
            <a:r>
              <a:rPr lang="en-US" sz="2000" dirty="0"/>
              <a:t>Precipitation particles (X, Ku, Ka band radars)</a:t>
            </a:r>
          </a:p>
          <a:p>
            <a:pPr marL="1030288" lvl="2" indent="-115888">
              <a:buFont typeface="Arial" panose="020B0604020202020204" pitchFamily="34" charset="0"/>
              <a:buChar char="•"/>
            </a:pPr>
            <a:r>
              <a:rPr lang="en-US" sz="2000" dirty="0"/>
              <a:t>Cloud particles (W band radar)</a:t>
            </a:r>
          </a:p>
          <a:p>
            <a:pPr marL="1030288" lvl="2" indent="-115888">
              <a:buFont typeface="Arial" panose="020B0604020202020204" pitchFamily="34" charset="0"/>
              <a:buChar char="•"/>
            </a:pPr>
            <a:r>
              <a:rPr lang="en-US" sz="2000" dirty="0"/>
              <a:t>Wind components (u, v, w Doppler radar)</a:t>
            </a:r>
          </a:p>
          <a:p>
            <a:pPr marL="1030288" lvl="2" indent="-115888">
              <a:buFont typeface="Arial" panose="020B0604020202020204" pitchFamily="34" charset="0"/>
              <a:buChar char="•"/>
            </a:pPr>
            <a:r>
              <a:rPr lang="en-US" sz="2000" dirty="0"/>
              <a:t>Particle types (dual-polarized radar)</a:t>
            </a:r>
          </a:p>
          <a:p>
            <a:pPr lvl="1"/>
            <a:endParaRPr lang="en-US" sz="2400" dirty="0"/>
          </a:p>
        </p:txBody>
      </p:sp>
      <p:sp>
        <p:nvSpPr>
          <p:cNvPr id="2" name="TextBox 1">
            <a:extLst>
              <a:ext uri="{FF2B5EF4-FFF2-40B4-BE49-F238E27FC236}">
                <a16:creationId xmlns:a16="http://schemas.microsoft.com/office/drawing/2014/main" id="{367D715C-A9B7-F54F-A3CF-CC7EF68285E8}"/>
              </a:ext>
            </a:extLst>
          </p:cNvPr>
          <p:cNvSpPr txBox="1"/>
          <p:nvPr/>
        </p:nvSpPr>
        <p:spPr>
          <a:xfrm>
            <a:off x="8776138" y="3585076"/>
            <a:ext cx="184731" cy="369332"/>
          </a:xfrm>
          <a:prstGeom prst="rect">
            <a:avLst/>
          </a:prstGeom>
          <a:noFill/>
        </p:spPr>
        <p:txBody>
          <a:bodyPr wrap="none" rtlCol="0">
            <a:spAutoFit/>
          </a:bodyPr>
          <a:lstStyle/>
          <a:p>
            <a:endParaRPr lang="en-US" dirty="0"/>
          </a:p>
        </p:txBody>
      </p:sp>
      <p:grpSp>
        <p:nvGrpSpPr>
          <p:cNvPr id="7" name="Group 6">
            <a:extLst>
              <a:ext uri="{FF2B5EF4-FFF2-40B4-BE49-F238E27FC236}">
                <a16:creationId xmlns:a16="http://schemas.microsoft.com/office/drawing/2014/main" id="{D39C6C32-AF13-1745-BB75-7489D99D6323}"/>
              </a:ext>
            </a:extLst>
          </p:cNvPr>
          <p:cNvGrpSpPr/>
          <p:nvPr/>
        </p:nvGrpSpPr>
        <p:grpSpPr>
          <a:xfrm>
            <a:off x="2750297" y="4978392"/>
            <a:ext cx="2080006" cy="1300475"/>
            <a:chOff x="5104565" y="4995535"/>
            <a:chExt cx="2080006" cy="1300475"/>
          </a:xfrm>
        </p:grpSpPr>
        <p:sp>
          <p:nvSpPr>
            <p:cNvPr id="5" name="TextBox 4">
              <a:extLst>
                <a:ext uri="{FF2B5EF4-FFF2-40B4-BE49-F238E27FC236}">
                  <a16:creationId xmlns:a16="http://schemas.microsoft.com/office/drawing/2014/main" id="{F1985007-B8CA-E345-83F8-BCABC61399E8}"/>
                </a:ext>
              </a:extLst>
            </p:cNvPr>
            <p:cNvSpPr txBox="1"/>
            <p:nvPr/>
          </p:nvSpPr>
          <p:spPr>
            <a:xfrm>
              <a:off x="5104565" y="5649679"/>
              <a:ext cx="2080006" cy="646331"/>
            </a:xfrm>
            <a:prstGeom prst="rect">
              <a:avLst/>
            </a:prstGeom>
            <a:noFill/>
            <a:ln>
              <a:solidFill>
                <a:schemeClr val="tx1"/>
              </a:solidFill>
            </a:ln>
          </p:spPr>
          <p:txBody>
            <a:bodyPr wrap="square" rtlCol="0">
              <a:spAutoFit/>
            </a:bodyPr>
            <a:lstStyle/>
            <a:p>
              <a:r>
                <a:rPr lang="en-US" dirty="0"/>
                <a:t>Payload sufficient for radars</a:t>
              </a:r>
            </a:p>
          </p:txBody>
        </p:sp>
        <p:sp>
          <p:nvSpPr>
            <p:cNvPr id="6" name="Down Arrow 5">
              <a:extLst>
                <a:ext uri="{FF2B5EF4-FFF2-40B4-BE49-F238E27FC236}">
                  <a16:creationId xmlns:a16="http://schemas.microsoft.com/office/drawing/2014/main" id="{0E168FD0-8707-4142-8AF1-840DD5889630}"/>
                </a:ext>
              </a:extLst>
            </p:cNvPr>
            <p:cNvSpPr/>
            <p:nvPr/>
          </p:nvSpPr>
          <p:spPr>
            <a:xfrm>
              <a:off x="6074230" y="4995535"/>
              <a:ext cx="140677" cy="514976"/>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9302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393658-9C16-0C4C-8B43-18BE2743BE43}"/>
              </a:ext>
            </a:extLst>
          </p:cNvPr>
          <p:cNvGrpSpPr/>
          <p:nvPr/>
        </p:nvGrpSpPr>
        <p:grpSpPr>
          <a:xfrm>
            <a:off x="984875" y="228600"/>
            <a:ext cx="7174250" cy="6400800"/>
            <a:chOff x="495301" y="228600"/>
            <a:chExt cx="7174250" cy="6400800"/>
          </a:xfrm>
        </p:grpSpPr>
        <p:pic>
          <p:nvPicPr>
            <p:cNvPr id="5" name="Picture 4">
              <a:extLst>
                <a:ext uri="{FF2B5EF4-FFF2-40B4-BE49-F238E27FC236}">
                  <a16:creationId xmlns:a16="http://schemas.microsoft.com/office/drawing/2014/main" id="{1B4DE12F-4784-CF49-9CE6-A3D0BF1C267A}"/>
                </a:ext>
              </a:extLst>
            </p:cNvPr>
            <p:cNvPicPr>
              <a:picLocks noChangeAspect="1"/>
            </p:cNvPicPr>
            <p:nvPr/>
          </p:nvPicPr>
          <p:blipFill rotWithShape="1">
            <a:blip r:embed="rId3"/>
            <a:srcRect b="6666"/>
            <a:stretch/>
          </p:blipFill>
          <p:spPr>
            <a:xfrm>
              <a:off x="3862049" y="228600"/>
              <a:ext cx="3807502" cy="6400800"/>
            </a:xfrm>
            <a:prstGeom prst="rect">
              <a:avLst/>
            </a:prstGeom>
          </p:spPr>
        </p:pic>
        <p:sp>
          <p:nvSpPr>
            <p:cNvPr id="6" name="TextBox 5">
              <a:extLst>
                <a:ext uri="{FF2B5EF4-FFF2-40B4-BE49-F238E27FC236}">
                  <a16:creationId xmlns:a16="http://schemas.microsoft.com/office/drawing/2014/main" id="{309B6859-E1FB-274F-8CC4-76BF4302E397}"/>
                </a:ext>
              </a:extLst>
            </p:cNvPr>
            <p:cNvSpPr txBox="1"/>
            <p:nvPr/>
          </p:nvSpPr>
          <p:spPr>
            <a:xfrm>
              <a:off x="495301" y="428178"/>
              <a:ext cx="3136900" cy="6001643"/>
            </a:xfrm>
            <a:prstGeom prst="rect">
              <a:avLst/>
            </a:prstGeom>
            <a:noFill/>
          </p:spPr>
          <p:txBody>
            <a:bodyPr wrap="square" rtlCol="0">
              <a:spAutoFit/>
            </a:bodyPr>
            <a:lstStyle/>
            <a:p>
              <a:r>
                <a:rPr lang="en-US" sz="2400" b="1" dirty="0"/>
                <a:t>DC-8 flight with APR3 radar over the Olympic Mountains in OLYMPEX in 2015</a:t>
              </a:r>
            </a:p>
            <a:p>
              <a:pPr algn="ctr"/>
              <a:endParaRPr lang="en-US" sz="2400" dirty="0"/>
            </a:p>
            <a:p>
              <a:pPr marL="342900" indent="-342900">
                <a:buFont typeface="Arial" panose="020B0604020202020204" pitchFamily="34" charset="0"/>
                <a:buChar char="•"/>
              </a:pPr>
              <a:r>
                <a:rPr lang="en-US" sz="2400" dirty="0"/>
                <a:t>Three different radar frequencies used to show how mountains affected the frontal storm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Provided context for smaller citation aircraft to sample microphysics at different altitudes</a:t>
              </a:r>
            </a:p>
          </p:txBody>
        </p:sp>
      </p:grpSp>
    </p:spTree>
    <p:extLst>
      <p:ext uri="{BB962C8B-B14F-4D97-AF65-F5344CB8AC3E}">
        <p14:creationId xmlns:p14="http://schemas.microsoft.com/office/powerpoint/2010/main" val="235729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D96919-0304-074E-8258-4BA3B2ED28B9}"/>
              </a:ext>
            </a:extLst>
          </p:cNvPr>
          <p:cNvSpPr txBox="1"/>
          <p:nvPr/>
        </p:nvSpPr>
        <p:spPr>
          <a:xfrm>
            <a:off x="292718" y="336012"/>
            <a:ext cx="3487113" cy="3600986"/>
          </a:xfrm>
          <a:prstGeom prst="rect">
            <a:avLst/>
          </a:prstGeom>
          <a:noFill/>
        </p:spPr>
        <p:txBody>
          <a:bodyPr wrap="square" rtlCol="0">
            <a:spAutoFit/>
          </a:bodyPr>
          <a:lstStyle/>
          <a:p>
            <a:r>
              <a:rPr lang="en-US" sz="2400" b="1" dirty="0"/>
              <a:t>Two P3s flying in Hurricane Katrina (2005)</a:t>
            </a:r>
          </a:p>
          <a:p>
            <a:pPr algn="ctr"/>
            <a:endParaRPr lang="en-US" dirty="0"/>
          </a:p>
          <a:p>
            <a:pPr marL="342900" indent="-342900">
              <a:buFont typeface="Arial" panose="020B0604020202020204" pitchFamily="34" charset="0"/>
              <a:buChar char="•"/>
            </a:pPr>
            <a:r>
              <a:rPr lang="en-US" dirty="0"/>
              <a:t>Scanning radars on the NOAA P3 targeted the principal </a:t>
            </a:r>
            <a:r>
              <a:rPr lang="en-US" dirty="0" err="1"/>
              <a:t>rainband</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Guided by targeting of the scanning radars, the NCAR Eldora radar on a Navy P3 provided unprecedented documentation of the </a:t>
            </a:r>
            <a:r>
              <a:rPr lang="en-US" dirty="0" err="1"/>
              <a:t>rainband</a:t>
            </a:r>
            <a:endParaRPr lang="en-US" dirty="0"/>
          </a:p>
        </p:txBody>
      </p:sp>
      <p:grpSp>
        <p:nvGrpSpPr>
          <p:cNvPr id="18" name="Group 17">
            <a:extLst>
              <a:ext uri="{FF2B5EF4-FFF2-40B4-BE49-F238E27FC236}">
                <a16:creationId xmlns:a16="http://schemas.microsoft.com/office/drawing/2014/main" id="{47FD9988-EF77-9B4F-B998-37FD8F622D88}"/>
              </a:ext>
            </a:extLst>
          </p:cNvPr>
          <p:cNvGrpSpPr/>
          <p:nvPr/>
        </p:nvGrpSpPr>
        <p:grpSpPr>
          <a:xfrm>
            <a:off x="4305301" y="953293"/>
            <a:ext cx="4533900" cy="4951413"/>
            <a:chOff x="1092201" y="1322388"/>
            <a:chExt cx="4533900" cy="4951413"/>
          </a:xfrm>
        </p:grpSpPr>
        <p:grpSp>
          <p:nvGrpSpPr>
            <p:cNvPr id="13" name="Group 3">
              <a:extLst>
                <a:ext uri="{FF2B5EF4-FFF2-40B4-BE49-F238E27FC236}">
                  <a16:creationId xmlns:a16="http://schemas.microsoft.com/office/drawing/2014/main" id="{7B1E124A-92C0-5F40-A611-074D767CDC65}"/>
                </a:ext>
              </a:extLst>
            </p:cNvPr>
            <p:cNvGrpSpPr>
              <a:grpSpLocks/>
            </p:cNvGrpSpPr>
            <p:nvPr/>
          </p:nvGrpSpPr>
          <p:grpSpPr bwMode="auto">
            <a:xfrm>
              <a:off x="1092201" y="1322388"/>
              <a:ext cx="4533900" cy="4951413"/>
              <a:chOff x="688" y="833"/>
              <a:chExt cx="2856" cy="3119"/>
            </a:xfrm>
          </p:grpSpPr>
          <p:sp>
            <p:nvSpPr>
              <p:cNvPr id="14" name="Text Box 4">
                <a:extLst>
                  <a:ext uri="{FF2B5EF4-FFF2-40B4-BE49-F238E27FC236}">
                    <a16:creationId xmlns:a16="http://schemas.microsoft.com/office/drawing/2014/main" id="{833604ED-B52E-404E-BB45-91562292D909}"/>
                  </a:ext>
                </a:extLst>
              </p:cNvPr>
              <p:cNvSpPr txBox="1">
                <a:spLocks noChangeArrowheads="1"/>
              </p:cNvSpPr>
              <p:nvPr/>
            </p:nvSpPr>
            <p:spPr bwMode="auto">
              <a:xfrm>
                <a:off x="1033" y="3002"/>
                <a:ext cx="1043"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Comic Sans MS" panose="030F0902030302020204" pitchFamily="66" charset="0"/>
                    <a:ea typeface="ＭＳ Ｐゴシック" panose="020B0600070205080204" pitchFamily="34" charset="-128"/>
                  </a:defRPr>
                </a:lvl1pPr>
                <a:lvl2pPr marL="742950" indent="-285750">
                  <a:defRPr>
                    <a:solidFill>
                      <a:schemeClr val="tx1"/>
                    </a:solidFill>
                    <a:latin typeface="Comic Sans MS" panose="030F0902030302020204" pitchFamily="66" charset="0"/>
                    <a:ea typeface="ＭＳ Ｐゴシック" panose="020B0600070205080204" pitchFamily="34" charset="-128"/>
                  </a:defRPr>
                </a:lvl2pPr>
                <a:lvl3pPr marL="1143000" indent="-228600">
                  <a:defRPr>
                    <a:solidFill>
                      <a:schemeClr val="tx1"/>
                    </a:solidFill>
                    <a:latin typeface="Comic Sans MS" panose="030F0902030302020204" pitchFamily="66" charset="0"/>
                    <a:ea typeface="ＭＳ Ｐゴシック" panose="020B0600070205080204" pitchFamily="34" charset="-128"/>
                  </a:defRPr>
                </a:lvl3pPr>
                <a:lvl4pPr marL="1600200" indent="-228600">
                  <a:defRPr>
                    <a:solidFill>
                      <a:schemeClr val="tx1"/>
                    </a:solidFill>
                    <a:latin typeface="Comic Sans MS" panose="030F0902030302020204" pitchFamily="66" charset="0"/>
                    <a:ea typeface="ＭＳ Ｐゴシック" panose="020B0600070205080204" pitchFamily="34" charset="-128"/>
                  </a:defRPr>
                </a:lvl4pPr>
                <a:lvl5pPr marL="2057400" indent="-228600">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bg1"/>
                    </a:solidFill>
                  </a:rPr>
                  <a:t>ELDORA data</a:t>
                </a:r>
              </a:p>
            </p:txBody>
          </p:sp>
          <p:sp>
            <p:nvSpPr>
              <p:cNvPr id="15" name="Line 5">
                <a:extLst>
                  <a:ext uri="{FF2B5EF4-FFF2-40B4-BE49-F238E27FC236}">
                    <a16:creationId xmlns:a16="http://schemas.microsoft.com/office/drawing/2014/main" id="{FBFE7A8F-BB4C-5F48-8D3E-CA8C8AAD30FD}"/>
                  </a:ext>
                </a:extLst>
              </p:cNvPr>
              <p:cNvSpPr>
                <a:spLocks noChangeShapeType="1"/>
              </p:cNvSpPr>
              <p:nvPr/>
            </p:nvSpPr>
            <p:spPr bwMode="auto">
              <a:xfrm flipV="1">
                <a:off x="2051" y="2928"/>
                <a:ext cx="384" cy="144"/>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6" name="Picture 6">
                <a:extLst>
                  <a:ext uri="{FF2B5EF4-FFF2-40B4-BE49-F238E27FC236}">
                    <a16:creationId xmlns:a16="http://schemas.microsoft.com/office/drawing/2014/main" id="{D8A22023-9BC3-A648-87E9-6668209AD4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34" t="11061" r="19290" b="12053"/>
              <a:stretch/>
            </p:blipFill>
            <p:spPr bwMode="auto">
              <a:xfrm>
                <a:off x="688" y="833"/>
                <a:ext cx="2856" cy="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Freeform 7">
              <a:extLst>
                <a:ext uri="{FF2B5EF4-FFF2-40B4-BE49-F238E27FC236}">
                  <a16:creationId xmlns:a16="http://schemas.microsoft.com/office/drawing/2014/main" id="{D39E8561-9944-2743-BFEF-592BC299169D}"/>
                </a:ext>
              </a:extLst>
            </p:cNvPr>
            <p:cNvSpPr>
              <a:spLocks/>
            </p:cNvSpPr>
            <p:nvPr/>
          </p:nvSpPr>
          <p:spPr bwMode="auto">
            <a:xfrm>
              <a:off x="3975100" y="2647950"/>
              <a:ext cx="665163" cy="3194050"/>
            </a:xfrm>
            <a:custGeom>
              <a:avLst/>
              <a:gdLst>
                <a:gd name="T0" fmla="*/ 0 w 419"/>
                <a:gd name="T1" fmla="*/ 0 h 2012"/>
                <a:gd name="T2" fmla="*/ 177800 w 419"/>
                <a:gd name="T3" fmla="*/ 171450 h 2012"/>
                <a:gd name="T4" fmla="*/ 323850 w 419"/>
                <a:gd name="T5" fmla="*/ 387350 h 2012"/>
                <a:gd name="T6" fmla="*/ 368300 w 419"/>
                <a:gd name="T7" fmla="*/ 495300 h 2012"/>
                <a:gd name="T8" fmla="*/ 387350 w 419"/>
                <a:gd name="T9" fmla="*/ 654050 h 2012"/>
                <a:gd name="T10" fmla="*/ 431800 w 419"/>
                <a:gd name="T11" fmla="*/ 800100 h 2012"/>
                <a:gd name="T12" fmla="*/ 514350 w 419"/>
                <a:gd name="T13" fmla="*/ 1009650 h 2012"/>
                <a:gd name="T14" fmla="*/ 641350 w 419"/>
                <a:gd name="T15" fmla="*/ 1301750 h 2012"/>
                <a:gd name="T16" fmla="*/ 654050 w 419"/>
                <a:gd name="T17" fmla="*/ 1492250 h 2012"/>
                <a:gd name="T18" fmla="*/ 590550 w 419"/>
                <a:gd name="T19" fmla="*/ 1854200 h 2012"/>
                <a:gd name="T20" fmla="*/ 542925 w 419"/>
                <a:gd name="T21" fmla="*/ 2178050 h 2012"/>
                <a:gd name="T22" fmla="*/ 501650 w 419"/>
                <a:gd name="T23" fmla="*/ 2362200 h 2012"/>
                <a:gd name="T24" fmla="*/ 419100 w 419"/>
                <a:gd name="T25" fmla="*/ 2673350 h 2012"/>
                <a:gd name="T26" fmla="*/ 336550 w 419"/>
                <a:gd name="T27" fmla="*/ 2914650 h 2012"/>
                <a:gd name="T28" fmla="*/ 266700 w 419"/>
                <a:gd name="T29" fmla="*/ 3194050 h 20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9" h="2012">
                  <a:moveTo>
                    <a:pt x="0" y="0"/>
                  </a:moveTo>
                  <a:cubicBezTo>
                    <a:pt x="19" y="17"/>
                    <a:pt x="78" y="67"/>
                    <a:pt x="112" y="108"/>
                  </a:cubicBezTo>
                  <a:cubicBezTo>
                    <a:pt x="146" y="149"/>
                    <a:pt x="184" y="210"/>
                    <a:pt x="204" y="244"/>
                  </a:cubicBezTo>
                  <a:cubicBezTo>
                    <a:pt x="224" y="278"/>
                    <a:pt x="225" y="284"/>
                    <a:pt x="232" y="312"/>
                  </a:cubicBezTo>
                  <a:cubicBezTo>
                    <a:pt x="239" y="340"/>
                    <a:pt x="237" y="380"/>
                    <a:pt x="244" y="412"/>
                  </a:cubicBezTo>
                  <a:cubicBezTo>
                    <a:pt x="251" y="444"/>
                    <a:pt x="259" y="467"/>
                    <a:pt x="272" y="504"/>
                  </a:cubicBezTo>
                  <a:cubicBezTo>
                    <a:pt x="285" y="541"/>
                    <a:pt x="302" y="583"/>
                    <a:pt x="324" y="636"/>
                  </a:cubicBezTo>
                  <a:cubicBezTo>
                    <a:pt x="346" y="689"/>
                    <a:pt x="389" y="769"/>
                    <a:pt x="404" y="820"/>
                  </a:cubicBezTo>
                  <a:cubicBezTo>
                    <a:pt x="419" y="871"/>
                    <a:pt x="417" y="882"/>
                    <a:pt x="412" y="940"/>
                  </a:cubicBezTo>
                  <a:cubicBezTo>
                    <a:pt x="407" y="998"/>
                    <a:pt x="384" y="1096"/>
                    <a:pt x="372" y="1168"/>
                  </a:cubicBezTo>
                  <a:cubicBezTo>
                    <a:pt x="360" y="1240"/>
                    <a:pt x="351" y="1319"/>
                    <a:pt x="342" y="1372"/>
                  </a:cubicBezTo>
                  <a:cubicBezTo>
                    <a:pt x="333" y="1425"/>
                    <a:pt x="329" y="1436"/>
                    <a:pt x="316" y="1488"/>
                  </a:cubicBezTo>
                  <a:cubicBezTo>
                    <a:pt x="303" y="1540"/>
                    <a:pt x="281" y="1626"/>
                    <a:pt x="264" y="1684"/>
                  </a:cubicBezTo>
                  <a:cubicBezTo>
                    <a:pt x="247" y="1742"/>
                    <a:pt x="228" y="1781"/>
                    <a:pt x="212" y="1836"/>
                  </a:cubicBezTo>
                  <a:cubicBezTo>
                    <a:pt x="196" y="1891"/>
                    <a:pt x="175" y="1983"/>
                    <a:pt x="168" y="2012"/>
                  </a:cubicBezTo>
                </a:path>
              </a:pathLst>
            </a:custGeom>
            <a:noFill/>
            <a:ln w="28575" cmpd="sng">
              <a:solidFill>
                <a:srgbClr val="000000"/>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9" name="Picture 7">
            <a:extLst>
              <a:ext uri="{FF2B5EF4-FFF2-40B4-BE49-F238E27FC236}">
                <a16:creationId xmlns:a16="http://schemas.microsoft.com/office/drawing/2014/main" id="{7B5C4A11-E518-6247-BB24-E371B187DD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73" t="4438" r="7147" b="69350"/>
          <a:stretch/>
        </p:blipFill>
        <p:spPr bwMode="auto">
          <a:xfrm>
            <a:off x="392907" y="4178299"/>
            <a:ext cx="5103020" cy="244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F21DDAF2-A22C-3748-B48F-6F0B4B748745}"/>
              </a:ext>
            </a:extLst>
          </p:cNvPr>
          <p:cNvCxnSpPr>
            <a:cxnSpLocks/>
          </p:cNvCxnSpPr>
          <p:nvPr/>
        </p:nvCxnSpPr>
        <p:spPr>
          <a:xfrm>
            <a:off x="5495927" y="4166393"/>
            <a:ext cx="1885814" cy="19051"/>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DD707FA-B324-6B4C-B464-92B94B6B003A}"/>
              </a:ext>
            </a:extLst>
          </p:cNvPr>
          <p:cNvCxnSpPr>
            <a:cxnSpLocks/>
          </p:cNvCxnSpPr>
          <p:nvPr/>
        </p:nvCxnSpPr>
        <p:spPr>
          <a:xfrm flipV="1">
            <a:off x="5495927" y="4207273"/>
            <a:ext cx="2130421" cy="239360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D4559A6-1CAF-3F49-9302-924BEC20F924}"/>
              </a:ext>
            </a:extLst>
          </p:cNvPr>
          <p:cNvCxnSpPr/>
          <p:nvPr/>
        </p:nvCxnSpPr>
        <p:spPr>
          <a:xfrm>
            <a:off x="9512300" y="673100"/>
            <a:ext cx="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C281548-38CC-BE43-A707-D60F589A872A}"/>
              </a:ext>
            </a:extLst>
          </p:cNvPr>
          <p:cNvCxnSpPr>
            <a:cxnSpLocks/>
          </p:cNvCxnSpPr>
          <p:nvPr/>
        </p:nvCxnSpPr>
        <p:spPr>
          <a:xfrm flipV="1">
            <a:off x="7265773" y="3286897"/>
            <a:ext cx="904515" cy="88969"/>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26C292C-27C6-B944-9F0D-E3D1E0C3DCBE}"/>
              </a:ext>
            </a:extLst>
          </p:cNvPr>
          <p:cNvCxnSpPr>
            <a:cxnSpLocks/>
          </p:cNvCxnSpPr>
          <p:nvPr/>
        </p:nvCxnSpPr>
        <p:spPr>
          <a:xfrm>
            <a:off x="7381741" y="4190205"/>
            <a:ext cx="244607" cy="3580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742CB6C-D414-8A43-81ED-841B372FC276}"/>
              </a:ext>
            </a:extLst>
          </p:cNvPr>
          <p:cNvSpPr txBox="1"/>
          <p:nvPr/>
        </p:nvSpPr>
        <p:spPr>
          <a:xfrm>
            <a:off x="1766183" y="4593431"/>
            <a:ext cx="2588786" cy="369332"/>
          </a:xfrm>
          <a:prstGeom prst="rect">
            <a:avLst/>
          </a:prstGeom>
          <a:noFill/>
        </p:spPr>
        <p:txBody>
          <a:bodyPr wrap="none" rtlCol="0">
            <a:spAutoFit/>
          </a:bodyPr>
          <a:lstStyle/>
          <a:p>
            <a:r>
              <a:rPr lang="en-US" dirty="0">
                <a:solidFill>
                  <a:schemeClr val="bg1"/>
                </a:solidFill>
              </a:rPr>
              <a:t>Eldora radar cross section</a:t>
            </a:r>
          </a:p>
        </p:txBody>
      </p:sp>
      <p:sp>
        <p:nvSpPr>
          <p:cNvPr id="42" name="TextBox 41">
            <a:extLst>
              <a:ext uri="{FF2B5EF4-FFF2-40B4-BE49-F238E27FC236}">
                <a16:creationId xmlns:a16="http://schemas.microsoft.com/office/drawing/2014/main" id="{72A080C2-F552-E946-B4FD-08A67E982412}"/>
              </a:ext>
            </a:extLst>
          </p:cNvPr>
          <p:cNvSpPr txBox="1"/>
          <p:nvPr/>
        </p:nvSpPr>
        <p:spPr>
          <a:xfrm>
            <a:off x="7078664" y="5361622"/>
            <a:ext cx="779444" cy="369332"/>
          </a:xfrm>
          <a:prstGeom prst="rect">
            <a:avLst/>
          </a:prstGeom>
          <a:noFill/>
        </p:spPr>
        <p:txBody>
          <a:bodyPr wrap="none" rtlCol="0">
            <a:spAutoFit/>
          </a:bodyPr>
          <a:lstStyle/>
          <a:p>
            <a:r>
              <a:rPr lang="en-US" dirty="0"/>
              <a:t>Eldora</a:t>
            </a:r>
          </a:p>
        </p:txBody>
      </p:sp>
      <p:sp>
        <p:nvSpPr>
          <p:cNvPr id="43" name="TextBox 42">
            <a:extLst>
              <a:ext uri="{FF2B5EF4-FFF2-40B4-BE49-F238E27FC236}">
                <a16:creationId xmlns:a16="http://schemas.microsoft.com/office/drawing/2014/main" id="{3A07592B-B5EE-2346-B01F-F2E731338514}"/>
              </a:ext>
            </a:extLst>
          </p:cNvPr>
          <p:cNvSpPr txBox="1"/>
          <p:nvPr/>
        </p:nvSpPr>
        <p:spPr>
          <a:xfrm>
            <a:off x="3331833" y="2933144"/>
            <a:ext cx="1061573" cy="369332"/>
          </a:xfrm>
          <a:prstGeom prst="rect">
            <a:avLst/>
          </a:prstGeom>
          <a:noFill/>
        </p:spPr>
        <p:txBody>
          <a:bodyPr wrap="none" rtlCol="0">
            <a:spAutoFit/>
          </a:bodyPr>
          <a:lstStyle/>
          <a:p>
            <a:r>
              <a:rPr lang="en-US" b="1" dirty="0">
                <a:solidFill>
                  <a:srgbClr val="C00000"/>
                </a:solidFill>
              </a:rPr>
              <a:t>NOAA P3</a:t>
            </a:r>
          </a:p>
        </p:txBody>
      </p:sp>
    </p:spTree>
    <p:extLst>
      <p:ext uri="{BB962C8B-B14F-4D97-AF65-F5344CB8AC3E}">
        <p14:creationId xmlns:p14="http://schemas.microsoft.com/office/powerpoint/2010/main" val="1376728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BD9D59B-5F79-F743-931D-2E13BC86B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450850"/>
            <a:ext cx="502920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32D96919-0304-074E-8258-4BA3B2ED28B9}"/>
              </a:ext>
            </a:extLst>
          </p:cNvPr>
          <p:cNvSpPr txBox="1"/>
          <p:nvPr/>
        </p:nvSpPr>
        <p:spPr>
          <a:xfrm>
            <a:off x="413374" y="473145"/>
            <a:ext cx="3487113" cy="5632311"/>
          </a:xfrm>
          <a:prstGeom prst="rect">
            <a:avLst/>
          </a:prstGeom>
          <a:noFill/>
        </p:spPr>
        <p:txBody>
          <a:bodyPr wrap="square" rtlCol="0">
            <a:spAutoFit/>
          </a:bodyPr>
          <a:lstStyle/>
          <a:p>
            <a:r>
              <a:rPr lang="en-US" sz="2400" b="1" dirty="0"/>
              <a:t>Three P3s flying in Hurricane Rita during eyewall replacement</a:t>
            </a:r>
          </a:p>
          <a:p>
            <a:pPr algn="ctr"/>
            <a:endParaRPr lang="en-US" sz="2400" dirty="0"/>
          </a:p>
          <a:p>
            <a:pPr marL="342900" indent="-342900">
              <a:buFont typeface="Arial" panose="020B0604020202020204" pitchFamily="34" charset="0"/>
              <a:buChar char="•"/>
            </a:pPr>
            <a:r>
              <a:rPr lang="en-US" sz="2400" dirty="0"/>
              <a:t>Scanning radars on the NOAA P3s targeted the eyewall replacement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Guided by targeting of the scanning radars, the NCAR Eldora radar on a Navy P3 provided unprecedented documentation of the </a:t>
            </a:r>
            <a:r>
              <a:rPr lang="en-US" sz="2400" dirty="0" err="1"/>
              <a:t>eywall</a:t>
            </a:r>
            <a:r>
              <a:rPr lang="en-US" sz="2400" dirty="0"/>
              <a:t> replacement</a:t>
            </a:r>
          </a:p>
        </p:txBody>
      </p:sp>
    </p:spTree>
    <p:extLst>
      <p:ext uri="{BB962C8B-B14F-4D97-AF65-F5344CB8AC3E}">
        <p14:creationId xmlns:p14="http://schemas.microsoft.com/office/powerpoint/2010/main" val="4210934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3A9651-EF67-324C-A943-8B7913139A3A}"/>
              </a:ext>
            </a:extLst>
          </p:cNvPr>
          <p:cNvSpPr txBox="1"/>
          <p:nvPr/>
        </p:nvSpPr>
        <p:spPr>
          <a:xfrm>
            <a:off x="655851" y="412438"/>
            <a:ext cx="7430314" cy="3801041"/>
          </a:xfrm>
          <a:prstGeom prst="rect">
            <a:avLst/>
          </a:prstGeom>
          <a:noFill/>
        </p:spPr>
        <p:txBody>
          <a:bodyPr wrap="square" rtlCol="0">
            <a:spAutoFit/>
          </a:bodyPr>
          <a:lstStyle/>
          <a:p>
            <a:r>
              <a:rPr lang="en-US" sz="2400" b="1" dirty="0"/>
              <a:t>Types of environmental measurements required</a:t>
            </a:r>
          </a:p>
          <a:p>
            <a:pPr lvl="1"/>
            <a:endParaRPr lang="en-US" sz="2400" dirty="0"/>
          </a:p>
          <a:p>
            <a:pPr lvl="1"/>
            <a:endParaRPr lang="en-US" sz="2400" dirty="0"/>
          </a:p>
          <a:p>
            <a:pPr marL="987425" lvl="1" indent="-530225">
              <a:spcAft>
                <a:spcPts val="600"/>
              </a:spcAft>
            </a:pPr>
            <a:r>
              <a:rPr lang="en-US" sz="2400" dirty="0"/>
              <a:t>Dropsondes</a:t>
            </a:r>
          </a:p>
          <a:p>
            <a:pPr marL="987425" lvl="1" indent="-530225">
              <a:spcAft>
                <a:spcPts val="600"/>
              </a:spcAft>
            </a:pPr>
            <a:r>
              <a:rPr lang="en-US" sz="2400" dirty="0"/>
              <a:t>Aerosol sampling</a:t>
            </a:r>
          </a:p>
          <a:p>
            <a:pPr marL="987425" lvl="1" indent="-530225">
              <a:spcAft>
                <a:spcPts val="600"/>
              </a:spcAft>
            </a:pPr>
            <a:r>
              <a:rPr lang="en-US" sz="2400" dirty="0"/>
              <a:t>Lidar for aerosol spatial distribution and concentration</a:t>
            </a:r>
          </a:p>
          <a:p>
            <a:pPr marL="987425" lvl="1" indent="-530225">
              <a:spcAft>
                <a:spcPts val="600"/>
              </a:spcAft>
            </a:pPr>
            <a:r>
              <a:rPr lang="en-US" sz="2400" dirty="0"/>
              <a:t>Lidar for environmental air motions</a:t>
            </a:r>
          </a:p>
          <a:p>
            <a:pPr marL="987425" lvl="1" indent="-530225">
              <a:spcAft>
                <a:spcPts val="600"/>
              </a:spcAft>
            </a:pPr>
            <a:r>
              <a:rPr lang="en-US" sz="2400" dirty="0"/>
              <a:t>Boundary layer T, water vapor, turbulence</a:t>
            </a:r>
          </a:p>
          <a:p>
            <a:pPr lvl="1"/>
            <a:endParaRPr lang="en-US" sz="2400" dirty="0"/>
          </a:p>
        </p:txBody>
      </p:sp>
      <p:sp>
        <p:nvSpPr>
          <p:cNvPr id="2" name="TextBox 1">
            <a:extLst>
              <a:ext uri="{FF2B5EF4-FFF2-40B4-BE49-F238E27FC236}">
                <a16:creationId xmlns:a16="http://schemas.microsoft.com/office/drawing/2014/main" id="{367D715C-A9B7-F54F-A3CF-CC7EF68285E8}"/>
              </a:ext>
            </a:extLst>
          </p:cNvPr>
          <p:cNvSpPr txBox="1"/>
          <p:nvPr/>
        </p:nvSpPr>
        <p:spPr>
          <a:xfrm>
            <a:off x="8776138" y="3585076"/>
            <a:ext cx="184731" cy="369332"/>
          </a:xfrm>
          <a:prstGeom prst="rect">
            <a:avLst/>
          </a:prstGeom>
          <a:noFill/>
        </p:spPr>
        <p:txBody>
          <a:bodyPr wrap="none" rtlCol="0">
            <a:spAutoFit/>
          </a:bodyPr>
          <a:lstStyle/>
          <a:p>
            <a:endParaRPr lang="en-US" dirty="0"/>
          </a:p>
        </p:txBody>
      </p:sp>
      <p:grpSp>
        <p:nvGrpSpPr>
          <p:cNvPr id="7" name="Group 6">
            <a:extLst>
              <a:ext uri="{FF2B5EF4-FFF2-40B4-BE49-F238E27FC236}">
                <a16:creationId xmlns:a16="http://schemas.microsoft.com/office/drawing/2014/main" id="{D39C6C32-AF13-1745-BB75-7489D99D6323}"/>
              </a:ext>
            </a:extLst>
          </p:cNvPr>
          <p:cNvGrpSpPr/>
          <p:nvPr/>
        </p:nvGrpSpPr>
        <p:grpSpPr>
          <a:xfrm>
            <a:off x="2750297" y="4494570"/>
            <a:ext cx="2080006" cy="1577474"/>
            <a:chOff x="5104565" y="4995535"/>
            <a:chExt cx="2080006" cy="1577474"/>
          </a:xfrm>
        </p:grpSpPr>
        <p:sp>
          <p:nvSpPr>
            <p:cNvPr id="5" name="TextBox 4">
              <a:extLst>
                <a:ext uri="{FF2B5EF4-FFF2-40B4-BE49-F238E27FC236}">
                  <a16:creationId xmlns:a16="http://schemas.microsoft.com/office/drawing/2014/main" id="{F1985007-B8CA-E345-83F8-BCABC61399E8}"/>
                </a:ext>
              </a:extLst>
            </p:cNvPr>
            <p:cNvSpPr txBox="1"/>
            <p:nvPr/>
          </p:nvSpPr>
          <p:spPr>
            <a:xfrm>
              <a:off x="5104565" y="5649679"/>
              <a:ext cx="2080006" cy="923330"/>
            </a:xfrm>
            <a:prstGeom prst="rect">
              <a:avLst/>
            </a:prstGeom>
            <a:noFill/>
            <a:ln>
              <a:solidFill>
                <a:schemeClr val="tx1"/>
              </a:solidFill>
            </a:ln>
          </p:spPr>
          <p:txBody>
            <a:bodyPr wrap="square" rtlCol="0">
              <a:spAutoFit/>
            </a:bodyPr>
            <a:lstStyle/>
            <a:p>
              <a:r>
                <a:rPr lang="en-US" dirty="0"/>
                <a:t>Payload sufficient for lidars &amp; aerosol sampling</a:t>
              </a:r>
            </a:p>
          </p:txBody>
        </p:sp>
        <p:sp>
          <p:nvSpPr>
            <p:cNvPr id="6" name="Down Arrow 5">
              <a:extLst>
                <a:ext uri="{FF2B5EF4-FFF2-40B4-BE49-F238E27FC236}">
                  <a16:creationId xmlns:a16="http://schemas.microsoft.com/office/drawing/2014/main" id="{0E168FD0-8707-4142-8AF1-840DD5889630}"/>
                </a:ext>
              </a:extLst>
            </p:cNvPr>
            <p:cNvSpPr/>
            <p:nvPr/>
          </p:nvSpPr>
          <p:spPr>
            <a:xfrm>
              <a:off x="6074230" y="4995535"/>
              <a:ext cx="140677" cy="514976"/>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62569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3A9651-EF67-324C-A943-8B7913139A3A}"/>
              </a:ext>
            </a:extLst>
          </p:cNvPr>
          <p:cNvSpPr txBox="1"/>
          <p:nvPr/>
        </p:nvSpPr>
        <p:spPr>
          <a:xfrm>
            <a:off x="657616" y="458584"/>
            <a:ext cx="7828767" cy="5601533"/>
          </a:xfrm>
          <a:prstGeom prst="rect">
            <a:avLst/>
          </a:prstGeom>
          <a:noFill/>
        </p:spPr>
        <p:txBody>
          <a:bodyPr wrap="square" rtlCol="0">
            <a:spAutoFit/>
          </a:bodyPr>
          <a:lstStyle/>
          <a:p>
            <a:pPr algn="ctr">
              <a:spcAft>
                <a:spcPts val="600"/>
              </a:spcAft>
            </a:pPr>
            <a:r>
              <a:rPr lang="en-US" sz="2400" b="1" dirty="0"/>
              <a:t>Summary for High-Impact Weather Aircraft</a:t>
            </a:r>
          </a:p>
          <a:p>
            <a:pPr>
              <a:spcBef>
                <a:spcPts val="1200"/>
              </a:spcBef>
              <a:spcAft>
                <a:spcPts val="600"/>
              </a:spcAft>
            </a:pPr>
            <a:r>
              <a:rPr lang="en-US" sz="2400" b="1" dirty="0"/>
              <a:t>Types of research aircraft </a:t>
            </a:r>
            <a:r>
              <a:rPr lang="en-US" sz="2400" b="1" u="sng" dirty="0"/>
              <a:t>required</a:t>
            </a:r>
            <a:r>
              <a:rPr lang="en-US" sz="2400" b="1" dirty="0"/>
              <a:t> for high-impact weather systems</a:t>
            </a:r>
            <a:endParaRPr lang="en-US" sz="2400" dirty="0"/>
          </a:p>
          <a:p>
            <a:pPr marL="987425" lvl="1" indent="-530225">
              <a:spcAft>
                <a:spcPts val="600"/>
              </a:spcAft>
            </a:pPr>
            <a:r>
              <a:rPr lang="en-US" sz="2400" dirty="0"/>
              <a:t>Long duration (~10 hour flights)</a:t>
            </a:r>
          </a:p>
          <a:p>
            <a:pPr marL="987425" lvl="1" indent="-530225">
              <a:spcAft>
                <a:spcPts val="600"/>
              </a:spcAft>
            </a:pPr>
            <a:r>
              <a:rPr lang="en-US" sz="2400" dirty="0"/>
              <a:t>Wide range of altitude capability (up to at least 15 km)</a:t>
            </a:r>
          </a:p>
          <a:p>
            <a:pPr marL="987425" lvl="1" indent="-530225">
              <a:spcAft>
                <a:spcPts val="600"/>
              </a:spcAft>
            </a:pPr>
            <a:r>
              <a:rPr lang="en-US" sz="2400" dirty="0"/>
              <a:t>Robust airframe (flying in icing and turbulent conditions)</a:t>
            </a:r>
          </a:p>
          <a:p>
            <a:pPr marL="987425" lvl="1" indent="-530225">
              <a:spcAft>
                <a:spcPts val="600"/>
              </a:spcAft>
            </a:pPr>
            <a:r>
              <a:rPr lang="en-US" sz="2400" dirty="0"/>
              <a:t>Payload capable of handling radars and lidars</a:t>
            </a:r>
          </a:p>
          <a:p>
            <a:pPr>
              <a:spcBef>
                <a:spcPts val="1200"/>
              </a:spcBef>
              <a:spcAft>
                <a:spcPts val="600"/>
              </a:spcAft>
            </a:pPr>
            <a:r>
              <a:rPr lang="en-US" sz="2400" b="1" dirty="0"/>
              <a:t>Important supplementary roles for smaller aircraft</a:t>
            </a:r>
          </a:p>
          <a:p>
            <a:pPr>
              <a:spcAft>
                <a:spcPts val="600"/>
              </a:spcAft>
            </a:pPr>
            <a:r>
              <a:rPr lang="en-US" sz="2400" dirty="0"/>
              <a:t>	Penetration of very intense updrafts and downdrafts</a:t>
            </a:r>
          </a:p>
          <a:p>
            <a:pPr>
              <a:spcAft>
                <a:spcPts val="600"/>
              </a:spcAft>
            </a:pPr>
            <a:r>
              <a:rPr lang="en-US" sz="2400" dirty="0"/>
              <a:t>	Sampling of hail</a:t>
            </a:r>
          </a:p>
          <a:p>
            <a:pPr lvl="1">
              <a:spcAft>
                <a:spcPts val="600"/>
              </a:spcAft>
            </a:pPr>
            <a:r>
              <a:rPr lang="en-US" sz="2400" dirty="0"/>
              <a:t>Sampling of environmental aerosol</a:t>
            </a:r>
          </a:p>
          <a:p>
            <a:pPr marL="920750" lvl="1" indent="-463550">
              <a:spcAft>
                <a:spcPts val="600"/>
              </a:spcAft>
            </a:pPr>
            <a:r>
              <a:rPr lang="en-US" sz="2400" dirty="0"/>
              <a:t>Sampling of sub-cloud layer phenomena (e.g., cold pools)</a:t>
            </a:r>
          </a:p>
        </p:txBody>
      </p:sp>
      <p:sp>
        <p:nvSpPr>
          <p:cNvPr id="2" name="TextBox 1">
            <a:extLst>
              <a:ext uri="{FF2B5EF4-FFF2-40B4-BE49-F238E27FC236}">
                <a16:creationId xmlns:a16="http://schemas.microsoft.com/office/drawing/2014/main" id="{367D715C-A9B7-F54F-A3CF-CC7EF68285E8}"/>
              </a:ext>
            </a:extLst>
          </p:cNvPr>
          <p:cNvSpPr txBox="1"/>
          <p:nvPr/>
        </p:nvSpPr>
        <p:spPr>
          <a:xfrm>
            <a:off x="9003110" y="2846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7018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1361-BEBC-844B-83D2-6322003D5B71}"/>
              </a:ext>
            </a:extLst>
          </p:cNvPr>
          <p:cNvSpPr>
            <a:spLocks noGrp="1"/>
          </p:cNvSpPr>
          <p:nvPr>
            <p:ph type="ctrTitle"/>
          </p:nvPr>
        </p:nvSpPr>
        <p:spPr>
          <a:xfrm>
            <a:off x="278780" y="1962456"/>
            <a:ext cx="8363415" cy="2933089"/>
          </a:xfrm>
        </p:spPr>
        <p:txBody>
          <a:bodyPr>
            <a:noAutofit/>
          </a:bodyPr>
          <a:lstStyle/>
          <a:p>
            <a:r>
              <a:rPr lang="en-US" sz="3600" dirty="0"/>
              <a:t>Aircraft Required for Boundary-layer Weather Events</a:t>
            </a:r>
          </a:p>
        </p:txBody>
      </p:sp>
    </p:spTree>
    <p:extLst>
      <p:ext uri="{BB962C8B-B14F-4D97-AF65-F5344CB8AC3E}">
        <p14:creationId xmlns:p14="http://schemas.microsoft.com/office/powerpoint/2010/main" val="1427068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CE517-1565-0844-B018-7BD4E09A5190}"/>
              </a:ext>
            </a:extLst>
          </p:cNvPr>
          <p:cNvSpPr txBox="1"/>
          <p:nvPr/>
        </p:nvSpPr>
        <p:spPr>
          <a:xfrm>
            <a:off x="851524" y="1134522"/>
            <a:ext cx="7440952" cy="5262979"/>
          </a:xfrm>
          <a:prstGeom prst="rect">
            <a:avLst/>
          </a:prstGeom>
          <a:noFill/>
        </p:spPr>
        <p:txBody>
          <a:bodyPr wrap="square" rtlCol="0">
            <a:spAutoFit/>
          </a:bodyPr>
          <a:lstStyle/>
          <a:p>
            <a:r>
              <a:rPr lang="en-US" sz="3200" b="1" dirty="0"/>
              <a:t>Boundary-layer phenomena challenges in weather prediction </a:t>
            </a:r>
          </a:p>
          <a:p>
            <a:endParaRPr lang="en-US" sz="2400" b="1" dirty="0"/>
          </a:p>
          <a:p>
            <a:pPr marL="746125" lvl="1" indent="-288925"/>
            <a:r>
              <a:rPr lang="en-US" sz="2800" dirty="0"/>
              <a:t>Large oceanic stratus fields</a:t>
            </a:r>
          </a:p>
          <a:p>
            <a:pPr marL="746125" lvl="1" indent="-288925"/>
            <a:r>
              <a:rPr lang="en-US" sz="2800" dirty="0"/>
              <a:t>Arctic stratus</a:t>
            </a:r>
          </a:p>
          <a:p>
            <a:pPr marL="746125" lvl="1" indent="-288925"/>
            <a:r>
              <a:rPr lang="en-US" sz="2800" dirty="0"/>
              <a:t>Fog episodes</a:t>
            </a:r>
          </a:p>
          <a:p>
            <a:pPr marL="746125" lvl="1" indent="-288925"/>
            <a:r>
              <a:rPr lang="en-US" sz="2800" dirty="0"/>
              <a:t>Aerosol concentration and types</a:t>
            </a:r>
          </a:p>
          <a:p>
            <a:pPr marL="746125" lvl="1" indent="-288925"/>
            <a:r>
              <a:rPr lang="en-US" sz="2800" dirty="0"/>
              <a:t>Sub-cloud layer turbulence in areas of convective clouds</a:t>
            </a:r>
          </a:p>
          <a:p>
            <a:pPr marL="746125" lvl="1" indent="-288925"/>
            <a:r>
              <a:rPr lang="en-US" sz="2800" dirty="0"/>
              <a:t>Sea-spray and turbulence in tropical cyclones</a:t>
            </a:r>
          </a:p>
          <a:p>
            <a:pPr marL="746125" lvl="1" indent="-288925"/>
            <a:r>
              <a:rPr lang="en-US" sz="2800" dirty="0"/>
              <a:t>Air pollution events</a:t>
            </a:r>
          </a:p>
          <a:p>
            <a:endParaRPr lang="en-US" sz="2400" dirty="0"/>
          </a:p>
        </p:txBody>
      </p:sp>
    </p:spTree>
    <p:extLst>
      <p:ext uri="{BB962C8B-B14F-4D97-AF65-F5344CB8AC3E}">
        <p14:creationId xmlns:p14="http://schemas.microsoft.com/office/powerpoint/2010/main" val="90435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CE517-1565-0844-B018-7BD4E09A5190}"/>
              </a:ext>
            </a:extLst>
          </p:cNvPr>
          <p:cNvSpPr txBox="1"/>
          <p:nvPr/>
        </p:nvSpPr>
        <p:spPr>
          <a:xfrm>
            <a:off x="851524" y="232648"/>
            <a:ext cx="7440952" cy="6186309"/>
          </a:xfrm>
          <a:prstGeom prst="rect">
            <a:avLst/>
          </a:prstGeom>
          <a:noFill/>
        </p:spPr>
        <p:txBody>
          <a:bodyPr wrap="square" rtlCol="0">
            <a:spAutoFit/>
          </a:bodyPr>
          <a:lstStyle/>
          <a:p>
            <a:r>
              <a:rPr lang="en-US" sz="3200" b="1" dirty="0"/>
              <a:t>Aircraft requirements for boundary layer weather phenomena</a:t>
            </a:r>
          </a:p>
          <a:p>
            <a:endParaRPr lang="en-US" sz="2400" b="1" dirty="0"/>
          </a:p>
          <a:p>
            <a:pPr marL="746125" lvl="1" indent="-288925"/>
            <a:r>
              <a:rPr lang="en-US" sz="2200" dirty="0"/>
              <a:t>Altitude</a:t>
            </a:r>
          </a:p>
          <a:p>
            <a:pPr marL="1203325" lvl="2" indent="-288925"/>
            <a:r>
              <a:rPr lang="en-US" sz="2200" dirty="0"/>
              <a:t>Only about 1-2 km</a:t>
            </a:r>
          </a:p>
          <a:p>
            <a:pPr marL="746125" lvl="1" indent="-288925"/>
            <a:r>
              <a:rPr lang="en-US" sz="2200" dirty="0"/>
              <a:t>Flight duration</a:t>
            </a:r>
          </a:p>
          <a:p>
            <a:pPr marL="1203325" lvl="2" indent="-288925"/>
            <a:r>
              <a:rPr lang="en-US" sz="2200" dirty="0"/>
              <a:t>Large range required, ~10 hour flights</a:t>
            </a:r>
          </a:p>
          <a:p>
            <a:pPr marL="746125" lvl="1" indent="-288925"/>
            <a:r>
              <a:rPr lang="en-US" sz="2200" dirty="0"/>
              <a:t>Payload</a:t>
            </a:r>
          </a:p>
          <a:p>
            <a:pPr marL="1203325" lvl="2" indent="-288925"/>
            <a:r>
              <a:rPr lang="en-US" sz="2200" dirty="0"/>
              <a:t>Radiation measurement</a:t>
            </a:r>
          </a:p>
          <a:p>
            <a:pPr marL="1203325" lvl="2" indent="-288925"/>
            <a:r>
              <a:rPr lang="en-US" sz="2200" dirty="0"/>
              <a:t>Turbulence</a:t>
            </a:r>
          </a:p>
          <a:p>
            <a:pPr marL="1203325" lvl="2" indent="-288925"/>
            <a:r>
              <a:rPr lang="en-US" sz="2200" dirty="0"/>
              <a:t>Radar</a:t>
            </a:r>
          </a:p>
          <a:p>
            <a:pPr marL="1203325" lvl="2" indent="-288925"/>
            <a:r>
              <a:rPr lang="en-US" sz="2200" dirty="0"/>
              <a:t>Lidar</a:t>
            </a:r>
          </a:p>
          <a:p>
            <a:pPr marL="1203325" lvl="2" indent="-288925"/>
            <a:r>
              <a:rPr lang="en-US" sz="2200" dirty="0"/>
              <a:t>Cloud microphysical sampling</a:t>
            </a:r>
          </a:p>
          <a:p>
            <a:pPr marL="1203325" lvl="2" indent="-288925"/>
            <a:r>
              <a:rPr lang="en-US" sz="2200" dirty="0"/>
              <a:t>Aerosol sampling—type, concentrations</a:t>
            </a:r>
          </a:p>
          <a:p>
            <a:pPr marL="746125" lvl="1" indent="-288925"/>
            <a:r>
              <a:rPr lang="en-US" sz="2200" dirty="0"/>
              <a:t>Potentially harsh flight conditions</a:t>
            </a:r>
          </a:p>
          <a:p>
            <a:pPr marL="1203325" lvl="2" indent="-288925"/>
            <a:r>
              <a:rPr lang="en-US" sz="2200" dirty="0"/>
              <a:t>Possible icing in some situations</a:t>
            </a:r>
          </a:p>
          <a:p>
            <a:pPr marL="1203325" lvl="2" indent="-288925"/>
            <a:r>
              <a:rPr lang="en-US" sz="2200" dirty="0"/>
              <a:t>Turbulence in tropical cyclone boundary layer</a:t>
            </a:r>
          </a:p>
        </p:txBody>
      </p:sp>
    </p:spTree>
    <p:extLst>
      <p:ext uri="{BB962C8B-B14F-4D97-AF65-F5344CB8AC3E}">
        <p14:creationId xmlns:p14="http://schemas.microsoft.com/office/powerpoint/2010/main" val="24539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3A9651-EF67-324C-A943-8B7913139A3A}"/>
              </a:ext>
            </a:extLst>
          </p:cNvPr>
          <p:cNvSpPr txBox="1"/>
          <p:nvPr/>
        </p:nvSpPr>
        <p:spPr>
          <a:xfrm>
            <a:off x="657616" y="851372"/>
            <a:ext cx="7828767" cy="5155257"/>
          </a:xfrm>
          <a:prstGeom prst="rect">
            <a:avLst/>
          </a:prstGeom>
          <a:noFill/>
        </p:spPr>
        <p:txBody>
          <a:bodyPr wrap="square" rtlCol="0">
            <a:spAutoFit/>
          </a:bodyPr>
          <a:lstStyle/>
          <a:p>
            <a:pPr algn="ctr">
              <a:spcAft>
                <a:spcPts val="600"/>
              </a:spcAft>
            </a:pPr>
            <a:r>
              <a:rPr lang="en-US" sz="2400" b="1" dirty="0"/>
              <a:t>Summary for Boundary-layer Weather Aircraft</a:t>
            </a:r>
          </a:p>
          <a:p>
            <a:pPr>
              <a:spcBef>
                <a:spcPts val="1200"/>
              </a:spcBef>
              <a:spcAft>
                <a:spcPts val="600"/>
              </a:spcAft>
            </a:pPr>
            <a:r>
              <a:rPr lang="en-US" sz="2400" b="1" dirty="0"/>
              <a:t>Types of research aircraft </a:t>
            </a:r>
            <a:r>
              <a:rPr lang="en-US" sz="2400" b="1" u="sng" dirty="0"/>
              <a:t>required</a:t>
            </a:r>
            <a:r>
              <a:rPr lang="en-US" sz="2400" b="1" dirty="0"/>
              <a:t> for boundary-layer weather systems</a:t>
            </a:r>
            <a:endParaRPr lang="en-US" sz="2400" dirty="0"/>
          </a:p>
          <a:p>
            <a:pPr marL="987425" lvl="1" indent="-530225">
              <a:spcAft>
                <a:spcPts val="600"/>
              </a:spcAft>
            </a:pPr>
            <a:r>
              <a:rPr lang="en-US" sz="2400" dirty="0"/>
              <a:t>Long duration (~10 hour flights)</a:t>
            </a:r>
          </a:p>
          <a:p>
            <a:pPr marL="987425" lvl="1" indent="-530225">
              <a:spcAft>
                <a:spcPts val="600"/>
              </a:spcAft>
            </a:pPr>
            <a:r>
              <a:rPr lang="en-US" sz="2400" dirty="0"/>
              <a:t>Robust airframe (flying in icing and turbulent conditions)</a:t>
            </a:r>
          </a:p>
          <a:p>
            <a:pPr marL="987425" lvl="1" indent="-530225">
              <a:spcAft>
                <a:spcPts val="600"/>
              </a:spcAft>
            </a:pPr>
            <a:r>
              <a:rPr lang="en-US" sz="2400" dirty="0"/>
              <a:t>Payload capable of handling radars and lidars</a:t>
            </a:r>
          </a:p>
          <a:p>
            <a:pPr marL="987425" lvl="1" indent="-530225">
              <a:spcAft>
                <a:spcPts val="600"/>
              </a:spcAft>
            </a:pPr>
            <a:r>
              <a:rPr lang="en-US" sz="2400" dirty="0"/>
              <a:t>Low-altitude flying </a:t>
            </a:r>
          </a:p>
          <a:p>
            <a:pPr>
              <a:spcBef>
                <a:spcPts val="1200"/>
              </a:spcBef>
              <a:spcAft>
                <a:spcPts val="600"/>
              </a:spcAft>
            </a:pPr>
            <a:r>
              <a:rPr lang="en-US" sz="2400" b="1" dirty="0"/>
              <a:t>Important supplementary roles for smaller aircraft or UASs</a:t>
            </a:r>
          </a:p>
          <a:p>
            <a:pPr marL="987425" lvl="1" indent="-530225">
              <a:spcAft>
                <a:spcPts val="600"/>
              </a:spcAft>
            </a:pPr>
            <a:r>
              <a:rPr lang="en-US" sz="2400" dirty="0"/>
              <a:t>Radiation</a:t>
            </a:r>
          </a:p>
          <a:p>
            <a:pPr marL="987425" lvl="1" indent="-530225">
              <a:spcAft>
                <a:spcPts val="600"/>
              </a:spcAft>
            </a:pPr>
            <a:r>
              <a:rPr lang="en-US" sz="2400" dirty="0"/>
              <a:t>Profiling of T and water vapor</a:t>
            </a:r>
          </a:p>
          <a:p>
            <a:pPr>
              <a:spcAft>
                <a:spcPts val="600"/>
              </a:spcAft>
            </a:pPr>
            <a:endParaRPr lang="en-US" sz="2400" dirty="0"/>
          </a:p>
        </p:txBody>
      </p:sp>
      <p:sp>
        <p:nvSpPr>
          <p:cNvPr id="2" name="TextBox 1">
            <a:extLst>
              <a:ext uri="{FF2B5EF4-FFF2-40B4-BE49-F238E27FC236}">
                <a16:creationId xmlns:a16="http://schemas.microsoft.com/office/drawing/2014/main" id="{367D715C-A9B7-F54F-A3CF-CC7EF68285E8}"/>
              </a:ext>
            </a:extLst>
          </p:cNvPr>
          <p:cNvSpPr txBox="1"/>
          <p:nvPr/>
        </p:nvSpPr>
        <p:spPr>
          <a:xfrm>
            <a:off x="9003110" y="2846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7242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CF33-2948-794E-88D0-4BC19A053537}"/>
              </a:ext>
            </a:extLst>
          </p:cNvPr>
          <p:cNvSpPr>
            <a:spLocks noGrp="1"/>
          </p:cNvSpPr>
          <p:nvPr>
            <p:ph type="title"/>
          </p:nvPr>
        </p:nvSpPr>
        <p:spPr/>
        <p:txBody>
          <a:bodyPr/>
          <a:lstStyle/>
          <a:p>
            <a:r>
              <a:rPr lang="en-US" dirty="0"/>
              <a:t>My Experience</a:t>
            </a:r>
          </a:p>
        </p:txBody>
      </p:sp>
      <p:sp>
        <p:nvSpPr>
          <p:cNvPr id="3" name="TextBox 2">
            <a:extLst>
              <a:ext uri="{FF2B5EF4-FFF2-40B4-BE49-F238E27FC236}">
                <a16:creationId xmlns:a16="http://schemas.microsoft.com/office/drawing/2014/main" id="{7F2A6CF3-34AC-6B48-9DE4-B703BC65871E}"/>
              </a:ext>
            </a:extLst>
          </p:cNvPr>
          <p:cNvSpPr txBox="1"/>
          <p:nvPr/>
        </p:nvSpPr>
        <p:spPr>
          <a:xfrm>
            <a:off x="457200" y="2091485"/>
            <a:ext cx="8330550" cy="3416320"/>
          </a:xfrm>
          <a:prstGeom prst="rect">
            <a:avLst/>
          </a:prstGeom>
          <a:noFill/>
        </p:spPr>
        <p:txBody>
          <a:bodyPr wrap="none" rtlCol="0">
            <a:spAutoFit/>
          </a:bodyPr>
          <a:lstStyle/>
          <a:p>
            <a:r>
              <a:rPr lang="en-US" sz="2400" dirty="0"/>
              <a:t>Field projects </a:t>
            </a:r>
          </a:p>
          <a:p>
            <a:r>
              <a:rPr lang="en-US" sz="2400" dirty="0"/>
              <a:t>	ocean, land, tropics, midlatitudes, mountains</a:t>
            </a:r>
          </a:p>
          <a:p>
            <a:r>
              <a:rPr lang="en-US" sz="2400" dirty="0"/>
              <a:t>	convection, tropical cyclones, fronts, orographic precipitation </a:t>
            </a:r>
          </a:p>
          <a:p>
            <a:endParaRPr lang="en-US" sz="2400" dirty="0"/>
          </a:p>
          <a:p>
            <a:r>
              <a:rPr lang="en-US" sz="2400" dirty="0"/>
              <a:t>A/C used</a:t>
            </a:r>
          </a:p>
          <a:p>
            <a:r>
              <a:rPr lang="en-US" sz="2400" dirty="0"/>
              <a:t>	P3s, Electra, DC-8, Citation, ER-2, Global Hawk, + others</a:t>
            </a:r>
          </a:p>
          <a:p>
            <a:endParaRPr lang="en-US" sz="2400" dirty="0"/>
          </a:p>
          <a:p>
            <a:r>
              <a:rPr lang="en-US" sz="2400" dirty="0"/>
              <a:t>Satellites</a:t>
            </a:r>
          </a:p>
          <a:p>
            <a:r>
              <a:rPr lang="en-US" sz="2400" dirty="0"/>
              <a:t>	TRMM, GPM, </a:t>
            </a:r>
            <a:r>
              <a:rPr lang="en-US" sz="2400" dirty="0" err="1"/>
              <a:t>CloudSat</a:t>
            </a:r>
            <a:endParaRPr lang="en-US" sz="2400" dirty="0"/>
          </a:p>
        </p:txBody>
      </p:sp>
    </p:spTree>
    <p:extLst>
      <p:ext uri="{BB962C8B-B14F-4D97-AF65-F5344CB8AC3E}">
        <p14:creationId xmlns:p14="http://schemas.microsoft.com/office/powerpoint/2010/main" val="3947641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3A9651-EF67-324C-A943-8B7913139A3A}"/>
              </a:ext>
            </a:extLst>
          </p:cNvPr>
          <p:cNvSpPr txBox="1"/>
          <p:nvPr/>
        </p:nvSpPr>
        <p:spPr>
          <a:xfrm>
            <a:off x="657616" y="2190200"/>
            <a:ext cx="7828767" cy="2477601"/>
          </a:xfrm>
          <a:prstGeom prst="rect">
            <a:avLst/>
          </a:prstGeom>
          <a:noFill/>
        </p:spPr>
        <p:txBody>
          <a:bodyPr wrap="square" rtlCol="0">
            <a:spAutoFit/>
          </a:bodyPr>
          <a:lstStyle/>
          <a:p>
            <a:pPr algn="ctr">
              <a:spcAft>
                <a:spcPts val="600"/>
              </a:spcAft>
            </a:pPr>
            <a:r>
              <a:rPr lang="en-US" sz="2400" b="1" dirty="0"/>
              <a:t>Take Home Message from RAH</a:t>
            </a:r>
          </a:p>
          <a:p>
            <a:pPr>
              <a:spcBef>
                <a:spcPts val="1200"/>
              </a:spcBef>
              <a:spcAft>
                <a:spcPts val="600"/>
              </a:spcAft>
            </a:pPr>
            <a:r>
              <a:rPr lang="en-US" sz="2400" dirty="0"/>
              <a:t>Large A/C are necessary for duration, altitude, targeting, and payload requirements</a:t>
            </a:r>
          </a:p>
          <a:p>
            <a:pPr>
              <a:spcBef>
                <a:spcPts val="1200"/>
              </a:spcBef>
              <a:spcAft>
                <a:spcPts val="600"/>
              </a:spcAft>
            </a:pPr>
            <a:r>
              <a:rPr lang="en-US" sz="2400" dirty="0"/>
              <a:t>Smaller A/C are important for supplementary roles</a:t>
            </a:r>
          </a:p>
          <a:p>
            <a:pPr>
              <a:spcAft>
                <a:spcPts val="600"/>
              </a:spcAft>
            </a:pPr>
            <a:endParaRPr lang="en-US" sz="2400" dirty="0"/>
          </a:p>
        </p:txBody>
      </p:sp>
      <p:sp>
        <p:nvSpPr>
          <p:cNvPr id="2" name="TextBox 1">
            <a:extLst>
              <a:ext uri="{FF2B5EF4-FFF2-40B4-BE49-F238E27FC236}">
                <a16:creationId xmlns:a16="http://schemas.microsoft.com/office/drawing/2014/main" id="{367D715C-A9B7-F54F-A3CF-CC7EF68285E8}"/>
              </a:ext>
            </a:extLst>
          </p:cNvPr>
          <p:cNvSpPr txBox="1"/>
          <p:nvPr/>
        </p:nvSpPr>
        <p:spPr>
          <a:xfrm>
            <a:off x="9003110" y="2846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7958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3A9651-EF67-324C-A943-8B7913139A3A}"/>
              </a:ext>
            </a:extLst>
          </p:cNvPr>
          <p:cNvSpPr txBox="1"/>
          <p:nvPr/>
        </p:nvSpPr>
        <p:spPr>
          <a:xfrm>
            <a:off x="657616" y="1553592"/>
            <a:ext cx="7828767" cy="4047262"/>
          </a:xfrm>
          <a:prstGeom prst="rect">
            <a:avLst/>
          </a:prstGeom>
          <a:noFill/>
        </p:spPr>
        <p:txBody>
          <a:bodyPr wrap="square" rtlCol="0">
            <a:spAutoFit/>
          </a:bodyPr>
          <a:lstStyle/>
          <a:p>
            <a:pPr algn="ctr">
              <a:spcAft>
                <a:spcPts val="600"/>
              </a:spcAft>
            </a:pPr>
            <a:r>
              <a:rPr lang="en-US" sz="2400" b="1" dirty="0"/>
              <a:t>Discussion Topics</a:t>
            </a:r>
          </a:p>
          <a:p>
            <a:pPr marL="342900" indent="-342900">
              <a:spcBef>
                <a:spcPts val="1200"/>
              </a:spcBef>
              <a:spcAft>
                <a:spcPts val="600"/>
              </a:spcAft>
              <a:buFont typeface="Arial" panose="020B0604020202020204" pitchFamily="34" charset="0"/>
              <a:buChar char="•"/>
            </a:pPr>
            <a:r>
              <a:rPr lang="en-US" sz="2400" dirty="0"/>
              <a:t>How best to do targeting to optimize measurements</a:t>
            </a:r>
          </a:p>
          <a:p>
            <a:pPr marL="342900" indent="-342900">
              <a:spcBef>
                <a:spcPts val="1200"/>
              </a:spcBef>
              <a:spcAft>
                <a:spcPts val="600"/>
              </a:spcAft>
              <a:buFont typeface="Arial" panose="020B0604020202020204" pitchFamily="34" charset="0"/>
              <a:buChar char="•"/>
            </a:pPr>
            <a:r>
              <a:rPr lang="en-US" sz="2400" dirty="0"/>
              <a:t>Should NASA think of large a/c for remote sensing and smaller a/c for:</a:t>
            </a:r>
          </a:p>
          <a:p>
            <a:pPr marL="800100" lvl="1" indent="-342900">
              <a:spcBef>
                <a:spcPts val="1200"/>
              </a:spcBef>
              <a:spcAft>
                <a:spcPts val="600"/>
              </a:spcAft>
              <a:buFont typeface="Arial" panose="020B0604020202020204" pitchFamily="34" charset="0"/>
              <a:buChar char="•"/>
            </a:pPr>
            <a:r>
              <a:rPr lang="en-US" sz="2400" dirty="0"/>
              <a:t>Low level boundary layer sampling</a:t>
            </a:r>
          </a:p>
          <a:p>
            <a:pPr marL="800100" lvl="1" indent="-342900">
              <a:spcBef>
                <a:spcPts val="1200"/>
              </a:spcBef>
              <a:spcAft>
                <a:spcPts val="600"/>
              </a:spcAft>
              <a:buFont typeface="Arial" panose="020B0604020202020204" pitchFamily="34" charset="0"/>
              <a:buChar char="•"/>
            </a:pPr>
            <a:r>
              <a:rPr lang="en-US" sz="2400" dirty="0"/>
              <a:t>Penetration of upper level clouds for microphysics and vertical velocity measurement</a:t>
            </a:r>
          </a:p>
          <a:p>
            <a:pPr>
              <a:spcAft>
                <a:spcPts val="600"/>
              </a:spcAft>
            </a:pPr>
            <a:endParaRPr lang="en-US" sz="2400" dirty="0"/>
          </a:p>
        </p:txBody>
      </p:sp>
      <p:sp>
        <p:nvSpPr>
          <p:cNvPr id="2" name="TextBox 1">
            <a:extLst>
              <a:ext uri="{FF2B5EF4-FFF2-40B4-BE49-F238E27FC236}">
                <a16:creationId xmlns:a16="http://schemas.microsoft.com/office/drawing/2014/main" id="{367D715C-A9B7-F54F-A3CF-CC7EF68285E8}"/>
              </a:ext>
            </a:extLst>
          </p:cNvPr>
          <p:cNvSpPr txBox="1"/>
          <p:nvPr/>
        </p:nvSpPr>
        <p:spPr>
          <a:xfrm>
            <a:off x="9003110" y="2846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8826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D2E73-E935-B145-BBBA-515AFEBB5EB4}"/>
              </a:ext>
            </a:extLst>
          </p:cNvPr>
          <p:cNvPicPr>
            <a:picLocks noChangeAspect="1"/>
          </p:cNvPicPr>
          <p:nvPr/>
        </p:nvPicPr>
        <p:blipFill rotWithShape="1">
          <a:blip r:embed="rId3"/>
          <a:srcRect l="22597" t="27651" r="38572" b="13952"/>
          <a:stretch/>
        </p:blipFill>
        <p:spPr>
          <a:xfrm>
            <a:off x="1229097" y="164359"/>
            <a:ext cx="6685807" cy="6529282"/>
          </a:xfrm>
          <a:prstGeom prst="rect">
            <a:avLst/>
          </a:prstGeom>
        </p:spPr>
      </p:pic>
    </p:spTree>
    <p:extLst>
      <p:ext uri="{BB962C8B-B14F-4D97-AF65-F5344CB8AC3E}">
        <p14:creationId xmlns:p14="http://schemas.microsoft.com/office/powerpoint/2010/main" val="2746222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7BB8FA-D9F3-684F-BBEE-514C30A6E96A}"/>
              </a:ext>
            </a:extLst>
          </p:cNvPr>
          <p:cNvPicPr>
            <a:picLocks noChangeAspect="1"/>
          </p:cNvPicPr>
          <p:nvPr/>
        </p:nvPicPr>
        <p:blipFill>
          <a:blip r:embed="rId2"/>
          <a:stretch>
            <a:fillRect/>
          </a:stretch>
        </p:blipFill>
        <p:spPr>
          <a:xfrm>
            <a:off x="1870364" y="216068"/>
            <a:ext cx="5403272" cy="6639614"/>
          </a:xfrm>
          <a:prstGeom prst="rect">
            <a:avLst/>
          </a:prstGeom>
        </p:spPr>
      </p:pic>
    </p:spTree>
    <p:extLst>
      <p:ext uri="{BB962C8B-B14F-4D97-AF65-F5344CB8AC3E}">
        <p14:creationId xmlns:p14="http://schemas.microsoft.com/office/powerpoint/2010/main" val="1880227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7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B137461-AFB3-094A-9AB5-CF3AAECCBC97}"/>
              </a:ext>
            </a:extLst>
          </p:cNvPr>
          <p:cNvGrpSpPr/>
          <p:nvPr/>
        </p:nvGrpSpPr>
        <p:grpSpPr>
          <a:xfrm>
            <a:off x="317120" y="731877"/>
            <a:ext cx="4572000" cy="1484252"/>
            <a:chOff x="356342" y="377565"/>
            <a:chExt cx="4572000" cy="1484252"/>
          </a:xfrm>
        </p:grpSpPr>
        <p:pic>
          <p:nvPicPr>
            <p:cNvPr id="6" name="Picture 5">
              <a:extLst>
                <a:ext uri="{FF2B5EF4-FFF2-40B4-BE49-F238E27FC236}">
                  <a16:creationId xmlns:a16="http://schemas.microsoft.com/office/drawing/2014/main" id="{BE1FA9B7-9B16-2443-8B0E-E4FA7A0996B4}"/>
                </a:ext>
              </a:extLst>
            </p:cNvPr>
            <p:cNvPicPr>
              <a:picLocks noChangeAspect="1"/>
            </p:cNvPicPr>
            <p:nvPr/>
          </p:nvPicPr>
          <p:blipFill rotWithShape="1">
            <a:blip r:embed="rId2"/>
            <a:srcRect t="15979" b="35324"/>
            <a:stretch/>
          </p:blipFill>
          <p:spPr>
            <a:xfrm>
              <a:off x="356342" y="377565"/>
              <a:ext cx="4572000" cy="1484252"/>
            </a:xfrm>
            <a:prstGeom prst="rect">
              <a:avLst/>
            </a:prstGeom>
          </p:spPr>
        </p:pic>
        <p:sp>
          <p:nvSpPr>
            <p:cNvPr id="15" name="TextBox 14">
              <a:extLst>
                <a:ext uri="{FF2B5EF4-FFF2-40B4-BE49-F238E27FC236}">
                  <a16:creationId xmlns:a16="http://schemas.microsoft.com/office/drawing/2014/main" id="{D643C8EC-05C8-C44B-A352-E882B1E01026}"/>
                </a:ext>
              </a:extLst>
            </p:cNvPr>
            <p:cNvSpPr txBox="1"/>
            <p:nvPr/>
          </p:nvSpPr>
          <p:spPr>
            <a:xfrm>
              <a:off x="2220686" y="510639"/>
              <a:ext cx="1409425" cy="369332"/>
            </a:xfrm>
            <a:prstGeom prst="rect">
              <a:avLst/>
            </a:prstGeom>
            <a:noFill/>
          </p:spPr>
          <p:txBody>
            <a:bodyPr wrap="none" rtlCol="0">
              <a:spAutoFit/>
            </a:bodyPr>
            <a:lstStyle/>
            <a:p>
              <a:r>
                <a:rPr lang="en-US" dirty="0"/>
                <a:t>NCAR Electra</a:t>
              </a:r>
            </a:p>
          </p:txBody>
        </p:sp>
      </p:grpSp>
      <p:grpSp>
        <p:nvGrpSpPr>
          <p:cNvPr id="24" name="Group 23">
            <a:extLst>
              <a:ext uri="{FF2B5EF4-FFF2-40B4-BE49-F238E27FC236}">
                <a16:creationId xmlns:a16="http://schemas.microsoft.com/office/drawing/2014/main" id="{43945862-F326-5844-8DB3-F92CB7B5838C}"/>
              </a:ext>
            </a:extLst>
          </p:cNvPr>
          <p:cNvGrpSpPr/>
          <p:nvPr/>
        </p:nvGrpSpPr>
        <p:grpSpPr>
          <a:xfrm>
            <a:off x="5359285" y="703415"/>
            <a:ext cx="3467595" cy="1598725"/>
            <a:chOff x="5454493" y="397186"/>
            <a:chExt cx="3467595" cy="1598725"/>
          </a:xfrm>
        </p:grpSpPr>
        <p:pic>
          <p:nvPicPr>
            <p:cNvPr id="12" name="Picture 11">
              <a:extLst>
                <a:ext uri="{FF2B5EF4-FFF2-40B4-BE49-F238E27FC236}">
                  <a16:creationId xmlns:a16="http://schemas.microsoft.com/office/drawing/2014/main" id="{05904768-3B33-BC4C-9DF9-D247D42262B7}"/>
                </a:ext>
              </a:extLst>
            </p:cNvPr>
            <p:cNvPicPr>
              <a:picLocks noChangeAspect="1"/>
            </p:cNvPicPr>
            <p:nvPr/>
          </p:nvPicPr>
          <p:blipFill rotWithShape="1">
            <a:blip r:embed="rId3"/>
            <a:srcRect t="15807" b="14783"/>
            <a:stretch/>
          </p:blipFill>
          <p:spPr>
            <a:xfrm>
              <a:off x="5454493" y="397186"/>
              <a:ext cx="3467595" cy="1598725"/>
            </a:xfrm>
            <a:prstGeom prst="rect">
              <a:avLst/>
            </a:prstGeom>
          </p:spPr>
        </p:pic>
        <p:sp>
          <p:nvSpPr>
            <p:cNvPr id="16" name="TextBox 15">
              <a:extLst>
                <a:ext uri="{FF2B5EF4-FFF2-40B4-BE49-F238E27FC236}">
                  <a16:creationId xmlns:a16="http://schemas.microsoft.com/office/drawing/2014/main" id="{F70AE7A6-B2A7-5D40-AD4B-41FAF4B7B1A5}"/>
                </a:ext>
              </a:extLst>
            </p:cNvPr>
            <p:cNvSpPr txBox="1"/>
            <p:nvPr/>
          </p:nvSpPr>
          <p:spPr>
            <a:xfrm>
              <a:off x="5971310" y="397186"/>
              <a:ext cx="1038105" cy="369332"/>
            </a:xfrm>
            <a:prstGeom prst="rect">
              <a:avLst/>
            </a:prstGeom>
            <a:noFill/>
          </p:spPr>
          <p:txBody>
            <a:bodyPr wrap="none" rtlCol="0">
              <a:spAutoFit/>
            </a:bodyPr>
            <a:lstStyle/>
            <a:p>
              <a:r>
                <a:rPr lang="en-US" dirty="0"/>
                <a:t>NOAA P3</a:t>
              </a:r>
            </a:p>
          </p:txBody>
        </p:sp>
      </p:grpSp>
      <p:grpSp>
        <p:nvGrpSpPr>
          <p:cNvPr id="25" name="Group 24">
            <a:extLst>
              <a:ext uri="{FF2B5EF4-FFF2-40B4-BE49-F238E27FC236}">
                <a16:creationId xmlns:a16="http://schemas.microsoft.com/office/drawing/2014/main" id="{A2DE43A9-09B1-544C-9A8D-E73AA478543B}"/>
              </a:ext>
            </a:extLst>
          </p:cNvPr>
          <p:cNvGrpSpPr/>
          <p:nvPr/>
        </p:nvGrpSpPr>
        <p:grpSpPr>
          <a:xfrm>
            <a:off x="636977" y="2465407"/>
            <a:ext cx="5518740" cy="1154548"/>
            <a:chOff x="636977" y="2465407"/>
            <a:chExt cx="5518740" cy="1154548"/>
          </a:xfrm>
        </p:grpSpPr>
        <p:pic>
          <p:nvPicPr>
            <p:cNvPr id="8" name="Picture 7">
              <a:extLst>
                <a:ext uri="{FF2B5EF4-FFF2-40B4-BE49-F238E27FC236}">
                  <a16:creationId xmlns:a16="http://schemas.microsoft.com/office/drawing/2014/main" id="{77BCA538-BD53-0C4A-B93C-BFFD200CFD0E}"/>
                </a:ext>
              </a:extLst>
            </p:cNvPr>
            <p:cNvPicPr>
              <a:picLocks noChangeAspect="1"/>
            </p:cNvPicPr>
            <p:nvPr/>
          </p:nvPicPr>
          <p:blipFill>
            <a:blip r:embed="rId4"/>
            <a:stretch>
              <a:fillRect/>
            </a:stretch>
          </p:blipFill>
          <p:spPr>
            <a:xfrm>
              <a:off x="636977" y="2465407"/>
              <a:ext cx="5518740" cy="1154548"/>
            </a:xfrm>
            <a:prstGeom prst="rect">
              <a:avLst/>
            </a:prstGeom>
          </p:spPr>
        </p:pic>
        <p:sp>
          <p:nvSpPr>
            <p:cNvPr id="17" name="TextBox 16">
              <a:extLst>
                <a:ext uri="{FF2B5EF4-FFF2-40B4-BE49-F238E27FC236}">
                  <a16:creationId xmlns:a16="http://schemas.microsoft.com/office/drawing/2014/main" id="{C38C64A3-8FFE-534D-8CD6-9BDFD2F0C984}"/>
                </a:ext>
              </a:extLst>
            </p:cNvPr>
            <p:cNvSpPr txBox="1"/>
            <p:nvPr/>
          </p:nvSpPr>
          <p:spPr>
            <a:xfrm>
              <a:off x="1010162" y="3145590"/>
              <a:ext cx="1210524" cy="369332"/>
            </a:xfrm>
            <a:prstGeom prst="rect">
              <a:avLst/>
            </a:prstGeom>
            <a:noFill/>
          </p:spPr>
          <p:txBody>
            <a:bodyPr wrap="none" rtlCol="0">
              <a:spAutoFit/>
            </a:bodyPr>
            <a:lstStyle/>
            <a:p>
              <a:r>
                <a:rPr lang="en-US" dirty="0"/>
                <a:t>NASA DC-8</a:t>
              </a:r>
            </a:p>
          </p:txBody>
        </p:sp>
      </p:grpSp>
      <p:grpSp>
        <p:nvGrpSpPr>
          <p:cNvPr id="27" name="Group 26">
            <a:extLst>
              <a:ext uri="{FF2B5EF4-FFF2-40B4-BE49-F238E27FC236}">
                <a16:creationId xmlns:a16="http://schemas.microsoft.com/office/drawing/2014/main" id="{7095FD5D-2749-8A42-A799-42E6CAA63360}"/>
              </a:ext>
            </a:extLst>
          </p:cNvPr>
          <p:cNvGrpSpPr/>
          <p:nvPr/>
        </p:nvGrpSpPr>
        <p:grpSpPr>
          <a:xfrm>
            <a:off x="467950" y="4118512"/>
            <a:ext cx="3985297" cy="964127"/>
            <a:chOff x="467950" y="4118512"/>
            <a:chExt cx="3985297" cy="964127"/>
          </a:xfrm>
        </p:grpSpPr>
        <p:pic>
          <p:nvPicPr>
            <p:cNvPr id="4" name="Picture 3">
              <a:extLst>
                <a:ext uri="{FF2B5EF4-FFF2-40B4-BE49-F238E27FC236}">
                  <a16:creationId xmlns:a16="http://schemas.microsoft.com/office/drawing/2014/main" id="{1DC89886-DFD9-8647-8B62-C6A0243B5F47}"/>
                </a:ext>
              </a:extLst>
            </p:cNvPr>
            <p:cNvPicPr>
              <a:picLocks noChangeAspect="1"/>
            </p:cNvPicPr>
            <p:nvPr/>
          </p:nvPicPr>
          <p:blipFill rotWithShape="1">
            <a:blip r:embed="rId5"/>
            <a:srcRect l="5020" r="8504"/>
            <a:stretch/>
          </p:blipFill>
          <p:spPr>
            <a:xfrm>
              <a:off x="467950" y="4118512"/>
              <a:ext cx="3985297" cy="964127"/>
            </a:xfrm>
            <a:prstGeom prst="rect">
              <a:avLst/>
            </a:prstGeom>
          </p:spPr>
        </p:pic>
        <p:sp>
          <p:nvSpPr>
            <p:cNvPr id="18" name="TextBox 17">
              <a:extLst>
                <a:ext uri="{FF2B5EF4-FFF2-40B4-BE49-F238E27FC236}">
                  <a16:creationId xmlns:a16="http://schemas.microsoft.com/office/drawing/2014/main" id="{AB8929C0-B383-C746-BA22-706CEA377312}"/>
                </a:ext>
              </a:extLst>
            </p:cNvPr>
            <p:cNvSpPr txBox="1"/>
            <p:nvPr/>
          </p:nvSpPr>
          <p:spPr>
            <a:xfrm>
              <a:off x="2795990" y="4118512"/>
              <a:ext cx="1181670" cy="369332"/>
            </a:xfrm>
            <a:prstGeom prst="rect">
              <a:avLst/>
            </a:prstGeom>
            <a:noFill/>
          </p:spPr>
          <p:txBody>
            <a:bodyPr wrap="none" rtlCol="0">
              <a:spAutoFit/>
            </a:bodyPr>
            <a:lstStyle/>
            <a:p>
              <a:r>
                <a:rPr lang="en-US" dirty="0"/>
                <a:t>NASA ER-2</a:t>
              </a:r>
            </a:p>
          </p:txBody>
        </p:sp>
      </p:grpSp>
      <p:grpSp>
        <p:nvGrpSpPr>
          <p:cNvPr id="28" name="Group 27">
            <a:extLst>
              <a:ext uri="{FF2B5EF4-FFF2-40B4-BE49-F238E27FC236}">
                <a16:creationId xmlns:a16="http://schemas.microsoft.com/office/drawing/2014/main" id="{82D3B75B-5DCC-2248-B497-05AA4B5A6075}"/>
              </a:ext>
            </a:extLst>
          </p:cNvPr>
          <p:cNvGrpSpPr/>
          <p:nvPr/>
        </p:nvGrpSpPr>
        <p:grpSpPr>
          <a:xfrm>
            <a:off x="4889120" y="3699685"/>
            <a:ext cx="3786929" cy="1711407"/>
            <a:chOff x="4889120" y="3699685"/>
            <a:chExt cx="3786929" cy="1711407"/>
          </a:xfrm>
        </p:grpSpPr>
        <p:pic>
          <p:nvPicPr>
            <p:cNvPr id="14" name="Picture 13">
              <a:extLst>
                <a:ext uri="{FF2B5EF4-FFF2-40B4-BE49-F238E27FC236}">
                  <a16:creationId xmlns:a16="http://schemas.microsoft.com/office/drawing/2014/main" id="{172F5F81-ED91-2642-A92C-F3AA3FD8172F}"/>
                </a:ext>
              </a:extLst>
            </p:cNvPr>
            <p:cNvPicPr>
              <a:picLocks noChangeAspect="1"/>
            </p:cNvPicPr>
            <p:nvPr/>
          </p:nvPicPr>
          <p:blipFill rotWithShape="1">
            <a:blip r:embed="rId6"/>
            <a:srcRect t="16798" b="23982"/>
            <a:stretch/>
          </p:blipFill>
          <p:spPr>
            <a:xfrm>
              <a:off x="4889120" y="3699685"/>
              <a:ext cx="3786929" cy="1711407"/>
            </a:xfrm>
            <a:prstGeom prst="rect">
              <a:avLst/>
            </a:prstGeom>
          </p:spPr>
        </p:pic>
        <p:sp>
          <p:nvSpPr>
            <p:cNvPr id="19" name="TextBox 18">
              <a:extLst>
                <a:ext uri="{FF2B5EF4-FFF2-40B4-BE49-F238E27FC236}">
                  <a16:creationId xmlns:a16="http://schemas.microsoft.com/office/drawing/2014/main" id="{8097F671-44C0-C347-8789-95009DF5E5A6}"/>
                </a:ext>
              </a:extLst>
            </p:cNvPr>
            <p:cNvSpPr txBox="1"/>
            <p:nvPr/>
          </p:nvSpPr>
          <p:spPr>
            <a:xfrm>
              <a:off x="6239209" y="3818662"/>
              <a:ext cx="1938288" cy="369332"/>
            </a:xfrm>
            <a:prstGeom prst="rect">
              <a:avLst/>
            </a:prstGeom>
            <a:noFill/>
          </p:spPr>
          <p:txBody>
            <a:bodyPr wrap="none" rtlCol="0">
              <a:spAutoFit/>
            </a:bodyPr>
            <a:lstStyle/>
            <a:p>
              <a:r>
                <a:rPr lang="en-US" dirty="0"/>
                <a:t>NASA Global Hawk</a:t>
              </a:r>
            </a:p>
          </p:txBody>
        </p:sp>
      </p:grpSp>
      <p:grpSp>
        <p:nvGrpSpPr>
          <p:cNvPr id="26" name="Group 25">
            <a:extLst>
              <a:ext uri="{FF2B5EF4-FFF2-40B4-BE49-F238E27FC236}">
                <a16:creationId xmlns:a16="http://schemas.microsoft.com/office/drawing/2014/main" id="{B4EC1E4D-16C2-A646-9718-BC3C0BFF73E6}"/>
              </a:ext>
            </a:extLst>
          </p:cNvPr>
          <p:cNvGrpSpPr/>
          <p:nvPr/>
        </p:nvGrpSpPr>
        <p:grpSpPr>
          <a:xfrm>
            <a:off x="2526834" y="5556146"/>
            <a:ext cx="4661457" cy="1070757"/>
            <a:chOff x="2526834" y="5556146"/>
            <a:chExt cx="4661457" cy="1070757"/>
          </a:xfrm>
        </p:grpSpPr>
        <p:pic>
          <p:nvPicPr>
            <p:cNvPr id="10" name="Picture 9">
              <a:extLst>
                <a:ext uri="{FF2B5EF4-FFF2-40B4-BE49-F238E27FC236}">
                  <a16:creationId xmlns:a16="http://schemas.microsoft.com/office/drawing/2014/main" id="{3E27C498-9804-DF4B-8E64-A26445847615}"/>
                </a:ext>
              </a:extLst>
            </p:cNvPr>
            <p:cNvPicPr>
              <a:picLocks noChangeAspect="1"/>
            </p:cNvPicPr>
            <p:nvPr/>
          </p:nvPicPr>
          <p:blipFill>
            <a:blip r:embed="rId7"/>
            <a:stretch>
              <a:fillRect/>
            </a:stretch>
          </p:blipFill>
          <p:spPr>
            <a:xfrm>
              <a:off x="2589949" y="5556146"/>
              <a:ext cx="4598342" cy="1070757"/>
            </a:xfrm>
            <a:prstGeom prst="rect">
              <a:avLst/>
            </a:prstGeom>
          </p:spPr>
        </p:pic>
        <p:sp>
          <p:nvSpPr>
            <p:cNvPr id="20" name="TextBox 19">
              <a:extLst>
                <a:ext uri="{FF2B5EF4-FFF2-40B4-BE49-F238E27FC236}">
                  <a16:creationId xmlns:a16="http://schemas.microsoft.com/office/drawing/2014/main" id="{E96732FB-166F-FC4E-9CE0-ABABDE6E0842}"/>
                </a:ext>
              </a:extLst>
            </p:cNvPr>
            <p:cNvSpPr txBox="1"/>
            <p:nvPr/>
          </p:nvSpPr>
          <p:spPr>
            <a:xfrm>
              <a:off x="2526834" y="5959775"/>
              <a:ext cx="1443665" cy="646331"/>
            </a:xfrm>
            <a:prstGeom prst="rect">
              <a:avLst/>
            </a:prstGeom>
            <a:noFill/>
          </p:spPr>
          <p:txBody>
            <a:bodyPr wrap="none" rtlCol="0">
              <a:spAutoFit/>
            </a:bodyPr>
            <a:lstStyle/>
            <a:p>
              <a:r>
                <a:rPr lang="en-US" dirty="0"/>
                <a:t>North Dakota</a:t>
              </a:r>
            </a:p>
            <a:p>
              <a:r>
                <a:rPr lang="en-US" dirty="0"/>
                <a:t>Citation</a:t>
              </a:r>
            </a:p>
          </p:txBody>
        </p:sp>
      </p:grpSp>
      <p:sp>
        <p:nvSpPr>
          <p:cNvPr id="22" name="TextBox 21">
            <a:extLst>
              <a:ext uri="{FF2B5EF4-FFF2-40B4-BE49-F238E27FC236}">
                <a16:creationId xmlns:a16="http://schemas.microsoft.com/office/drawing/2014/main" id="{A8F47914-0332-4140-85A3-84D04134DFEA}"/>
              </a:ext>
            </a:extLst>
          </p:cNvPr>
          <p:cNvSpPr txBox="1"/>
          <p:nvPr/>
        </p:nvSpPr>
        <p:spPr>
          <a:xfrm>
            <a:off x="0" y="125792"/>
            <a:ext cx="9144000" cy="369332"/>
          </a:xfrm>
          <a:prstGeom prst="rect">
            <a:avLst/>
          </a:prstGeom>
          <a:noFill/>
        </p:spPr>
        <p:txBody>
          <a:bodyPr wrap="square" rtlCol="0">
            <a:spAutoFit/>
          </a:bodyPr>
          <a:lstStyle/>
          <a:p>
            <a:pPr algn="ctr"/>
            <a:r>
              <a:rPr lang="en-US" dirty="0"/>
              <a:t>The Aircraft I have used</a:t>
            </a:r>
          </a:p>
        </p:txBody>
      </p:sp>
    </p:spTree>
    <p:extLst>
      <p:ext uri="{BB962C8B-B14F-4D97-AF65-F5344CB8AC3E}">
        <p14:creationId xmlns:p14="http://schemas.microsoft.com/office/powerpoint/2010/main" val="2092593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E275-C695-1340-B7C3-72D743690C3C}"/>
              </a:ext>
            </a:extLst>
          </p:cNvPr>
          <p:cNvSpPr>
            <a:spLocks noGrp="1"/>
          </p:cNvSpPr>
          <p:nvPr>
            <p:ph type="title"/>
          </p:nvPr>
        </p:nvSpPr>
        <p:spPr/>
        <p:txBody>
          <a:bodyPr>
            <a:noAutofit/>
          </a:bodyPr>
          <a:lstStyle/>
          <a:p>
            <a:pPr algn="l"/>
            <a:r>
              <a:rPr lang="en-US" sz="3200" b="1" dirty="0"/>
              <a:t>Questions Regarding NASA Airborne Platforms to Advance Earth Science</a:t>
            </a:r>
            <a:endParaRPr lang="en-US" sz="3200" dirty="0"/>
          </a:p>
        </p:txBody>
      </p:sp>
      <p:sp>
        <p:nvSpPr>
          <p:cNvPr id="3" name="Content Placeholder 2">
            <a:extLst>
              <a:ext uri="{FF2B5EF4-FFF2-40B4-BE49-F238E27FC236}">
                <a16:creationId xmlns:a16="http://schemas.microsoft.com/office/drawing/2014/main" id="{4EAC3CE5-DE3F-CE48-9ABE-5A67C6A3BB62}"/>
              </a:ext>
            </a:extLst>
          </p:cNvPr>
          <p:cNvSpPr>
            <a:spLocks noGrp="1"/>
          </p:cNvSpPr>
          <p:nvPr>
            <p:ph idx="1"/>
          </p:nvPr>
        </p:nvSpPr>
        <p:spPr>
          <a:xfrm>
            <a:off x="457200" y="1810404"/>
            <a:ext cx="8229600" cy="4525963"/>
          </a:xfrm>
        </p:spPr>
        <p:txBody>
          <a:bodyPr>
            <a:normAutofit fontScale="77500" lnSpcReduction="20000"/>
          </a:bodyPr>
          <a:lstStyle/>
          <a:p>
            <a:pPr fontAlgn="base"/>
            <a:r>
              <a:rPr lang="en-US" dirty="0"/>
              <a:t>What emerging science/research questions can be best addressed </a:t>
            </a:r>
            <a:r>
              <a:rPr lang="en-US" b="1" dirty="0"/>
              <a:t>with large platforms </a:t>
            </a:r>
            <a:r>
              <a:rPr lang="en-US" dirty="0"/>
              <a:t>as the airborne component for the integrated studies? </a:t>
            </a:r>
          </a:p>
          <a:p>
            <a:pPr fontAlgn="base"/>
            <a:r>
              <a:rPr lang="en-US" dirty="0"/>
              <a:t>Which of these science questions might be well-suited to combinations of </a:t>
            </a:r>
            <a:r>
              <a:rPr lang="en-US" b="1" dirty="0"/>
              <a:t>smaller platforms</a:t>
            </a:r>
            <a:r>
              <a:rPr lang="en-US" dirty="0"/>
              <a:t> for their airborne component should a large platform not be available? What is the loss to science if the airborne component needed to be done through a combination of one or more smaller-sized aircraft?</a:t>
            </a:r>
          </a:p>
          <a:p>
            <a:pPr fontAlgn="base"/>
            <a:r>
              <a:rPr lang="en-US" dirty="0"/>
              <a:t>How might newly available suborbital platforms (especially </a:t>
            </a:r>
            <a:r>
              <a:rPr lang="en-US" b="1" dirty="0"/>
              <a:t>UASs</a:t>
            </a:r>
            <a:r>
              <a:rPr lang="en-US" dirty="0"/>
              <a:t> and advanced technology balloons) similarly contribute to integrated studies addressing these scientific questions?</a:t>
            </a:r>
          </a:p>
        </p:txBody>
      </p:sp>
    </p:spTree>
    <p:extLst>
      <p:ext uri="{BB962C8B-B14F-4D97-AF65-F5344CB8AC3E}">
        <p14:creationId xmlns:p14="http://schemas.microsoft.com/office/powerpoint/2010/main" val="118688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1361-BEBC-844B-83D2-6322003D5B71}"/>
              </a:ext>
            </a:extLst>
          </p:cNvPr>
          <p:cNvSpPr>
            <a:spLocks noGrp="1"/>
          </p:cNvSpPr>
          <p:nvPr>
            <p:ph type="ctrTitle"/>
          </p:nvPr>
        </p:nvSpPr>
        <p:spPr>
          <a:xfrm>
            <a:off x="0" y="1962456"/>
            <a:ext cx="9144000" cy="2933089"/>
          </a:xfrm>
        </p:spPr>
        <p:txBody>
          <a:bodyPr>
            <a:noAutofit/>
          </a:bodyPr>
          <a:lstStyle/>
          <a:p>
            <a:r>
              <a:rPr lang="en-US" sz="3600" dirty="0"/>
              <a:t>Aircraft Required for High-impact Weather Systems</a:t>
            </a:r>
          </a:p>
        </p:txBody>
      </p:sp>
    </p:spTree>
    <p:extLst>
      <p:ext uri="{BB962C8B-B14F-4D97-AF65-F5344CB8AC3E}">
        <p14:creationId xmlns:p14="http://schemas.microsoft.com/office/powerpoint/2010/main" val="32705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CE517-1565-0844-B018-7BD4E09A5190}"/>
              </a:ext>
            </a:extLst>
          </p:cNvPr>
          <p:cNvSpPr txBox="1"/>
          <p:nvPr/>
        </p:nvSpPr>
        <p:spPr>
          <a:xfrm>
            <a:off x="757117" y="1792444"/>
            <a:ext cx="7440952" cy="3539430"/>
          </a:xfrm>
          <a:prstGeom prst="rect">
            <a:avLst/>
          </a:prstGeom>
          <a:noFill/>
        </p:spPr>
        <p:txBody>
          <a:bodyPr wrap="square" rtlCol="0">
            <a:spAutoFit/>
          </a:bodyPr>
          <a:lstStyle/>
          <a:p>
            <a:r>
              <a:rPr lang="en-US" sz="3200" b="1" dirty="0"/>
              <a:t>Weather systems producing precipitation and severe weather</a:t>
            </a:r>
          </a:p>
          <a:p>
            <a:endParaRPr lang="en-US" sz="2400" b="1" dirty="0"/>
          </a:p>
          <a:p>
            <a:pPr lvl="1"/>
            <a:r>
              <a:rPr lang="en-US" sz="2800" dirty="0"/>
              <a:t>Large convective clouds</a:t>
            </a:r>
          </a:p>
          <a:p>
            <a:pPr lvl="1"/>
            <a:r>
              <a:rPr lang="en-US" sz="2800" dirty="0"/>
              <a:t>Mesoscale convective systems (MCSs)</a:t>
            </a:r>
          </a:p>
          <a:p>
            <a:pPr lvl="1"/>
            <a:r>
              <a:rPr lang="en-US" sz="2800" dirty="0"/>
              <a:t>Tropical cyclones</a:t>
            </a:r>
          </a:p>
          <a:p>
            <a:pPr lvl="1"/>
            <a:r>
              <a:rPr lang="en-US" sz="2800" dirty="0"/>
              <a:t>Frontal cloud systems </a:t>
            </a:r>
          </a:p>
          <a:p>
            <a:endParaRPr lang="en-US" sz="2400" dirty="0"/>
          </a:p>
        </p:txBody>
      </p:sp>
    </p:spTree>
    <p:extLst>
      <p:ext uri="{BB962C8B-B14F-4D97-AF65-F5344CB8AC3E}">
        <p14:creationId xmlns:p14="http://schemas.microsoft.com/office/powerpoint/2010/main" val="301154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C08C89-6103-FE42-A1FA-573230CEF5C8}"/>
              </a:ext>
            </a:extLst>
          </p:cNvPr>
          <p:cNvGrpSpPr/>
          <p:nvPr/>
        </p:nvGrpSpPr>
        <p:grpSpPr>
          <a:xfrm>
            <a:off x="740309" y="568781"/>
            <a:ext cx="7902863" cy="5720439"/>
            <a:chOff x="740309" y="461679"/>
            <a:chExt cx="7902863" cy="5720439"/>
          </a:xfrm>
        </p:grpSpPr>
        <p:sp>
          <p:nvSpPr>
            <p:cNvPr id="3" name="TextBox 2">
              <a:extLst>
                <a:ext uri="{FF2B5EF4-FFF2-40B4-BE49-F238E27FC236}">
                  <a16:creationId xmlns:a16="http://schemas.microsoft.com/office/drawing/2014/main" id="{D38CE517-1565-0844-B018-7BD4E09A5190}"/>
                </a:ext>
              </a:extLst>
            </p:cNvPr>
            <p:cNvSpPr txBox="1"/>
            <p:nvPr/>
          </p:nvSpPr>
          <p:spPr>
            <a:xfrm>
              <a:off x="1202220" y="2065708"/>
              <a:ext cx="7440952" cy="2769989"/>
            </a:xfrm>
            <a:prstGeom prst="rect">
              <a:avLst/>
            </a:prstGeom>
            <a:noFill/>
          </p:spPr>
          <p:txBody>
            <a:bodyPr wrap="square" rtlCol="0">
              <a:spAutoFit/>
            </a:bodyPr>
            <a:lstStyle/>
            <a:p>
              <a:pPr marL="923925" lvl="1" indent="-466725">
                <a:spcAft>
                  <a:spcPts val="1200"/>
                </a:spcAft>
              </a:pPr>
              <a:r>
                <a:rPr lang="en-US" sz="2400" dirty="0"/>
                <a:t>What factors determine sizes and lifetimes of storms?</a:t>
              </a:r>
            </a:p>
            <a:p>
              <a:pPr marL="923925" lvl="1" indent="-466725">
                <a:spcAft>
                  <a:spcPts val="1200"/>
                </a:spcAft>
              </a:pPr>
              <a:r>
                <a:rPr lang="en-US" sz="2400" dirty="0"/>
                <a:t>How are mesoscale motions induced within storms?</a:t>
              </a:r>
            </a:p>
            <a:p>
              <a:pPr marL="923925" lvl="1" indent="-466725">
                <a:spcAft>
                  <a:spcPts val="1200"/>
                </a:spcAft>
              </a:pPr>
              <a:r>
                <a:rPr lang="en-US" sz="2400" dirty="0"/>
                <a:t>What factors control the microphysical growth and fallout of precipitation particles?</a:t>
              </a:r>
            </a:p>
            <a:p>
              <a:pPr marL="923925" lvl="1" indent="-466725">
                <a:spcAft>
                  <a:spcPts val="1200"/>
                </a:spcAft>
              </a:pPr>
              <a:r>
                <a:rPr lang="en-US" sz="2400" dirty="0"/>
                <a:t>How do aerosols affect the structures and intensities of predicted storms?</a:t>
              </a:r>
            </a:p>
          </p:txBody>
        </p:sp>
        <p:sp>
          <p:nvSpPr>
            <p:cNvPr id="4" name="TextBox 3">
              <a:extLst>
                <a:ext uri="{FF2B5EF4-FFF2-40B4-BE49-F238E27FC236}">
                  <a16:creationId xmlns:a16="http://schemas.microsoft.com/office/drawing/2014/main" id="{6FE6B60F-4DD1-2B41-B0B7-F9A64699F2F5}"/>
                </a:ext>
              </a:extLst>
            </p:cNvPr>
            <p:cNvSpPr txBox="1"/>
            <p:nvPr/>
          </p:nvSpPr>
          <p:spPr>
            <a:xfrm>
              <a:off x="1759779" y="5258788"/>
              <a:ext cx="3523786" cy="923330"/>
            </a:xfrm>
            <a:prstGeom prst="rect">
              <a:avLst/>
            </a:prstGeom>
            <a:noFill/>
            <a:ln>
              <a:solidFill>
                <a:schemeClr val="tx1"/>
              </a:solidFill>
            </a:ln>
          </p:spPr>
          <p:txBody>
            <a:bodyPr wrap="square" rtlCol="0">
              <a:spAutoFit/>
            </a:bodyPr>
            <a:lstStyle/>
            <a:p>
              <a:r>
                <a:rPr lang="en-US" dirty="0"/>
                <a:t>Need comprehensive observations of weather systems to test prediction accuracy</a:t>
              </a:r>
            </a:p>
          </p:txBody>
        </p:sp>
        <p:sp>
          <p:nvSpPr>
            <p:cNvPr id="5" name="Down Arrow 4">
              <a:extLst>
                <a:ext uri="{FF2B5EF4-FFF2-40B4-BE49-F238E27FC236}">
                  <a16:creationId xmlns:a16="http://schemas.microsoft.com/office/drawing/2014/main" id="{406E4028-225D-1947-844F-C1863B5671D4}"/>
                </a:ext>
              </a:extLst>
            </p:cNvPr>
            <p:cNvSpPr/>
            <p:nvPr/>
          </p:nvSpPr>
          <p:spPr>
            <a:xfrm rot="16200000">
              <a:off x="927459" y="5462965"/>
              <a:ext cx="140677" cy="514976"/>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a:extLst>
                <a:ext uri="{FF2B5EF4-FFF2-40B4-BE49-F238E27FC236}">
                  <a16:creationId xmlns:a16="http://schemas.microsoft.com/office/drawing/2014/main" id="{EB691F6A-A7A0-A945-9B75-D482B543E17F}"/>
                </a:ext>
              </a:extLst>
            </p:cNvPr>
            <p:cNvSpPr txBox="1"/>
            <p:nvPr/>
          </p:nvSpPr>
          <p:spPr>
            <a:xfrm>
              <a:off x="740309" y="461679"/>
              <a:ext cx="7440952" cy="1384995"/>
            </a:xfrm>
            <a:prstGeom prst="rect">
              <a:avLst/>
            </a:prstGeom>
            <a:noFill/>
          </p:spPr>
          <p:txBody>
            <a:bodyPr wrap="square" rtlCol="0">
              <a:spAutoFit/>
            </a:bodyPr>
            <a:lstStyle/>
            <a:p>
              <a:pPr>
                <a:spcAft>
                  <a:spcPts val="2400"/>
                </a:spcAft>
              </a:pPr>
              <a:r>
                <a:rPr lang="en-US" sz="2800" b="1" dirty="0"/>
                <a:t>Outstanding questions affecting precise prediction of weather systems producing precipitation and severe weather:</a:t>
              </a:r>
              <a:endParaRPr lang="en-US" sz="2400" b="1" dirty="0"/>
            </a:p>
          </p:txBody>
        </p:sp>
      </p:grpSp>
    </p:spTree>
    <p:extLst>
      <p:ext uri="{BB962C8B-B14F-4D97-AF65-F5344CB8AC3E}">
        <p14:creationId xmlns:p14="http://schemas.microsoft.com/office/powerpoint/2010/main" val="344632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1CDFC6C-7527-4448-8AC4-4A05CB632988}"/>
              </a:ext>
            </a:extLst>
          </p:cNvPr>
          <p:cNvGraphicFramePr>
            <a:graphicFrameLocks noGrp="1"/>
          </p:cNvGraphicFramePr>
          <p:nvPr>
            <p:extLst>
              <p:ext uri="{D42A27DB-BD31-4B8C-83A1-F6EECF244321}">
                <p14:modId xmlns:p14="http://schemas.microsoft.com/office/powerpoint/2010/main" val="3091931533"/>
              </p:ext>
            </p:extLst>
          </p:nvPr>
        </p:nvGraphicFramePr>
        <p:xfrm>
          <a:off x="493986" y="1279659"/>
          <a:ext cx="8156028" cy="3474720"/>
        </p:xfrm>
        <a:graphic>
          <a:graphicData uri="http://schemas.openxmlformats.org/drawingml/2006/table">
            <a:tbl>
              <a:tblPr firstRow="1" bandRow="1">
                <a:tableStyleId>{073A0DAA-6AF3-43AB-8588-CEC1D06C72B9}</a:tableStyleId>
              </a:tblPr>
              <a:tblGrid>
                <a:gridCol w="1885163">
                  <a:extLst>
                    <a:ext uri="{9D8B030D-6E8A-4147-A177-3AD203B41FA5}">
                      <a16:colId xmlns:a16="http://schemas.microsoft.com/office/drawing/2014/main" val="3874322968"/>
                    </a:ext>
                  </a:extLst>
                </a:gridCol>
                <a:gridCol w="1075174">
                  <a:extLst>
                    <a:ext uri="{9D8B030D-6E8A-4147-A177-3AD203B41FA5}">
                      <a16:colId xmlns:a16="http://schemas.microsoft.com/office/drawing/2014/main" val="2915408298"/>
                    </a:ext>
                  </a:extLst>
                </a:gridCol>
                <a:gridCol w="1587639">
                  <a:extLst>
                    <a:ext uri="{9D8B030D-6E8A-4147-A177-3AD203B41FA5}">
                      <a16:colId xmlns:a16="http://schemas.microsoft.com/office/drawing/2014/main" val="3941664632"/>
                    </a:ext>
                  </a:extLst>
                </a:gridCol>
                <a:gridCol w="3608052">
                  <a:extLst>
                    <a:ext uri="{9D8B030D-6E8A-4147-A177-3AD203B41FA5}">
                      <a16:colId xmlns:a16="http://schemas.microsoft.com/office/drawing/2014/main" val="735798885"/>
                    </a:ext>
                  </a:extLst>
                </a:gridCol>
              </a:tblGrid>
              <a:tr h="640619">
                <a:tc>
                  <a:txBody>
                    <a:bodyPr/>
                    <a:lstStyle/>
                    <a:p>
                      <a:r>
                        <a:rPr lang="en-US" i="0" dirty="0"/>
                        <a:t>Weather Phenomenon</a:t>
                      </a:r>
                    </a:p>
                  </a:txBody>
                  <a:tcPr/>
                </a:tc>
                <a:tc>
                  <a:txBody>
                    <a:bodyPr/>
                    <a:lstStyle/>
                    <a:p>
                      <a:r>
                        <a:rPr lang="en-US" i="0" dirty="0"/>
                        <a:t>Height Scale</a:t>
                      </a:r>
                    </a:p>
                    <a:p>
                      <a:endParaRPr lang="en-US" i="0" dirty="0"/>
                    </a:p>
                  </a:txBody>
                  <a:tcPr/>
                </a:tc>
                <a:tc>
                  <a:txBody>
                    <a:bodyPr/>
                    <a:lstStyle/>
                    <a:p>
                      <a:r>
                        <a:rPr lang="en-US" i="0" dirty="0"/>
                        <a:t>Horizontal</a:t>
                      </a:r>
                    </a:p>
                    <a:p>
                      <a:r>
                        <a:rPr lang="en-US" i="0" dirty="0"/>
                        <a:t>Scale</a:t>
                      </a:r>
                    </a:p>
                  </a:txBody>
                  <a:tcPr/>
                </a:tc>
                <a:tc>
                  <a:txBody>
                    <a:bodyPr/>
                    <a:lstStyle/>
                    <a:p>
                      <a:r>
                        <a:rPr lang="en-US" dirty="0"/>
                        <a:t>Time</a:t>
                      </a:r>
                    </a:p>
                    <a:p>
                      <a:r>
                        <a:rPr lang="en-US" dirty="0"/>
                        <a:t>Scale</a:t>
                      </a:r>
                    </a:p>
                  </a:txBody>
                  <a:tcPr/>
                </a:tc>
                <a:extLst>
                  <a:ext uri="{0D108BD9-81ED-4DB2-BD59-A6C34878D82A}">
                    <a16:rowId xmlns:a16="http://schemas.microsoft.com/office/drawing/2014/main" val="2073336437"/>
                  </a:ext>
                </a:extLst>
              </a:tr>
              <a:tr h="416820">
                <a:tc>
                  <a:txBody>
                    <a:bodyPr/>
                    <a:lstStyle/>
                    <a:p>
                      <a:r>
                        <a:rPr lang="en-US" i="0" dirty="0"/>
                        <a:t>Convective cloud</a:t>
                      </a:r>
                    </a:p>
                  </a:txBody>
                  <a:tcPr/>
                </a:tc>
                <a:tc>
                  <a:txBody>
                    <a:bodyPr/>
                    <a:lstStyle/>
                    <a:p>
                      <a:r>
                        <a:rPr lang="en-US" i="0" dirty="0"/>
                        <a:t>10-15 km</a:t>
                      </a:r>
                    </a:p>
                    <a:p>
                      <a:endParaRPr lang="en-US" i="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0" dirty="0"/>
                        <a:t>10s of km</a:t>
                      </a:r>
                      <a:endParaRPr lang="en-US" i="0" dirty="0"/>
                    </a:p>
                  </a:txBody>
                  <a:tcPr/>
                </a:tc>
                <a:tc>
                  <a:txBody>
                    <a:bodyPr/>
                    <a:lstStyle/>
                    <a:p>
                      <a:r>
                        <a:rPr lang="en-US" dirty="0"/>
                        <a:t>Hours</a:t>
                      </a:r>
                    </a:p>
                    <a:p>
                      <a:r>
                        <a:rPr lang="en-US" dirty="0"/>
                        <a:t>Evolving ~ minutes</a:t>
                      </a:r>
                    </a:p>
                  </a:txBody>
                  <a:tcPr/>
                </a:tc>
                <a:extLst>
                  <a:ext uri="{0D108BD9-81ED-4DB2-BD59-A6C34878D82A}">
                    <a16:rowId xmlns:a16="http://schemas.microsoft.com/office/drawing/2014/main" val="4130976663"/>
                  </a:ext>
                </a:extLst>
              </a:tr>
              <a:tr h="491195">
                <a:tc>
                  <a:txBody>
                    <a:bodyPr/>
                    <a:lstStyle/>
                    <a:p>
                      <a:r>
                        <a:rPr lang="en-US" i="0" dirty="0"/>
                        <a:t>MCS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10-15 km</a:t>
                      </a:r>
                    </a:p>
                    <a:p>
                      <a:endParaRPr lang="en-US" i="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100s of km</a:t>
                      </a:r>
                    </a:p>
                    <a:p>
                      <a:endParaRPr lang="en-US" i="0" dirty="0"/>
                    </a:p>
                  </a:txBody>
                  <a:tcPr/>
                </a:tc>
                <a:tc>
                  <a:txBody>
                    <a:bodyPr/>
                    <a:lstStyle/>
                    <a:p>
                      <a:r>
                        <a:rPr lang="en-US" sz="1800" i="1" dirty="0"/>
                        <a:t>10s of hours,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evolving ~ 1-10 minutes</a:t>
                      </a:r>
                    </a:p>
                  </a:txBody>
                  <a:tcPr/>
                </a:tc>
                <a:extLst>
                  <a:ext uri="{0D108BD9-81ED-4DB2-BD59-A6C34878D82A}">
                    <a16:rowId xmlns:a16="http://schemas.microsoft.com/office/drawing/2014/main" val="2157772450"/>
                  </a:ext>
                </a:extLst>
              </a:tr>
              <a:tr h="483131">
                <a:tc>
                  <a:txBody>
                    <a:bodyPr/>
                    <a:lstStyle/>
                    <a:p>
                      <a:r>
                        <a:rPr lang="en-US" i="0" dirty="0"/>
                        <a:t>Eyewall/</a:t>
                      </a:r>
                      <a:r>
                        <a:rPr lang="en-US" i="0" dirty="0" err="1"/>
                        <a:t>rainband</a:t>
                      </a:r>
                      <a:endParaRPr lang="en-US" i="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10-15 km</a:t>
                      </a:r>
                    </a:p>
                    <a:p>
                      <a:endParaRPr lang="en-US" i="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t>100s of km</a:t>
                      </a:r>
                    </a:p>
                    <a:p>
                      <a:endParaRPr lang="en-US" i="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i="0" dirty="0"/>
                        <a:t>10s of hours </a:t>
                      </a:r>
                      <a:r>
                        <a:rPr lang="en-US" sz="1800" i="0" dirty="0">
                          <a:sym typeface="Wingdings" pitchFamily="2" charset="2"/>
                        </a:rPr>
                        <a:t> day</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800" i="0" dirty="0"/>
                        <a:t>evolving ~ 1-10s of minutes</a:t>
                      </a:r>
                    </a:p>
                  </a:txBody>
                  <a:tcPr/>
                </a:tc>
                <a:extLst>
                  <a:ext uri="{0D108BD9-81ED-4DB2-BD59-A6C34878D82A}">
                    <a16:rowId xmlns:a16="http://schemas.microsoft.com/office/drawing/2014/main" val="3945204726"/>
                  </a:ext>
                </a:extLst>
              </a:tr>
              <a:tr h="416820">
                <a:tc>
                  <a:txBody>
                    <a:bodyPr/>
                    <a:lstStyle/>
                    <a:p>
                      <a:r>
                        <a:rPr lang="en-US" i="0" dirty="0"/>
                        <a:t>Frontal system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10-15 km</a:t>
                      </a:r>
                    </a:p>
                    <a:p>
                      <a:endParaRPr lang="en-US" i="0" dirty="0"/>
                    </a:p>
                  </a:txBody>
                  <a:tcPr/>
                </a:tc>
                <a:tc>
                  <a:txBody>
                    <a:bodyPr/>
                    <a:lstStyle/>
                    <a:p>
                      <a:r>
                        <a:rPr lang="en-US" i="0" dirty="0"/>
                        <a:t>10-1000 km</a:t>
                      </a:r>
                    </a:p>
                  </a:txBody>
                  <a:tcPr/>
                </a:tc>
                <a:tc>
                  <a:txBody>
                    <a:bodyPr/>
                    <a:lstStyle/>
                    <a:p>
                      <a:r>
                        <a:rPr lang="en-US" dirty="0"/>
                        <a:t>1-10 hours</a:t>
                      </a:r>
                    </a:p>
                    <a:p>
                      <a:r>
                        <a:rPr lang="en-US" dirty="0"/>
                        <a:t>Evolving, 10s of minutes</a:t>
                      </a:r>
                    </a:p>
                  </a:txBody>
                  <a:tcPr/>
                </a:tc>
                <a:extLst>
                  <a:ext uri="{0D108BD9-81ED-4DB2-BD59-A6C34878D82A}">
                    <a16:rowId xmlns:a16="http://schemas.microsoft.com/office/drawing/2014/main" val="3069874923"/>
                  </a:ext>
                </a:extLst>
              </a:tr>
            </a:tbl>
          </a:graphicData>
        </a:graphic>
      </p:graphicFrame>
      <p:grpSp>
        <p:nvGrpSpPr>
          <p:cNvPr id="8" name="Group 7">
            <a:extLst>
              <a:ext uri="{FF2B5EF4-FFF2-40B4-BE49-F238E27FC236}">
                <a16:creationId xmlns:a16="http://schemas.microsoft.com/office/drawing/2014/main" id="{8DC2A459-60BE-CE40-B290-CE6A88505DE2}"/>
              </a:ext>
            </a:extLst>
          </p:cNvPr>
          <p:cNvGrpSpPr/>
          <p:nvPr/>
        </p:nvGrpSpPr>
        <p:grpSpPr>
          <a:xfrm>
            <a:off x="0" y="444120"/>
            <a:ext cx="9144000" cy="6140040"/>
            <a:chOff x="0" y="312393"/>
            <a:chExt cx="9144000" cy="6140040"/>
          </a:xfrm>
        </p:grpSpPr>
        <p:sp>
          <p:nvSpPr>
            <p:cNvPr id="3" name="Rectangle 2">
              <a:extLst>
                <a:ext uri="{FF2B5EF4-FFF2-40B4-BE49-F238E27FC236}">
                  <a16:creationId xmlns:a16="http://schemas.microsoft.com/office/drawing/2014/main" id="{E03C39A6-C79C-874C-88CB-EB78AE5F312B}"/>
                </a:ext>
              </a:extLst>
            </p:cNvPr>
            <p:cNvSpPr/>
            <p:nvPr/>
          </p:nvSpPr>
          <p:spPr>
            <a:xfrm>
              <a:off x="0" y="312393"/>
              <a:ext cx="9144000" cy="584775"/>
            </a:xfrm>
            <a:prstGeom prst="rect">
              <a:avLst/>
            </a:prstGeom>
          </p:spPr>
          <p:txBody>
            <a:bodyPr wrap="square">
              <a:spAutoFit/>
            </a:bodyPr>
            <a:lstStyle/>
            <a:p>
              <a:pPr algn="ctr"/>
              <a:r>
                <a:rPr lang="en-US" sz="3200" b="1" dirty="0"/>
                <a:t>Scales of Weather Systems</a:t>
              </a:r>
            </a:p>
          </p:txBody>
        </p:sp>
        <p:sp>
          <p:nvSpPr>
            <p:cNvPr id="4" name="TextBox 3">
              <a:extLst>
                <a:ext uri="{FF2B5EF4-FFF2-40B4-BE49-F238E27FC236}">
                  <a16:creationId xmlns:a16="http://schemas.microsoft.com/office/drawing/2014/main" id="{5091E077-C021-8C4B-97C9-30334FE07FF4}"/>
                </a:ext>
              </a:extLst>
            </p:cNvPr>
            <p:cNvSpPr txBox="1"/>
            <p:nvPr/>
          </p:nvSpPr>
          <p:spPr>
            <a:xfrm>
              <a:off x="2351314" y="5529103"/>
              <a:ext cx="1125415" cy="923330"/>
            </a:xfrm>
            <a:prstGeom prst="rect">
              <a:avLst/>
            </a:prstGeom>
            <a:noFill/>
            <a:ln>
              <a:solidFill>
                <a:schemeClr val="tx1"/>
              </a:solidFill>
            </a:ln>
          </p:spPr>
          <p:txBody>
            <a:bodyPr wrap="square" rtlCol="0">
              <a:spAutoFit/>
            </a:bodyPr>
            <a:lstStyle/>
            <a:p>
              <a:r>
                <a:rPr lang="en-US" dirty="0"/>
                <a:t>Altitude range</a:t>
              </a:r>
            </a:p>
            <a:p>
              <a:r>
                <a:rPr lang="en-US" dirty="0"/>
                <a:t>1-15+ km</a:t>
              </a:r>
            </a:p>
          </p:txBody>
        </p:sp>
        <p:sp>
          <p:nvSpPr>
            <p:cNvPr id="5" name="TextBox 4">
              <a:extLst>
                <a:ext uri="{FF2B5EF4-FFF2-40B4-BE49-F238E27FC236}">
                  <a16:creationId xmlns:a16="http://schemas.microsoft.com/office/drawing/2014/main" id="{CD056B98-275A-174C-BC9C-D6BFE0FC44A7}"/>
                </a:ext>
              </a:extLst>
            </p:cNvPr>
            <p:cNvSpPr txBox="1"/>
            <p:nvPr/>
          </p:nvSpPr>
          <p:spPr>
            <a:xfrm>
              <a:off x="5104565" y="5529103"/>
              <a:ext cx="1125415" cy="923330"/>
            </a:xfrm>
            <a:prstGeom prst="rect">
              <a:avLst/>
            </a:prstGeom>
            <a:noFill/>
            <a:ln>
              <a:solidFill>
                <a:schemeClr val="tx1"/>
              </a:solidFill>
            </a:ln>
          </p:spPr>
          <p:txBody>
            <a:bodyPr wrap="square" rtlCol="0">
              <a:spAutoFit/>
            </a:bodyPr>
            <a:lstStyle/>
            <a:p>
              <a:r>
                <a:rPr lang="en-US" dirty="0"/>
                <a:t>Flight duration</a:t>
              </a:r>
            </a:p>
            <a:p>
              <a:r>
                <a:rPr lang="en-US" dirty="0"/>
                <a:t>~10 hours</a:t>
              </a:r>
            </a:p>
          </p:txBody>
        </p:sp>
        <p:sp>
          <p:nvSpPr>
            <p:cNvPr id="6" name="Down Arrow 5">
              <a:extLst>
                <a:ext uri="{FF2B5EF4-FFF2-40B4-BE49-F238E27FC236}">
                  <a16:creationId xmlns:a16="http://schemas.microsoft.com/office/drawing/2014/main" id="{30A7E284-E12D-7646-BFAA-779518C5D365}"/>
                </a:ext>
              </a:extLst>
            </p:cNvPr>
            <p:cNvSpPr/>
            <p:nvPr/>
          </p:nvSpPr>
          <p:spPr>
            <a:xfrm>
              <a:off x="2682910" y="4963887"/>
              <a:ext cx="140677" cy="514976"/>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own Arrow 6">
              <a:extLst>
                <a:ext uri="{FF2B5EF4-FFF2-40B4-BE49-F238E27FC236}">
                  <a16:creationId xmlns:a16="http://schemas.microsoft.com/office/drawing/2014/main" id="{DB095A65-B9CD-8741-8674-6DD8FD9F0DE7}"/>
                </a:ext>
              </a:extLst>
            </p:cNvPr>
            <p:cNvSpPr/>
            <p:nvPr/>
          </p:nvSpPr>
          <p:spPr>
            <a:xfrm>
              <a:off x="5407688" y="4965394"/>
              <a:ext cx="140677" cy="514976"/>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02050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3A9651-EF67-324C-A943-8B7913139A3A}"/>
              </a:ext>
            </a:extLst>
          </p:cNvPr>
          <p:cNvSpPr txBox="1"/>
          <p:nvPr/>
        </p:nvSpPr>
        <p:spPr>
          <a:xfrm>
            <a:off x="443982" y="412438"/>
            <a:ext cx="5231945" cy="4370427"/>
          </a:xfrm>
          <a:prstGeom prst="rect">
            <a:avLst/>
          </a:prstGeom>
          <a:noFill/>
        </p:spPr>
        <p:txBody>
          <a:bodyPr wrap="none" rtlCol="0">
            <a:spAutoFit/>
          </a:bodyPr>
          <a:lstStyle/>
          <a:p>
            <a:r>
              <a:rPr lang="en-US" sz="2400" b="1" dirty="0"/>
              <a:t>Types of </a:t>
            </a:r>
            <a:r>
              <a:rPr lang="en-US" sz="2400" b="1" i="1" dirty="0"/>
              <a:t>in situ </a:t>
            </a:r>
            <a:r>
              <a:rPr lang="en-US" sz="2400" b="1" dirty="0"/>
              <a:t>measurements required</a:t>
            </a:r>
          </a:p>
          <a:p>
            <a:pPr lvl="1"/>
            <a:endParaRPr lang="en-US" sz="2400" dirty="0"/>
          </a:p>
          <a:p>
            <a:pPr lvl="1">
              <a:spcAft>
                <a:spcPts val="600"/>
              </a:spcAft>
            </a:pPr>
            <a:r>
              <a:rPr lang="en-US" sz="2000" dirty="0"/>
              <a:t>T, p</a:t>
            </a:r>
          </a:p>
          <a:p>
            <a:pPr lvl="1">
              <a:spcAft>
                <a:spcPts val="600"/>
              </a:spcAft>
            </a:pPr>
            <a:r>
              <a:rPr lang="en-US" sz="2000" dirty="0"/>
              <a:t>Water vapor—</a:t>
            </a:r>
            <a:r>
              <a:rPr lang="en-US" sz="2000" dirty="0">
                <a:solidFill>
                  <a:srgbClr val="FF0000"/>
                </a:solidFill>
              </a:rPr>
              <a:t>problematic </a:t>
            </a:r>
            <a:r>
              <a:rPr lang="en-US" sz="2000" dirty="0"/>
              <a:t>but critical</a:t>
            </a:r>
          </a:p>
          <a:p>
            <a:pPr lvl="1">
              <a:spcAft>
                <a:spcPts val="600"/>
              </a:spcAft>
            </a:pPr>
            <a:r>
              <a:rPr lang="en-US" sz="2000" dirty="0"/>
              <a:t>u, v</a:t>
            </a:r>
          </a:p>
          <a:p>
            <a:pPr lvl="1">
              <a:spcAft>
                <a:spcPts val="600"/>
              </a:spcAft>
            </a:pPr>
            <a:r>
              <a:rPr lang="en-US" sz="2000" dirty="0"/>
              <a:t>w—very </a:t>
            </a:r>
            <a:r>
              <a:rPr lang="en-US" sz="2000" dirty="0">
                <a:solidFill>
                  <a:srgbClr val="FF0000"/>
                </a:solidFill>
              </a:rPr>
              <a:t>problematic</a:t>
            </a:r>
            <a:r>
              <a:rPr lang="en-US" sz="2000" dirty="0"/>
              <a:t>, only can get extremes</a:t>
            </a:r>
          </a:p>
          <a:p>
            <a:pPr lvl="1">
              <a:spcAft>
                <a:spcPts val="600"/>
              </a:spcAft>
            </a:pPr>
            <a:r>
              <a:rPr lang="en-US" sz="2000" dirty="0"/>
              <a:t>Drop size</a:t>
            </a:r>
          </a:p>
          <a:p>
            <a:pPr lvl="1">
              <a:spcAft>
                <a:spcPts val="600"/>
              </a:spcAft>
            </a:pPr>
            <a:r>
              <a:rPr lang="en-US" sz="2000" dirty="0"/>
              <a:t>Ice particle types, sizes, and concentrations</a:t>
            </a:r>
          </a:p>
          <a:p>
            <a:pPr lvl="2"/>
            <a:r>
              <a:rPr lang="en-US" sz="2000" dirty="0"/>
              <a:t>Ice</a:t>
            </a:r>
            <a:r>
              <a:rPr lang="en-US" dirty="0"/>
              <a:t> </a:t>
            </a:r>
            <a:r>
              <a:rPr lang="en-US" sz="2000" dirty="0"/>
              <a:t>crystal habits</a:t>
            </a:r>
          </a:p>
          <a:p>
            <a:pPr lvl="2"/>
            <a:r>
              <a:rPr lang="en-US" sz="2000" dirty="0"/>
              <a:t>Aggregates (snow)</a:t>
            </a:r>
          </a:p>
          <a:p>
            <a:pPr lvl="2"/>
            <a:r>
              <a:rPr lang="en-US" sz="2000" dirty="0"/>
              <a:t>Graupel</a:t>
            </a:r>
          </a:p>
          <a:p>
            <a:pPr lvl="2"/>
            <a:r>
              <a:rPr lang="en-US" sz="2000" dirty="0"/>
              <a:t>Hail</a:t>
            </a:r>
          </a:p>
        </p:txBody>
      </p:sp>
      <p:sp>
        <p:nvSpPr>
          <p:cNvPr id="2" name="TextBox 1">
            <a:extLst>
              <a:ext uri="{FF2B5EF4-FFF2-40B4-BE49-F238E27FC236}">
                <a16:creationId xmlns:a16="http://schemas.microsoft.com/office/drawing/2014/main" id="{367D715C-A9B7-F54F-A3CF-CC7EF68285E8}"/>
              </a:ext>
            </a:extLst>
          </p:cNvPr>
          <p:cNvSpPr txBox="1"/>
          <p:nvPr/>
        </p:nvSpPr>
        <p:spPr>
          <a:xfrm>
            <a:off x="8776138" y="3585076"/>
            <a:ext cx="184731" cy="369332"/>
          </a:xfrm>
          <a:prstGeom prst="rect">
            <a:avLst/>
          </a:prstGeom>
          <a:noFill/>
        </p:spPr>
        <p:txBody>
          <a:bodyPr wrap="none" rtlCol="0">
            <a:spAutoFit/>
          </a:bodyPr>
          <a:lstStyle/>
          <a:p>
            <a:endParaRPr lang="en-US" dirty="0"/>
          </a:p>
        </p:txBody>
      </p:sp>
      <p:grpSp>
        <p:nvGrpSpPr>
          <p:cNvPr id="7" name="Group 6">
            <a:extLst>
              <a:ext uri="{FF2B5EF4-FFF2-40B4-BE49-F238E27FC236}">
                <a16:creationId xmlns:a16="http://schemas.microsoft.com/office/drawing/2014/main" id="{D39C6C32-AF13-1745-BB75-7489D99D6323}"/>
              </a:ext>
            </a:extLst>
          </p:cNvPr>
          <p:cNvGrpSpPr/>
          <p:nvPr/>
        </p:nvGrpSpPr>
        <p:grpSpPr>
          <a:xfrm>
            <a:off x="1104543" y="5105597"/>
            <a:ext cx="2780602" cy="923330"/>
            <a:chOff x="4403969" y="5649679"/>
            <a:chExt cx="2780602" cy="923330"/>
          </a:xfrm>
        </p:grpSpPr>
        <p:sp>
          <p:nvSpPr>
            <p:cNvPr id="5" name="TextBox 4">
              <a:extLst>
                <a:ext uri="{FF2B5EF4-FFF2-40B4-BE49-F238E27FC236}">
                  <a16:creationId xmlns:a16="http://schemas.microsoft.com/office/drawing/2014/main" id="{F1985007-B8CA-E345-83F8-BCABC61399E8}"/>
                </a:ext>
              </a:extLst>
            </p:cNvPr>
            <p:cNvSpPr txBox="1"/>
            <p:nvPr/>
          </p:nvSpPr>
          <p:spPr>
            <a:xfrm>
              <a:off x="5104565" y="5649679"/>
              <a:ext cx="2080006" cy="923330"/>
            </a:xfrm>
            <a:prstGeom prst="rect">
              <a:avLst/>
            </a:prstGeom>
            <a:noFill/>
            <a:ln>
              <a:solidFill>
                <a:schemeClr val="tx1"/>
              </a:solidFill>
            </a:ln>
          </p:spPr>
          <p:txBody>
            <a:bodyPr wrap="square" rtlCol="0">
              <a:spAutoFit/>
            </a:bodyPr>
            <a:lstStyle/>
            <a:p>
              <a:r>
                <a:rPr lang="en-US" dirty="0"/>
                <a:t>Robust A/C for icing, hail, lightning, turbulence</a:t>
              </a:r>
            </a:p>
          </p:txBody>
        </p:sp>
        <p:sp>
          <p:nvSpPr>
            <p:cNvPr id="6" name="Down Arrow 5">
              <a:extLst>
                <a:ext uri="{FF2B5EF4-FFF2-40B4-BE49-F238E27FC236}">
                  <a16:creationId xmlns:a16="http://schemas.microsoft.com/office/drawing/2014/main" id="{0E168FD0-8707-4142-8AF1-840DD5889630}"/>
                </a:ext>
              </a:extLst>
            </p:cNvPr>
            <p:cNvSpPr/>
            <p:nvPr/>
          </p:nvSpPr>
          <p:spPr>
            <a:xfrm rot="16200000">
              <a:off x="4591118" y="5853855"/>
              <a:ext cx="140677" cy="514976"/>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TextBox 8">
            <a:extLst>
              <a:ext uri="{FF2B5EF4-FFF2-40B4-BE49-F238E27FC236}">
                <a16:creationId xmlns:a16="http://schemas.microsoft.com/office/drawing/2014/main" id="{4F52C6FB-B975-2842-BCE2-0EC3AA05BBF6}"/>
              </a:ext>
            </a:extLst>
          </p:cNvPr>
          <p:cNvSpPr txBox="1"/>
          <p:nvPr/>
        </p:nvSpPr>
        <p:spPr>
          <a:xfrm rot="19471894">
            <a:off x="5577224" y="2158064"/>
            <a:ext cx="3225726" cy="369332"/>
          </a:xfrm>
          <a:prstGeom prst="rect">
            <a:avLst/>
          </a:prstGeom>
          <a:noFill/>
          <a:ln>
            <a:solidFill>
              <a:schemeClr val="tx1"/>
            </a:solidFill>
          </a:ln>
        </p:spPr>
        <p:txBody>
          <a:bodyPr wrap="square" rtlCol="0">
            <a:spAutoFit/>
          </a:bodyPr>
          <a:lstStyle/>
          <a:p>
            <a:r>
              <a:rPr lang="en-US" dirty="0"/>
              <a:t>Simultaneous  in-cloud sampling</a:t>
            </a:r>
          </a:p>
        </p:txBody>
      </p:sp>
    </p:spTree>
    <p:extLst>
      <p:ext uri="{BB962C8B-B14F-4D97-AF65-F5344CB8AC3E}">
        <p14:creationId xmlns:p14="http://schemas.microsoft.com/office/powerpoint/2010/main" val="2762423732"/>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3451</TotalTime>
  <Words>1579</Words>
  <Application>Microsoft Macintosh PowerPoint</Application>
  <PresentationFormat>On-screen Show (4:3)</PresentationFormat>
  <Paragraphs>218</Paragraphs>
  <Slides>24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Comic Sans MS</vt:lpstr>
      <vt:lpstr>Wingdings</vt:lpstr>
      <vt:lpstr>Default Theme</vt:lpstr>
      <vt:lpstr>Airborne Platform Requirements for Advancing Dynamics and Physics of Weather Forecasts</vt:lpstr>
      <vt:lpstr>My Experience</vt:lpstr>
      <vt:lpstr>PowerPoint Presentation</vt:lpstr>
      <vt:lpstr>Questions Regarding NASA Airborne Platforms to Advance Earth Science</vt:lpstr>
      <vt:lpstr>Aircraft Required for High-impact Weather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Aircraft Required for Boundary-layer Weather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dc:creator>
  <cp:lastModifiedBy>Bob</cp:lastModifiedBy>
  <cp:revision>66</cp:revision>
  <cp:lastPrinted>2020-07-29T15:35:32Z</cp:lastPrinted>
  <dcterms:created xsi:type="dcterms:W3CDTF">2020-07-12T15:17:37Z</dcterms:created>
  <dcterms:modified xsi:type="dcterms:W3CDTF">2020-08-03T22:26:19Z</dcterms:modified>
</cp:coreProperties>
</file>