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3"/>
  </p:notesMasterIdLst>
  <p:sldIdLst>
    <p:sldId id="256" r:id="rId2"/>
    <p:sldId id="280" r:id="rId3"/>
    <p:sldId id="299" r:id="rId4"/>
    <p:sldId id="328" r:id="rId5"/>
    <p:sldId id="257" r:id="rId6"/>
    <p:sldId id="301" r:id="rId7"/>
    <p:sldId id="279" r:id="rId8"/>
    <p:sldId id="302" r:id="rId9"/>
    <p:sldId id="281" r:id="rId10"/>
    <p:sldId id="284" r:id="rId11"/>
    <p:sldId id="283" r:id="rId12"/>
    <p:sldId id="303" r:id="rId13"/>
    <p:sldId id="285" r:id="rId14"/>
    <p:sldId id="286" r:id="rId15"/>
    <p:sldId id="288" r:id="rId16"/>
    <p:sldId id="304" r:id="rId17"/>
    <p:sldId id="289" r:id="rId18"/>
    <p:sldId id="307" r:id="rId19"/>
    <p:sldId id="290" r:id="rId20"/>
    <p:sldId id="309" r:id="rId21"/>
    <p:sldId id="306" r:id="rId22"/>
    <p:sldId id="292" r:id="rId23"/>
    <p:sldId id="294" r:id="rId24"/>
    <p:sldId id="311" r:id="rId25"/>
    <p:sldId id="312" r:id="rId26"/>
    <p:sldId id="319" r:id="rId27"/>
    <p:sldId id="314" r:id="rId28"/>
    <p:sldId id="326" r:id="rId29"/>
    <p:sldId id="315" r:id="rId30"/>
    <p:sldId id="324" r:id="rId31"/>
    <p:sldId id="258" r:id="rId32"/>
    <p:sldId id="259" r:id="rId33"/>
    <p:sldId id="325" r:id="rId34"/>
    <p:sldId id="321" r:id="rId35"/>
    <p:sldId id="317" r:id="rId36"/>
    <p:sldId id="305" r:id="rId37"/>
    <p:sldId id="308" r:id="rId38"/>
    <p:sldId id="291" r:id="rId39"/>
    <p:sldId id="320" r:id="rId40"/>
    <p:sldId id="322" r:id="rId41"/>
    <p:sldId id="327" r:id="rId42"/>
    <p:sldId id="323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275" r:id="rId59"/>
    <p:sldId id="276" r:id="rId60"/>
    <p:sldId id="277" r:id="rId61"/>
    <p:sldId id="278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8649"/>
    <a:srgbClr val="10506C"/>
    <a:srgbClr val="0C3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87"/>
    <p:restoredTop sz="81113"/>
  </p:normalViewPr>
  <p:slideViewPr>
    <p:cSldViewPr snapToGrid="0" snapToObjects="1">
      <p:cViewPr>
        <p:scale>
          <a:sx n="94" d="100"/>
          <a:sy n="94" d="100"/>
        </p:scale>
        <p:origin x="600" y="3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6C59B-7EBF-E049-8CE6-544F90942481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8838A1-EBF1-AE46-970C-D80B909E5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3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talk</a:t>
            </a:r>
            <a:r>
              <a:rPr lang="en-US" baseline="0" dirty="0"/>
              <a:t> about the history of MCS research, we first must</a:t>
            </a:r>
            <a:r>
              <a:rPr lang="mr-IN" dirty="0"/>
              <a:t>…</a:t>
            </a:r>
            <a:r>
              <a:rPr lang="en-US" u="sng" dirty="0"/>
              <a:t>define</a:t>
            </a:r>
            <a:r>
              <a:rPr lang="en-US" dirty="0"/>
              <a:t> an</a:t>
            </a:r>
            <a:r>
              <a:rPr lang="en-US" baseline="0" dirty="0"/>
              <a:t> MCS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Fujita noted that fronts triggered MCSs along fronts</a:t>
            </a:r>
          </a:p>
          <a:p>
            <a:r>
              <a:rPr lang="en-US" dirty="0"/>
              <a:t>Once</a:t>
            </a:r>
            <a:r>
              <a:rPr lang="en-US" baseline="0" dirty="0"/>
              <a:t> formed—MCS dynamics dominated that portion of the synoptic system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93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in the 1950’s</a:t>
            </a:r>
            <a:r>
              <a:rPr lang="mr-IN" dirty="0"/>
              <a:t>…</a:t>
            </a:r>
            <a:r>
              <a:rPr lang="en-US" dirty="0"/>
              <a:t>radar came</a:t>
            </a:r>
            <a:r>
              <a:rPr lang="en-US" baseline="0" dirty="0"/>
              <a:t> of age as a meteorological tool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05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least recognized figures in radar and </a:t>
            </a:r>
            <a:r>
              <a:rPr lang="en-US" dirty="0" err="1"/>
              <a:t>meso</a:t>
            </a:r>
            <a:r>
              <a:rPr lang="en-US" dirty="0"/>
              <a:t> meteorology was Myron G.</a:t>
            </a:r>
            <a:r>
              <a:rPr lang="en-US" baseline="0" dirty="0"/>
              <a:t> H.</a:t>
            </a:r>
            <a:r>
              <a:rPr lang="en-US" dirty="0"/>
              <a:t> </a:t>
            </a:r>
            <a:r>
              <a:rPr lang="en-US" dirty="0" err="1"/>
              <a:t>Ligda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34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first to capitalize on satellite </a:t>
            </a:r>
            <a:r>
              <a:rPr lang="en-US" dirty="0" err="1"/>
              <a:t>obs</a:t>
            </a:r>
            <a:r>
              <a:rPr lang="en-US" dirty="0"/>
              <a:t> was Bob</a:t>
            </a:r>
            <a:r>
              <a:rPr lang="en-US" baseline="0" dirty="0"/>
              <a:t> Maddox</a:t>
            </a:r>
          </a:p>
          <a:p>
            <a:r>
              <a:rPr lang="en-US" baseline="0" dirty="0"/>
              <a:t>Identified </a:t>
            </a:r>
            <a:r>
              <a:rPr lang="en-US" u="sng" baseline="0" dirty="0"/>
              <a:t>the coldest and widest</a:t>
            </a:r>
            <a:r>
              <a:rPr lang="en-US" baseline="0" dirty="0"/>
              <a:t>—i.e. </a:t>
            </a:r>
            <a:r>
              <a:rPr lang="en-US" u="sng" baseline="0" dirty="0"/>
              <a:t>most extreme </a:t>
            </a:r>
            <a:r>
              <a:rPr lang="en-US" baseline="0" dirty="0"/>
              <a:t>of the MCS family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9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1974 radars and satellites</a:t>
            </a:r>
            <a:r>
              <a:rPr lang="en-US" baseline="0" dirty="0"/>
              <a:t> were established just in time for the most massive field program ever in atmospheric sciences—GATE</a:t>
            </a:r>
          </a:p>
          <a:p>
            <a:r>
              <a:rPr lang="en-US" baseline="0" dirty="0"/>
              <a:t>And much of what we now know about MCSs was established in that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7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Zipser created this classic portrait</a:t>
            </a:r>
            <a:r>
              <a:rPr lang="en-US" baseline="0" dirty="0"/>
              <a:t> of an MCS based on GATE data</a:t>
            </a:r>
          </a:p>
          <a:p>
            <a:r>
              <a:rPr lang="en-US" baseline="0" dirty="0"/>
              <a:t>The conceptual model identifies a key element that came to be appreciated in GATE—”stratiform precipitation” extending over a wide portion of the MCS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70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shipboard radars were able to determine that the stratiform component was a quantitatively important</a:t>
            </a:r>
          </a:p>
          <a:p>
            <a:r>
              <a:rPr lang="en-US" baseline="0" dirty="0"/>
              <a:t>As in the example shown here, ~50% of the rain from an MCSs could be and often was stratiform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35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important because in the SF</a:t>
            </a:r>
            <a:r>
              <a:rPr lang="en-US" baseline="0" dirty="0"/>
              <a:t> region the latent and radiative heating is concentrated aloft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16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80s and 90s were the period in which Doppler radar observations came of age and added information</a:t>
            </a:r>
            <a:r>
              <a:rPr lang="en-US" baseline="0" dirty="0"/>
              <a:t> beyond that from GATE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61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Doppler</a:t>
            </a:r>
            <a:r>
              <a:rPr lang="en-US" baseline="0" dirty="0"/>
              <a:t> data showed that the circulation in an MCS is fundamentally mesoscale, which deep convective elements superimposed. </a:t>
            </a:r>
          </a:p>
          <a:p>
            <a:r>
              <a:rPr lang="en-US" baseline="0" dirty="0"/>
              <a:t>This mesoscale circulation was what had been demonstrated by Moncrieff to be a simultaneous adjustment of the MCS to the profiles of temperature, moisture, and wind in the environment</a:t>
            </a:r>
          </a:p>
          <a:p>
            <a:r>
              <a:rPr lang="en-US" baseline="0" dirty="0"/>
              <a:t>Often this picture is interpreted as fundamentally 2D</a:t>
            </a:r>
            <a:r>
              <a:rPr lang="mr-IN" baseline="0" dirty="0"/>
              <a:t>…</a:t>
            </a:r>
            <a:r>
              <a:rPr lang="en-US" baseline="0" dirty="0"/>
              <a:t>..HOWEVER</a:t>
            </a:r>
            <a:r>
              <a:rPr lang="mr-IN" baseline="0" dirty="0"/>
              <a:t>…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41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dirty="0"/>
              <a:t>…</a:t>
            </a:r>
            <a:r>
              <a:rPr lang="en-US" dirty="0"/>
              <a:t>define an</a:t>
            </a:r>
            <a:r>
              <a:rPr lang="en-US" baseline="0" dirty="0"/>
              <a:t> MCS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30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1992-3 TOGA COARE project, ship and aircraft dual</a:t>
            </a:r>
            <a:r>
              <a:rPr lang="en-US" baseline="0" dirty="0"/>
              <a:t> Doppler measurements showed that the mesoscale circulation in an MCS was often #D, with the midlevel inflow into the SF region coming from whatever direction was dictated by the large-scale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3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Implies the PV generation have</a:t>
            </a:r>
            <a:r>
              <a:rPr lang="en-US" baseline="0" dirty="0"/>
              <a:t> global influence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70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9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01D546-3DC3-2A4E-A17C-B81CCCA8399F}" type="slidenum">
              <a:rPr lang="en-US"/>
              <a:pPr/>
              <a:t>3</a:t>
            </a:fld>
            <a:endParaRPr lang="en-US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Size of state of Iowa</a:t>
            </a:r>
            <a:r>
              <a:rPr lang="mr-IN" dirty="0"/>
              <a:t>…</a:t>
            </a:r>
            <a:r>
              <a:rPr lang="en-US" dirty="0"/>
              <a:t>~500</a:t>
            </a:r>
            <a:r>
              <a:rPr lang="en-US" baseline="0" dirty="0"/>
              <a:t> km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Such systems turn out to be major rain producers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And play and important role in heating of the upper troposphere.</a:t>
            </a:r>
          </a:p>
          <a:p>
            <a:r>
              <a:rPr lang="en-US" baseline="0" dirty="0"/>
              <a:t>(this example is from May 5, 1996)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story</a:t>
            </a:r>
            <a:r>
              <a:rPr lang="en-US" baseline="0" dirty="0"/>
              <a:t> begins in a work of quasi-fiction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09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story</a:t>
            </a:r>
            <a:r>
              <a:rPr lang="en-US" baseline="0" dirty="0"/>
              <a:t> begins in a work of quasi-fiction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09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Mark Twain worked on a riverboat</a:t>
            </a:r>
            <a:r>
              <a:rPr lang="en-US" baseline="0" dirty="0"/>
              <a:t> on the Mississippi River.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We now know that MCSs</a:t>
            </a:r>
            <a:r>
              <a:rPr lang="en-US" baseline="0" dirty="0"/>
              <a:t> have a diurnal cycle over the central U.S. where they form east of the CD and move out at night over the Midwest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2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</a:t>
            </a:r>
            <a:r>
              <a:rPr lang="en-US" baseline="0" dirty="0"/>
              <a:t> the more scientific documentation we jump to WWII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6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0" dirty="0"/>
              <a:t> and A r</a:t>
            </a:r>
            <a:r>
              <a:rPr lang="en-US" dirty="0"/>
              <a:t>ecognized</a:t>
            </a:r>
            <a:r>
              <a:rPr lang="en-US" baseline="0" dirty="0"/>
              <a:t> that some convective systems had a circulation on the mesoscale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29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the early 50s—polar front theory was dominating meteorology and since MCSs were often triggered by or near fronts—the literature was pretty confused until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838A1-EBF1-AE46-970C-D80B909E57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88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1/14/20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78001" y="941296"/>
            <a:ext cx="8636001" cy="5154705"/>
            <a:chOff x="134472" y="941295"/>
            <a:chExt cx="8636001" cy="51547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18515" t="6288" r="14248" b="29091"/>
            <a:stretch/>
          </p:blipFill>
          <p:spPr>
            <a:xfrm>
              <a:off x="134472" y="941295"/>
              <a:ext cx="8636001" cy="515470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78118" y="1060824"/>
              <a:ext cx="3197411" cy="2315882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02119" y="254000"/>
            <a:ext cx="5468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100 Years of Research on Mesoscale Convective Systems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2118" y="2614704"/>
            <a:ext cx="2654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Robert A. Houze, Jr.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2119" y="6335059"/>
            <a:ext cx="783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100</a:t>
            </a:r>
            <a:r>
              <a:rPr lang="en-US" baseline="30000" dirty="0">
                <a:solidFill>
                  <a:srgbClr val="FFFFFF"/>
                </a:solidFill>
              </a:rPr>
              <a:t>th</a:t>
            </a:r>
            <a:r>
              <a:rPr lang="en-US" dirty="0">
                <a:solidFill>
                  <a:srgbClr val="FFFFFF"/>
                </a:solidFill>
              </a:rPr>
              <a:t> Annual Meeting, American Meteorological Society, Boston, 14 January 2020</a:t>
            </a:r>
          </a:p>
        </p:txBody>
      </p:sp>
    </p:spTree>
    <p:extLst>
      <p:ext uri="{BB962C8B-B14F-4D97-AF65-F5344CB8AC3E}">
        <p14:creationId xmlns:p14="http://schemas.microsoft.com/office/powerpoint/2010/main" val="2748957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70" r="1794"/>
          <a:stretch/>
        </p:blipFill>
        <p:spPr>
          <a:xfrm>
            <a:off x="2487706" y="971179"/>
            <a:ext cx="7216588" cy="54490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1" y="31485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Fujita 1955</a:t>
            </a:r>
          </a:p>
        </p:txBody>
      </p: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551838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Also in the 1950’s:</a:t>
            </a:r>
          </a:p>
          <a:p>
            <a:pPr algn="ctr"/>
            <a:r>
              <a:rPr lang="en-US" sz="5400" b="1" dirty="0"/>
              <a:t>Radar comes of age</a:t>
            </a:r>
          </a:p>
        </p:txBody>
      </p:sp>
    </p:spTree>
    <p:extLst>
      <p:ext uri="{BB962C8B-B14F-4D97-AF65-F5344CB8AC3E}">
        <p14:creationId xmlns:p14="http://schemas.microsoft.com/office/powerpoint/2010/main" val="58800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115728" y="313762"/>
            <a:ext cx="7823200" cy="6230476"/>
            <a:chOff x="558553" y="253996"/>
            <a:chExt cx="7823200" cy="62304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7529" r="1849"/>
            <a:stretch/>
          </p:blipFill>
          <p:spPr>
            <a:xfrm>
              <a:off x="1907742" y="1214738"/>
              <a:ext cx="5124823" cy="526973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58553" y="253996"/>
              <a:ext cx="7823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/>
                <a:t>M. G. H. </a:t>
              </a:r>
              <a:r>
                <a:rPr lang="en-US" sz="5400" b="1" dirty="0" err="1"/>
                <a:t>Ligda</a:t>
              </a:r>
              <a:r>
                <a:rPr lang="en-US" sz="5400" b="1" dirty="0"/>
                <a:t> 1956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08892" y="2828836"/>
            <a:ext cx="3186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From the proceedings of a conference of glider pilots!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9F5BE-3A21-C941-8427-C5BEB19060BA}"/>
              </a:ext>
            </a:extLst>
          </p:cNvPr>
          <p:cNvSpPr txBox="1"/>
          <p:nvPr/>
        </p:nvSpPr>
        <p:spPr>
          <a:xfrm>
            <a:off x="3989302" y="4745901"/>
            <a:ext cx="182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Stratiform 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C07EB2-CDD8-144E-8DBE-95505A28C7B0}"/>
              </a:ext>
            </a:extLst>
          </p:cNvPr>
          <p:cNvSpPr txBox="1"/>
          <p:nvPr/>
        </p:nvSpPr>
        <p:spPr>
          <a:xfrm>
            <a:off x="7500624" y="2019669"/>
            <a:ext cx="163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Convective 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C52EF-8113-484B-A38A-B561E13287AF}"/>
              </a:ext>
            </a:extLst>
          </p:cNvPr>
          <p:cNvSpPr txBox="1"/>
          <p:nvPr/>
        </p:nvSpPr>
        <p:spPr>
          <a:xfrm>
            <a:off x="7027328" y="3124795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Fine line</a:t>
            </a:r>
          </a:p>
        </p:txBody>
      </p:sp>
    </p:spTree>
    <p:extLst>
      <p:ext uri="{BB962C8B-B14F-4D97-AF65-F5344CB8AC3E}">
        <p14:creationId xmlns:p14="http://schemas.microsoft.com/office/powerpoint/2010/main" val="3643317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551838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Early 1960’s-early 1980’s:</a:t>
            </a:r>
          </a:p>
          <a:p>
            <a:pPr algn="ctr"/>
            <a:r>
              <a:rPr lang="en-US" sz="5400" b="1" dirty="0"/>
              <a:t>Satellite era begins</a:t>
            </a:r>
          </a:p>
        </p:txBody>
      </p: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17966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Maddox 1980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382" y="1436703"/>
            <a:ext cx="4385236" cy="494081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88086" y="2876061"/>
            <a:ext cx="9647070" cy="2062103"/>
            <a:chOff x="-135914" y="2614706"/>
            <a:chExt cx="9647070" cy="2062103"/>
          </a:xfrm>
        </p:grpSpPr>
        <p:sp>
          <p:nvSpPr>
            <p:cNvPr id="4" name="TextBox 3"/>
            <p:cNvSpPr txBox="1"/>
            <p:nvPr/>
          </p:nvSpPr>
          <p:spPr>
            <a:xfrm>
              <a:off x="-135914" y="2614706"/>
              <a:ext cx="19281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/>
                <a:t>“MCC”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44685" y="2614706"/>
              <a:ext cx="216647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The coldest &amp; widest of the MCS family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0295" y="1305343"/>
            <a:ext cx="85314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1974</a:t>
            </a:r>
          </a:p>
          <a:p>
            <a:pPr algn="ctr"/>
            <a:r>
              <a:rPr lang="en-US" sz="5400" b="1" dirty="0"/>
              <a:t>The Global Atmospheric Research Programme’s Atlantic Tropical Experiment (GATE)</a:t>
            </a:r>
          </a:p>
        </p:txBody>
      </p: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62"/>
          <a:stretch/>
        </p:blipFill>
        <p:spPr>
          <a:xfrm>
            <a:off x="1825650" y="478118"/>
            <a:ext cx="8540703" cy="61629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64121" y="104588"/>
            <a:ext cx="678329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Zipser 1977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523DD4-CF12-5448-A036-5F470A0470B0}"/>
              </a:ext>
            </a:extLst>
          </p:cNvPr>
          <p:cNvCxnSpPr>
            <a:cxnSpLocks/>
          </p:cNvCxnSpPr>
          <p:nvPr/>
        </p:nvCxnSpPr>
        <p:spPr>
          <a:xfrm>
            <a:off x="5427406" y="5835444"/>
            <a:ext cx="3259394" cy="0"/>
          </a:xfrm>
          <a:prstGeom prst="line">
            <a:avLst/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1D71055-F358-4549-B7F7-3128D3383251}"/>
              </a:ext>
            </a:extLst>
          </p:cNvPr>
          <p:cNvSpPr/>
          <p:nvPr/>
        </p:nvSpPr>
        <p:spPr>
          <a:xfrm>
            <a:off x="6341806" y="6179575"/>
            <a:ext cx="1061884" cy="36870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C8D4CB-1A08-474E-87C5-C688759B5CF0}"/>
              </a:ext>
            </a:extLst>
          </p:cNvPr>
          <p:cNvCxnSpPr>
            <a:cxnSpLocks/>
          </p:cNvCxnSpPr>
          <p:nvPr/>
        </p:nvCxnSpPr>
        <p:spPr>
          <a:xfrm flipV="1">
            <a:off x="6850626" y="5820696"/>
            <a:ext cx="0" cy="35888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9751AB8-357E-FB4D-98C6-FDC15D643C59}"/>
              </a:ext>
            </a:extLst>
          </p:cNvPr>
          <p:cNvCxnSpPr>
            <a:cxnSpLocks/>
          </p:cNvCxnSpPr>
          <p:nvPr/>
        </p:nvCxnSpPr>
        <p:spPr>
          <a:xfrm flipV="1">
            <a:off x="5427406" y="1866900"/>
            <a:ext cx="3119694" cy="1511300"/>
          </a:xfrm>
          <a:prstGeom prst="line">
            <a:avLst/>
          </a:prstGeom>
          <a:ln w="5715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D1BE954-9246-714B-9651-CFD4EF8BA9DB}"/>
              </a:ext>
            </a:extLst>
          </p:cNvPr>
          <p:cNvSpPr txBox="1"/>
          <p:nvPr/>
        </p:nvSpPr>
        <p:spPr>
          <a:xfrm rot="19993035">
            <a:off x="8478860" y="1405489"/>
            <a:ext cx="12298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Cloud base</a:t>
            </a:r>
          </a:p>
        </p:txBody>
      </p:sp>
    </p:spTree>
    <p:extLst>
      <p:ext uri="{BB962C8B-B14F-4D97-AF65-F5344CB8AC3E}">
        <p14:creationId xmlns:p14="http://schemas.microsoft.com/office/powerpoint/2010/main" val="2634899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2" y="25399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Houze 1977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20"/>
          <a:stretch/>
        </p:blipFill>
        <p:spPr>
          <a:xfrm>
            <a:off x="1658472" y="990919"/>
            <a:ext cx="9009529" cy="4484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26235" y="5430169"/>
            <a:ext cx="7918823" cy="107721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 stratiform precipitation is quantitatively as important as the convective precipitation!</a:t>
            </a:r>
          </a:p>
        </p:txBody>
      </p: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5" r="7870"/>
          <a:stretch/>
        </p:blipFill>
        <p:spPr>
          <a:xfrm>
            <a:off x="1989668" y="196235"/>
            <a:ext cx="8212667" cy="4817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0627" y="5164029"/>
            <a:ext cx="4190746" cy="52322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/>
              <a:t>Heating concentrated aloft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38533" y="6370134"/>
            <a:ext cx="272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Houze et al. 1980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C5E4D2-5228-8643-A335-D1BF65BA1B26}"/>
              </a:ext>
            </a:extLst>
          </p:cNvPr>
          <p:cNvSpPr/>
          <p:nvPr/>
        </p:nvSpPr>
        <p:spPr>
          <a:xfrm>
            <a:off x="5338917" y="1371602"/>
            <a:ext cx="2808212" cy="36870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1FD3D9-8863-F245-8E59-6FFC8EB8B98E}"/>
              </a:ext>
            </a:extLst>
          </p:cNvPr>
          <p:cNvSpPr txBox="1"/>
          <p:nvPr/>
        </p:nvSpPr>
        <p:spPr>
          <a:xfrm>
            <a:off x="5176032" y="3059668"/>
            <a:ext cx="156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PV Generation</a:t>
            </a:r>
          </a:p>
        </p:txBody>
      </p:sp>
    </p:spTree>
    <p:extLst>
      <p:ext uri="{BB962C8B-B14F-4D97-AF65-F5344CB8AC3E}">
        <p14:creationId xmlns:p14="http://schemas.microsoft.com/office/powerpoint/2010/main" val="416441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551838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1980’s-1990’s</a:t>
            </a:r>
          </a:p>
          <a:p>
            <a:pPr algn="ctr"/>
            <a:r>
              <a:rPr lang="en-US" sz="5400" b="1" dirty="0"/>
              <a:t>The era of Doppler radar</a:t>
            </a:r>
          </a:p>
        </p:txBody>
      </p: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967335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What is an MCS?</a:t>
            </a:r>
          </a:p>
        </p:txBody>
      </p:sp>
    </p:spTree>
    <p:extLst>
      <p:ext uri="{BB962C8B-B14F-4D97-AF65-F5344CB8AC3E}">
        <p14:creationId xmlns:p14="http://schemas.microsoft.com/office/powerpoint/2010/main" val="1673340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892303"/>
            <a:ext cx="9144000" cy="2744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2" y="52638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Mesoscale Overturning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42943" y="6305176"/>
            <a:ext cx="18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Houze et al. 1989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3929" y="5300134"/>
            <a:ext cx="6524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Based on results from the </a:t>
            </a:r>
            <a:r>
              <a:rPr lang="en-US" sz="2400" b="1" dirty="0"/>
              <a:t>1985 PRESTORM</a:t>
            </a:r>
            <a:r>
              <a:rPr lang="en-US" sz="2400" dirty="0"/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3777704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58901"/>
            <a:ext cx="9144000" cy="4118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2" y="52638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Three dimensionality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0254" y="5629523"/>
            <a:ext cx="7031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Based on results from the </a:t>
            </a:r>
            <a:r>
              <a:rPr lang="en-US" sz="2400" b="1" dirty="0"/>
              <a:t>1992-3 TOGA COARE </a:t>
            </a:r>
            <a:r>
              <a:rPr lang="en-US" sz="2400" dirty="0"/>
              <a:t>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42942" y="6305176"/>
            <a:ext cx="129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Houze 1997</a:t>
            </a:r>
          </a:p>
        </p:txBody>
      </p:sp>
    </p:spTree>
    <p:extLst>
      <p:ext uri="{BB962C8B-B14F-4D97-AF65-F5344CB8AC3E}">
        <p14:creationId xmlns:p14="http://schemas.microsoft.com/office/powerpoint/2010/main" val="1824829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967335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21</a:t>
            </a:r>
            <a:r>
              <a:rPr lang="en-US" sz="5400" b="1" baseline="30000" dirty="0"/>
              <a:t>st</a:t>
            </a:r>
            <a:r>
              <a:rPr lang="en-US" sz="5400" b="1" dirty="0"/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551838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Satellite-borne sensors on TRMM and A-Train</a:t>
            </a:r>
          </a:p>
        </p:txBody>
      </p:sp>
    </p:spTree>
    <p:extLst>
      <p:ext uri="{BB962C8B-B14F-4D97-AF65-F5344CB8AC3E}">
        <p14:creationId xmlns:p14="http://schemas.microsoft.com/office/powerpoint/2010/main" val="1916637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0" y="96907"/>
            <a:ext cx="9144000" cy="6341020"/>
            <a:chOff x="0" y="203216"/>
            <a:chExt cx="9144000" cy="634102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82362"/>
              <a:ext cx="9144000" cy="526187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" y="203216"/>
              <a:ext cx="9143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A-Train showed patterns of MCS occurrence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113060" y="6253261"/>
            <a:ext cx="222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 and Houze 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2" y="758179"/>
            <a:ext cx="91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IR cloud plus Passive Microwave precipitation sensors</a:t>
            </a:r>
          </a:p>
        </p:txBody>
      </p:sp>
    </p:spTree>
    <p:extLst>
      <p:ext uri="{BB962C8B-B14F-4D97-AF65-F5344CB8AC3E}">
        <p14:creationId xmlns:p14="http://schemas.microsoft.com/office/powerpoint/2010/main" val="1492931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85532" y="6309374"/>
            <a:ext cx="291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Schumacher and Houze 2003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23999" y="2398887"/>
            <a:ext cx="9144000" cy="1687196"/>
            <a:chOff x="0" y="2421051"/>
            <a:chExt cx="9144000" cy="16871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421051"/>
              <a:ext cx="9144000" cy="168719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42471" y="2734235"/>
              <a:ext cx="343647" cy="2241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24000" y="797125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TRMM precipitation radar mapped the stratiform rain fraction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59765" y="139728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03176" y="4781177"/>
            <a:ext cx="6350000" cy="83099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Implied PV generation in SF regions could have global influence</a:t>
            </a:r>
          </a:p>
        </p:txBody>
      </p:sp>
    </p:spTree>
    <p:extLst>
      <p:ext uri="{BB962C8B-B14F-4D97-AF65-F5344CB8AC3E}">
        <p14:creationId xmlns:p14="http://schemas.microsoft.com/office/powerpoint/2010/main" val="1866890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978" y="298824"/>
            <a:ext cx="4413771" cy="61109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FB05C49-B4A3-DF47-9CDF-4490D760D565}"/>
              </a:ext>
            </a:extLst>
          </p:cNvPr>
          <p:cNvGrpSpPr/>
          <p:nvPr/>
        </p:nvGrpSpPr>
        <p:grpSpPr>
          <a:xfrm>
            <a:off x="1279134" y="1788180"/>
            <a:ext cx="2981155" cy="3620918"/>
            <a:chOff x="2104822" y="2905780"/>
            <a:chExt cx="2981155" cy="3620918"/>
          </a:xfrm>
        </p:grpSpPr>
        <p:sp>
          <p:nvSpPr>
            <p:cNvPr id="3" name="TextBox 2"/>
            <p:cNvSpPr txBox="1"/>
            <p:nvPr/>
          </p:nvSpPr>
          <p:spPr>
            <a:xfrm>
              <a:off x="2104822" y="2905780"/>
              <a:ext cx="29811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MCSs and the MJO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04822" y="6157366"/>
              <a:ext cx="2398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Barnes and Houze 2013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044268" y="6157366"/>
            <a:ext cx="12168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MJO Phase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33071" y="4831085"/>
            <a:ext cx="765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26124" y="4831085"/>
            <a:ext cx="126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Suppressed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4441280" y="3142517"/>
            <a:ext cx="21339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Percentage of pixels</a:t>
            </a:r>
          </a:p>
        </p:txBody>
      </p:sp>
    </p:spTree>
    <p:extLst>
      <p:ext uri="{BB962C8B-B14F-4D97-AF65-F5344CB8AC3E}">
        <p14:creationId xmlns:p14="http://schemas.microsoft.com/office/powerpoint/2010/main" val="1903111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7756" y="636875"/>
            <a:ext cx="7776488" cy="5593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Observations that I don’t have time to discuss</a:t>
            </a:r>
          </a:p>
          <a:p>
            <a:endParaRPr lang="en-US" sz="2800" b="1" dirty="0"/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Ocean/land differences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Boundary layer interactions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Midlatitude </a:t>
            </a:r>
            <a:r>
              <a:rPr lang="en-US" sz="2800" b="1" dirty="0" err="1"/>
              <a:t>vs</a:t>
            </a:r>
            <a:r>
              <a:rPr lang="en-US" sz="2800" b="1" dirty="0"/>
              <a:t> tropics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Implications for severe weather and hydrology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MCSs in tropical cyclogenesis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Relationship to mountain ranges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MCSs in the Asian monsoon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Diurnal cycle effects</a:t>
            </a:r>
          </a:p>
          <a:p>
            <a:pPr marL="628650" indent="-285750">
              <a:lnSpc>
                <a:spcPct val="120000"/>
              </a:lnSpc>
              <a:buFont typeface="Arial"/>
              <a:buChar char="•"/>
            </a:pPr>
            <a:r>
              <a:rPr lang="en-US" sz="2800" b="1" dirty="0"/>
              <a:t>Cloud and precipitation microphysics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8902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7076" y="1105175"/>
            <a:ext cx="7548779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This talk has illustrated how</a:t>
            </a:r>
            <a:r>
              <a:rPr lang="mr-IN" sz="2800" b="1" dirty="0"/>
              <a:t>…</a:t>
            </a:r>
            <a:endParaRPr lang="en-US" sz="2800" b="1" dirty="0"/>
          </a:p>
          <a:p>
            <a:endParaRPr lang="en-US" sz="2800" b="1" dirty="0"/>
          </a:p>
          <a:p>
            <a:pPr marL="914400" lvl="1" indent="-457200">
              <a:buFont typeface="Arial"/>
              <a:buChar char="•"/>
            </a:pPr>
            <a:r>
              <a:rPr lang="en-US" sz="2800" b="1" dirty="0"/>
              <a:t>Like many phenomena in science the knowledge of MCSs has followed the progression of observational technology</a:t>
            </a:r>
          </a:p>
          <a:p>
            <a:pPr marL="50800" lvl="1"/>
            <a:endParaRPr lang="en-US" sz="2800" b="1" dirty="0"/>
          </a:p>
          <a:p>
            <a:pPr marL="50800" lvl="1"/>
            <a:r>
              <a:rPr lang="en-US" sz="2800" b="1" dirty="0"/>
              <a:t>Following the observations have come… </a:t>
            </a:r>
          </a:p>
          <a:p>
            <a:pPr lvl="1"/>
            <a:endParaRPr lang="en-US" sz="2800" b="1" dirty="0"/>
          </a:p>
          <a:p>
            <a:pPr marL="914400" lvl="1" indent="-457200">
              <a:buFont typeface="Arial"/>
              <a:buChar char="•"/>
            </a:pPr>
            <a:r>
              <a:rPr lang="en-US" sz="2800" b="1" dirty="0"/>
              <a:t>Detailed modeling and insightful theory to better understand these phenomena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020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7727" y="1405286"/>
            <a:ext cx="7379446" cy="35394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Future challenges for modeling and theory:</a:t>
            </a:r>
          </a:p>
          <a:p>
            <a:endParaRPr lang="en-US" sz="2800" b="1" dirty="0"/>
          </a:p>
          <a:p>
            <a:pPr marL="628650" indent="-285750">
              <a:buFont typeface="Arial"/>
              <a:buChar char="•"/>
            </a:pPr>
            <a:r>
              <a:rPr lang="en-US" sz="2800" b="1" dirty="0"/>
              <a:t>Inclusion of MCSs and their effects in global models</a:t>
            </a:r>
          </a:p>
          <a:p>
            <a:pPr marL="628650" indent="-285750">
              <a:buFont typeface="Arial"/>
              <a:buChar char="•"/>
            </a:pPr>
            <a:endParaRPr lang="en-US" sz="2800" b="1" dirty="0"/>
          </a:p>
          <a:p>
            <a:pPr marL="628650" indent="-285750">
              <a:buFont typeface="Arial"/>
              <a:buChar char="•"/>
            </a:pPr>
            <a:r>
              <a:rPr lang="en-US" sz="2800" b="1" dirty="0"/>
              <a:t>Changes in patterns of occurrence of MCSs</a:t>
            </a:r>
          </a:p>
          <a:p>
            <a:pPr marL="342900"/>
            <a:endParaRPr lang="en-US" sz="2800" b="1" dirty="0"/>
          </a:p>
          <a:p>
            <a:pPr marL="628650" indent="-285750">
              <a:buFont typeface="Arial"/>
              <a:buChar char="•"/>
            </a:pPr>
            <a:r>
              <a:rPr lang="en-US" sz="2800" b="1" dirty="0"/>
              <a:t>Aerosol effects on MCSs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B2DA62-BC84-6B4E-9528-AB9EC9266979}"/>
              </a:ext>
            </a:extLst>
          </p:cNvPr>
          <p:cNvGrpSpPr/>
          <p:nvPr/>
        </p:nvGrpSpPr>
        <p:grpSpPr>
          <a:xfrm>
            <a:off x="9037173" y="4527131"/>
            <a:ext cx="2097887" cy="1920197"/>
            <a:chOff x="9121840" y="4831935"/>
            <a:chExt cx="2097887" cy="19201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F233C2-BF92-D043-BA53-9E8FA26ADFB8}"/>
                </a:ext>
              </a:extLst>
            </p:cNvPr>
            <p:cNvSpPr txBox="1"/>
            <p:nvPr/>
          </p:nvSpPr>
          <p:spPr>
            <a:xfrm>
              <a:off x="9129280" y="4831935"/>
              <a:ext cx="20830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Thank you!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25FB4DD-EFA1-4844-A65E-B40297D816BA}"/>
                </a:ext>
              </a:extLst>
            </p:cNvPr>
            <p:cNvGrpSpPr/>
            <p:nvPr/>
          </p:nvGrpSpPr>
          <p:grpSpPr>
            <a:xfrm>
              <a:off x="9121840" y="5494085"/>
              <a:ext cx="2097887" cy="1258047"/>
              <a:chOff x="0" y="941295"/>
              <a:chExt cx="9144000" cy="548341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66CC1C6-3C5B-C24D-A98D-83BE7F1E5F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0228" t="6289" r="14248" b="29256"/>
              <a:stretch/>
            </p:blipFill>
            <p:spPr>
              <a:xfrm>
                <a:off x="0" y="941295"/>
                <a:ext cx="9144000" cy="5483414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D81CF73-1DB9-4546-9CC3-43B7EF6B6BEA}"/>
                  </a:ext>
                </a:extLst>
              </p:cNvPr>
              <p:cNvSpPr/>
              <p:nvPr/>
            </p:nvSpPr>
            <p:spPr>
              <a:xfrm>
                <a:off x="134315" y="1068770"/>
                <a:ext cx="3474003" cy="246984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4385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F9D01D-AB42-7C46-B17B-ECF0D0B0FCFB}"/>
              </a:ext>
            </a:extLst>
          </p:cNvPr>
          <p:cNvGrpSpPr/>
          <p:nvPr/>
        </p:nvGrpSpPr>
        <p:grpSpPr>
          <a:xfrm>
            <a:off x="941294" y="1"/>
            <a:ext cx="10309412" cy="6857999"/>
            <a:chOff x="407895" y="1"/>
            <a:chExt cx="10309412" cy="6857999"/>
          </a:xfrm>
        </p:grpSpPr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7113889" y="4267200"/>
              <a:ext cx="982961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rgbClr val="FFFFFF"/>
                  </a:solidFill>
                </a:rPr>
                <a:t>Missouri</a:t>
              </a:r>
            </a:p>
          </p:txBody>
        </p:sp>
        <p:pic>
          <p:nvPicPr>
            <p:cNvPr id="379907" name="Picture 3" descr="C:\Documents and Settings\Administrator\My Documents\WorkFiles\Papers\MCSreview\MCSexample.GIF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3" t="15731" r="6332" b="3472"/>
            <a:stretch/>
          </p:blipFill>
          <p:spPr bwMode="auto">
            <a:xfrm>
              <a:off x="407895" y="1"/>
              <a:ext cx="10309412" cy="68579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910" name="Text Box 6"/>
            <p:cNvSpPr txBox="1">
              <a:spLocks noChangeArrowheads="1"/>
            </p:cNvSpPr>
            <p:nvPr/>
          </p:nvSpPr>
          <p:spPr bwMode="auto">
            <a:xfrm>
              <a:off x="2438400" y="2133600"/>
              <a:ext cx="1065292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Nebraska</a:t>
              </a:r>
            </a:p>
          </p:txBody>
        </p:sp>
        <p:sp>
          <p:nvSpPr>
            <p:cNvPr id="379911" name="Text Box 7"/>
            <p:cNvSpPr txBox="1">
              <a:spLocks noChangeArrowheads="1"/>
            </p:cNvSpPr>
            <p:nvPr/>
          </p:nvSpPr>
          <p:spPr bwMode="auto">
            <a:xfrm>
              <a:off x="2286000" y="4267200"/>
              <a:ext cx="89678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Kansas </a:t>
              </a:r>
            </a:p>
          </p:txBody>
        </p:sp>
        <p:sp>
          <p:nvSpPr>
            <p:cNvPr id="379912" name="Text Box 8"/>
            <p:cNvSpPr txBox="1">
              <a:spLocks noChangeArrowheads="1"/>
            </p:cNvSpPr>
            <p:nvPr/>
          </p:nvSpPr>
          <p:spPr bwMode="auto">
            <a:xfrm>
              <a:off x="2895600" y="5715000"/>
              <a:ext cx="1255472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</a:rPr>
                <a:t>Oklahoma  </a:t>
              </a:r>
            </a:p>
          </p:txBody>
        </p:sp>
        <p:sp>
          <p:nvSpPr>
            <p:cNvPr id="379913" name="Text Box 9"/>
            <p:cNvSpPr txBox="1">
              <a:spLocks noChangeArrowheads="1"/>
            </p:cNvSpPr>
            <p:nvPr/>
          </p:nvSpPr>
          <p:spPr bwMode="auto">
            <a:xfrm>
              <a:off x="5562601" y="6172200"/>
              <a:ext cx="1094483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FFFF"/>
                  </a:solidFill>
                </a:rPr>
                <a:t>Arkansas 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553201" y="1225177"/>
              <a:ext cx="6387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i="1" dirty="0" err="1">
                  <a:solidFill>
                    <a:schemeClr val="bg1"/>
                  </a:solidFill>
                </a:rPr>
                <a:t>lowa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64405" y="237403"/>
              <a:ext cx="44485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FFFFFF"/>
                  </a:solidFill>
                </a:rPr>
                <a:t>“Big as Iowa”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53200" y="3251538"/>
              <a:ext cx="162812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solidFill>
                    <a:srgbClr val="FFFFFF"/>
                  </a:solidFill>
                </a:rPr>
                <a:t>MCS</a:t>
              </a:r>
            </a:p>
          </p:txBody>
        </p:sp>
        <p:sp>
          <p:nvSpPr>
            <p:cNvPr id="3" name="Freeform 2"/>
            <p:cNvSpPr/>
            <p:nvPr/>
          </p:nvSpPr>
          <p:spPr>
            <a:xfrm>
              <a:off x="6112933" y="728133"/>
              <a:ext cx="3166534" cy="1693334"/>
            </a:xfrm>
            <a:custGeom>
              <a:avLst/>
              <a:gdLst>
                <a:gd name="connsiteX0" fmla="*/ 338667 w 3166534"/>
                <a:gd name="connsiteY0" fmla="*/ 84667 h 1761067"/>
                <a:gd name="connsiteX1" fmla="*/ 0 w 3166534"/>
                <a:gd name="connsiteY1" fmla="*/ 541867 h 1761067"/>
                <a:gd name="connsiteX2" fmla="*/ 135467 w 3166534"/>
                <a:gd name="connsiteY2" fmla="*/ 1253067 h 1761067"/>
                <a:gd name="connsiteX3" fmla="*/ 67734 w 3166534"/>
                <a:gd name="connsiteY3" fmla="*/ 1761067 h 1761067"/>
                <a:gd name="connsiteX4" fmla="*/ 2116667 w 3166534"/>
                <a:gd name="connsiteY4" fmla="*/ 1608667 h 1761067"/>
                <a:gd name="connsiteX5" fmla="*/ 2252134 w 3166534"/>
                <a:gd name="connsiteY5" fmla="*/ 1693334 h 1761067"/>
                <a:gd name="connsiteX6" fmla="*/ 2709334 w 3166534"/>
                <a:gd name="connsiteY6" fmla="*/ 1066800 h 1761067"/>
                <a:gd name="connsiteX7" fmla="*/ 3166534 w 3166534"/>
                <a:gd name="connsiteY7" fmla="*/ 660400 h 1761067"/>
                <a:gd name="connsiteX8" fmla="*/ 2726267 w 3166534"/>
                <a:gd name="connsiteY8" fmla="*/ 406400 h 1761067"/>
                <a:gd name="connsiteX9" fmla="*/ 2692400 w 3166534"/>
                <a:gd name="connsiteY9" fmla="*/ 0 h 1761067"/>
                <a:gd name="connsiteX10" fmla="*/ 338667 w 3166534"/>
                <a:gd name="connsiteY10" fmla="*/ 84667 h 1761067"/>
                <a:gd name="connsiteX0" fmla="*/ 338667 w 3166534"/>
                <a:gd name="connsiteY0" fmla="*/ 84667 h 1693334"/>
                <a:gd name="connsiteX1" fmla="*/ 0 w 3166534"/>
                <a:gd name="connsiteY1" fmla="*/ 541867 h 1693334"/>
                <a:gd name="connsiteX2" fmla="*/ 135467 w 3166534"/>
                <a:gd name="connsiteY2" fmla="*/ 1253067 h 1693334"/>
                <a:gd name="connsiteX3" fmla="*/ 67734 w 3166534"/>
                <a:gd name="connsiteY3" fmla="*/ 1659467 h 1693334"/>
                <a:gd name="connsiteX4" fmla="*/ 2116667 w 3166534"/>
                <a:gd name="connsiteY4" fmla="*/ 1608667 h 1693334"/>
                <a:gd name="connsiteX5" fmla="*/ 2252134 w 3166534"/>
                <a:gd name="connsiteY5" fmla="*/ 1693334 h 1693334"/>
                <a:gd name="connsiteX6" fmla="*/ 2709334 w 3166534"/>
                <a:gd name="connsiteY6" fmla="*/ 1066800 h 1693334"/>
                <a:gd name="connsiteX7" fmla="*/ 3166534 w 3166534"/>
                <a:gd name="connsiteY7" fmla="*/ 660400 h 1693334"/>
                <a:gd name="connsiteX8" fmla="*/ 2726267 w 3166534"/>
                <a:gd name="connsiteY8" fmla="*/ 406400 h 1693334"/>
                <a:gd name="connsiteX9" fmla="*/ 2692400 w 3166534"/>
                <a:gd name="connsiteY9" fmla="*/ 0 h 1693334"/>
                <a:gd name="connsiteX10" fmla="*/ 338667 w 3166534"/>
                <a:gd name="connsiteY10" fmla="*/ 84667 h 1693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66534" h="1693334">
                  <a:moveTo>
                    <a:pt x="338667" y="84667"/>
                  </a:moveTo>
                  <a:lnTo>
                    <a:pt x="0" y="541867"/>
                  </a:lnTo>
                  <a:lnTo>
                    <a:pt x="135467" y="1253067"/>
                  </a:lnTo>
                  <a:lnTo>
                    <a:pt x="67734" y="1659467"/>
                  </a:lnTo>
                  <a:lnTo>
                    <a:pt x="2116667" y="1608667"/>
                  </a:lnTo>
                  <a:lnTo>
                    <a:pt x="2252134" y="1693334"/>
                  </a:lnTo>
                  <a:lnTo>
                    <a:pt x="2709334" y="1066800"/>
                  </a:lnTo>
                  <a:lnTo>
                    <a:pt x="3166534" y="660400"/>
                  </a:lnTo>
                  <a:lnTo>
                    <a:pt x="2726267" y="406400"/>
                  </a:lnTo>
                  <a:lnTo>
                    <a:pt x="2692400" y="0"/>
                  </a:lnTo>
                  <a:lnTo>
                    <a:pt x="338667" y="84667"/>
                  </a:lnTo>
                  <a:close/>
                </a:path>
              </a:pathLst>
            </a:cu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2657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1210233"/>
            <a:ext cx="9144000" cy="5483414"/>
            <a:chOff x="0" y="941295"/>
            <a:chExt cx="9144000" cy="54834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0228" t="6289" r="14248" b="29256"/>
            <a:stretch/>
          </p:blipFill>
          <p:spPr>
            <a:xfrm>
              <a:off x="0" y="941295"/>
              <a:ext cx="9144000" cy="548341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34315" y="1068770"/>
              <a:ext cx="3474003" cy="2469847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435413" y="1068771"/>
            <a:ext cx="4557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30032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967335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972890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443956" y="223668"/>
            <a:ext cx="4551688" cy="6398904"/>
            <a:chOff x="1456765" y="1150470"/>
            <a:chExt cx="3294593" cy="4781177"/>
          </a:xfrm>
        </p:grpSpPr>
        <p:grpSp>
          <p:nvGrpSpPr>
            <p:cNvPr id="5" name="Group 4"/>
            <p:cNvGrpSpPr/>
            <p:nvPr/>
          </p:nvGrpSpPr>
          <p:grpSpPr>
            <a:xfrm>
              <a:off x="1456765" y="1150470"/>
              <a:ext cx="3294593" cy="4781177"/>
              <a:chOff x="1456765" y="1150470"/>
              <a:chExt cx="3294593" cy="478117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b="66449"/>
              <a:stretch/>
            </p:blipFill>
            <p:spPr>
              <a:xfrm>
                <a:off x="1456765" y="1150470"/>
                <a:ext cx="3294593" cy="230094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t="65360"/>
              <a:stretch/>
            </p:blipFill>
            <p:spPr>
              <a:xfrm>
                <a:off x="1456765" y="3556000"/>
                <a:ext cx="3294593" cy="2375647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779" t="42702" r="85151" b="40305"/>
            <a:stretch/>
          </p:blipFill>
          <p:spPr>
            <a:xfrm>
              <a:off x="1552891" y="2958353"/>
              <a:ext cx="298824" cy="116541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6AF9C2-8244-6141-A1A6-B964ABE04FE7}"/>
              </a:ext>
            </a:extLst>
          </p:cNvPr>
          <p:cNvGrpSpPr/>
          <p:nvPr/>
        </p:nvGrpSpPr>
        <p:grpSpPr>
          <a:xfrm>
            <a:off x="1437916" y="498881"/>
            <a:ext cx="3798757" cy="5953247"/>
            <a:chOff x="1825813" y="498881"/>
            <a:chExt cx="3798757" cy="5953247"/>
          </a:xfrm>
        </p:grpSpPr>
        <p:sp>
          <p:nvSpPr>
            <p:cNvPr id="7" name="TextBox 6"/>
            <p:cNvSpPr txBox="1"/>
            <p:nvPr/>
          </p:nvSpPr>
          <p:spPr>
            <a:xfrm>
              <a:off x="1825813" y="4282961"/>
              <a:ext cx="34640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Heating profile variation across tropics—as suggested by TRMM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25813" y="498881"/>
              <a:ext cx="37987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MCSs and 1998 El Niño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25813" y="1623398"/>
              <a:ext cx="3652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Horizontally uniform heating pattern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25813" y="6082796"/>
              <a:ext cx="29434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From Schumacher et al. 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291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03400"/>
            <a:ext cx="9144000" cy="3250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410" y="567764"/>
            <a:ext cx="4217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MCSs and tropical cyclones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13060" y="5901765"/>
            <a:ext cx="181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Houze et al. 2009</a:t>
            </a:r>
          </a:p>
        </p:txBody>
      </p:sp>
    </p:spTree>
    <p:extLst>
      <p:ext uri="{BB962C8B-B14F-4D97-AF65-F5344CB8AC3E}">
        <p14:creationId xmlns:p14="http://schemas.microsoft.com/office/powerpoint/2010/main" val="1903111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75294" y="1363346"/>
            <a:ext cx="3929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A452A"/>
                </a:solidFill>
                <a:latin typeface="Times"/>
              </a:rPr>
              <a:t>“The fifth night below St. Louis we had a big storm after midnight, with a power of thunder and lightning, and the rain poured down in a solid sheet.”</a:t>
            </a:r>
            <a:r>
              <a:rPr lang="mr-IN" sz="3200" dirty="0">
                <a:solidFill>
                  <a:srgbClr val="4A452A"/>
                </a:solidFill>
                <a:latin typeface="Times"/>
              </a:rPr>
              <a:t>…</a:t>
            </a:r>
            <a:r>
              <a:rPr lang="en-US" sz="3200" dirty="0">
                <a:solidFill>
                  <a:srgbClr val="4A452A"/>
                </a:solidFill>
                <a:latin typeface="Times"/>
              </a:rPr>
              <a:t>Mark Twain</a:t>
            </a:r>
            <a:endParaRPr lang="en-US" sz="3200" b="1" dirty="0">
              <a:solidFill>
                <a:srgbClr val="4A452A"/>
              </a:solidFill>
              <a:latin typeface="Times"/>
            </a:endParaRPr>
          </a:p>
        </p:txBody>
      </p:sp>
      <p:pic>
        <p:nvPicPr>
          <p:cNvPr id="3" name="Picture 2" descr="titlep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9" y="522941"/>
            <a:ext cx="3810000" cy="608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40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1" y="0"/>
            <a:ext cx="7688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04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136340"/>
            <a:ext cx="91439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Doppler, Midlevel Inflow, Mesoscale Overturning, PV generation, Boundary Layer</a:t>
            </a:r>
          </a:p>
        </p:txBody>
      </p:sp>
    </p:spTree>
    <p:extLst>
      <p:ext uri="{BB962C8B-B14F-4D97-AF65-F5344CB8AC3E}">
        <p14:creationId xmlns:p14="http://schemas.microsoft.com/office/powerpoint/2010/main" val="180438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93700"/>
            <a:ext cx="9144000" cy="606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07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551837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This talk:</a:t>
            </a:r>
          </a:p>
          <a:p>
            <a:pPr algn="ctr"/>
            <a:r>
              <a:rPr lang="en-US" sz="4800" b="1" dirty="0"/>
              <a:t>Observational History of MCSs</a:t>
            </a:r>
          </a:p>
        </p:txBody>
      </p:sp>
    </p:spTree>
    <p:extLst>
      <p:ext uri="{BB962C8B-B14F-4D97-AF65-F5344CB8AC3E}">
        <p14:creationId xmlns:p14="http://schemas.microsoft.com/office/powerpoint/2010/main" val="58743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443956" y="223668"/>
            <a:ext cx="4551688" cy="6398904"/>
            <a:chOff x="1456765" y="1150470"/>
            <a:chExt cx="3294593" cy="4781177"/>
          </a:xfrm>
        </p:grpSpPr>
        <p:grpSp>
          <p:nvGrpSpPr>
            <p:cNvPr id="5" name="Group 4"/>
            <p:cNvGrpSpPr/>
            <p:nvPr/>
          </p:nvGrpSpPr>
          <p:grpSpPr>
            <a:xfrm>
              <a:off x="1456765" y="1150470"/>
              <a:ext cx="3294593" cy="4781177"/>
              <a:chOff x="1456765" y="1150470"/>
              <a:chExt cx="3294593" cy="478117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b="66449"/>
              <a:stretch/>
            </p:blipFill>
            <p:spPr>
              <a:xfrm>
                <a:off x="1456765" y="1150470"/>
                <a:ext cx="3294593" cy="230094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t="65360"/>
              <a:stretch/>
            </p:blipFill>
            <p:spPr>
              <a:xfrm>
                <a:off x="1456765" y="3556000"/>
                <a:ext cx="3294593" cy="2375647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779" t="42702" r="85151" b="40305"/>
            <a:stretch/>
          </p:blipFill>
          <p:spPr>
            <a:xfrm>
              <a:off x="1552891" y="2958353"/>
              <a:ext cx="298824" cy="116541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141338" y="4282961"/>
            <a:ext cx="2825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Using TRMM observed SF precipitation to estimate heating profile in JFMA 1998 El Niño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2119" y="760491"/>
            <a:ext cx="2943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1998 JFMA El Niño circulation under different heating profile assumptions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41338" y="1981983"/>
            <a:ext cx="282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Using horizontally uniform heating pattern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5813" y="6163594"/>
            <a:ext cx="294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From Schumacher et al. 2004</a:t>
            </a:r>
          </a:p>
        </p:txBody>
      </p:sp>
    </p:spTree>
    <p:extLst>
      <p:ext uri="{BB962C8B-B14F-4D97-AF65-F5344CB8AC3E}">
        <p14:creationId xmlns:p14="http://schemas.microsoft.com/office/powerpoint/2010/main" val="564725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2" y="52638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“Top Heavy Heating”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55472" y="1446450"/>
            <a:ext cx="6081059" cy="4978255"/>
            <a:chOff x="1531471" y="1341862"/>
            <a:chExt cx="6081059" cy="4978255"/>
          </a:xfrm>
        </p:grpSpPr>
        <p:grpSp>
          <p:nvGrpSpPr>
            <p:cNvPr id="4" name="Group 3"/>
            <p:cNvGrpSpPr/>
            <p:nvPr/>
          </p:nvGrpSpPr>
          <p:grpSpPr>
            <a:xfrm>
              <a:off x="1531471" y="1341862"/>
              <a:ext cx="6081059" cy="4978255"/>
              <a:chOff x="1404470" y="899458"/>
              <a:chExt cx="6822228" cy="558501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9319" t="18562"/>
              <a:stretch/>
            </p:blipFill>
            <p:spPr>
              <a:xfrm>
                <a:off x="1807882" y="899458"/>
                <a:ext cx="6418816" cy="5585012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4000" r="90301" b="72157"/>
              <a:stretch/>
            </p:blipFill>
            <p:spPr>
              <a:xfrm>
                <a:off x="1404470" y="2094753"/>
                <a:ext cx="403412" cy="1909482"/>
              </a:xfrm>
              <a:prstGeom prst="rect">
                <a:avLst/>
              </a:prstGeom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2286000" y="1613647"/>
              <a:ext cx="268941" cy="2241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71299" y="3790200"/>
            <a:ext cx="2832349" cy="923330"/>
            <a:chOff x="6081061" y="3605534"/>
            <a:chExt cx="2832349" cy="923330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6081061" y="4067199"/>
              <a:ext cx="141941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500473" y="3605534"/>
              <a:ext cx="1412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PV generation in midlevels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059320" y="6424704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Houze 1982; Schumacher et al. 2004</a:t>
            </a:r>
          </a:p>
        </p:txBody>
      </p:sp>
    </p:spTree>
    <p:extLst>
      <p:ext uri="{BB962C8B-B14F-4D97-AF65-F5344CB8AC3E}">
        <p14:creationId xmlns:p14="http://schemas.microsoft.com/office/powerpoint/2010/main" val="1054693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3529" y="1359647"/>
            <a:ext cx="3628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ENSO—Schumacher et al. 2004</a:t>
            </a:r>
          </a:p>
          <a:p>
            <a:r>
              <a:rPr lang="en-US" dirty="0"/>
              <a:t>MJO—Barnes, Yuan</a:t>
            </a:r>
          </a:p>
          <a:p>
            <a:r>
              <a:rPr lang="en-US" dirty="0"/>
              <a:t>Tropical cyclones—Houze et al. 2009</a:t>
            </a:r>
          </a:p>
        </p:txBody>
      </p:sp>
    </p:spTree>
    <p:extLst>
      <p:ext uri="{BB962C8B-B14F-4D97-AF65-F5344CB8AC3E}">
        <p14:creationId xmlns:p14="http://schemas.microsoft.com/office/powerpoint/2010/main" val="3147355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967335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1883</a:t>
            </a:r>
          </a:p>
        </p:txBody>
      </p:sp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25881" y="834444"/>
            <a:ext cx="4093884" cy="5189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10506C"/>
                </a:solidFill>
                <a:latin typeface="Times"/>
              </a:rPr>
              <a:t>“The fifth night below St. Louis we had a big storm after midnight, with a power of thunder and lightning, and the rain poured down in a solid sheet.”</a:t>
            </a:r>
            <a:r>
              <a:rPr lang="mr-IN" sz="3200" b="1" dirty="0">
                <a:solidFill>
                  <a:srgbClr val="10506C"/>
                </a:solidFill>
                <a:latin typeface="Times"/>
              </a:rPr>
              <a:t>…</a:t>
            </a:r>
            <a:r>
              <a:rPr lang="en-US" sz="3200" b="1" dirty="0">
                <a:solidFill>
                  <a:srgbClr val="10506C"/>
                </a:solidFill>
                <a:latin typeface="Times"/>
              </a:rPr>
              <a:t>Mark Twain</a:t>
            </a:r>
          </a:p>
        </p:txBody>
      </p:sp>
      <p:pic>
        <p:nvPicPr>
          <p:cNvPr id="4" name="Picture 3" descr="TwainLifeOnTheMississip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70" y="425748"/>
            <a:ext cx="3649771" cy="602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25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247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551838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1945</a:t>
            </a:r>
          </a:p>
          <a:p>
            <a:pPr algn="ctr"/>
            <a:r>
              <a:rPr lang="en-US" sz="5400" b="1" dirty="0"/>
              <a:t>WWII Nigeria</a:t>
            </a:r>
          </a:p>
        </p:txBody>
      </p:sp>
    </p:spTree>
    <p:extLst>
      <p:ext uri="{BB962C8B-B14F-4D97-AF65-F5344CB8AC3E}">
        <p14:creationId xmlns:p14="http://schemas.microsoft.com/office/powerpoint/2010/main" val="1673340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727980" y="471053"/>
            <a:ext cx="5720787" cy="6118976"/>
            <a:chOff x="2813407" y="463988"/>
            <a:chExt cx="5861216" cy="62691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3407" y="463988"/>
              <a:ext cx="5861216" cy="55423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676589" y="6354772"/>
              <a:ext cx="2136588" cy="378398"/>
              <a:chOff x="2271059" y="6534064"/>
              <a:chExt cx="2136588" cy="378398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>
                <a:off x="2271059" y="6563946"/>
                <a:ext cx="213658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2843289" y="6534064"/>
                <a:ext cx="1145048" cy="3783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~100+ km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923556" y="1724145"/>
            <a:ext cx="2943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Hamilton and Archbold 1945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3556" y="4357615"/>
            <a:ext cx="2032003" cy="107721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mesoscale circulation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25AD5-6043-B145-A9D4-8305E7A49C95}"/>
              </a:ext>
            </a:extLst>
          </p:cNvPr>
          <p:cNvSpPr txBox="1"/>
          <p:nvPr/>
        </p:nvSpPr>
        <p:spPr>
          <a:xfrm>
            <a:off x="9982129" y="2001144"/>
            <a:ext cx="1682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Horizontal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E3120-67B0-2F46-B2F1-4B3F3736FA95}"/>
              </a:ext>
            </a:extLst>
          </p:cNvPr>
          <p:cNvSpPr txBox="1"/>
          <p:nvPr/>
        </p:nvSpPr>
        <p:spPr>
          <a:xfrm>
            <a:off x="9982129" y="4634614"/>
            <a:ext cx="1359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Vertical </a:t>
            </a:r>
          </a:p>
        </p:txBody>
      </p:sp>
    </p:spTree>
    <p:extLst>
      <p:ext uri="{BB962C8B-B14F-4D97-AF65-F5344CB8AC3E}">
        <p14:creationId xmlns:p14="http://schemas.microsoft.com/office/powerpoint/2010/main" val="397662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1" y="2551838"/>
            <a:ext cx="91439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1950’s</a:t>
            </a:r>
          </a:p>
          <a:p>
            <a:pPr algn="ctr"/>
            <a:r>
              <a:rPr lang="en-US" sz="5400" b="1" dirty="0"/>
              <a:t>Frontal Confusion in the U.S.</a:t>
            </a:r>
          </a:p>
        </p:txBody>
      </p:sp>
    </p:spTree>
    <p:extLst>
      <p:ext uri="{BB962C8B-B14F-4D97-AF65-F5344CB8AC3E}">
        <p14:creationId xmlns:p14="http://schemas.microsoft.com/office/powerpoint/2010/main" val="16733405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|0|0|0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6|1.1"/>
</p:tagLst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9578</TotalTime>
  <Words>1117</Words>
  <Application>Microsoft Macintosh PowerPoint</Application>
  <PresentationFormat>Widescreen</PresentationFormat>
  <Paragraphs>169</Paragraphs>
  <Slides>61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Times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Microsoft Office User</cp:lastModifiedBy>
  <cp:revision>57</cp:revision>
  <dcterms:created xsi:type="dcterms:W3CDTF">2019-10-06T16:22:56Z</dcterms:created>
  <dcterms:modified xsi:type="dcterms:W3CDTF">2020-01-14T12:04:53Z</dcterms:modified>
</cp:coreProperties>
</file>