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sldIdLst>
    <p:sldId id="258" r:id="rId3"/>
    <p:sldId id="257" r:id="rId4"/>
    <p:sldId id="277" r:id="rId5"/>
    <p:sldId id="267" r:id="rId6"/>
    <p:sldId id="273" r:id="rId7"/>
    <p:sldId id="274" r:id="rId8"/>
    <p:sldId id="275" r:id="rId9"/>
    <p:sldId id="276" r:id="rId10"/>
    <p:sldId id="261" r:id="rId11"/>
    <p:sldId id="268" r:id="rId12"/>
    <p:sldId id="269" r:id="rId13"/>
    <p:sldId id="289" r:id="rId14"/>
    <p:sldId id="282" r:id="rId15"/>
    <p:sldId id="279" r:id="rId16"/>
    <p:sldId id="280" r:id="rId17"/>
    <p:sldId id="281" r:id="rId18"/>
    <p:sldId id="265" r:id="rId19"/>
    <p:sldId id="266" r:id="rId20"/>
    <p:sldId id="291" r:id="rId21"/>
    <p:sldId id="292"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214"/>
    <a:srgbClr val="977B37"/>
    <a:srgbClr val="C19E43"/>
    <a:srgbClr val="DBB24A"/>
    <a:srgbClr val="5B829F"/>
    <a:srgbClr val="F3EF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69"/>
    <p:restoredTop sz="79533" autoAdjust="0"/>
  </p:normalViewPr>
  <p:slideViewPr>
    <p:cSldViewPr snapToGrid="0" snapToObjects="1">
      <p:cViewPr varScale="1">
        <p:scale>
          <a:sx n="93" d="100"/>
          <a:sy n="93" d="100"/>
        </p:scale>
        <p:origin x="224" y="336"/>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D91D6-C93F-5B4F-ABD4-507099259D88}" type="datetimeFigureOut">
              <a:rPr lang="en-US" smtClean="0"/>
              <a:t>1/13/20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52D045-2327-D745-AEC1-A66E48DFA6DF}" type="slidenum">
              <a:rPr lang="en-US" smtClean="0"/>
              <a:t>‹#›</a:t>
            </a:fld>
            <a:endParaRPr lang="en-US"/>
          </a:p>
        </p:txBody>
      </p:sp>
    </p:spTree>
    <p:extLst>
      <p:ext uri="{BB962C8B-B14F-4D97-AF65-F5344CB8AC3E}">
        <p14:creationId xmlns:p14="http://schemas.microsoft.com/office/powerpoint/2010/main" val="2922645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brief summary of a paper coming out in BAMS</a:t>
            </a:r>
          </a:p>
          <a:p>
            <a:r>
              <a:rPr lang="en-US" dirty="0"/>
              <a:t>It</a:t>
            </a:r>
            <a:r>
              <a:rPr lang="en-US" baseline="0" dirty="0"/>
              <a:t> is a collaboration between a meteorologist and an art historian</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a:t>
            </a:fld>
            <a:endParaRPr lang="en-US"/>
          </a:p>
        </p:txBody>
      </p:sp>
    </p:spTree>
    <p:extLst>
      <p:ext uri="{BB962C8B-B14F-4D97-AF65-F5344CB8AC3E}">
        <p14:creationId xmlns:p14="http://schemas.microsoft.com/office/powerpoint/2010/main" val="306463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sky’s are very complex with different variations on the basic cloud forms identified by Howard.  By the end of the 19</a:t>
            </a:r>
            <a:r>
              <a:rPr lang="en-US" baseline="30000" dirty="0"/>
              <a:t>th</a:t>
            </a:r>
            <a:r>
              <a:rPr lang="en-US" dirty="0"/>
              <a:t> century </a:t>
            </a:r>
            <a:r>
              <a:rPr lang="en-US" baseline="0" dirty="0"/>
              <a:t>Ley came up with many more symbols, which were essentially variations on Howard’s themes</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10</a:t>
            </a:fld>
            <a:endParaRPr lang="en-US"/>
          </a:p>
        </p:txBody>
      </p:sp>
    </p:spTree>
    <p:extLst>
      <p:ext uri="{BB962C8B-B14F-4D97-AF65-F5344CB8AC3E}">
        <p14:creationId xmlns:p14="http://schemas.microsoft.com/office/powerpoint/2010/main" val="229332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this time,</a:t>
            </a:r>
            <a:r>
              <a:rPr lang="en-US" baseline="0" dirty="0"/>
              <a:t> a very important figure emerged—the Scottish meteorologist Ralph Abercromby, a fascinating man on whom I could base a whole lecture.  </a:t>
            </a:r>
          </a:p>
          <a:p>
            <a:r>
              <a:rPr lang="en-US" baseline="0" dirty="0"/>
              <a:t>Abercromby in parallel with Hildebrandsson boiled cloud forms down to 10 basic types, which are still in use today.</a:t>
            </a:r>
          </a:p>
          <a:p>
            <a:r>
              <a:rPr lang="en-US" baseline="0" dirty="0"/>
              <a:t>Abercromby and Hildebrandsson were, however, rivals, and the names we use now are mostly Abercromby’s</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11</a:t>
            </a:fld>
            <a:endParaRPr lang="en-US"/>
          </a:p>
        </p:txBody>
      </p:sp>
    </p:spTree>
    <p:extLst>
      <p:ext uri="{BB962C8B-B14F-4D97-AF65-F5344CB8AC3E}">
        <p14:creationId xmlns:p14="http://schemas.microsoft.com/office/powerpoint/2010/main" val="130638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WMO’s current, Manual of Codes uses</a:t>
            </a:r>
            <a:r>
              <a:rPr lang="en-US" baseline="0" dirty="0"/>
              <a:t> 27 symbols</a:t>
            </a:r>
            <a:r>
              <a:rPr lang="en-US" dirty="0"/>
              <a:t>. </a:t>
            </a:r>
          </a:p>
          <a:p>
            <a:r>
              <a:rPr lang="en-US" dirty="0"/>
              <a:t>Same as</a:t>
            </a:r>
            <a:r>
              <a:rPr lang="en-US" baseline="0" dirty="0"/>
              <a:t> on the ties and scarves</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12</a:t>
            </a:fld>
            <a:endParaRPr lang="en-US"/>
          </a:p>
        </p:txBody>
      </p:sp>
    </p:spTree>
    <p:extLst>
      <p:ext uri="{BB962C8B-B14F-4D97-AF65-F5344CB8AC3E}">
        <p14:creationId xmlns:p14="http://schemas.microsoft.com/office/powerpoint/2010/main" val="166542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important to remember</a:t>
            </a:r>
            <a:r>
              <a:rPr lang="en-US" baseline="0" dirty="0"/>
              <a:t> that an observe on the ground can see two types of things</a:t>
            </a:r>
          </a:p>
          <a:p>
            <a:r>
              <a:rPr lang="en-US" baseline="0" dirty="0"/>
              <a:t>--clouds occur in the sky over head</a:t>
            </a:r>
            <a:r>
              <a:rPr lang="mr-IN" baseline="0" dirty="0"/>
              <a:t>…</a:t>
            </a:r>
            <a:r>
              <a:rPr lang="en-US" baseline="0" dirty="0"/>
              <a:t>that has been the focus of the presentation up to now</a:t>
            </a:r>
          </a:p>
          <a:p>
            <a:r>
              <a:rPr lang="en-US" baseline="0" dirty="0"/>
              <a:t>--weather is what is happening near the ground where the observer is standing</a:t>
            </a:r>
            <a:r>
              <a:rPr lang="mr-IN" baseline="0" dirty="0"/>
              <a:t>…</a:t>
            </a:r>
            <a:r>
              <a:rPr lang="en-US" baseline="0" dirty="0"/>
              <a:t>these include rain, snow, hail, fog, pollution, tornadoes and various other things</a:t>
            </a:r>
          </a:p>
          <a:p>
            <a:r>
              <a:rPr lang="en-US" baseline="0" dirty="0"/>
              <a:t>Neither can be measured as a number and hence is represent by symbols</a:t>
            </a:r>
          </a:p>
          <a:p>
            <a:r>
              <a:rPr lang="en-US" baseline="0" dirty="0"/>
              <a:t>We’ve only been talking about the symbols for clouds, but there are a large number of symbols for weather phenomena</a:t>
            </a:r>
          </a:p>
          <a:p>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13</a:t>
            </a:fld>
            <a:endParaRPr lang="en-US"/>
          </a:p>
        </p:txBody>
      </p:sp>
    </p:spTree>
    <p:extLst>
      <p:ext uri="{BB962C8B-B14F-4D97-AF65-F5344CB8AC3E}">
        <p14:creationId xmlns:p14="http://schemas.microsoft.com/office/powerpoint/2010/main" val="85430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dirty="0"/>
              <a:t>In the 1830s, telegraph was invented</a:t>
            </a:r>
            <a:r>
              <a:rPr lang="en-US" u="sng" baseline="0" dirty="0"/>
              <a:t> </a:t>
            </a:r>
            <a:r>
              <a:rPr lang="en-US" baseline="0" dirty="0"/>
              <a:t>and weather conditions observed at different locations were sent out and maps could be created to show these conditions. This very early map was such an attempt, but you can see the problem</a:t>
            </a:r>
          </a:p>
          <a:p>
            <a:r>
              <a:rPr lang="en-US" baseline="0" dirty="0"/>
              <a:t>--writing out the weather and cloud conditions as </a:t>
            </a:r>
            <a:r>
              <a:rPr lang="en-US" u="sng" baseline="0" dirty="0"/>
              <a:t>words took up a lot of space and made for a messy hard to read map</a:t>
            </a:r>
          </a:p>
          <a:p>
            <a:r>
              <a:rPr lang="en-US" baseline="0" dirty="0"/>
              <a:t>--this map could only be interpreted by an </a:t>
            </a:r>
            <a:r>
              <a:rPr lang="en-US" u="sng" baseline="0" dirty="0"/>
              <a:t>English speaker</a:t>
            </a:r>
          </a:p>
          <a:p>
            <a:r>
              <a:rPr lang="en-US" baseline="0" dirty="0"/>
              <a:t>These problems could be eliminated by using </a:t>
            </a:r>
            <a:r>
              <a:rPr lang="en-US" u="sng" baseline="0" dirty="0"/>
              <a:t>symbols that could be understood by anyone—much like international road signs</a:t>
            </a:r>
            <a:endParaRPr lang="en-US" u="sng" dirty="0"/>
          </a:p>
        </p:txBody>
      </p:sp>
      <p:sp>
        <p:nvSpPr>
          <p:cNvPr id="4" name="Slide Number Placeholder 3"/>
          <p:cNvSpPr>
            <a:spLocks noGrp="1"/>
          </p:cNvSpPr>
          <p:nvPr>
            <p:ph type="sldNum" sz="quarter" idx="10"/>
          </p:nvPr>
        </p:nvSpPr>
        <p:spPr/>
        <p:txBody>
          <a:bodyPr/>
          <a:lstStyle/>
          <a:p>
            <a:fld id="{B252D045-2327-D745-AEC1-A66E48DFA6DF}" type="slidenum">
              <a:rPr lang="en-US" smtClean="0"/>
              <a:t>14</a:t>
            </a:fld>
            <a:endParaRPr lang="en-US"/>
          </a:p>
        </p:txBody>
      </p:sp>
    </p:spTree>
    <p:extLst>
      <p:ext uri="{BB962C8B-B14F-4D97-AF65-F5344CB8AC3E}">
        <p14:creationId xmlns:p14="http://schemas.microsoft.com/office/powerpoint/2010/main" val="315810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a:t>
            </a:r>
            <a:r>
              <a:rPr lang="en-US" baseline="0" dirty="0"/>
              <a:t> problems festered for some time.</a:t>
            </a:r>
          </a:p>
          <a:p>
            <a:r>
              <a:rPr lang="en-US" dirty="0"/>
              <a:t>By</a:t>
            </a:r>
            <a:r>
              <a:rPr lang="en-US" baseline="0" dirty="0"/>
              <a:t> 1873, telegraph was increasingly providing weather conditions at far flung locations to be known in real time</a:t>
            </a:r>
          </a:p>
          <a:p>
            <a:r>
              <a:rPr lang="en-US" baseline="0" dirty="0"/>
              <a:t>But in that year a major event happened in Vienna </a:t>
            </a:r>
          </a:p>
          <a:p>
            <a:r>
              <a:rPr lang="en-US" baseline="0" dirty="0"/>
              <a:t>Vienna was the center of a huge empire of many languages and cultures, which were being celebrated in a World’s Fair</a:t>
            </a:r>
          </a:p>
          <a:p>
            <a:r>
              <a:rPr lang="en-US" baseline="0" dirty="0"/>
              <a:t>In that context, the first International meteorological congress was held—it was the precursor of the WMO.</a:t>
            </a:r>
          </a:p>
          <a:p>
            <a:r>
              <a:rPr lang="en-US" baseline="0" dirty="0"/>
              <a:t>A major issue at the conference was the effort to adopt weather symbols to mitigate linguistic and other individual practices from country to country</a:t>
            </a:r>
          </a:p>
          <a:p>
            <a:r>
              <a:rPr lang="en-US" baseline="0" dirty="0"/>
              <a:t>Eight symbols were adopted for use among countries in attendance at the congress.</a:t>
            </a:r>
          </a:p>
          <a:p>
            <a:r>
              <a:rPr lang="en-US" baseline="0" dirty="0"/>
              <a:t>They clearly derive from Lambert’s suggestions 100 years before</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15</a:t>
            </a:fld>
            <a:endParaRPr lang="en-US"/>
          </a:p>
        </p:txBody>
      </p:sp>
    </p:spTree>
    <p:extLst>
      <p:ext uri="{BB962C8B-B14F-4D97-AF65-F5344CB8AC3E}">
        <p14:creationId xmlns:p14="http://schemas.microsoft.com/office/powerpoint/2010/main" val="17347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symbols</a:t>
            </a:r>
            <a:r>
              <a:rPr lang="en-US" baseline="0" dirty="0"/>
              <a:t> used now by the WMO are an elaboration of the 1873 symbols. have been unchanged </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16</a:t>
            </a:fld>
            <a:endParaRPr lang="en-US"/>
          </a:p>
        </p:txBody>
      </p:sp>
    </p:spTree>
    <p:extLst>
      <p:ext uri="{BB962C8B-B14F-4D97-AF65-F5344CB8AC3E}">
        <p14:creationId xmlns:p14="http://schemas.microsoft.com/office/powerpoint/2010/main" val="71443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To understand why these cloud</a:t>
            </a:r>
            <a:r>
              <a:rPr lang="en-US" b="0" baseline="0" dirty="0"/>
              <a:t> and weather symbols were important, one needs to recall how meteorology worked before satellites, numerical models, and automation of weather stations. This type of meteorology peaked in the mid 20</a:t>
            </a:r>
            <a:r>
              <a:rPr lang="en-US" b="0" baseline="30000" dirty="0"/>
              <a:t>th</a:t>
            </a:r>
            <a:r>
              <a:rPr lang="en-US" b="0" baseline="0" dirty="0"/>
              <a:t> century. At official government weather stations observers recorded observations that included the present weather at the ground and the state of the sky. These observations were transmitted by teletype so observations at all stations were known. But a map PLOTTER had to transcribe the teletype reports onto maps by plotting the information by hand. (I did this.) Then an analyst drew lines on the maps that interpolated the data so that atmospheric conditions could be known over a wide area. Forecasters and other used the analyzed maps to formulate forecasts, etc. The symbols were the plotters shorthand for indicating the clouds and weather at a station. For example on this map</a:t>
            </a:r>
            <a:r>
              <a:rPr lang="mr-IN" b="0" baseline="0" dirty="0"/>
              <a:t>…</a:t>
            </a:r>
            <a:endParaRPr lang="en-US" b="0" dirty="0"/>
          </a:p>
        </p:txBody>
      </p:sp>
      <p:sp>
        <p:nvSpPr>
          <p:cNvPr id="4" name="Slide Number Placeholder 3"/>
          <p:cNvSpPr>
            <a:spLocks noGrp="1"/>
          </p:cNvSpPr>
          <p:nvPr>
            <p:ph type="sldNum" sz="quarter" idx="10"/>
          </p:nvPr>
        </p:nvSpPr>
        <p:spPr/>
        <p:txBody>
          <a:bodyPr/>
          <a:lstStyle/>
          <a:p>
            <a:fld id="{B252D045-2327-D745-AEC1-A66E48DFA6DF}" type="slidenum">
              <a:rPr lang="en-US" smtClean="0"/>
              <a:t>17</a:t>
            </a:fld>
            <a:endParaRPr lang="en-US"/>
          </a:p>
        </p:txBody>
      </p:sp>
    </p:spTree>
    <p:extLst>
      <p:ext uri="{BB962C8B-B14F-4D97-AF65-F5344CB8AC3E}">
        <p14:creationId xmlns:p14="http://schemas.microsoft.com/office/powerpoint/2010/main" val="292330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out examples</a:t>
            </a:r>
          </a:p>
        </p:txBody>
      </p:sp>
      <p:sp>
        <p:nvSpPr>
          <p:cNvPr id="4" name="Slide Number Placeholder 3"/>
          <p:cNvSpPr>
            <a:spLocks noGrp="1"/>
          </p:cNvSpPr>
          <p:nvPr>
            <p:ph type="sldNum" sz="quarter" idx="10"/>
          </p:nvPr>
        </p:nvSpPr>
        <p:spPr/>
        <p:txBody>
          <a:bodyPr/>
          <a:lstStyle/>
          <a:p>
            <a:fld id="{B252D045-2327-D745-AEC1-A66E48DFA6DF}" type="slidenum">
              <a:rPr lang="en-US" smtClean="0"/>
              <a:t>18</a:t>
            </a:fld>
            <a:endParaRPr lang="en-US"/>
          </a:p>
        </p:txBody>
      </p:sp>
    </p:spTree>
    <p:extLst>
      <p:ext uri="{BB962C8B-B14F-4D97-AF65-F5344CB8AC3E}">
        <p14:creationId xmlns:p14="http://schemas.microsoft.com/office/powerpoint/2010/main" val="411921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summarize</a:t>
            </a:r>
            <a:r>
              <a:rPr lang="mr-IN" dirty="0"/>
              <a:t>…</a:t>
            </a:r>
            <a:r>
              <a:rPr lang="en-US" dirty="0"/>
              <a:t>..</a:t>
            </a:r>
          </a:p>
        </p:txBody>
      </p:sp>
      <p:sp>
        <p:nvSpPr>
          <p:cNvPr id="4" name="Slide Number Placeholder 3"/>
          <p:cNvSpPr>
            <a:spLocks noGrp="1"/>
          </p:cNvSpPr>
          <p:nvPr>
            <p:ph type="sldNum" sz="quarter" idx="10"/>
          </p:nvPr>
        </p:nvSpPr>
        <p:spPr/>
        <p:txBody>
          <a:bodyPr/>
          <a:lstStyle/>
          <a:p>
            <a:fld id="{B252D045-2327-D745-AEC1-A66E48DFA6DF}" type="slidenum">
              <a:rPr lang="en-US" smtClean="0"/>
              <a:t>19</a:t>
            </a:fld>
            <a:endParaRPr lang="en-US"/>
          </a:p>
        </p:txBody>
      </p:sp>
    </p:spTree>
    <p:extLst>
      <p:ext uri="{BB962C8B-B14F-4D97-AF65-F5344CB8AC3E}">
        <p14:creationId xmlns:p14="http://schemas.microsoft.com/office/powerpoint/2010/main" val="144644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were motivated</a:t>
            </a:r>
            <a:r>
              <a:rPr lang="en-US" baseline="0" dirty="0"/>
              <a:t> because the AMS has these attractive and popular souvenirs and I’ve been noticing that not all our AMS members know the meaning behind all the little symbols on these products</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2</a:t>
            </a:fld>
            <a:endParaRPr lang="en-US"/>
          </a:p>
        </p:txBody>
      </p:sp>
    </p:spTree>
    <p:extLst>
      <p:ext uri="{BB962C8B-B14F-4D97-AF65-F5344CB8AC3E}">
        <p14:creationId xmlns:p14="http://schemas.microsoft.com/office/powerpoint/2010/main" val="1611428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weather symbols go back even farther in time.</a:t>
            </a:r>
          </a:p>
          <a:p>
            <a:r>
              <a:rPr lang="en-US" dirty="0"/>
              <a:t>In 1771 Lambert</a:t>
            </a:r>
            <a:r>
              <a:rPr lang="en-US" baseline="0" dirty="0"/>
              <a:t> suggested these basic symbols</a:t>
            </a:r>
          </a:p>
          <a:p>
            <a:r>
              <a:rPr lang="en-US" baseline="0" dirty="0"/>
              <a:t>They are very different in style from the cloud symbols, which are strokes of a pen that evoke certain shapes of clouds</a:t>
            </a:r>
          </a:p>
          <a:p>
            <a:r>
              <a:rPr lang="en-US" baseline="0" dirty="0"/>
              <a:t>These weather symbols seem to come less from art and more from writing or printing—dashes, apostrophes, x’s, periods—though thunder was a squiggle suggestive of lightning which was associated with the thunder heard by an observer</a:t>
            </a:r>
          </a:p>
          <a:p>
            <a:endParaRPr lang="en-US" baseline="0" dirty="0"/>
          </a:p>
          <a:p>
            <a:r>
              <a:rPr lang="en-US" sz="1200" kern="1200" dirty="0">
                <a:solidFill>
                  <a:schemeClr val="tx1"/>
                </a:solidFill>
                <a:effectLst/>
                <a:latin typeface="+mn-lt"/>
                <a:ea typeface="+mn-ea"/>
                <a:cs typeface="+mn-cs"/>
              </a:rPr>
              <a:t>Lambert, J. H., 1771: “Exposé de </a:t>
            </a:r>
            <a:r>
              <a:rPr lang="en-US" sz="1200" kern="1200" dirty="0" err="1">
                <a:solidFill>
                  <a:schemeClr val="tx1"/>
                </a:solidFill>
                <a:effectLst/>
                <a:latin typeface="+mn-lt"/>
                <a:ea typeface="+mn-ea"/>
                <a:cs typeface="+mn-cs"/>
              </a:rPr>
              <a:t>quelques</a:t>
            </a:r>
            <a:r>
              <a:rPr lang="en-US" sz="1200" kern="1200" dirty="0">
                <a:solidFill>
                  <a:schemeClr val="tx1"/>
                </a:solidFill>
                <a:effectLst/>
                <a:latin typeface="+mn-lt"/>
                <a:ea typeface="+mn-ea"/>
                <a:cs typeface="+mn-cs"/>
              </a:rPr>
              <a:t> observations </a:t>
            </a:r>
            <a:r>
              <a:rPr lang="en-US" sz="1200" kern="1200" dirty="0" err="1">
                <a:solidFill>
                  <a:schemeClr val="tx1"/>
                </a:solidFill>
                <a:effectLst/>
                <a:latin typeface="+mn-lt"/>
                <a:ea typeface="+mn-ea"/>
                <a:cs typeface="+mn-cs"/>
              </a:rPr>
              <a:t>qu’on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pouroit</a:t>
            </a:r>
            <a:r>
              <a:rPr lang="en-US" sz="1200" kern="1200" dirty="0">
                <a:solidFill>
                  <a:schemeClr val="tx1"/>
                </a:solidFill>
                <a:effectLst/>
                <a:latin typeface="+mn-lt"/>
                <a:ea typeface="+mn-ea"/>
                <a:cs typeface="+mn-cs"/>
              </a:rPr>
              <a:t> faire pour </a:t>
            </a:r>
            <a:r>
              <a:rPr lang="en-US" sz="1200" kern="1200" dirty="0" err="1">
                <a:solidFill>
                  <a:schemeClr val="tx1"/>
                </a:solidFill>
                <a:effectLst/>
                <a:latin typeface="+mn-lt"/>
                <a:ea typeface="+mn-ea"/>
                <a:cs typeface="+mn-cs"/>
              </a:rPr>
              <a:t>répandre</a:t>
            </a:r>
            <a:r>
              <a:rPr lang="en-US" sz="1200" kern="1200" dirty="0">
                <a:solidFill>
                  <a:schemeClr val="tx1"/>
                </a:solidFill>
                <a:effectLst/>
                <a:latin typeface="+mn-lt"/>
                <a:ea typeface="+mn-ea"/>
                <a:cs typeface="+mn-cs"/>
              </a:rPr>
              <a:t> du jour </a:t>
            </a:r>
            <a:r>
              <a:rPr lang="en-US" sz="1200" kern="1200" dirty="0" err="1">
                <a:solidFill>
                  <a:schemeClr val="tx1"/>
                </a:solidFill>
                <a:effectLst/>
                <a:latin typeface="+mn-lt"/>
                <a:ea typeface="+mn-ea"/>
                <a:cs typeface="+mn-cs"/>
              </a:rPr>
              <a:t>sur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Météorologie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Nouveaux </a:t>
            </a:r>
            <a:r>
              <a:rPr lang="en-US" sz="1200" i="1" kern="1200" dirty="0" err="1">
                <a:solidFill>
                  <a:schemeClr val="tx1"/>
                </a:solidFill>
                <a:effectLst/>
                <a:latin typeface="+mn-lt"/>
                <a:ea typeface="+mn-ea"/>
                <a:cs typeface="+mn-cs"/>
              </a:rPr>
              <a:t>Mémoires</a:t>
            </a:r>
            <a:r>
              <a:rPr lang="en-US" sz="1200" i="1" kern="1200" dirty="0">
                <a:solidFill>
                  <a:schemeClr val="tx1"/>
                </a:solidFill>
                <a:effectLst/>
                <a:latin typeface="+mn-lt"/>
                <a:ea typeface="+mn-ea"/>
                <a:cs typeface="+mn-cs"/>
              </a:rPr>
              <a:t> de </a:t>
            </a:r>
            <a:r>
              <a:rPr lang="en-US" sz="1200" i="1" kern="1200" dirty="0" err="1">
                <a:solidFill>
                  <a:schemeClr val="tx1"/>
                </a:solidFill>
                <a:effectLst/>
                <a:latin typeface="+mn-lt"/>
                <a:ea typeface="+mn-ea"/>
                <a:cs typeface="+mn-cs"/>
              </a:rPr>
              <a:t>l’Académie</a:t>
            </a:r>
            <a:r>
              <a:rPr lang="en-US" sz="1200" i="1" kern="1200" dirty="0">
                <a:solidFill>
                  <a:schemeClr val="tx1"/>
                </a:solidFill>
                <a:effectLst/>
                <a:latin typeface="+mn-lt"/>
                <a:ea typeface="+mn-ea"/>
                <a:cs typeface="+mn-cs"/>
              </a:rPr>
              <a:t> Royale Des Sciences et Belle-</a:t>
            </a:r>
            <a:r>
              <a:rPr lang="en-US" sz="1200" i="1" kern="1200" dirty="0" err="1">
                <a:solidFill>
                  <a:schemeClr val="tx1"/>
                </a:solidFill>
                <a:effectLst/>
                <a:latin typeface="+mn-lt"/>
                <a:ea typeface="+mn-ea"/>
                <a:cs typeface="+mn-cs"/>
              </a:rPr>
              <a:t>Lettres</a:t>
            </a:r>
            <a:r>
              <a:rPr lang="en-US" sz="1200" i="1" kern="1200" dirty="0">
                <a:solidFill>
                  <a:schemeClr val="tx1"/>
                </a:solidFill>
                <a:effectLst/>
                <a:latin typeface="+mn-lt"/>
                <a:ea typeface="+mn-ea"/>
                <a:cs typeface="+mn-cs"/>
              </a:rPr>
              <a:t> de Berlin</a:t>
            </a:r>
            <a:r>
              <a:rPr lang="en-US" sz="1200" kern="1200" dirty="0">
                <a:solidFill>
                  <a:schemeClr val="tx1"/>
                </a:solidFill>
                <a:effectLst/>
                <a:latin typeface="+mn-lt"/>
                <a:ea typeface="+mn-ea"/>
                <a:cs typeface="+mn-cs"/>
              </a:rPr>
              <a:t>, 60–66. </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21</a:t>
            </a:fld>
            <a:endParaRPr lang="en-US"/>
          </a:p>
        </p:txBody>
      </p:sp>
    </p:spTree>
    <p:extLst>
      <p:ext uri="{BB962C8B-B14F-4D97-AF65-F5344CB8AC3E}">
        <p14:creationId xmlns:p14="http://schemas.microsoft.com/office/powerpoint/2010/main" val="142549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a:t>
            </a:r>
            <a:r>
              <a:rPr lang="en-US" baseline="0" dirty="0"/>
              <a:t> story begins in the early 19</a:t>
            </a:r>
            <a:r>
              <a:rPr lang="en-US" baseline="30000" dirty="0"/>
              <a:t>th</a:t>
            </a:r>
            <a:r>
              <a:rPr lang="en-US" baseline="0" dirty="0"/>
              <a:t> century when clouds could still only be seen by looking up at the sky—long before, airplanes and satellites.</a:t>
            </a:r>
          </a:p>
          <a:p>
            <a:r>
              <a:rPr lang="en-US" baseline="0" dirty="0"/>
              <a:t>In the early 1800s, painters began taking an interest in depicting natural landscapes, which included clouds. One of the most notable was John Constable, whose painting here includes a sky occupied by fair weather cumulus clouds.</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3</a:t>
            </a:fld>
            <a:endParaRPr lang="en-US"/>
          </a:p>
        </p:txBody>
      </p:sp>
    </p:spTree>
    <p:extLst>
      <p:ext uri="{BB962C8B-B14F-4D97-AF65-F5344CB8AC3E}">
        <p14:creationId xmlns:p14="http://schemas.microsoft.com/office/powerpoint/2010/main" val="382357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a:t>
            </a:r>
            <a:r>
              <a:rPr lang="en-US" baseline="0" dirty="0"/>
              <a:t> the late 19</a:t>
            </a:r>
            <a:r>
              <a:rPr lang="en-US" baseline="30000" dirty="0"/>
              <a:t>th</a:t>
            </a:r>
            <a:r>
              <a:rPr lang="en-US" baseline="0" dirty="0"/>
              <a:t> century cloud atlases attempting a taxonomy of clouds began appearing. This one by Clement Ley was an extensive treatise including not only pictures but long verbal descriptions of clouds. It relied heavily on paintings like this one on the frontispiece of the book, which was clearly inspired by Constable’s famous painting. Over the last 100+ years cloud atlases have continued to be produced, and it’s interesting to follow their evolution</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4</a:t>
            </a:fld>
            <a:endParaRPr lang="en-US"/>
          </a:p>
        </p:txBody>
      </p:sp>
    </p:spTree>
    <p:extLst>
      <p:ext uri="{BB962C8B-B14F-4D97-AF65-F5344CB8AC3E}">
        <p14:creationId xmlns:p14="http://schemas.microsoft.com/office/powerpoint/2010/main" val="392678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evolution we will</a:t>
            </a:r>
            <a:r>
              <a:rPr lang="en-US" baseline="0" dirty="0"/>
              <a:t> use altocumulus cloud. Here is Ley’s rendition. Note the foreground of landscape that provides perspective. </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5</a:t>
            </a:fld>
            <a:endParaRPr lang="en-US"/>
          </a:p>
        </p:txBody>
      </p:sp>
    </p:spTree>
    <p:extLst>
      <p:ext uri="{BB962C8B-B14F-4D97-AF65-F5344CB8AC3E}">
        <p14:creationId xmlns:p14="http://schemas.microsoft.com/office/powerpoint/2010/main" val="239713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Photography was still fairly challenging </a:t>
            </a:r>
            <a:r>
              <a:rPr lang="en-US" baseline="0" dirty="0"/>
              <a:t>in the late 19</a:t>
            </a:r>
            <a:r>
              <a:rPr lang="en-US" baseline="30000" dirty="0"/>
              <a:t>th</a:t>
            </a:r>
            <a:r>
              <a:rPr lang="en-US" baseline="0" dirty="0"/>
              <a:t> century, , but Ley managed to include a few early B&amp;W photos—again with some foreground for perspective</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6</a:t>
            </a:fld>
            <a:endParaRPr lang="en-US"/>
          </a:p>
        </p:txBody>
      </p:sp>
    </p:spTree>
    <p:extLst>
      <p:ext uri="{BB962C8B-B14F-4D97-AF65-F5344CB8AC3E}">
        <p14:creationId xmlns:p14="http://schemas.microsoft.com/office/powerpoint/2010/main" val="306493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Hildebrandsson’s</a:t>
            </a:r>
            <a:r>
              <a:rPr lang="en-US" dirty="0"/>
              <a:t> next effort was especially interesting because of the desire for color. So they employed an</a:t>
            </a:r>
            <a:r>
              <a:rPr lang="en-US" baseline="0" dirty="0"/>
              <a:t> industrial technique to colorize B&amp;W photos of clouds. </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7</a:t>
            </a:fld>
            <a:endParaRPr lang="en-US"/>
          </a:p>
        </p:txBody>
      </p:sp>
    </p:spTree>
    <p:extLst>
      <p:ext uri="{BB962C8B-B14F-4D97-AF65-F5344CB8AC3E}">
        <p14:creationId xmlns:p14="http://schemas.microsoft.com/office/powerpoint/2010/main" val="346019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a:t>
            </a:r>
            <a:r>
              <a:rPr lang="en-US" baseline="0" dirty="0"/>
              <a:t> high resolution color photography has made the WMO’s Intl. Cloud Atlas rather spectacular. </a:t>
            </a:r>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8</a:t>
            </a:fld>
            <a:endParaRPr lang="en-US"/>
          </a:p>
        </p:txBody>
      </p:sp>
    </p:spTree>
    <p:extLst>
      <p:ext uri="{BB962C8B-B14F-4D97-AF65-F5344CB8AC3E}">
        <p14:creationId xmlns:p14="http://schemas.microsoft.com/office/powerpoint/2010/main" val="15860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let’s drop back to the early 19</a:t>
            </a:r>
            <a:r>
              <a:rPr lang="en-US" baseline="30000" dirty="0"/>
              <a:t>th</a:t>
            </a:r>
            <a:r>
              <a:rPr lang="en-US" dirty="0"/>
              <a:t> century,</a:t>
            </a:r>
            <a:r>
              <a:rPr lang="en-US" baseline="0" dirty="0"/>
              <a:t> about the time that Constable was active, Luke Howard was beginning to attempt the taxonomy of clouds without much other than his own eyes and a few known paintings. </a:t>
            </a:r>
          </a:p>
          <a:p>
            <a:r>
              <a:rPr lang="en-US" baseline="0" dirty="0"/>
              <a:t>As he went about his identification work, he suggested little iconic symbols as shorthand for certain cloud forms—sloping line for cirrus, hump for cumulus, line for stratus, etc. </a:t>
            </a:r>
          </a:p>
          <a:p>
            <a:r>
              <a:rPr lang="en-US" baseline="0" dirty="0"/>
              <a:t>Why he felt the need to do this—probably in making his hand entered spreadsheets compact, to keep his column entries from being cluttered with long words—there were no weather maps at this time.</a:t>
            </a:r>
          </a:p>
          <a:p>
            <a:pPr algn="ctr"/>
            <a:r>
              <a:rPr lang="en-US" sz="1200" kern="1200" dirty="0">
                <a:solidFill>
                  <a:schemeClr val="tx1"/>
                </a:solidFill>
                <a:latin typeface="+mn-lt"/>
                <a:ea typeface="+mn-ea"/>
                <a:cs typeface="Adobe Caslon Pro Bold"/>
              </a:rPr>
              <a:t>Luke Howard</a:t>
            </a:r>
          </a:p>
          <a:p>
            <a:pPr algn="ctr"/>
            <a:r>
              <a:rPr lang="en-US" sz="1200" kern="1200" dirty="0">
                <a:solidFill>
                  <a:schemeClr val="tx1"/>
                </a:solidFill>
                <a:latin typeface="+mn-lt"/>
                <a:ea typeface="+mn-ea"/>
                <a:cs typeface="Adobe Caslon Pro Bold"/>
              </a:rPr>
              <a:t>“On the Modification of Clouds,”</a:t>
            </a:r>
          </a:p>
          <a:p>
            <a:pPr algn="ctr"/>
            <a:r>
              <a:rPr lang="en-US" sz="1200" i="1" kern="1200" dirty="0">
                <a:solidFill>
                  <a:schemeClr val="tx1"/>
                </a:solidFill>
                <a:latin typeface="+mn-lt"/>
                <a:ea typeface="+mn-ea"/>
                <a:cs typeface="Adobe Caslon Pro Bold"/>
              </a:rPr>
              <a:t>The Philosophical Magazine, </a:t>
            </a:r>
          </a:p>
          <a:p>
            <a:pPr algn="ctr"/>
            <a:r>
              <a:rPr lang="en-US" sz="1200" kern="1200" dirty="0">
                <a:solidFill>
                  <a:schemeClr val="tx1"/>
                </a:solidFill>
                <a:latin typeface="+mn-lt"/>
                <a:ea typeface="+mn-ea"/>
                <a:cs typeface="Adobe Caslon Pro Bold"/>
              </a:rPr>
              <a:t>vol. 16-17</a:t>
            </a:r>
          </a:p>
          <a:p>
            <a:pPr algn="ctr"/>
            <a:r>
              <a:rPr lang="en-US" sz="1200" kern="1200" dirty="0">
                <a:solidFill>
                  <a:schemeClr val="tx1"/>
                </a:solidFill>
                <a:latin typeface="+mn-lt"/>
                <a:ea typeface="+mn-ea"/>
                <a:cs typeface="Adobe Caslon Pro Bold"/>
              </a:rPr>
              <a:t>(Jul </a:t>
            </a:r>
            <a:r>
              <a:rPr lang="mr-IN" sz="1200" kern="1200" dirty="0">
                <a:solidFill>
                  <a:schemeClr val="tx1"/>
                </a:solidFill>
                <a:latin typeface="+mn-lt"/>
                <a:ea typeface="+mn-ea"/>
                <a:cs typeface="Adobe Caslon Pro Bold"/>
              </a:rPr>
              <a:t>–</a:t>
            </a:r>
            <a:r>
              <a:rPr lang="en-US" sz="1200" kern="1200" dirty="0">
                <a:solidFill>
                  <a:schemeClr val="tx1"/>
                </a:solidFill>
                <a:latin typeface="+mn-lt"/>
                <a:ea typeface="+mn-ea"/>
                <a:cs typeface="Adobe Caslon Pro Bold"/>
              </a:rPr>
              <a:t> Oct, 1803): 97-107, 344-357.</a:t>
            </a:r>
          </a:p>
          <a:p>
            <a:endParaRPr lang="en-US" dirty="0"/>
          </a:p>
        </p:txBody>
      </p:sp>
      <p:sp>
        <p:nvSpPr>
          <p:cNvPr id="4" name="Slide Number Placeholder 3"/>
          <p:cNvSpPr>
            <a:spLocks noGrp="1"/>
          </p:cNvSpPr>
          <p:nvPr>
            <p:ph type="sldNum" sz="quarter" idx="10"/>
          </p:nvPr>
        </p:nvSpPr>
        <p:spPr/>
        <p:txBody>
          <a:bodyPr/>
          <a:lstStyle/>
          <a:p>
            <a:fld id="{B252D045-2327-D745-AEC1-A66E48DFA6DF}" type="slidenum">
              <a:rPr lang="en-US" smtClean="0"/>
              <a:t>9</a:t>
            </a:fld>
            <a:endParaRPr lang="en-US"/>
          </a:p>
        </p:txBody>
      </p:sp>
    </p:spTree>
    <p:extLst>
      <p:ext uri="{BB962C8B-B14F-4D97-AF65-F5344CB8AC3E}">
        <p14:creationId xmlns:p14="http://schemas.microsoft.com/office/powerpoint/2010/main" val="31030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t>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69131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0857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36007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3322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312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434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295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783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35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366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938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328415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17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6502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328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t>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3075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t>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40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t>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939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t>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77012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t>1/13/20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19683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9587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0715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t>1/13/20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t>‹#›</a:t>
            </a:fld>
            <a:endParaRPr lang="en-US"/>
          </a:p>
        </p:txBody>
      </p:sp>
    </p:spTree>
    <p:extLst>
      <p:ext uri="{BB962C8B-B14F-4D97-AF65-F5344CB8AC3E}">
        <p14:creationId xmlns:p14="http://schemas.microsoft.com/office/powerpoint/2010/main" val="244894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solidFill>
                  <a:prstClr val="black">
                    <a:tint val="75000"/>
                  </a:prstClr>
                </a:solidFill>
                <a:latin typeface="Calibri"/>
              </a:rPr>
              <a:pPr/>
              <a:t>1/13/20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747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tiff"/><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AD7CD-E759-2E42-AC94-08460D096A1D}"/>
              </a:ext>
            </a:extLst>
          </p:cNvPr>
          <p:cNvPicPr>
            <a:picLocks noChangeAspect="1"/>
          </p:cNvPicPr>
          <p:nvPr/>
        </p:nvPicPr>
        <p:blipFill rotWithShape="1">
          <a:blip r:embed="rId3"/>
          <a:srcRect t="100" b="98"/>
          <a:stretch/>
        </p:blipFill>
        <p:spPr>
          <a:xfrm>
            <a:off x="0" y="-182881"/>
            <a:ext cx="12192000" cy="7223761"/>
          </a:xfrm>
          <a:prstGeom prst="rect">
            <a:avLst/>
          </a:prstGeom>
        </p:spPr>
      </p:pic>
      <p:pic>
        <p:nvPicPr>
          <p:cNvPr id="5" name="Picture 4">
            <a:extLst>
              <a:ext uri="{FF2B5EF4-FFF2-40B4-BE49-F238E27FC236}">
                <a16:creationId xmlns:a16="http://schemas.microsoft.com/office/drawing/2014/main" id="{D5433438-468C-B241-AEA4-FE3D9F382F81}"/>
              </a:ext>
            </a:extLst>
          </p:cNvPr>
          <p:cNvPicPr>
            <a:picLocks noChangeAspect="1"/>
          </p:cNvPicPr>
          <p:nvPr/>
        </p:nvPicPr>
        <p:blipFill rotWithShape="1">
          <a:blip r:embed="rId3"/>
          <a:srcRect t="100" b="98"/>
          <a:stretch/>
        </p:blipFill>
        <p:spPr>
          <a:xfrm>
            <a:off x="45982" y="155748"/>
            <a:ext cx="12192000" cy="7223761"/>
          </a:xfrm>
          <a:prstGeom prst="rect">
            <a:avLst/>
          </a:prstGeom>
        </p:spPr>
      </p:pic>
      <p:pic>
        <p:nvPicPr>
          <p:cNvPr id="6" name="Picture 5">
            <a:extLst>
              <a:ext uri="{FF2B5EF4-FFF2-40B4-BE49-F238E27FC236}">
                <a16:creationId xmlns:a16="http://schemas.microsoft.com/office/drawing/2014/main" id="{A0D3C924-A31A-384A-AC47-C0AD2DDFEC01}"/>
              </a:ext>
            </a:extLst>
          </p:cNvPr>
          <p:cNvPicPr>
            <a:picLocks noChangeAspect="1"/>
          </p:cNvPicPr>
          <p:nvPr/>
        </p:nvPicPr>
        <p:blipFill rotWithShape="1">
          <a:blip r:embed="rId3"/>
          <a:srcRect t="100" b="98"/>
          <a:stretch/>
        </p:blipFill>
        <p:spPr>
          <a:xfrm>
            <a:off x="91964" y="0"/>
            <a:ext cx="12192000" cy="7223761"/>
          </a:xfrm>
          <a:prstGeom prst="rect">
            <a:avLst/>
          </a:prstGeom>
        </p:spPr>
      </p:pic>
      <p:sp>
        <p:nvSpPr>
          <p:cNvPr id="2" name="TextBox 1"/>
          <p:cNvSpPr txBox="1"/>
          <p:nvPr/>
        </p:nvSpPr>
        <p:spPr>
          <a:xfrm>
            <a:off x="1667406" y="1136065"/>
            <a:ext cx="8925222" cy="45858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t>BAMS 2020</a:t>
            </a:r>
          </a:p>
          <a:p>
            <a:pPr algn="ctr"/>
            <a:endParaRPr lang="en-US" sz="3200" dirty="0"/>
          </a:p>
          <a:p>
            <a:pPr algn="ctr"/>
            <a:r>
              <a:rPr lang="en-US" sz="3200" dirty="0"/>
              <a:t>Cloud and Weather Symbols in the </a:t>
            </a:r>
            <a:br>
              <a:rPr lang="en-US" sz="3200" dirty="0"/>
            </a:br>
            <a:r>
              <a:rPr lang="en-US" sz="3200" dirty="0"/>
              <a:t>Historic Language of </a:t>
            </a:r>
            <a:br>
              <a:rPr lang="en-US" sz="3200" dirty="0"/>
            </a:br>
            <a:r>
              <a:rPr lang="en-US" sz="3200" dirty="0"/>
              <a:t>Weather Map Plotters</a:t>
            </a:r>
          </a:p>
          <a:p>
            <a:pPr algn="ctr"/>
            <a:endParaRPr lang="en-US" sz="3200" dirty="0"/>
          </a:p>
          <a:p>
            <a:pPr algn="ctr"/>
            <a:r>
              <a:rPr lang="en-US" sz="2800" dirty="0"/>
              <a:t>Robert A. </a:t>
            </a:r>
            <a:r>
              <a:rPr lang="en-US" sz="2800" dirty="0" err="1"/>
              <a:t>Houze</a:t>
            </a:r>
            <a:r>
              <a:rPr lang="en-US" sz="2800" dirty="0"/>
              <a:t>, Jr., University of Washington</a:t>
            </a:r>
          </a:p>
          <a:p>
            <a:pPr algn="ctr"/>
            <a:r>
              <a:rPr lang="en-US" sz="2800" dirty="0"/>
              <a:t>Rebecca </a:t>
            </a:r>
            <a:r>
              <a:rPr lang="en-US" sz="2800" dirty="0" err="1"/>
              <a:t>Houze</a:t>
            </a:r>
            <a:r>
              <a:rPr lang="en-US" sz="2800" dirty="0"/>
              <a:t>, Northern Illinois University</a:t>
            </a:r>
          </a:p>
          <a:p>
            <a:pPr algn="ctr"/>
            <a:endParaRPr lang="en-US" dirty="0"/>
          </a:p>
          <a:p>
            <a:pPr algn="ctr"/>
            <a:r>
              <a:rPr lang="en-US" dirty="0"/>
              <a:t>AMS Annual Meeting, Boston, January 13, 2020</a:t>
            </a:r>
          </a:p>
        </p:txBody>
      </p:sp>
    </p:spTree>
    <p:extLst>
      <p:ext uri="{BB962C8B-B14F-4D97-AF65-F5344CB8AC3E}">
        <p14:creationId xmlns:p14="http://schemas.microsoft.com/office/powerpoint/2010/main" val="1771291985"/>
      </p:ext>
    </p:extLst>
  </p:cSld>
  <p:clrMapOvr>
    <a:masterClrMapping/>
  </p:clrMapOvr>
  <mc:AlternateContent xmlns:mc="http://schemas.openxmlformats.org/markup-compatibility/2006" xmlns:p14="http://schemas.microsoft.com/office/powerpoint/2010/main">
    <mc:Choice Requires="p14">
      <p:transition spd="slow" p14:dur="2000" advTm="23173"/>
    </mc:Choice>
    <mc:Fallback xmlns="">
      <p:transition xmlns:p14="http://schemas.microsoft.com/office/powerpoint/2010/main" spd="slow" advTm="231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90187" y="0"/>
            <a:ext cx="5922312" cy="6858000"/>
          </a:xfrm>
          <a:prstGeom prst="rect">
            <a:avLst/>
          </a:prstGeom>
        </p:spPr>
      </p:pic>
      <p:sp>
        <p:nvSpPr>
          <p:cNvPr id="3" name="TextBox 2"/>
          <p:cNvSpPr txBox="1"/>
          <p:nvPr/>
        </p:nvSpPr>
        <p:spPr>
          <a:xfrm>
            <a:off x="495756" y="2090172"/>
            <a:ext cx="4467471" cy="2677656"/>
          </a:xfrm>
          <a:prstGeom prst="rect">
            <a:avLst/>
          </a:prstGeom>
          <a:noFill/>
        </p:spPr>
        <p:txBody>
          <a:bodyPr wrap="square" rtlCol="0">
            <a:spAutoFit/>
          </a:bodyPr>
          <a:lstStyle/>
          <a:p>
            <a:pPr algn="ctr"/>
            <a:r>
              <a:rPr lang="en-US" sz="2400" dirty="0">
                <a:cs typeface="Adobe Caslon Pro Bold"/>
              </a:rPr>
              <a:t>1894</a:t>
            </a:r>
          </a:p>
          <a:p>
            <a:pPr algn="ctr"/>
            <a:endParaRPr lang="en-US" sz="2400" dirty="0">
              <a:cs typeface="Adobe Caslon Pro Bold"/>
            </a:endParaRPr>
          </a:p>
          <a:p>
            <a:pPr algn="ctr"/>
            <a:r>
              <a:rPr lang="en-US" sz="2400" dirty="0">
                <a:latin typeface="+mj-lt"/>
                <a:cs typeface="Adobe Caslon Pro Bold"/>
              </a:rPr>
              <a:t>Variations on Luke Howard’s cloud types:</a:t>
            </a:r>
          </a:p>
          <a:p>
            <a:pPr algn="ctr"/>
            <a:endParaRPr lang="en-US" sz="2400" dirty="0">
              <a:latin typeface="+mj-lt"/>
              <a:cs typeface="Adobe Caslon Pro Bold"/>
            </a:endParaRPr>
          </a:p>
          <a:p>
            <a:pPr algn="ctr"/>
            <a:r>
              <a:rPr lang="en-US" sz="2400" dirty="0">
                <a:latin typeface="+mj-lt"/>
                <a:cs typeface="Adobe Caslon Pro Bold"/>
              </a:rPr>
              <a:t>suggested by </a:t>
            </a:r>
            <a:r>
              <a:rPr lang="en-US" sz="2400" dirty="0">
                <a:cs typeface="Adobe Caslon Pro Bold"/>
              </a:rPr>
              <a:t>W. Clement Ley </a:t>
            </a:r>
            <a:br>
              <a:rPr lang="en-US" sz="2400" dirty="0">
                <a:cs typeface="Adobe Caslon Pro Bold"/>
              </a:rPr>
            </a:br>
            <a:r>
              <a:rPr lang="en-US" sz="2400" dirty="0">
                <a:latin typeface="+mj-lt"/>
                <a:cs typeface="Adobe Caslon Pro Bold"/>
              </a:rPr>
              <a:t>in </a:t>
            </a:r>
            <a:r>
              <a:rPr lang="en-US" sz="2400" i="1" dirty="0">
                <a:latin typeface="+mj-lt"/>
                <a:cs typeface="Adobe Caslon Pro Bold"/>
              </a:rPr>
              <a:t>Cloudland</a:t>
            </a:r>
            <a:r>
              <a:rPr lang="en-US" sz="2400" dirty="0">
                <a:latin typeface="+mj-lt"/>
                <a:cs typeface="Adobe Caslon Pro Bold"/>
              </a:rPr>
              <a:t>.</a:t>
            </a:r>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32725"/>
    </mc:Choice>
    <mc:Fallback xmlns="">
      <p:transition xmlns:p14="http://schemas.microsoft.com/office/powerpoint/2010/main" spd="slow" advTm="3272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2779" y="298428"/>
            <a:ext cx="8026442" cy="954107"/>
          </a:xfrm>
          <a:prstGeom prst="rect">
            <a:avLst/>
          </a:prstGeom>
          <a:noFill/>
        </p:spPr>
        <p:txBody>
          <a:bodyPr wrap="square" rtlCol="0">
            <a:spAutoFit/>
          </a:bodyPr>
          <a:lstStyle/>
          <a:p>
            <a:pPr algn="ctr"/>
            <a:r>
              <a:rPr lang="en-US" sz="2800" dirty="0">
                <a:cs typeface="Times New Roman" panose="02020603050405020304" pitchFamily="18" charset="0"/>
              </a:rPr>
              <a:t>Ralph Abercromby (1887)</a:t>
            </a:r>
          </a:p>
          <a:p>
            <a:pPr algn="ctr"/>
            <a:r>
              <a:rPr lang="en-US" sz="2800" dirty="0">
                <a:cs typeface="Times New Roman" panose="02020603050405020304" pitchFamily="18" charset="0"/>
              </a:rPr>
              <a:t>Hugo H. Hildebrandsson (1887) </a:t>
            </a:r>
          </a:p>
        </p:txBody>
      </p:sp>
      <p:sp>
        <p:nvSpPr>
          <p:cNvPr id="3" name="TextBox 2"/>
          <p:cNvSpPr txBox="1"/>
          <p:nvPr/>
        </p:nvSpPr>
        <p:spPr>
          <a:xfrm>
            <a:off x="4452386" y="1474525"/>
            <a:ext cx="3287228" cy="4524315"/>
          </a:xfrm>
          <a:prstGeom prst="rect">
            <a:avLst/>
          </a:prstGeom>
          <a:noFill/>
        </p:spPr>
        <p:txBody>
          <a:bodyPr wrap="none" rtlCol="0">
            <a:spAutoFit/>
          </a:bodyPr>
          <a:lstStyle/>
          <a:p>
            <a:r>
              <a:rPr lang="en-US" sz="2400" u="sng" dirty="0"/>
              <a:t>The 10 basic cloud types</a:t>
            </a:r>
          </a:p>
          <a:p>
            <a:endParaRPr lang="en-US" sz="2400" dirty="0"/>
          </a:p>
          <a:p>
            <a:pPr lvl="1"/>
            <a:r>
              <a:rPr lang="en-US" sz="2400" dirty="0"/>
              <a:t>Stratus</a:t>
            </a:r>
          </a:p>
          <a:p>
            <a:pPr lvl="1"/>
            <a:r>
              <a:rPr lang="en-US" sz="2400" dirty="0"/>
              <a:t>Stratocumulus</a:t>
            </a:r>
          </a:p>
          <a:p>
            <a:pPr lvl="1"/>
            <a:r>
              <a:rPr lang="en-US" sz="2400" dirty="0"/>
              <a:t>Nimbostratus</a:t>
            </a:r>
          </a:p>
          <a:p>
            <a:pPr lvl="1"/>
            <a:r>
              <a:rPr lang="en-US" sz="2400" dirty="0"/>
              <a:t>Cumulus</a:t>
            </a:r>
          </a:p>
          <a:p>
            <a:pPr lvl="1"/>
            <a:r>
              <a:rPr lang="en-US" sz="2400" dirty="0"/>
              <a:t>Cumulonimbus</a:t>
            </a:r>
          </a:p>
          <a:p>
            <a:pPr lvl="1"/>
            <a:r>
              <a:rPr lang="en-US" sz="2400" dirty="0"/>
              <a:t>Altostratus</a:t>
            </a:r>
          </a:p>
          <a:p>
            <a:pPr lvl="1"/>
            <a:r>
              <a:rPr lang="en-US" sz="2400" dirty="0"/>
              <a:t>Altocumulus</a:t>
            </a:r>
          </a:p>
          <a:p>
            <a:pPr lvl="1"/>
            <a:r>
              <a:rPr lang="en-US" sz="2400" dirty="0"/>
              <a:t>Cirrus</a:t>
            </a:r>
          </a:p>
          <a:p>
            <a:pPr lvl="1"/>
            <a:r>
              <a:rPr lang="en-US" sz="2400" dirty="0"/>
              <a:t>Cirrostratus</a:t>
            </a:r>
          </a:p>
          <a:p>
            <a:pPr lvl="1"/>
            <a:r>
              <a:rPr lang="en-US" sz="2400" dirty="0"/>
              <a:t>Cirrocumulus</a:t>
            </a:r>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36348"/>
    </mc:Choice>
    <mc:Fallback xmlns="">
      <p:transition xmlns:p14="http://schemas.microsoft.com/office/powerpoint/2010/main" spd="slow" advTm="363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0350" y="226289"/>
            <a:ext cx="2592462" cy="6405423"/>
          </a:xfrm>
          <a:prstGeom prst="rect">
            <a:avLst/>
          </a:prstGeom>
        </p:spPr>
      </p:pic>
      <p:grpSp>
        <p:nvGrpSpPr>
          <p:cNvPr id="3" name="Group 2">
            <a:extLst>
              <a:ext uri="{FF2B5EF4-FFF2-40B4-BE49-F238E27FC236}">
                <a16:creationId xmlns:a16="http://schemas.microsoft.com/office/drawing/2014/main" id="{72048A7A-9B1D-D34E-9024-EC31A2A8198F}"/>
              </a:ext>
            </a:extLst>
          </p:cNvPr>
          <p:cNvGrpSpPr/>
          <p:nvPr/>
        </p:nvGrpSpPr>
        <p:grpSpPr>
          <a:xfrm>
            <a:off x="849087" y="441017"/>
            <a:ext cx="5523094" cy="5975966"/>
            <a:chOff x="849087" y="280737"/>
            <a:chExt cx="5523094" cy="5975966"/>
          </a:xfrm>
        </p:grpSpPr>
        <p:sp>
          <p:nvSpPr>
            <p:cNvPr id="4" name="TextBox 3"/>
            <p:cNvSpPr txBox="1"/>
            <p:nvPr/>
          </p:nvSpPr>
          <p:spPr>
            <a:xfrm>
              <a:off x="849087" y="280737"/>
              <a:ext cx="5523094" cy="1384995"/>
            </a:xfrm>
            <a:prstGeom prst="rect">
              <a:avLst/>
            </a:prstGeom>
            <a:noFill/>
          </p:spPr>
          <p:txBody>
            <a:bodyPr wrap="square" rtlCol="0">
              <a:spAutoFit/>
            </a:bodyPr>
            <a:lstStyle/>
            <a:p>
              <a:pPr algn="ctr"/>
              <a:r>
                <a:rPr lang="en-US" sz="2800" dirty="0">
                  <a:latin typeface="Arial"/>
                  <a:cs typeface="Arial"/>
                </a:rPr>
                <a:t>Cloud Symbols in the International Cloud Atlas and the WMO 2017 Manual of Codes</a:t>
              </a:r>
            </a:p>
          </p:txBody>
        </p:sp>
        <p:pic>
          <p:nvPicPr>
            <p:cNvPr id="13" name="Picture 12"/>
            <p:cNvPicPr>
              <a:picLocks noChangeAspect="1"/>
            </p:cNvPicPr>
            <p:nvPr/>
          </p:nvPicPr>
          <p:blipFill rotWithShape="1">
            <a:blip r:embed="rId4"/>
            <a:srcRect t="2963" r="7792" b="2469"/>
            <a:stretch/>
          </p:blipFill>
          <p:spPr>
            <a:xfrm>
              <a:off x="2236653" y="2419074"/>
              <a:ext cx="2747963" cy="3837629"/>
            </a:xfrm>
            <a:prstGeom prst="rect">
              <a:avLst/>
            </a:prstGeom>
          </p:spPr>
        </p:pic>
      </p:grpSp>
    </p:spTree>
    <p:extLst>
      <p:ext uri="{BB962C8B-B14F-4D97-AF65-F5344CB8AC3E}">
        <p14:creationId xmlns:p14="http://schemas.microsoft.com/office/powerpoint/2010/main" val="1017558650"/>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xmlns:p14="http://schemas.microsoft.com/office/powerpoint/2010/main" spd="slow" advTm="293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FB096C-6366-6E44-85BE-A0400E423F22}"/>
              </a:ext>
            </a:extLst>
          </p:cNvPr>
          <p:cNvGrpSpPr/>
          <p:nvPr/>
        </p:nvGrpSpPr>
        <p:grpSpPr>
          <a:xfrm>
            <a:off x="0" y="962154"/>
            <a:ext cx="12191999" cy="4933692"/>
            <a:chOff x="0" y="298427"/>
            <a:chExt cx="12191999" cy="4933692"/>
          </a:xfrm>
        </p:grpSpPr>
        <p:sp>
          <p:nvSpPr>
            <p:cNvPr id="2" name="TextBox 1"/>
            <p:cNvSpPr txBox="1"/>
            <p:nvPr/>
          </p:nvSpPr>
          <p:spPr>
            <a:xfrm>
              <a:off x="0" y="298427"/>
              <a:ext cx="12191999" cy="523220"/>
            </a:xfrm>
            <a:prstGeom prst="rect">
              <a:avLst/>
            </a:prstGeom>
            <a:noFill/>
          </p:spPr>
          <p:txBody>
            <a:bodyPr wrap="square" rtlCol="0">
              <a:spAutoFit/>
            </a:bodyPr>
            <a:lstStyle/>
            <a:p>
              <a:pPr algn="ctr"/>
              <a:r>
                <a:rPr lang="en-US" sz="2800" dirty="0">
                  <a:latin typeface="Calibri"/>
                  <a:cs typeface="Calibri"/>
                </a:rPr>
                <a:t>Important Meteorological Language</a:t>
              </a:r>
            </a:p>
          </p:txBody>
        </p:sp>
        <p:sp>
          <p:nvSpPr>
            <p:cNvPr id="3" name="TextBox 2"/>
            <p:cNvSpPr txBox="1"/>
            <p:nvPr/>
          </p:nvSpPr>
          <p:spPr>
            <a:xfrm>
              <a:off x="2749251" y="1692689"/>
              <a:ext cx="6693499" cy="3539430"/>
            </a:xfrm>
            <a:prstGeom prst="rect">
              <a:avLst/>
            </a:prstGeom>
            <a:noFill/>
          </p:spPr>
          <p:txBody>
            <a:bodyPr wrap="none" rtlCol="0">
              <a:spAutoFit/>
            </a:bodyPr>
            <a:lstStyle/>
            <a:p>
              <a:r>
                <a:rPr lang="en-US" sz="2800" dirty="0"/>
                <a:t>“</a:t>
              </a:r>
              <a:r>
                <a:rPr lang="en-US" sz="2800" u="sng" dirty="0"/>
                <a:t>Clouds</a:t>
              </a:r>
              <a:r>
                <a:rPr lang="en-US" sz="2800" dirty="0"/>
                <a:t>”</a:t>
              </a:r>
            </a:p>
            <a:p>
              <a:endParaRPr lang="en-US" sz="2800" dirty="0"/>
            </a:p>
            <a:p>
              <a:r>
                <a:rPr lang="en-US" sz="2800" dirty="0"/>
                <a:t>     --state of the sky overhead</a:t>
              </a:r>
            </a:p>
            <a:p>
              <a:endParaRPr lang="en-US" sz="2800" dirty="0"/>
            </a:p>
            <a:p>
              <a:endParaRPr lang="en-US" sz="2800" dirty="0"/>
            </a:p>
            <a:p>
              <a:r>
                <a:rPr lang="en-US" sz="2800" dirty="0"/>
                <a:t>“</a:t>
              </a:r>
              <a:r>
                <a:rPr lang="en-US" sz="2800" u="sng" dirty="0"/>
                <a:t>Weather</a:t>
              </a:r>
              <a:r>
                <a:rPr lang="en-US" sz="2800" dirty="0"/>
                <a:t>”</a:t>
              </a:r>
            </a:p>
            <a:p>
              <a:endParaRPr lang="en-US" sz="2800" dirty="0"/>
            </a:p>
            <a:p>
              <a:r>
                <a:rPr lang="en-US" sz="2800" dirty="0"/>
                <a:t>     --what’s happening near or on the ground</a:t>
              </a:r>
            </a:p>
          </p:txBody>
        </p:sp>
      </p:grpSp>
    </p:spTree>
    <p:extLst>
      <p:ext uri="{BB962C8B-B14F-4D97-AF65-F5344CB8AC3E}">
        <p14:creationId xmlns:p14="http://schemas.microsoft.com/office/powerpoint/2010/main" val="1261724918"/>
      </p:ext>
    </p:extLst>
  </p:cSld>
  <p:clrMapOvr>
    <a:masterClrMapping/>
  </p:clrMapOvr>
  <mc:AlternateContent xmlns:mc="http://schemas.openxmlformats.org/markup-compatibility/2006" xmlns:p14="http://schemas.microsoft.com/office/powerpoint/2010/main">
    <mc:Choice Requires="p14">
      <p:transition spd="slow" p14:dur="2000" advTm="32136"/>
    </mc:Choice>
    <mc:Fallback xmlns="">
      <p:transition xmlns:p14="http://schemas.microsoft.com/office/powerpoint/2010/main" spd="slow" advTm="3213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67596" y="0"/>
            <a:ext cx="6100405" cy="6858000"/>
          </a:xfrm>
          <a:prstGeom prst="rect">
            <a:avLst/>
          </a:prstGeom>
        </p:spPr>
      </p:pic>
      <p:sp>
        <p:nvSpPr>
          <p:cNvPr id="3" name="TextBox 2"/>
          <p:cNvSpPr txBox="1"/>
          <p:nvPr/>
        </p:nvSpPr>
        <p:spPr>
          <a:xfrm>
            <a:off x="467400" y="2397949"/>
            <a:ext cx="3660084" cy="2062103"/>
          </a:xfrm>
          <a:prstGeom prst="rect">
            <a:avLst/>
          </a:prstGeom>
          <a:noFill/>
        </p:spPr>
        <p:txBody>
          <a:bodyPr wrap="square" rtlCol="0">
            <a:spAutoFit/>
          </a:bodyPr>
          <a:lstStyle/>
          <a:p>
            <a:pPr algn="ctr"/>
            <a:r>
              <a:rPr lang="en-US" sz="3200" dirty="0"/>
              <a:t>1838 meteorological map showing </a:t>
            </a:r>
            <a:r>
              <a:rPr lang="en-US" sz="2800" dirty="0"/>
              <a:t>conditions</a:t>
            </a:r>
            <a:r>
              <a:rPr lang="en-US" sz="3200" dirty="0"/>
              <a:t> over the U.S.</a:t>
            </a:r>
          </a:p>
        </p:txBody>
      </p:sp>
    </p:spTree>
    <p:extLst>
      <p:ext uri="{BB962C8B-B14F-4D97-AF65-F5344CB8AC3E}">
        <p14:creationId xmlns:p14="http://schemas.microsoft.com/office/powerpoint/2010/main" val="1593493592"/>
      </p:ext>
    </p:extLst>
  </p:cSld>
  <p:clrMapOvr>
    <a:masterClrMapping/>
  </p:clrMapOvr>
  <mc:AlternateContent xmlns:mc="http://schemas.openxmlformats.org/markup-compatibility/2006" xmlns:p14="http://schemas.microsoft.com/office/powerpoint/2010/main">
    <mc:Choice Requires="p14">
      <p:transition spd="slow" p14:dur="2000" advTm="72758"/>
    </mc:Choice>
    <mc:Fallback xmlns="">
      <p:transition xmlns:p14="http://schemas.microsoft.com/office/powerpoint/2010/main" spd="slow" advTm="7275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548" b="5543"/>
          <a:stretch/>
        </p:blipFill>
        <p:spPr>
          <a:xfrm>
            <a:off x="6681300" y="277436"/>
            <a:ext cx="3986701" cy="6303128"/>
          </a:xfrm>
          <a:prstGeom prst="rect">
            <a:avLst/>
          </a:prstGeom>
        </p:spPr>
      </p:pic>
      <p:sp>
        <p:nvSpPr>
          <p:cNvPr id="3" name="TextBox 2"/>
          <p:cNvSpPr txBox="1"/>
          <p:nvPr/>
        </p:nvSpPr>
        <p:spPr>
          <a:xfrm>
            <a:off x="537239" y="1705451"/>
            <a:ext cx="5828121" cy="3447098"/>
          </a:xfrm>
          <a:prstGeom prst="rect">
            <a:avLst/>
          </a:prstGeom>
          <a:noFill/>
        </p:spPr>
        <p:txBody>
          <a:bodyPr wrap="square" rtlCol="0">
            <a:spAutoFit/>
          </a:bodyPr>
          <a:lstStyle/>
          <a:p>
            <a:pPr algn="ctr"/>
            <a:r>
              <a:rPr lang="en-US" sz="3200" dirty="0"/>
              <a:t>Vienna 1873</a:t>
            </a:r>
          </a:p>
          <a:p>
            <a:pPr algn="ctr"/>
            <a:endParaRPr lang="en-US" dirty="0"/>
          </a:p>
          <a:p>
            <a:pPr marL="342900" indent="-342900">
              <a:buFont typeface="Arial" panose="020B0604020202020204" pitchFamily="34" charset="0"/>
              <a:buChar char="•"/>
            </a:pPr>
            <a:r>
              <a:rPr lang="en-US" sz="2400" dirty="0"/>
              <a:t>Vienna was the capital of the Austria-Hungary, a Dual Monarchy encompassing many cultures and language groups.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One of the first major International Meteorological Congresses was held there in 1873, the year of Vienna’s World Fair.</a:t>
            </a:r>
          </a:p>
        </p:txBody>
      </p:sp>
    </p:spTree>
    <p:extLst>
      <p:ext uri="{BB962C8B-B14F-4D97-AF65-F5344CB8AC3E}">
        <p14:creationId xmlns:p14="http://schemas.microsoft.com/office/powerpoint/2010/main" val="1593493592"/>
      </p:ext>
    </p:extLst>
  </p:cSld>
  <p:clrMapOvr>
    <a:masterClrMapping/>
  </p:clrMapOvr>
  <mc:AlternateContent xmlns:mc="http://schemas.openxmlformats.org/markup-compatibility/2006" xmlns:p14="http://schemas.microsoft.com/office/powerpoint/2010/main">
    <mc:Choice Requires="p14">
      <p:transition spd="slow" p14:dur="2000" advTm="46705"/>
    </mc:Choice>
    <mc:Fallback xmlns="">
      <p:transition xmlns:p14="http://schemas.microsoft.com/office/powerpoint/2010/main" spd="slow" advTm="467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CFD1E2-6BAA-044B-A46C-5A2049471808}"/>
              </a:ext>
            </a:extLst>
          </p:cNvPr>
          <p:cNvGrpSpPr/>
          <p:nvPr/>
        </p:nvGrpSpPr>
        <p:grpSpPr>
          <a:xfrm>
            <a:off x="1376811" y="404479"/>
            <a:ext cx="9438378" cy="6049043"/>
            <a:chOff x="1094155" y="404479"/>
            <a:chExt cx="9438378" cy="6049043"/>
          </a:xfrm>
        </p:grpSpPr>
        <p:pic>
          <p:nvPicPr>
            <p:cNvPr id="2" name="Picture 1"/>
            <p:cNvPicPr>
              <a:picLocks noChangeAspect="1"/>
            </p:cNvPicPr>
            <p:nvPr/>
          </p:nvPicPr>
          <p:blipFill>
            <a:blip r:embed="rId3"/>
            <a:stretch>
              <a:fillRect/>
            </a:stretch>
          </p:blipFill>
          <p:spPr>
            <a:xfrm>
              <a:off x="4581364" y="404479"/>
              <a:ext cx="5951169" cy="6049043"/>
            </a:xfrm>
            <a:prstGeom prst="rect">
              <a:avLst/>
            </a:prstGeom>
          </p:spPr>
        </p:pic>
        <p:sp>
          <p:nvSpPr>
            <p:cNvPr id="3" name="TextBox 2"/>
            <p:cNvSpPr txBox="1"/>
            <p:nvPr/>
          </p:nvSpPr>
          <p:spPr>
            <a:xfrm>
              <a:off x="1094155" y="844474"/>
              <a:ext cx="2085730" cy="1384995"/>
            </a:xfrm>
            <a:prstGeom prst="rect">
              <a:avLst/>
            </a:prstGeom>
            <a:noFill/>
          </p:spPr>
          <p:txBody>
            <a:bodyPr wrap="square" rtlCol="0">
              <a:spAutoFit/>
            </a:bodyPr>
            <a:lstStyle/>
            <a:p>
              <a:pPr algn="ctr"/>
              <a:r>
                <a:rPr lang="en-US" sz="2800" dirty="0"/>
                <a:t>WMO 2017 </a:t>
              </a:r>
              <a:r>
                <a:rPr lang="en-US" sz="2800" i="1" dirty="0"/>
                <a:t>Manual of Codes</a:t>
              </a:r>
              <a:r>
                <a:rPr lang="en-US" sz="2800" dirty="0"/>
                <a:t> </a:t>
              </a:r>
            </a:p>
          </p:txBody>
        </p:sp>
        <p:pic>
          <p:nvPicPr>
            <p:cNvPr id="4" name="Picture 3"/>
            <p:cNvPicPr>
              <a:picLocks noChangeAspect="1"/>
            </p:cNvPicPr>
            <p:nvPr/>
          </p:nvPicPr>
          <p:blipFill rotWithShape="1">
            <a:blip r:embed="rId4"/>
            <a:srcRect t="2963" r="7792" b="2469"/>
            <a:stretch/>
          </p:blipFill>
          <p:spPr>
            <a:xfrm>
              <a:off x="1100508" y="3204625"/>
              <a:ext cx="2073027" cy="2895056"/>
            </a:xfrm>
            <a:prstGeom prst="rect">
              <a:avLst/>
            </a:prstGeom>
          </p:spPr>
        </p:pic>
      </p:grpSp>
    </p:spTree>
    <p:extLst>
      <p:ext uri="{BB962C8B-B14F-4D97-AF65-F5344CB8AC3E}">
        <p14:creationId xmlns:p14="http://schemas.microsoft.com/office/powerpoint/2010/main" val="1593493592"/>
      </p:ext>
    </p:extLst>
  </p:cSld>
  <p:clrMapOvr>
    <a:masterClrMapping/>
  </p:clrMapOvr>
  <mc:AlternateContent xmlns:mc="http://schemas.openxmlformats.org/markup-compatibility/2006" xmlns:p14="http://schemas.microsoft.com/office/powerpoint/2010/main">
    <mc:Choice Requires="p14">
      <p:transition spd="slow" p14:dur="2000" advTm="66104"/>
    </mc:Choice>
    <mc:Fallback xmlns="">
      <p:transition xmlns:p14="http://schemas.microsoft.com/office/powerpoint/2010/main" spd="slow" advTm="661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b="6756"/>
          <a:stretch/>
        </p:blipFill>
        <p:spPr>
          <a:xfrm>
            <a:off x="1534402" y="0"/>
            <a:ext cx="9133598" cy="6858000"/>
          </a:xfrm>
          <a:prstGeom prst="rect">
            <a:avLst/>
          </a:prstGeom>
        </p:spPr>
      </p:pic>
      <p:pic>
        <p:nvPicPr>
          <p:cNvPr id="5" name="Picture 4">
            <a:extLst>
              <a:ext uri="{FF2B5EF4-FFF2-40B4-BE49-F238E27FC236}">
                <a16:creationId xmlns:a16="http://schemas.microsoft.com/office/drawing/2014/main" id="{DA5D174E-243D-E847-A871-3C099D236A26}"/>
              </a:ext>
            </a:extLst>
          </p:cNvPr>
          <p:cNvPicPr>
            <a:picLocks noChangeAspect="1"/>
          </p:cNvPicPr>
          <p:nvPr/>
        </p:nvPicPr>
        <p:blipFill rotWithShape="1">
          <a:blip r:embed="rId5"/>
          <a:srcRect t="100" b="98"/>
          <a:stretch/>
        </p:blipFill>
        <p:spPr>
          <a:xfrm>
            <a:off x="0" y="0"/>
            <a:ext cx="12192000" cy="7223761"/>
          </a:xfrm>
          <a:prstGeom prst="rect">
            <a:avLst/>
          </a:prstGeom>
          <a:ln>
            <a:noFill/>
          </a:ln>
        </p:spPr>
      </p:pic>
      <p:sp>
        <p:nvSpPr>
          <p:cNvPr id="2" name="TextBox 1"/>
          <p:cNvSpPr txBox="1"/>
          <p:nvPr/>
        </p:nvSpPr>
        <p:spPr>
          <a:xfrm>
            <a:off x="2946400" y="1413065"/>
            <a:ext cx="6299200" cy="3662541"/>
          </a:xfrm>
          <a:prstGeom prst="rect">
            <a:avLst/>
          </a:prstGeom>
          <a:solidFill>
            <a:schemeClr val="bg1">
              <a:alpha val="90000"/>
            </a:schemeClr>
          </a:solidFill>
          <a:ln w="28575">
            <a:noFill/>
          </a:ln>
        </p:spPr>
        <p:txBody>
          <a:bodyPr wrap="square" rtlCol="0">
            <a:spAutoFit/>
          </a:bodyPr>
          <a:lstStyle/>
          <a:p>
            <a:pPr algn="ctr"/>
            <a:r>
              <a:rPr lang="en-US" sz="3200" b="1" dirty="0"/>
              <a:t> </a:t>
            </a:r>
          </a:p>
          <a:p>
            <a:r>
              <a:rPr lang="en-US" sz="2800" dirty="0"/>
              <a:t>Mid-century Meteorology</a:t>
            </a:r>
          </a:p>
          <a:p>
            <a:endParaRPr lang="en-US" sz="2800" dirty="0"/>
          </a:p>
          <a:p>
            <a:pPr marL="581025" indent="-342900">
              <a:buFont typeface="+mj-lt"/>
              <a:buAutoNum type="arabicPeriod"/>
            </a:pPr>
            <a:r>
              <a:rPr lang="en-US" sz="2800" dirty="0"/>
              <a:t> Observations</a:t>
            </a:r>
          </a:p>
          <a:p>
            <a:pPr marL="581025" indent="-342900">
              <a:buFont typeface="+mj-lt"/>
              <a:buAutoNum type="arabicPeriod"/>
            </a:pPr>
            <a:r>
              <a:rPr lang="en-US" sz="2800" dirty="0"/>
              <a:t> Plotting observations on a map</a:t>
            </a:r>
          </a:p>
          <a:p>
            <a:pPr marL="581025" indent="-342900">
              <a:buFont typeface="+mj-lt"/>
              <a:buAutoNum type="arabicPeriod"/>
            </a:pPr>
            <a:r>
              <a:rPr lang="en-US" sz="2800" dirty="0"/>
              <a:t> Analyzing the plotted map</a:t>
            </a:r>
          </a:p>
          <a:p>
            <a:pPr marL="581025" indent="-342900">
              <a:buFont typeface="+mj-lt"/>
              <a:buAutoNum type="arabicPeriod"/>
            </a:pPr>
            <a:r>
              <a:rPr lang="en-US" sz="2800" dirty="0"/>
              <a:t> Forecasting &amp; other applications</a:t>
            </a:r>
          </a:p>
          <a:p>
            <a:endParaRPr lang="en-US" sz="3200" dirty="0"/>
          </a:p>
        </p:txBody>
      </p:sp>
      <p:sp>
        <p:nvSpPr>
          <p:cNvPr id="4" name="Rectangle 3"/>
          <p:cNvSpPr/>
          <p:nvPr/>
        </p:nvSpPr>
        <p:spPr>
          <a:xfrm>
            <a:off x="3074992" y="3206085"/>
            <a:ext cx="5455620" cy="44582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Elbow Connector 5"/>
          <p:cNvCxnSpPr/>
          <p:nvPr/>
        </p:nvCxnSpPr>
        <p:spPr>
          <a:xfrm>
            <a:off x="8402020" y="2460828"/>
            <a:ext cx="914400" cy="914400"/>
          </a:xfrm>
          <a:prstGeom prst="bentConnector3">
            <a:avLst/>
          </a:prstGeom>
          <a:ln>
            <a:noFill/>
            <a:tailEnd type="arrow"/>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74217833"/>
      </p:ext>
    </p:extLst>
  </p:cSld>
  <p:clrMapOvr>
    <a:masterClrMapping/>
  </p:clrMapOvr>
  <mc:AlternateContent xmlns:mc="http://schemas.openxmlformats.org/markup-compatibility/2006" xmlns:p14="http://schemas.microsoft.com/office/powerpoint/2010/main">
    <mc:Choice Requires="p14">
      <p:transition spd="slow" p14:dur="2000" advTm="72072"/>
    </mc:Choice>
    <mc:Fallback xmlns="">
      <p:transition xmlns:p14="http://schemas.microsoft.com/office/powerpoint/2010/main" spd="slow" advTm="72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337DB-DBF8-B548-9181-727AF7E7378C}"/>
              </a:ext>
            </a:extLst>
          </p:cNvPr>
          <p:cNvPicPr>
            <a:picLocks noChangeAspect="1"/>
          </p:cNvPicPr>
          <p:nvPr/>
        </p:nvPicPr>
        <p:blipFill rotWithShape="1">
          <a:blip r:embed="rId3"/>
          <a:srcRect t="100" b="98"/>
          <a:stretch/>
        </p:blipFill>
        <p:spPr>
          <a:xfrm>
            <a:off x="0" y="0"/>
            <a:ext cx="12192000" cy="7223761"/>
          </a:xfrm>
          <a:prstGeom prst="rect">
            <a:avLst/>
          </a:prstGeom>
        </p:spPr>
      </p:pic>
      <p:sp>
        <p:nvSpPr>
          <p:cNvPr id="3" name="TextBox 2"/>
          <p:cNvSpPr txBox="1"/>
          <p:nvPr/>
        </p:nvSpPr>
        <p:spPr>
          <a:xfrm>
            <a:off x="1705434" y="6195457"/>
            <a:ext cx="2710174" cy="523220"/>
          </a:xfrm>
          <a:prstGeom prst="rect">
            <a:avLst/>
          </a:prstGeom>
          <a:solidFill>
            <a:schemeClr val="bg1">
              <a:alpha val="90000"/>
            </a:schemeClr>
          </a:solidFill>
          <a:ln w="28575">
            <a:noFill/>
          </a:ln>
        </p:spPr>
        <p:txBody>
          <a:bodyPr wrap="square" rtlCol="0">
            <a:spAutoFit/>
          </a:bodyPr>
          <a:lstStyle/>
          <a:p>
            <a:r>
              <a:rPr lang="en-US" sz="2800" b="1" dirty="0"/>
              <a:t> </a:t>
            </a:r>
            <a:r>
              <a:rPr lang="en-US" sz="2800" dirty="0"/>
              <a:t>August 3, 1945</a:t>
            </a:r>
          </a:p>
        </p:txBody>
      </p:sp>
    </p:spTree>
    <p:extLst>
      <p:ext uri="{BB962C8B-B14F-4D97-AF65-F5344CB8AC3E}">
        <p14:creationId xmlns:p14="http://schemas.microsoft.com/office/powerpoint/2010/main" val="3501154724"/>
      </p:ext>
    </p:extLst>
  </p:cSld>
  <p:clrMapOvr>
    <a:masterClrMapping/>
  </p:clrMapOvr>
  <mc:AlternateContent xmlns:mc="http://schemas.openxmlformats.org/markup-compatibility/2006" xmlns:p14="http://schemas.microsoft.com/office/powerpoint/2010/main">
    <mc:Choice Requires="p14">
      <p:transition spd="slow" p14:dur="2000" advTm="4794"/>
    </mc:Choice>
    <mc:Fallback xmlns="">
      <p:transition xmlns:p14="http://schemas.microsoft.com/office/powerpoint/2010/main" spd="slow" advTm="47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64BFE-0208-AD4C-A21D-CB11384635D2}"/>
              </a:ext>
            </a:extLst>
          </p:cNvPr>
          <p:cNvPicPr>
            <a:picLocks noChangeAspect="1"/>
          </p:cNvPicPr>
          <p:nvPr/>
        </p:nvPicPr>
        <p:blipFill rotWithShape="1">
          <a:blip r:embed="rId3"/>
          <a:srcRect t="100" b="98"/>
          <a:stretch/>
        </p:blipFill>
        <p:spPr>
          <a:xfrm>
            <a:off x="0" y="0"/>
            <a:ext cx="12192000" cy="7223761"/>
          </a:xfrm>
          <a:prstGeom prst="rect">
            <a:avLst/>
          </a:prstGeom>
        </p:spPr>
      </p:pic>
      <p:sp>
        <p:nvSpPr>
          <p:cNvPr id="2" name="TextBox 1"/>
          <p:cNvSpPr txBox="1"/>
          <p:nvPr/>
        </p:nvSpPr>
        <p:spPr>
          <a:xfrm>
            <a:off x="1938422" y="944558"/>
            <a:ext cx="7336745" cy="5262980"/>
          </a:xfrm>
          <a:prstGeom prst="rect">
            <a:avLst/>
          </a:prstGeom>
          <a:solidFill>
            <a:schemeClr val="bg1">
              <a:alpha val="90000"/>
            </a:schemeClr>
          </a:solidFill>
          <a:ln w="28575">
            <a:noFill/>
          </a:ln>
        </p:spPr>
        <p:txBody>
          <a:bodyPr wrap="square" rtlCol="0">
            <a:spAutoFit/>
          </a:bodyPr>
          <a:lstStyle/>
          <a:p>
            <a:r>
              <a:rPr lang="en-US" sz="2800" b="1" dirty="0"/>
              <a:t> </a:t>
            </a:r>
            <a:r>
              <a:rPr lang="en-US" sz="2800" dirty="0"/>
              <a:t>In summary</a:t>
            </a:r>
            <a:r>
              <a:rPr lang="mr-IN" sz="2800" dirty="0"/>
              <a:t>…</a:t>
            </a:r>
            <a:endParaRPr lang="en-US" sz="2800" dirty="0"/>
          </a:p>
          <a:p>
            <a:endParaRPr lang="en-US" sz="2800" dirty="0"/>
          </a:p>
          <a:p>
            <a:pPr marL="457200" indent="-457200">
              <a:buFont typeface="Arial"/>
              <a:buChar char="•"/>
            </a:pPr>
            <a:r>
              <a:rPr lang="en-US" sz="2800" dirty="0"/>
              <a:t>The symbols on the AMS ties &amp; scarves evolved along with developments in art and photography to make a symbolic language that allowed meteorologists—before the era of satellites and numerical models—to translate weather observations into analyzed maps</a:t>
            </a:r>
          </a:p>
          <a:p>
            <a:pPr marL="457200" indent="-457200">
              <a:buFont typeface="Arial"/>
              <a:buChar char="•"/>
            </a:pPr>
            <a:endParaRPr lang="en-US" sz="2800" dirty="0"/>
          </a:p>
          <a:p>
            <a:pPr marL="457200" indent="-457200">
              <a:buFont typeface="Arial"/>
              <a:buChar char="•"/>
            </a:pPr>
            <a:r>
              <a:rPr lang="en-US" sz="2800" dirty="0"/>
              <a:t>The AMS ties and scarves celebrate that era</a:t>
            </a:r>
          </a:p>
          <a:p>
            <a:endParaRPr lang="en-US" sz="2800" dirty="0"/>
          </a:p>
        </p:txBody>
      </p:sp>
      <p:grpSp>
        <p:nvGrpSpPr>
          <p:cNvPr id="3" name="Group 2">
            <a:extLst>
              <a:ext uri="{FF2B5EF4-FFF2-40B4-BE49-F238E27FC236}">
                <a16:creationId xmlns:a16="http://schemas.microsoft.com/office/drawing/2014/main" id="{41175F9E-8A6C-FE40-9762-3E413DDAD40A}"/>
              </a:ext>
            </a:extLst>
          </p:cNvPr>
          <p:cNvGrpSpPr/>
          <p:nvPr/>
        </p:nvGrpSpPr>
        <p:grpSpPr>
          <a:xfrm>
            <a:off x="9836117" y="1806333"/>
            <a:ext cx="1794933" cy="3539430"/>
            <a:chOff x="9685867" y="944558"/>
            <a:chExt cx="1794933" cy="3539430"/>
          </a:xfrm>
        </p:grpSpPr>
        <p:sp>
          <p:nvSpPr>
            <p:cNvPr id="6" name="TextBox 5">
              <a:extLst>
                <a:ext uri="{FF2B5EF4-FFF2-40B4-BE49-F238E27FC236}">
                  <a16:creationId xmlns:a16="http://schemas.microsoft.com/office/drawing/2014/main" id="{49EF73B0-4F33-714A-B705-8206F6D9AB0E}"/>
                </a:ext>
              </a:extLst>
            </p:cNvPr>
            <p:cNvSpPr txBox="1"/>
            <p:nvPr/>
          </p:nvSpPr>
          <p:spPr>
            <a:xfrm>
              <a:off x="9685867" y="944558"/>
              <a:ext cx="1794933" cy="3539430"/>
            </a:xfrm>
            <a:prstGeom prst="rect">
              <a:avLst/>
            </a:prstGeom>
            <a:solidFill>
              <a:schemeClr val="bg1">
                <a:alpha val="90000"/>
              </a:schemeClr>
            </a:solidFill>
            <a:ln w="28575" cmpd="sng">
              <a:noFill/>
            </a:ln>
          </p:spPr>
          <p:txBody>
            <a:bodyPr wrap="square" rtlCol="0">
              <a:spAutoFit/>
            </a:bodyPr>
            <a:lstStyle/>
            <a:p>
              <a:pPr algn="ctr"/>
              <a:r>
                <a:rPr lang="en-US" sz="2800" b="1" dirty="0"/>
                <a:t> </a:t>
              </a:r>
              <a:r>
                <a:rPr lang="en-US" sz="2800" dirty="0"/>
                <a:t>Thank You!</a:t>
              </a:r>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p:txBody>
        </p:sp>
        <p:pic>
          <p:nvPicPr>
            <p:cNvPr id="5" name="Picture 4"/>
            <p:cNvPicPr>
              <a:picLocks noChangeAspect="1"/>
            </p:cNvPicPr>
            <p:nvPr/>
          </p:nvPicPr>
          <p:blipFill rotWithShape="1">
            <a:blip r:embed="rId4"/>
            <a:srcRect t="2963" r="7792" b="2469"/>
            <a:stretch/>
          </p:blipFill>
          <p:spPr>
            <a:xfrm>
              <a:off x="9829022" y="2152659"/>
              <a:ext cx="1519878" cy="2122564"/>
            </a:xfrm>
            <a:prstGeom prst="rect">
              <a:avLst/>
            </a:prstGeom>
            <a:ln w="28575" cmpd="sng">
              <a:noFill/>
            </a:ln>
          </p:spPr>
        </p:pic>
      </p:grpSp>
    </p:spTree>
    <p:extLst>
      <p:ext uri="{BB962C8B-B14F-4D97-AF65-F5344CB8AC3E}">
        <p14:creationId xmlns:p14="http://schemas.microsoft.com/office/powerpoint/2010/main" val="4228738955"/>
      </p:ext>
    </p:extLst>
  </p:cSld>
  <p:clrMapOvr>
    <a:masterClrMapping/>
  </p:clrMapOvr>
  <mc:AlternateContent xmlns:mc="http://schemas.openxmlformats.org/markup-compatibility/2006" xmlns:p14="http://schemas.microsoft.com/office/powerpoint/2010/main">
    <mc:Choice Requires="p14">
      <p:transition spd="slow" p14:dur="2000" advTm="31268"/>
    </mc:Choice>
    <mc:Fallback xmlns="">
      <p:transition xmlns:p14="http://schemas.microsoft.com/office/powerpoint/2010/main" spd="slow" advTm="31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963" r="7792" b="2469"/>
          <a:stretch/>
        </p:blipFill>
        <p:spPr>
          <a:xfrm>
            <a:off x="3774018" y="186268"/>
            <a:ext cx="4643967" cy="6485467"/>
          </a:xfrm>
          <a:prstGeom prst="rect">
            <a:avLst/>
          </a:prstGeom>
        </p:spPr>
      </p:pic>
    </p:spTree>
    <p:extLst>
      <p:ext uri="{BB962C8B-B14F-4D97-AF65-F5344CB8AC3E}">
        <p14:creationId xmlns:p14="http://schemas.microsoft.com/office/powerpoint/2010/main" val="1302623349"/>
      </p:ext>
    </p:extLst>
  </p:cSld>
  <p:clrMapOvr>
    <a:masterClrMapping/>
  </p:clrMapOvr>
  <mc:AlternateContent xmlns:mc="http://schemas.openxmlformats.org/markup-compatibility/2006" xmlns:p14="http://schemas.microsoft.com/office/powerpoint/2010/main">
    <mc:Choice Requires="p14">
      <p:transition spd="slow" p14:dur="2000" advTm="31006"/>
    </mc:Choice>
    <mc:Fallback xmlns="">
      <p:transition xmlns:p14="http://schemas.microsoft.com/office/powerpoint/2010/main" spd="slow" advTm="3100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1D17C0-8A60-9442-B6AB-1EAA0F28CCDE}"/>
              </a:ext>
            </a:extLst>
          </p:cNvPr>
          <p:cNvSpPr txBox="1"/>
          <p:nvPr/>
        </p:nvSpPr>
        <p:spPr>
          <a:xfrm>
            <a:off x="5053471" y="3136613"/>
            <a:ext cx="2085058" cy="584775"/>
          </a:xfrm>
          <a:prstGeom prst="rect">
            <a:avLst/>
          </a:prstGeom>
          <a:noFill/>
        </p:spPr>
        <p:txBody>
          <a:bodyPr wrap="none" rtlCol="0">
            <a:spAutoFit/>
          </a:bodyPr>
          <a:lstStyle/>
          <a:p>
            <a:r>
              <a:rPr lang="en-US" sz="3200" dirty="0"/>
              <a:t>Extra Slides</a:t>
            </a:r>
          </a:p>
        </p:txBody>
      </p:sp>
    </p:spTree>
    <p:extLst>
      <p:ext uri="{BB962C8B-B14F-4D97-AF65-F5344CB8AC3E}">
        <p14:creationId xmlns:p14="http://schemas.microsoft.com/office/powerpoint/2010/main" val="341834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CBCD9B-EEA0-7541-BC29-2B38802105BC}"/>
              </a:ext>
            </a:extLst>
          </p:cNvPr>
          <p:cNvGrpSpPr/>
          <p:nvPr/>
        </p:nvGrpSpPr>
        <p:grpSpPr>
          <a:xfrm>
            <a:off x="1027575" y="953959"/>
            <a:ext cx="10136850" cy="4950083"/>
            <a:chOff x="997811" y="1491164"/>
            <a:chExt cx="10136850" cy="4950083"/>
          </a:xfrm>
        </p:grpSpPr>
        <p:pic>
          <p:nvPicPr>
            <p:cNvPr id="3" name="Picture 2"/>
            <p:cNvPicPr>
              <a:picLocks noChangeAspect="1"/>
            </p:cNvPicPr>
            <p:nvPr/>
          </p:nvPicPr>
          <p:blipFill rotWithShape="1">
            <a:blip r:embed="rId3"/>
            <a:srcRect l="9419" t="33237" r="9290" b="6077"/>
            <a:stretch/>
          </p:blipFill>
          <p:spPr>
            <a:xfrm>
              <a:off x="3412966" y="2279385"/>
              <a:ext cx="5374572" cy="4161862"/>
            </a:xfrm>
            <a:prstGeom prst="rect">
              <a:avLst/>
            </a:prstGeom>
          </p:spPr>
        </p:pic>
        <p:sp>
          <p:nvSpPr>
            <p:cNvPr id="2" name="TextBox 1"/>
            <p:cNvSpPr txBox="1"/>
            <p:nvPr/>
          </p:nvSpPr>
          <p:spPr>
            <a:xfrm>
              <a:off x="997811" y="1491164"/>
              <a:ext cx="10136850" cy="523220"/>
            </a:xfrm>
            <a:prstGeom prst="rect">
              <a:avLst/>
            </a:prstGeom>
            <a:noFill/>
          </p:spPr>
          <p:txBody>
            <a:bodyPr wrap="square" rtlCol="0">
              <a:spAutoFit/>
            </a:bodyPr>
            <a:lstStyle/>
            <a:p>
              <a:pPr algn="ctr"/>
              <a:r>
                <a:rPr lang="en-US" sz="2800" dirty="0"/>
                <a:t>Weather symbols suggested by Johann Heinrich Lambert in 1771: </a:t>
              </a:r>
            </a:p>
          </p:txBody>
        </p:sp>
      </p:grpSp>
    </p:spTree>
    <p:extLst>
      <p:ext uri="{BB962C8B-B14F-4D97-AF65-F5344CB8AC3E}">
        <p14:creationId xmlns:p14="http://schemas.microsoft.com/office/powerpoint/2010/main" val="1593493592"/>
      </p:ext>
    </p:extLst>
  </p:cSld>
  <p:clrMapOvr>
    <a:masterClrMapping/>
  </p:clrMapOvr>
  <mc:AlternateContent xmlns:mc="http://schemas.openxmlformats.org/markup-compatibility/2006" xmlns:p14="http://schemas.microsoft.com/office/powerpoint/2010/main">
    <mc:Choice Requires="p14">
      <p:transition spd="slow" p14:dur="2000" advTm="28402"/>
    </mc:Choice>
    <mc:Fallback xmlns="">
      <p:transition xmlns:p14="http://schemas.microsoft.com/office/powerpoint/2010/main" spd="slow" advTm="284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ivenhoe-park-consta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79" y="200650"/>
            <a:ext cx="10071099" cy="5664994"/>
          </a:xfrm>
          <a:prstGeom prst="rect">
            <a:avLst/>
          </a:prstGeom>
        </p:spPr>
      </p:pic>
      <p:sp>
        <p:nvSpPr>
          <p:cNvPr id="6" name="TextBox 5"/>
          <p:cNvSpPr txBox="1"/>
          <p:nvPr/>
        </p:nvSpPr>
        <p:spPr>
          <a:xfrm>
            <a:off x="908979" y="5637036"/>
            <a:ext cx="10071099" cy="1107996"/>
          </a:xfrm>
          <a:prstGeom prst="rect">
            <a:avLst/>
          </a:prstGeom>
          <a:noFill/>
        </p:spPr>
        <p:txBody>
          <a:bodyPr wrap="square" rtlCol="0">
            <a:spAutoFit/>
          </a:bodyPr>
          <a:lstStyle/>
          <a:p>
            <a:pPr algn="ctr"/>
            <a:endParaRPr lang="en-US" dirty="0"/>
          </a:p>
          <a:p>
            <a:pPr algn="ctr"/>
            <a:r>
              <a:rPr lang="en-US" sz="2400" dirty="0"/>
              <a:t>John Constable. </a:t>
            </a:r>
            <a:r>
              <a:rPr lang="en-US" sz="2400" i="1" dirty="0" err="1"/>
              <a:t>Wivenhoe</a:t>
            </a:r>
            <a:r>
              <a:rPr lang="en-US" sz="2400" i="1" dirty="0"/>
              <a:t> Park, Essex</a:t>
            </a:r>
            <a:r>
              <a:rPr lang="en-US" sz="2400" dirty="0"/>
              <a:t>. 1816. Oil on canvas. </a:t>
            </a:r>
          </a:p>
          <a:p>
            <a:pPr algn="ctr"/>
            <a:r>
              <a:rPr lang="en-US" sz="2400" dirty="0"/>
              <a:t>National Gallery of Art, Washington, D.C.</a:t>
            </a:r>
          </a:p>
        </p:txBody>
      </p:sp>
    </p:spTree>
    <p:extLst>
      <p:ext uri="{BB962C8B-B14F-4D97-AF65-F5344CB8AC3E}">
        <p14:creationId xmlns:p14="http://schemas.microsoft.com/office/powerpoint/2010/main" val="658438090"/>
      </p:ext>
    </p:extLst>
  </p:cSld>
  <p:clrMapOvr>
    <a:masterClrMapping/>
  </p:clrMapOvr>
  <mc:AlternateContent xmlns:mc="http://schemas.openxmlformats.org/markup-compatibility/2006" xmlns:p14="http://schemas.microsoft.com/office/powerpoint/2010/main">
    <mc:Choice Requires="p14">
      <p:transition spd="slow" p14:dur="2000" advTm="43404"/>
    </mc:Choice>
    <mc:Fallback xmlns="">
      <p:transition xmlns:p14="http://schemas.microsoft.com/office/powerpoint/2010/main" spd="slow" advTm="434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267" r="10376"/>
          <a:stretch/>
        </p:blipFill>
        <p:spPr>
          <a:xfrm>
            <a:off x="8203833" y="151702"/>
            <a:ext cx="3657551" cy="6431334"/>
          </a:xfrm>
          <a:prstGeom prst="rect">
            <a:avLst/>
          </a:prstGeom>
        </p:spPr>
      </p:pic>
      <p:pic>
        <p:nvPicPr>
          <p:cNvPr id="3" name="Picture 2"/>
          <p:cNvPicPr>
            <a:picLocks noChangeAspect="1"/>
          </p:cNvPicPr>
          <p:nvPr/>
        </p:nvPicPr>
        <p:blipFill rotWithShape="1">
          <a:blip r:embed="rId4"/>
          <a:srcRect b="1330"/>
          <a:stretch/>
        </p:blipFill>
        <p:spPr>
          <a:xfrm>
            <a:off x="438521" y="361820"/>
            <a:ext cx="7487065" cy="4795970"/>
          </a:xfrm>
          <a:prstGeom prst="rect">
            <a:avLst/>
          </a:prstGeom>
        </p:spPr>
      </p:pic>
      <p:sp>
        <p:nvSpPr>
          <p:cNvPr id="5" name="TextBox 4"/>
          <p:cNvSpPr txBox="1"/>
          <p:nvPr/>
        </p:nvSpPr>
        <p:spPr>
          <a:xfrm>
            <a:off x="244635" y="5211252"/>
            <a:ext cx="7680951" cy="1723549"/>
          </a:xfrm>
          <a:prstGeom prst="rect">
            <a:avLst/>
          </a:prstGeom>
          <a:noFill/>
        </p:spPr>
        <p:txBody>
          <a:bodyPr wrap="square" rtlCol="0">
            <a:spAutoFit/>
          </a:bodyPr>
          <a:lstStyle/>
          <a:p>
            <a:pPr algn="ctr"/>
            <a:r>
              <a:rPr lang="en-US" sz="2400" dirty="0"/>
              <a:t>Frontispiece to </a:t>
            </a:r>
            <a:r>
              <a:rPr lang="en-US" sz="2400" i="1" dirty="0"/>
              <a:t>Cloudland: Study on the Structure and Characters of Clouds</a:t>
            </a:r>
            <a:r>
              <a:rPr lang="en-US" sz="2400" dirty="0"/>
              <a:t>, </a:t>
            </a:r>
          </a:p>
          <a:p>
            <a:pPr algn="ctr"/>
            <a:r>
              <a:rPr lang="en-US" sz="2400" dirty="0"/>
              <a:t>Rev. W. Clement Ley, 1894. </a:t>
            </a:r>
          </a:p>
          <a:p>
            <a:pPr algn="ctr"/>
            <a:r>
              <a:rPr lang="en-US" dirty="0"/>
              <a:t>Artwork printed by </a:t>
            </a:r>
            <a:r>
              <a:rPr lang="en-US" dirty="0" err="1"/>
              <a:t>Standford’s</a:t>
            </a:r>
            <a:r>
              <a:rPr lang="en-US" dirty="0"/>
              <a:t> Geographical Establishment, London.</a:t>
            </a:r>
          </a:p>
          <a:p>
            <a:endParaRPr lang="en-US" sz="1600" dirty="0"/>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28886"/>
    </mc:Choice>
    <mc:Fallback xmlns="">
      <p:transition xmlns:p14="http://schemas.microsoft.com/office/powerpoint/2010/main" spd="slow" advTm="288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334" t="8611" r="5952" b="8284"/>
          <a:stretch/>
        </p:blipFill>
        <p:spPr>
          <a:xfrm>
            <a:off x="1451361" y="285596"/>
            <a:ext cx="9414477" cy="5891543"/>
          </a:xfrm>
          <a:prstGeom prst="rect">
            <a:avLst/>
          </a:prstGeom>
        </p:spPr>
      </p:pic>
      <p:sp>
        <p:nvSpPr>
          <p:cNvPr id="2" name="TextBox 1"/>
          <p:cNvSpPr txBox="1"/>
          <p:nvPr/>
        </p:nvSpPr>
        <p:spPr>
          <a:xfrm>
            <a:off x="0" y="5853464"/>
            <a:ext cx="12192000" cy="1200329"/>
          </a:xfrm>
          <a:prstGeom prst="rect">
            <a:avLst/>
          </a:prstGeom>
          <a:noFill/>
        </p:spPr>
        <p:txBody>
          <a:bodyPr wrap="square" rtlCol="0">
            <a:spAutoFit/>
          </a:bodyPr>
          <a:lstStyle/>
          <a:p>
            <a:pPr algn="ctr"/>
            <a:r>
              <a:rPr lang="en-US" sz="2400" dirty="0"/>
              <a:t>Altocumulus. </a:t>
            </a:r>
          </a:p>
          <a:p>
            <a:pPr algn="ctr"/>
            <a:r>
              <a:rPr lang="en-US" sz="2400" dirty="0"/>
              <a:t>In W. Clement Ley, </a:t>
            </a:r>
            <a:r>
              <a:rPr lang="en-US" sz="2400" i="1" dirty="0"/>
              <a:t>Cloudland: Study on the Structure and Characters of Clouds</a:t>
            </a:r>
            <a:r>
              <a:rPr lang="en-US" sz="2400" dirty="0"/>
              <a:t>, 1894</a:t>
            </a:r>
            <a:r>
              <a:rPr lang="en-US" sz="2400" i="1" dirty="0"/>
              <a:t>.</a:t>
            </a:r>
          </a:p>
          <a:p>
            <a:pPr algn="ctr"/>
            <a:endParaRPr lang="en-US" sz="2400" dirty="0"/>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25695"/>
    </mc:Choice>
    <mc:Fallback xmlns="">
      <p:transition xmlns:p14="http://schemas.microsoft.com/office/powerpoint/2010/main" spd="slow" advTm="256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73" t="7238" r="9131" b="12762"/>
          <a:stretch/>
        </p:blipFill>
        <p:spPr>
          <a:xfrm>
            <a:off x="3361711" y="135157"/>
            <a:ext cx="7811114" cy="6587687"/>
          </a:xfrm>
          <a:prstGeom prst="rect">
            <a:avLst/>
          </a:prstGeom>
        </p:spPr>
      </p:pic>
      <p:sp>
        <p:nvSpPr>
          <p:cNvPr id="3" name="TextBox 2"/>
          <p:cNvSpPr txBox="1"/>
          <p:nvPr/>
        </p:nvSpPr>
        <p:spPr>
          <a:xfrm>
            <a:off x="372604" y="3013502"/>
            <a:ext cx="2513477" cy="830997"/>
          </a:xfrm>
          <a:prstGeom prst="rect">
            <a:avLst/>
          </a:prstGeom>
          <a:noFill/>
        </p:spPr>
        <p:txBody>
          <a:bodyPr wrap="square" rtlCol="0">
            <a:spAutoFit/>
          </a:bodyPr>
          <a:lstStyle/>
          <a:p>
            <a:pPr algn="ctr"/>
            <a:r>
              <a:rPr lang="en-US" sz="2400" dirty="0"/>
              <a:t>In Ley’s </a:t>
            </a:r>
            <a:r>
              <a:rPr lang="en-US" sz="2400" i="1" dirty="0"/>
              <a:t>Cloudland</a:t>
            </a:r>
          </a:p>
          <a:p>
            <a:pPr algn="ctr"/>
            <a:r>
              <a:rPr lang="en-US" sz="2400" i="1" dirty="0"/>
              <a:t>1894</a:t>
            </a:r>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15699"/>
    </mc:Choice>
    <mc:Fallback xmlns="">
      <p:transition xmlns:p14="http://schemas.microsoft.com/office/powerpoint/2010/main" spd="slow" advTm="156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154" t="7025" r="8965" b="9100"/>
          <a:stretch/>
        </p:blipFill>
        <p:spPr>
          <a:xfrm>
            <a:off x="2534020" y="481775"/>
            <a:ext cx="7123963" cy="5752108"/>
          </a:xfrm>
          <a:prstGeom prst="rect">
            <a:avLst/>
          </a:prstGeom>
        </p:spPr>
      </p:pic>
      <p:sp>
        <p:nvSpPr>
          <p:cNvPr id="3" name="TextBox 2"/>
          <p:cNvSpPr txBox="1"/>
          <p:nvPr/>
        </p:nvSpPr>
        <p:spPr>
          <a:xfrm>
            <a:off x="0" y="6296158"/>
            <a:ext cx="12191999" cy="461665"/>
          </a:xfrm>
          <a:prstGeom prst="rect">
            <a:avLst/>
          </a:prstGeom>
          <a:noFill/>
        </p:spPr>
        <p:txBody>
          <a:bodyPr wrap="square" rtlCol="0">
            <a:spAutoFit/>
          </a:bodyPr>
          <a:lstStyle/>
          <a:p>
            <a:pPr algn="ctr"/>
            <a:r>
              <a:rPr lang="en-US" sz="2400" dirty="0"/>
              <a:t>Hildebrandsson, </a:t>
            </a:r>
            <a:r>
              <a:rPr lang="en-US" sz="2400" dirty="0" err="1"/>
              <a:t>Riggenbach</a:t>
            </a:r>
            <a:r>
              <a:rPr lang="en-US" sz="2400" dirty="0"/>
              <a:t>, and  de </a:t>
            </a:r>
            <a:r>
              <a:rPr lang="en-US" sz="2400" dirty="0" err="1"/>
              <a:t>Bort</a:t>
            </a:r>
            <a:r>
              <a:rPr lang="en-US" sz="2400" dirty="0"/>
              <a:t>, 1896, </a:t>
            </a:r>
            <a:r>
              <a:rPr lang="en-US" sz="2400" i="1" dirty="0"/>
              <a:t>International Cloud Atlas</a:t>
            </a:r>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23654"/>
    </mc:Choice>
    <mc:Fallback xmlns="">
      <p:transition xmlns:p14="http://schemas.microsoft.com/office/powerpoint/2010/main" spd="slow" advTm="236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210"/>
          <a:stretch/>
        </p:blipFill>
        <p:spPr>
          <a:xfrm>
            <a:off x="5074920" y="-34601"/>
            <a:ext cx="5747038" cy="6923081"/>
          </a:xfrm>
          <a:prstGeom prst="rect">
            <a:avLst/>
          </a:prstGeom>
        </p:spPr>
      </p:pic>
      <p:sp>
        <p:nvSpPr>
          <p:cNvPr id="3" name="TextBox 2"/>
          <p:cNvSpPr txBox="1"/>
          <p:nvPr/>
        </p:nvSpPr>
        <p:spPr>
          <a:xfrm>
            <a:off x="354732" y="3013502"/>
            <a:ext cx="4140926" cy="830997"/>
          </a:xfrm>
          <a:prstGeom prst="rect">
            <a:avLst/>
          </a:prstGeom>
          <a:noFill/>
        </p:spPr>
        <p:txBody>
          <a:bodyPr wrap="square" rtlCol="0">
            <a:spAutoFit/>
          </a:bodyPr>
          <a:lstStyle/>
          <a:p>
            <a:pPr algn="ctr"/>
            <a:r>
              <a:rPr lang="en-US" sz="2400" i="1" dirty="0"/>
              <a:t>International Cloud Atlas</a:t>
            </a:r>
          </a:p>
          <a:p>
            <a:pPr algn="ctr"/>
            <a:r>
              <a:rPr lang="en-US" sz="2400" dirty="0"/>
              <a:t>WMO 2017</a:t>
            </a:r>
          </a:p>
        </p:txBody>
      </p:sp>
    </p:spTree>
    <p:extLst>
      <p:ext uri="{BB962C8B-B14F-4D97-AF65-F5344CB8AC3E}">
        <p14:creationId xmlns:p14="http://schemas.microsoft.com/office/powerpoint/2010/main" val="4161971426"/>
      </p:ext>
    </p:extLst>
  </p:cSld>
  <p:clrMapOvr>
    <a:masterClrMapping/>
  </p:clrMapOvr>
  <mc:AlternateContent xmlns:mc="http://schemas.openxmlformats.org/markup-compatibility/2006" xmlns:p14="http://schemas.microsoft.com/office/powerpoint/2010/main">
    <mc:Choice Requires="p14">
      <p:transition spd="slow" p14:dur="2000" advTm="11565"/>
    </mc:Choice>
    <mc:Fallback xmlns="">
      <p:transition xmlns:p14="http://schemas.microsoft.com/office/powerpoint/2010/main" spd="slow" advTm="1156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172141" y="3418023"/>
            <a:ext cx="5229003" cy="1864376"/>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rotWithShape="1">
          <a:blip r:embed="rId3"/>
          <a:srcRect t="390" b="1144"/>
          <a:stretch/>
        </p:blipFill>
        <p:spPr>
          <a:xfrm>
            <a:off x="4866308" y="152400"/>
            <a:ext cx="5816064" cy="6553200"/>
          </a:xfrm>
          <a:prstGeom prst="rect">
            <a:avLst/>
          </a:prstGeom>
        </p:spPr>
      </p:pic>
      <p:sp>
        <p:nvSpPr>
          <p:cNvPr id="6" name="TextBox 5"/>
          <p:cNvSpPr txBox="1"/>
          <p:nvPr/>
        </p:nvSpPr>
        <p:spPr>
          <a:xfrm>
            <a:off x="1" y="2736503"/>
            <a:ext cx="5014912" cy="1569660"/>
          </a:xfrm>
          <a:prstGeom prst="rect">
            <a:avLst/>
          </a:prstGeom>
          <a:noFill/>
        </p:spPr>
        <p:txBody>
          <a:bodyPr wrap="square" rtlCol="0">
            <a:spAutoFit/>
          </a:bodyPr>
          <a:lstStyle/>
          <a:p>
            <a:pPr algn="ctr"/>
            <a:r>
              <a:rPr lang="en-US" sz="2400" dirty="0">
                <a:latin typeface="+mj-lt"/>
                <a:cs typeface="Adobe Caslon Pro Bold"/>
              </a:rPr>
              <a:t>Luke Howard</a:t>
            </a:r>
          </a:p>
          <a:p>
            <a:pPr algn="ctr"/>
            <a:r>
              <a:rPr lang="en-US" sz="2400" dirty="0">
                <a:latin typeface="+mj-lt"/>
                <a:cs typeface="Adobe Caslon Pro Bold"/>
              </a:rPr>
              <a:t>“On the Modification of Clouds,”</a:t>
            </a:r>
          </a:p>
          <a:p>
            <a:pPr algn="ctr"/>
            <a:r>
              <a:rPr lang="en-US" sz="2400" i="1" dirty="0">
                <a:latin typeface="+mj-lt"/>
                <a:cs typeface="Adobe Caslon Pro Bold"/>
              </a:rPr>
              <a:t>The Philosophical Magazine, </a:t>
            </a:r>
          </a:p>
          <a:p>
            <a:pPr algn="ctr"/>
            <a:r>
              <a:rPr lang="en-US" sz="2400" dirty="0">
                <a:latin typeface="+mj-lt"/>
                <a:cs typeface="Adobe Caslon Pro Bold"/>
              </a:rPr>
              <a:t>1803</a:t>
            </a:r>
          </a:p>
        </p:txBody>
      </p:sp>
      <p:sp>
        <p:nvSpPr>
          <p:cNvPr id="2" name="Rectangle 1">
            <a:extLst>
              <a:ext uri="{FF2B5EF4-FFF2-40B4-BE49-F238E27FC236}">
                <a16:creationId xmlns:a16="http://schemas.microsoft.com/office/drawing/2014/main" id="{F338E0D9-F209-F24F-8B0F-6884508606DC}"/>
              </a:ext>
            </a:extLst>
          </p:cNvPr>
          <p:cNvSpPr/>
          <p:nvPr/>
        </p:nvSpPr>
        <p:spPr>
          <a:xfrm>
            <a:off x="6230983" y="3553097"/>
            <a:ext cx="1227908" cy="67926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71291985"/>
      </p:ext>
    </p:extLst>
  </p:cSld>
  <p:clrMapOvr>
    <a:masterClrMapping/>
  </p:clrMapOvr>
  <mc:AlternateContent xmlns:mc="http://schemas.openxmlformats.org/markup-compatibility/2006" xmlns:p14="http://schemas.microsoft.com/office/powerpoint/2010/main">
    <mc:Choice Requires="p14">
      <p:transition spd="slow" p14:dur="2000" advTm="39729"/>
    </mc:Choice>
    <mc:Fallback xmlns="">
      <p:transition xmlns:p14="http://schemas.microsoft.com/office/powerpoint/2010/main" spd="slow" advTm="3972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5.8"/>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10694</TotalTime>
  <Words>1615</Words>
  <Application>Microsoft Macintosh PowerPoint</Application>
  <PresentationFormat>Widescreen</PresentationFormat>
  <Paragraphs>152</Paragraphs>
  <Slides>21</Slides>
  <Notes>20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Default Theme</vt:lpstr>
      <vt:lpstr>1_Default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 Department of Atmos. Sci.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Microsoft Office User</cp:lastModifiedBy>
  <cp:revision>85</cp:revision>
  <cp:lastPrinted>2020-01-10T16:05:13Z</cp:lastPrinted>
  <dcterms:created xsi:type="dcterms:W3CDTF">2019-10-11T15:27:37Z</dcterms:created>
  <dcterms:modified xsi:type="dcterms:W3CDTF">2020-01-13T11:03:00Z</dcterms:modified>
</cp:coreProperties>
</file>