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097" autoAdjust="0"/>
  </p:normalViewPr>
  <p:slideViewPr>
    <p:cSldViewPr snapToGrid="0" snapToObjects="1">
      <p:cViewPr>
        <p:scale>
          <a:sx n="100" d="100"/>
          <a:sy n="100" d="100"/>
        </p:scale>
        <p:origin x="-528" y="-5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8/31/19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1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8/31/19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74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8/31/19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07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8/31/19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15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8/31/19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50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8/31/19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8/31/19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62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8/31/19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2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8/31/19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39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8/31/19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18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8/31/19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55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6D7-5AF0-7F48-A459-B66B89AE6A99}" type="datetimeFigureOut">
              <a:rPr lang="en-US" smtClean="0"/>
              <a:t>8/31/19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4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OP_02.990920.new2_500phitem_12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" t="34921" r="12014" b="7400"/>
          <a:stretch/>
        </p:blipFill>
        <p:spPr>
          <a:xfrm>
            <a:off x="-1" y="0"/>
            <a:ext cx="9159719" cy="517736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20660" y="330426"/>
            <a:ext cx="7456022" cy="1470025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 smtClean="0"/>
              <a:t>Rich Rotunno in the Mesoscale Alpine Programme (MAP, 1999)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20660" y="2438224"/>
            <a:ext cx="7456022" cy="95511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3900" dirty="0" smtClean="0">
                <a:solidFill>
                  <a:srgbClr val="000000"/>
                </a:solidFill>
              </a:rPr>
              <a:t>Robert Houze 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(with help from Peggy LeMone)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0660" y="4312503"/>
            <a:ext cx="6946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International Conference on Alpine Meteorology</a:t>
            </a:r>
          </a:p>
          <a:p>
            <a:r>
              <a:rPr lang="en-US" sz="2400" dirty="0" smtClean="0"/>
              <a:t>2-6 September 2019, Riva del Garda, Italy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046400" y="2467268"/>
            <a:ext cx="71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Milan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74715" y="1800451"/>
            <a:ext cx="1101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Innsbruck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182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1003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MAP 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IOP2b and IOP8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073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258998" y="220314"/>
            <a:ext cx="8846393" cy="4812756"/>
            <a:chOff x="258998" y="220314"/>
            <a:chExt cx="8846393" cy="4812756"/>
          </a:xfrm>
        </p:grpSpPr>
        <p:sp>
          <p:nvSpPr>
            <p:cNvPr id="38" name="Rectangle 37"/>
            <p:cNvSpPr/>
            <p:nvPr/>
          </p:nvSpPr>
          <p:spPr>
            <a:xfrm>
              <a:off x="2655447" y="2488951"/>
              <a:ext cx="2507785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326463" y="2364626"/>
              <a:ext cx="2516517" cy="2243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58998" y="900272"/>
              <a:ext cx="103135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500 hPa</a:t>
              </a:r>
            </a:p>
            <a:p>
              <a:r>
                <a:rPr lang="en-US" b="1" dirty="0" smtClean="0"/>
                <a:t>Height &amp;</a:t>
              </a:r>
            </a:p>
            <a:p>
              <a:r>
                <a:rPr lang="en-US" b="1" dirty="0" smtClean="0"/>
                <a:t>SLP</a:t>
              </a:r>
              <a:endParaRPr lang="en-US" b="1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58998" y="2884018"/>
              <a:ext cx="1112166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925 hPa</a:t>
              </a:r>
            </a:p>
            <a:p>
              <a:r>
                <a:rPr lang="en-US" b="1" dirty="0" smtClean="0"/>
                <a:t>Wind and </a:t>
              </a:r>
            </a:p>
            <a:p>
              <a:r>
                <a:rPr lang="en-US" b="1" dirty="0" smtClean="0"/>
                <a:t>qv</a:t>
              </a:r>
              <a:endParaRPr lang="en-US" b="1" dirty="0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1424609" y="220314"/>
              <a:ext cx="7680782" cy="4812756"/>
              <a:chOff x="1591733" y="330744"/>
              <a:chExt cx="7513658" cy="4657411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2"/>
              <a:srcRect t="17177" b="46812"/>
              <a:stretch/>
            </p:blipFill>
            <p:spPr>
              <a:xfrm>
                <a:off x="1591733" y="330744"/>
                <a:ext cx="7513658" cy="2158207"/>
              </a:xfrm>
              <a:prstGeom prst="rect">
                <a:avLst/>
              </a:prstGeom>
            </p:spPr>
          </p:pic>
          <p:sp>
            <p:nvSpPr>
              <p:cNvPr id="33" name="Rectangle 32"/>
              <p:cNvSpPr/>
              <p:nvPr/>
            </p:nvSpPr>
            <p:spPr>
              <a:xfrm>
                <a:off x="3725354" y="864860"/>
                <a:ext cx="169609" cy="16040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7239362" y="864860"/>
                <a:ext cx="169609" cy="16040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2"/>
              <a:srcRect t="59965" b="2"/>
              <a:stretch/>
            </p:blipFill>
            <p:spPr>
              <a:xfrm>
                <a:off x="1591733" y="2588937"/>
                <a:ext cx="7513658" cy="2399218"/>
              </a:xfrm>
              <a:prstGeom prst="rect">
                <a:avLst/>
              </a:prstGeom>
            </p:spPr>
          </p:pic>
          <p:sp>
            <p:nvSpPr>
              <p:cNvPr id="44" name="Rectangle 43"/>
              <p:cNvSpPr/>
              <p:nvPr/>
            </p:nvSpPr>
            <p:spPr>
              <a:xfrm>
                <a:off x="7258339" y="3127456"/>
                <a:ext cx="169609" cy="16040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3725354" y="3149650"/>
                <a:ext cx="169609" cy="16040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2971977" y="2323306"/>
              <a:ext cx="922986" cy="40343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IOP 2b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712587" y="2323306"/>
              <a:ext cx="774990" cy="40343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IOP 8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58998" y="4256218"/>
              <a:ext cx="12429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Rotunno and </a:t>
              </a:r>
              <a:r>
                <a:rPr lang="en-US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Ferretti</a:t>
              </a: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2003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3073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2500"/>
          <a:stretch/>
        </p:blipFill>
        <p:spPr>
          <a:xfrm>
            <a:off x="165100" y="1272243"/>
            <a:ext cx="8915400" cy="32047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3702" y="318309"/>
            <a:ext cx="2676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Rotunno and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Ferretti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2003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6381" y="759191"/>
            <a:ext cx="1029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IOP 2b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10299" y="759191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IOP 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2862" y="4568479"/>
            <a:ext cx="3935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Trajectories passing through target area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696914" y="2504143"/>
            <a:ext cx="214436" cy="207371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97393" y="2504143"/>
            <a:ext cx="214436" cy="207371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0047415">
            <a:off x="2495278" y="1695649"/>
            <a:ext cx="636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Alps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 rot="20047415">
            <a:off x="6567590" y="1709159"/>
            <a:ext cx="636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Alps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3398802" y="2901186"/>
            <a:ext cx="524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153154" y="3678152"/>
            <a:ext cx="832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middle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35961" y="3953597"/>
            <a:ext cx="58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077600" y="3085852"/>
            <a:ext cx="524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415743" y="3701381"/>
            <a:ext cx="832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middle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63976" y="3926577"/>
            <a:ext cx="58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073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1780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MAP Radars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073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olMAp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91"/>
          <a:stretch/>
        </p:blipFill>
        <p:spPr>
          <a:xfrm>
            <a:off x="0" y="0"/>
            <a:ext cx="4203700" cy="3497755"/>
          </a:xfrm>
          <a:prstGeom prst="rect">
            <a:avLst/>
          </a:prstGeom>
        </p:spPr>
      </p:pic>
      <p:pic>
        <p:nvPicPr>
          <p:cNvPr id="7" name="Picture 6" descr="NOAA P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6"/>
          <a:stretch/>
        </p:blipFill>
        <p:spPr>
          <a:xfrm>
            <a:off x="3865875" y="0"/>
            <a:ext cx="4457216" cy="26288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76296" y="1085073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NCAR S-Pol Radar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12341" y="596855"/>
            <a:ext cx="1042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NOAA P3</a:t>
            </a:r>
            <a:endParaRPr lang="en-US" dirty="0"/>
          </a:p>
        </p:txBody>
      </p:sp>
      <p:pic>
        <p:nvPicPr>
          <p:cNvPr id="3" name="Picture 2" descr="IOP_03.990926.LodrinoDOW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38"/>
          <a:stretch/>
        </p:blipFill>
        <p:spPr>
          <a:xfrm>
            <a:off x="4002178" y="2232432"/>
            <a:ext cx="4748121" cy="268372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48601" y="3199141"/>
            <a:ext cx="2655099" cy="1944359"/>
            <a:chOff x="4759145" y="3973338"/>
            <a:chExt cx="3220760" cy="2462566"/>
          </a:xfrm>
        </p:grpSpPr>
        <p:pic>
          <p:nvPicPr>
            <p:cNvPr id="10" name="Picture 9" descr="ETH X-Band VP.tif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40" t="12236" r="17875" b="7617"/>
            <a:stretch/>
          </p:blipFill>
          <p:spPr>
            <a:xfrm>
              <a:off x="4759145" y="3973338"/>
              <a:ext cx="3220760" cy="246256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930388" y="5902033"/>
              <a:ext cx="1411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ETH VP radar</a:t>
              </a:r>
              <a:endParaRPr lang="en-US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284830" y="2628832"/>
            <a:ext cx="1240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DOW radar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073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62" y="841334"/>
            <a:ext cx="8442476" cy="41643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85211" y="267091"/>
            <a:ext cx="2573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Bousquet</a:t>
            </a:r>
            <a:r>
              <a:rPr lang="en-US" dirty="0" smtClean="0"/>
              <a:t> and </a:t>
            </a:r>
            <a:r>
              <a:rPr lang="en-US" dirty="0" err="1" smtClean="0"/>
              <a:t>Smull</a:t>
            </a:r>
            <a:r>
              <a:rPr lang="en-US" dirty="0" smtClean="0"/>
              <a:t> 2003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13122" y="1196751"/>
            <a:ext cx="864339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IOP 8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073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26481" y="1052689"/>
            <a:ext cx="2850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DOW radar was scanning up and down the valley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7061" y="824089"/>
            <a:ext cx="75771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IOP 8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370" t="3948"/>
          <a:stretch/>
        </p:blipFill>
        <p:spPr>
          <a:xfrm>
            <a:off x="153861" y="149907"/>
            <a:ext cx="2932239" cy="240733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45575" y="2557238"/>
            <a:ext cx="7603881" cy="2388475"/>
            <a:chOff x="120819" y="3767668"/>
            <a:chExt cx="8777112" cy="2757001"/>
          </a:xfrm>
        </p:grpSpPr>
        <p:sp>
          <p:nvSpPr>
            <p:cNvPr id="5" name="TextBox 4"/>
            <p:cNvSpPr txBox="1"/>
            <p:nvPr/>
          </p:nvSpPr>
          <p:spPr>
            <a:xfrm>
              <a:off x="925713" y="4181900"/>
              <a:ext cx="20826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Radial Velocity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986892" y="4181900"/>
              <a:ext cx="16255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Reflectivity</a:t>
              </a:r>
              <a:endParaRPr lang="en-US" sz="2400" b="1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2623" t="5504" r="1389" b="14246"/>
            <a:stretch/>
          </p:blipFill>
          <p:spPr>
            <a:xfrm>
              <a:off x="120819" y="3767668"/>
              <a:ext cx="8777112" cy="2757001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275340" y="3482165"/>
            <a:ext cx="1088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Steiner et al.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073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979365" y="190500"/>
            <a:ext cx="3800518" cy="4798786"/>
            <a:chOff x="4021686" y="190500"/>
            <a:chExt cx="3800518" cy="479878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21686" y="190500"/>
              <a:ext cx="3800518" cy="479878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532379" y="672848"/>
              <a:ext cx="637715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IOP 8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199848" y="1625303"/>
            <a:ext cx="1793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ETH Vertically Pointing X-band Radar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99848" y="2867118"/>
            <a:ext cx="2051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Houze and Medina 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073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1780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OLYMPEX 2015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073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7835"/>
          <a:stretch/>
        </p:blipFill>
        <p:spPr>
          <a:xfrm>
            <a:off x="276584" y="101600"/>
            <a:ext cx="5377861" cy="4914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54445" y="586591"/>
            <a:ext cx="25507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>
              <a:buFont typeface="Arial"/>
              <a:buChar char="•"/>
            </a:pPr>
            <a:r>
              <a:rPr lang="en-US" dirty="0" smtClean="0"/>
              <a:t>3 Research radars on the coast</a:t>
            </a:r>
          </a:p>
          <a:p>
            <a:pPr marL="114300" indent="-114300">
              <a:buFont typeface="Arial"/>
              <a:buChar char="•"/>
            </a:pPr>
            <a:r>
              <a:rPr lang="en-US" dirty="0" smtClean="0"/>
              <a:t>DOW in valley</a:t>
            </a:r>
          </a:p>
          <a:p>
            <a:pPr marL="114300" indent="-114300">
              <a:buFont typeface="Arial"/>
              <a:buChar char="•"/>
            </a:pPr>
            <a:r>
              <a:rPr lang="en-US" dirty="0" smtClean="0"/>
              <a:t>Canada C-band on leeside</a:t>
            </a:r>
          </a:p>
          <a:p>
            <a:pPr marL="114300" indent="-114300">
              <a:buFont typeface="Arial"/>
              <a:buChar char="•"/>
            </a:pPr>
            <a:r>
              <a:rPr lang="en-US" dirty="0" smtClean="0"/>
              <a:t>NASA APR3 radar on DC-8</a:t>
            </a:r>
          </a:p>
          <a:p>
            <a:pPr marL="114300" indent="-114300">
              <a:buFont typeface="Arial"/>
              <a:buChar char="•"/>
            </a:pPr>
            <a:r>
              <a:rPr lang="en-US" dirty="0" smtClean="0"/>
              <a:t>ND Citation doing in situ microphysics</a:t>
            </a:r>
          </a:p>
          <a:p>
            <a:pPr marL="114300" indent="-114300">
              <a:buFont typeface="Arial"/>
              <a:buChar char="•"/>
            </a:pPr>
            <a:r>
              <a:rPr lang="en-US" dirty="0" smtClean="0"/>
              <a:t>NASA ER-2 doing remote sensing</a:t>
            </a:r>
          </a:p>
          <a:p>
            <a:pPr marL="114300" indent="-114300">
              <a:buFont typeface="Arial"/>
              <a:buChar char="•"/>
            </a:pPr>
            <a:r>
              <a:rPr lang="en-US" dirty="0" smtClean="0"/>
              <a:t>Ground based network of particle sizes</a:t>
            </a:r>
            <a:endParaRPr lang="en-US" dirty="0"/>
          </a:p>
          <a:p>
            <a:pPr marL="114300" indent="-114300">
              <a:buFont typeface="Arial"/>
              <a:buChar char="•"/>
            </a:pPr>
            <a:r>
              <a:rPr lang="en-US" dirty="0" smtClean="0"/>
              <a:t>+ other things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21742" y="4647168"/>
            <a:ext cx="1816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Houze et al.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073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31240"/>
            <a:ext cx="5265420" cy="3233420"/>
            <a:chOff x="0" y="1592580"/>
            <a:chExt cx="5265420" cy="3233420"/>
          </a:xfrm>
        </p:grpSpPr>
        <p:grpSp>
          <p:nvGrpSpPr>
            <p:cNvPr id="2" name="Group 1"/>
            <p:cNvGrpSpPr/>
            <p:nvPr/>
          </p:nvGrpSpPr>
          <p:grpSpPr>
            <a:xfrm>
              <a:off x="0" y="1592580"/>
              <a:ext cx="5265420" cy="3233420"/>
              <a:chOff x="582941" y="135915"/>
              <a:chExt cx="5265420" cy="3233420"/>
            </a:xfrm>
          </p:grpSpPr>
          <p:pic>
            <p:nvPicPr>
              <p:cNvPr id="3" name="Picture 2" descr="MilanPark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942"/>
              <a:stretch/>
            </p:blipFill>
            <p:spPr>
              <a:xfrm>
                <a:off x="582941" y="135915"/>
                <a:ext cx="5265420" cy="3233420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1967625" y="2721880"/>
                <a:ext cx="14959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Parco </a:t>
                </a:r>
                <a:r>
                  <a:rPr lang="en-US" dirty="0" err="1" smtClean="0">
                    <a:solidFill>
                      <a:schemeClr val="bg1"/>
                    </a:solidFill>
                  </a:rPr>
                  <a:t>Monluè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3846658" y="1381571"/>
                <a:ext cx="132304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Chiesa</a:t>
                </a:r>
                <a:r>
                  <a:rPr lang="en-US" dirty="0" smtClean="0"/>
                  <a:t> di </a:t>
                </a:r>
              </a:p>
              <a:p>
                <a:r>
                  <a:rPr lang="en-US" dirty="0" smtClean="0"/>
                  <a:t>San Lorenzo</a:t>
                </a:r>
                <a:endParaRPr lang="en-US" dirty="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89533" y="1856217"/>
              <a:ext cx="14319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MAP morning bike ride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857509" y="13795"/>
            <a:ext cx="5286491" cy="3046616"/>
            <a:chOff x="2708159" y="239590"/>
            <a:chExt cx="5286491" cy="3046616"/>
          </a:xfrm>
        </p:grpSpPr>
        <p:grpSp>
          <p:nvGrpSpPr>
            <p:cNvPr id="6" name="Group 5"/>
            <p:cNvGrpSpPr/>
            <p:nvPr/>
          </p:nvGrpSpPr>
          <p:grpSpPr>
            <a:xfrm>
              <a:off x="2708159" y="239590"/>
              <a:ext cx="5286491" cy="3046616"/>
              <a:chOff x="2311587" y="3103576"/>
              <a:chExt cx="5286491" cy="3046616"/>
            </a:xfrm>
          </p:grpSpPr>
          <p:pic>
            <p:nvPicPr>
              <p:cNvPr id="7" name="Picture 6" descr="ItalianAirBase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825" b="14751"/>
              <a:stretch/>
            </p:blipFill>
            <p:spPr>
              <a:xfrm>
                <a:off x="2311587" y="3103576"/>
                <a:ext cx="5286491" cy="3046616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4260101" y="5108365"/>
                <a:ext cx="307377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Regional Meteorological Center of Milano </a:t>
                </a:r>
                <a:r>
                  <a:rPr lang="en-US" dirty="0" err="1" smtClean="0">
                    <a:solidFill>
                      <a:schemeClr val="bg1"/>
                    </a:solidFill>
                  </a:rPr>
                  <a:t>Linate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935117" y="431337"/>
              <a:ext cx="17215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“Wet” MAP Operation Center</a:t>
              </a:r>
              <a:endParaRPr lang="en-US" dirty="0"/>
            </a:p>
          </p:txBody>
        </p:sp>
      </p:grpSp>
      <p:cxnSp>
        <p:nvCxnSpPr>
          <p:cNvPr id="9" name="Straight Arrow Connector 8"/>
          <p:cNvCxnSpPr/>
          <p:nvPr/>
        </p:nvCxnSpPr>
        <p:spPr>
          <a:xfrm flipV="1">
            <a:off x="626533" y="2664916"/>
            <a:ext cx="4494923" cy="1513629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chemeClr val="bg1">
                <a:alpha val="43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073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23" r="3224"/>
          <a:stretch/>
        </p:blipFill>
        <p:spPr>
          <a:xfrm>
            <a:off x="3429000" y="61464"/>
            <a:ext cx="5002388" cy="50967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1888" y="1752159"/>
            <a:ext cx="1608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NPOL RHI scanning pattern in OLYMPEX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13073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382" r="3438"/>
          <a:stretch/>
        </p:blipFill>
        <p:spPr>
          <a:xfrm>
            <a:off x="354995" y="384773"/>
            <a:ext cx="8611810" cy="25141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9043" b="8334"/>
          <a:stretch/>
        </p:blipFill>
        <p:spPr>
          <a:xfrm>
            <a:off x="2377047" y="2908300"/>
            <a:ext cx="4391116" cy="223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10771" y="4646565"/>
            <a:ext cx="1956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Houze et al. (2017)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02809" y="114622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RHI data from NPOL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073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09762" y="0"/>
            <a:ext cx="6634238" cy="5125352"/>
            <a:chOff x="889000" y="0"/>
            <a:chExt cx="7350369" cy="547309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b="20194"/>
            <a:stretch/>
          </p:blipFill>
          <p:spPr>
            <a:xfrm>
              <a:off x="889000" y="0"/>
              <a:ext cx="7350369" cy="5473095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1003900" y="3108476"/>
              <a:ext cx="544289" cy="604762"/>
              <a:chOff x="931330" y="3084286"/>
              <a:chExt cx="544289" cy="604762"/>
            </a:xfrm>
          </p:grpSpPr>
          <p:sp>
            <p:nvSpPr>
              <p:cNvPr id="5" name="TextBox 4"/>
              <p:cNvSpPr txBox="1"/>
              <p:nvPr/>
            </p:nvSpPr>
            <p:spPr>
              <a:xfrm flipH="1">
                <a:off x="931330" y="3262477"/>
                <a:ext cx="5321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0°C </a:t>
                </a:r>
                <a:endParaRPr lang="en-US" dirty="0"/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>
                <a:off x="1475619" y="3084286"/>
                <a:ext cx="0" cy="6047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TextBox 6"/>
          <p:cNvSpPr txBox="1"/>
          <p:nvPr/>
        </p:nvSpPr>
        <p:spPr>
          <a:xfrm>
            <a:off x="469901" y="797102"/>
            <a:ext cx="23748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OLYMPEX measured precipitation enhancement</a:t>
            </a:r>
          </a:p>
          <a:p>
            <a:r>
              <a:rPr lang="en-US" sz="2800" dirty="0" smtClean="0"/>
              <a:t>at </a:t>
            </a:r>
            <a:r>
              <a:rPr lang="en-US" sz="2800" u="dbl" dirty="0" smtClean="0"/>
              <a:t>all</a:t>
            </a:r>
            <a:r>
              <a:rPr lang="en-US" sz="2800" dirty="0" smtClean="0"/>
              <a:t> levels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69901" y="3425198"/>
            <a:ext cx="1435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McMurdie</a:t>
            </a:r>
            <a:r>
              <a:rPr lang="en-US" dirty="0" smtClean="0"/>
              <a:t> et al. (2018)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073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672" t="3360" r="6877" b="3568"/>
          <a:stretch/>
        </p:blipFill>
        <p:spPr>
          <a:xfrm>
            <a:off x="508000" y="781374"/>
            <a:ext cx="7813524" cy="29149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128454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Variation of enhancement with low-level stability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368174" y="3797927"/>
            <a:ext cx="8509253" cy="1107996"/>
            <a:chOff x="326572" y="4975470"/>
            <a:chExt cx="8509253" cy="1107996"/>
          </a:xfrm>
        </p:grpSpPr>
        <p:sp>
          <p:nvSpPr>
            <p:cNvPr id="5" name="TextBox 4"/>
            <p:cNvSpPr txBox="1"/>
            <p:nvPr/>
          </p:nvSpPr>
          <p:spPr>
            <a:xfrm>
              <a:off x="326572" y="4975470"/>
              <a:ext cx="35830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</a:t>
              </a:r>
              <a:r>
                <a:rPr lang="en-US" baseline="30000" dirty="0" smtClean="0"/>
                <a:t>2</a:t>
              </a:r>
              <a:r>
                <a:rPr lang="en-US" baseline="-25000" dirty="0" smtClean="0"/>
                <a:t>m </a:t>
              </a:r>
              <a:r>
                <a:rPr lang="en-US" dirty="0" smtClean="0"/>
                <a:t>= Moist Brunt-Väisälä frequency</a:t>
              </a:r>
            </a:p>
            <a:p>
              <a:r>
                <a:rPr lang="en-US" dirty="0" smtClean="0"/>
                <a:t>In 850-950 hPa layer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426858" y="4975470"/>
              <a:ext cx="4408967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Unstable:  N</a:t>
              </a:r>
              <a:r>
                <a:rPr lang="en-US" baseline="30000" dirty="0" smtClean="0"/>
                <a:t>2</a:t>
              </a:r>
              <a:r>
                <a:rPr lang="en-US" baseline="-25000" dirty="0" smtClean="0"/>
                <a:t>m </a:t>
              </a:r>
              <a:r>
                <a:rPr lang="en-US" dirty="0" smtClean="0"/>
                <a:t>&lt; –.25 x 10</a:t>
              </a:r>
              <a:r>
                <a:rPr lang="en-US" baseline="30000" dirty="0" smtClean="0"/>
                <a:t>4</a:t>
              </a:r>
              <a:r>
                <a:rPr lang="en-US" dirty="0" smtClean="0"/>
                <a:t> s</a:t>
              </a:r>
              <a:r>
                <a:rPr lang="en-US" baseline="30000" dirty="0" smtClean="0"/>
                <a:t>–2 </a:t>
              </a:r>
            </a:p>
            <a:p>
              <a:r>
                <a:rPr lang="en-US" dirty="0" smtClean="0"/>
                <a:t>Neutral:     –</a:t>
              </a:r>
              <a:r>
                <a:rPr lang="en-US" dirty="0"/>
                <a:t>.25 x 10</a:t>
              </a:r>
              <a:r>
                <a:rPr lang="en-US" baseline="30000" dirty="0"/>
                <a:t>4</a:t>
              </a:r>
              <a:r>
                <a:rPr lang="en-US" dirty="0"/>
                <a:t> s</a:t>
              </a:r>
              <a:r>
                <a:rPr lang="en-US" baseline="30000" dirty="0"/>
                <a:t>–</a:t>
              </a:r>
              <a:r>
                <a:rPr lang="en-US" baseline="30000" dirty="0" smtClean="0"/>
                <a:t>2 </a:t>
              </a:r>
              <a:r>
                <a:rPr lang="en-US" dirty="0" smtClean="0"/>
                <a:t>&lt; N</a:t>
              </a:r>
              <a:r>
                <a:rPr lang="en-US" baseline="30000" dirty="0" smtClean="0"/>
                <a:t>2</a:t>
              </a:r>
              <a:r>
                <a:rPr lang="en-US" baseline="-25000" dirty="0" smtClean="0"/>
                <a:t>m </a:t>
              </a:r>
              <a:r>
                <a:rPr lang="en-US" dirty="0" smtClean="0"/>
                <a:t>&lt; +.</a:t>
              </a:r>
              <a:r>
                <a:rPr lang="en-US" dirty="0"/>
                <a:t>25 x 10</a:t>
              </a:r>
              <a:r>
                <a:rPr lang="en-US" baseline="30000" dirty="0"/>
                <a:t>4</a:t>
              </a:r>
              <a:r>
                <a:rPr lang="en-US" dirty="0"/>
                <a:t> s</a:t>
              </a:r>
              <a:r>
                <a:rPr lang="en-US" baseline="30000" dirty="0"/>
                <a:t>–2 </a:t>
              </a:r>
            </a:p>
            <a:p>
              <a:r>
                <a:rPr lang="en-US" dirty="0"/>
                <a:t>Unstable: </a:t>
              </a:r>
              <a:r>
                <a:rPr lang="en-US" dirty="0" smtClean="0"/>
                <a:t> N</a:t>
              </a:r>
              <a:r>
                <a:rPr lang="en-US" baseline="30000" dirty="0" smtClean="0"/>
                <a:t>2</a:t>
              </a:r>
              <a:r>
                <a:rPr lang="en-US" baseline="-25000" dirty="0" smtClean="0"/>
                <a:t>m </a:t>
              </a:r>
              <a:r>
                <a:rPr lang="en-US" dirty="0" smtClean="0"/>
                <a:t>&gt; +.</a:t>
              </a:r>
              <a:r>
                <a:rPr lang="en-US" dirty="0"/>
                <a:t>25 x 10</a:t>
              </a:r>
              <a:r>
                <a:rPr lang="en-US" baseline="30000" dirty="0"/>
                <a:t>4</a:t>
              </a:r>
              <a:r>
                <a:rPr lang="en-US" dirty="0"/>
                <a:t> s</a:t>
              </a:r>
              <a:r>
                <a:rPr lang="en-US" baseline="30000" dirty="0"/>
                <a:t>–2 </a:t>
              </a:r>
            </a:p>
            <a:p>
              <a:endParaRPr lang="en-US" baseline="300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81000" y="4583003"/>
            <a:ext cx="2417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McMurdie</a:t>
            </a:r>
            <a:r>
              <a:rPr lang="en-US" dirty="0" smtClean="0"/>
              <a:t> et al. (2018)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073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1780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Let’s revisit Rich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073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07594" y="0"/>
            <a:ext cx="6728813" cy="5046610"/>
            <a:chOff x="728885" y="388989"/>
            <a:chExt cx="8625348" cy="6469011"/>
          </a:xfrm>
        </p:grpSpPr>
        <p:grpSp>
          <p:nvGrpSpPr>
            <p:cNvPr id="3" name="Group 2"/>
            <p:cNvGrpSpPr/>
            <p:nvPr/>
          </p:nvGrpSpPr>
          <p:grpSpPr>
            <a:xfrm>
              <a:off x="728885" y="388989"/>
              <a:ext cx="8625348" cy="6469011"/>
              <a:chOff x="469559" y="194495"/>
              <a:chExt cx="8625348" cy="6469011"/>
            </a:xfrm>
          </p:grpSpPr>
          <p:pic>
            <p:nvPicPr>
              <p:cNvPr id="5" name="Picture 4" descr="cartoon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559" y="194495"/>
                <a:ext cx="8625348" cy="6469011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1751913" y="4012299"/>
                <a:ext cx="1765905" cy="6080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 descr="light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0668">
              <a:off x="2183209" y="4086674"/>
              <a:ext cx="950960" cy="95096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229805" y="168252"/>
            <a:ext cx="33003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</a:rPr>
              <a:t>He’s just had his next great idea!</a:t>
            </a:r>
            <a:endParaRPr lang="en-US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0735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09525" y="550758"/>
            <a:ext cx="6724951" cy="4041984"/>
            <a:chOff x="1052286" y="879771"/>
            <a:chExt cx="6724951" cy="4041984"/>
          </a:xfrm>
        </p:grpSpPr>
        <p:sp>
          <p:nvSpPr>
            <p:cNvPr id="3" name="TextBox 2"/>
            <p:cNvSpPr txBox="1"/>
            <p:nvPr/>
          </p:nvSpPr>
          <p:spPr>
            <a:xfrm>
              <a:off x="1052286" y="879771"/>
              <a:ext cx="250476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/>
                <a:t>Conclusion</a:t>
              </a:r>
              <a:endParaRPr lang="en-US" sz="4000" b="1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84304" y="1874767"/>
              <a:ext cx="6192933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3200" dirty="0" smtClean="0"/>
                <a:t>Thanks, Rich, for your </a:t>
              </a:r>
              <a:r>
                <a:rPr lang="en-US" sz="3200" u="sng" dirty="0" smtClean="0"/>
                <a:t>many</a:t>
              </a:r>
              <a:r>
                <a:rPr lang="en-US" sz="3200" dirty="0" smtClean="0"/>
                <a:t> great ideas over the years</a:t>
              </a:r>
            </a:p>
            <a:p>
              <a:pPr marL="285750" indent="-285750">
                <a:buFont typeface="Arial"/>
                <a:buChar char="•"/>
              </a:pPr>
              <a:endParaRPr lang="en-US" sz="3200" dirty="0"/>
            </a:p>
            <a:p>
              <a:pPr marL="285750" indent="-285750">
                <a:buFont typeface="Arial"/>
                <a:buChar char="•"/>
              </a:pPr>
              <a:r>
                <a:rPr lang="en-US" sz="3200" dirty="0" smtClean="0"/>
                <a:t>Especially the role of low level stability in storms passing over mountains!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30735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021" y="0"/>
            <a:ext cx="4085958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9400" y="1417588"/>
            <a:ext cx="207009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Chapters 7-9</a:t>
            </a:r>
          </a:p>
          <a:p>
            <a:r>
              <a:rPr lang="en-US" dirty="0" smtClean="0"/>
              <a:t>   Convective storms</a:t>
            </a:r>
          </a:p>
          <a:p>
            <a:r>
              <a:rPr lang="en-US" dirty="0" smtClean="0"/>
              <a:t>Chapter 10</a:t>
            </a:r>
          </a:p>
          <a:p>
            <a:r>
              <a:rPr lang="en-US" dirty="0" smtClean="0"/>
              <a:t>   Tropical cyclones</a:t>
            </a:r>
          </a:p>
          <a:p>
            <a:r>
              <a:rPr lang="en-US" dirty="0" smtClean="0"/>
              <a:t>Chapter 11</a:t>
            </a:r>
          </a:p>
          <a:p>
            <a:r>
              <a:rPr lang="en-US" dirty="0" smtClean="0"/>
              <a:t>  Frontal systems</a:t>
            </a:r>
          </a:p>
          <a:p>
            <a:r>
              <a:rPr lang="en-US" dirty="0" smtClean="0"/>
              <a:t>Chapter 12</a:t>
            </a:r>
          </a:p>
          <a:p>
            <a:r>
              <a:rPr lang="en-US" dirty="0" smtClean="0"/>
              <a:t>   Orography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0735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1780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The End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073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073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d Computer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/>
          <a:stretch/>
        </p:blipFill>
        <p:spPr>
          <a:xfrm>
            <a:off x="533400" y="0"/>
            <a:ext cx="5298948" cy="3288792"/>
          </a:xfrm>
          <a:prstGeom prst="rect">
            <a:avLst/>
          </a:prstGeom>
        </p:spPr>
      </p:pic>
      <p:pic>
        <p:nvPicPr>
          <p:cNvPr id="3" name="Picture 2" descr="Rich practicing Italia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6" b="8060"/>
          <a:stretch/>
        </p:blipFill>
        <p:spPr>
          <a:xfrm>
            <a:off x="3028003" y="2142435"/>
            <a:ext cx="5241036" cy="300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73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0735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0735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073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to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1" y="42863"/>
            <a:ext cx="6743699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73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63" r="6085" b="23043"/>
          <a:stretch/>
        </p:blipFill>
        <p:spPr>
          <a:xfrm>
            <a:off x="422781" y="90618"/>
            <a:ext cx="8298439" cy="489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73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3794" y="2018455"/>
            <a:ext cx="9171588" cy="2298095"/>
            <a:chOff x="516016" y="1548190"/>
            <a:chExt cx="9171588" cy="229809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r="54418" b="27938"/>
            <a:stretch/>
          </p:blipFill>
          <p:spPr>
            <a:xfrm>
              <a:off x="516016" y="1548190"/>
              <a:ext cx="5040890" cy="229809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56006" b="27938"/>
            <a:stretch/>
          </p:blipFill>
          <p:spPr>
            <a:xfrm>
              <a:off x="4822268" y="1548190"/>
              <a:ext cx="4865336" cy="2298095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182883" y="654678"/>
            <a:ext cx="2411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Rich’s Idea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13073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63867" y="101600"/>
            <a:ext cx="5598847" cy="4940300"/>
            <a:chOff x="1587500" y="1141788"/>
            <a:chExt cx="5963833" cy="563154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t="7010" b="11817"/>
            <a:stretch/>
          </p:blipFill>
          <p:spPr>
            <a:xfrm>
              <a:off x="1587500" y="1168400"/>
              <a:ext cx="5963833" cy="556686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t="7980" r="49059" b="7179"/>
            <a:stretch/>
          </p:blipFill>
          <p:spPr>
            <a:xfrm>
              <a:off x="4041900" y="1141788"/>
              <a:ext cx="3335544" cy="5631543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419100" y="2083485"/>
            <a:ext cx="1409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Rotunno and </a:t>
            </a:r>
          </a:p>
          <a:p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Ferretti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2001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073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872" t="24256" r="1830" b="24444"/>
          <a:stretch/>
        </p:blipFill>
        <p:spPr>
          <a:xfrm>
            <a:off x="2628900" y="259543"/>
            <a:ext cx="6146800" cy="47569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100" y="2083485"/>
            <a:ext cx="1409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Rotunno and </a:t>
            </a:r>
          </a:p>
          <a:p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Ferretti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2001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073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41" r="5351"/>
          <a:stretch/>
        </p:blipFill>
        <p:spPr>
          <a:xfrm>
            <a:off x="3143081" y="50800"/>
            <a:ext cx="5632619" cy="50584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100" y="2083485"/>
            <a:ext cx="1409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Rotunno and </a:t>
            </a:r>
          </a:p>
          <a:p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Ferretti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2001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07355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116</TotalTime>
  <Words>390</Words>
  <Application>Microsoft Macintosh PowerPoint</Application>
  <PresentationFormat>On-screen Show (16:9)</PresentationFormat>
  <Paragraphs>97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Default Theme</vt:lpstr>
      <vt:lpstr>Rich Rotunno in the Mesoscale Alpine Programme (MAP, 1999)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 Department of Atmos. Sci.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Houze</dc:creator>
  <cp:lastModifiedBy>Robert Houze</cp:lastModifiedBy>
  <cp:revision>24</cp:revision>
  <dcterms:created xsi:type="dcterms:W3CDTF">2019-08-29T20:52:23Z</dcterms:created>
  <dcterms:modified xsi:type="dcterms:W3CDTF">2019-08-31T16:06:14Z</dcterms:modified>
</cp:coreProperties>
</file>