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59" r:id="rId4"/>
    <p:sldId id="257" r:id="rId5"/>
    <p:sldId id="261" r:id="rId6"/>
    <p:sldId id="262" r:id="rId7"/>
    <p:sldId id="265" r:id="rId8"/>
    <p:sldId id="266" r:id="rId9"/>
    <p:sldId id="267" r:id="rId10"/>
    <p:sldId id="285" r:id="rId11"/>
    <p:sldId id="273" r:id="rId12"/>
    <p:sldId id="275" r:id="rId13"/>
    <p:sldId id="286" r:id="rId14"/>
    <p:sldId id="287" r:id="rId15"/>
    <p:sldId id="269" r:id="rId16"/>
    <p:sldId id="295" r:id="rId17"/>
    <p:sldId id="272" r:id="rId18"/>
    <p:sldId id="288" r:id="rId19"/>
    <p:sldId id="276" r:id="rId20"/>
    <p:sldId id="293" r:id="rId21"/>
    <p:sldId id="277" r:id="rId22"/>
    <p:sldId id="278" r:id="rId23"/>
    <p:sldId id="279" r:id="rId24"/>
    <p:sldId id="292" r:id="rId25"/>
    <p:sldId id="291" r:id="rId26"/>
    <p:sldId id="280" r:id="rId27"/>
    <p:sldId id="297" r:id="rId28"/>
    <p:sldId id="270" r:id="rId29"/>
    <p:sldId id="290" r:id="rId30"/>
    <p:sldId id="260" r:id="rId31"/>
    <p:sldId id="271" r:id="rId32"/>
    <p:sldId id="29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922" autoAdjust="0"/>
  </p:normalViewPr>
  <p:slideViewPr>
    <p:cSldViewPr snapToGrid="0" snapToObjects="1">
      <p:cViewPr>
        <p:scale>
          <a:sx n="90" d="100"/>
          <a:sy n="90" d="100"/>
        </p:scale>
        <p:origin x="-816" y="-232"/>
      </p:cViewPr>
      <p:guideLst>
        <p:guide orient="horz" pos="773"/>
        <p:guide pos="27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5648D-8340-2249-BD27-C293E7CB849E}" type="datetimeFigureOut">
              <a:rPr lang="en-US" smtClean="0"/>
              <a:t>8/26/19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B50AF-8D17-F543-B598-35598923D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vapor mixing ratio</a:t>
            </a:r>
            <a:r>
              <a:rPr lang="en-US" baseline="0" dirty="0" smtClean="0"/>
              <a:t> shaded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B50AF-8D17-F543-B598-35598923D6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5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.T marks location of the </a:t>
            </a:r>
            <a:r>
              <a:rPr lang="en-US" dirty="0" err="1" smtClean="0"/>
              <a:t>airparcels</a:t>
            </a:r>
            <a:r>
              <a:rPr lang="en-US" dirty="0" smtClean="0"/>
              <a:t> at 12 UTC whose trajectories</a:t>
            </a:r>
            <a:r>
              <a:rPr lang="en-US" baseline="0" dirty="0" smtClean="0"/>
              <a:t> are plotted forward and backward from z=1.5 km(thin lines), z-2.25 km (medium lines, and z=3.0 km (thick lines); height given every hour and sense of flow given by arrows.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B50AF-8D17-F543-B598-35598923D6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higher frequency of reflectivities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greater than 35 dBZ and lower frequency of reflectivities less than 30 dBZ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2 and 3 km over the land suggests a shift toward an increase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radar brightband intensity over the windward slopes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B50AF-8D17-F543-B598-35598923D6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0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OP_02.990920.new2_500phitem_12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4486" r="10603" b="6976"/>
          <a:stretch/>
        </p:blipFill>
        <p:spPr>
          <a:xfrm>
            <a:off x="-113161" y="-191786"/>
            <a:ext cx="9272879" cy="7049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60" y="181325"/>
            <a:ext cx="7456022" cy="1470025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Rich Rotunno in the Mesoscale Alpine Programme (MAP, 1999)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660" y="2779615"/>
            <a:ext cx="7456022" cy="95511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900" dirty="0" smtClean="0">
                <a:solidFill>
                  <a:srgbClr val="000000"/>
                </a:solidFill>
              </a:rPr>
              <a:t>Robert Houze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(with help from Peggy LeMone)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660" y="5966971"/>
            <a:ext cx="694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International Conference on Alpine Meteorology</a:t>
            </a:r>
          </a:p>
          <a:p>
            <a:r>
              <a:rPr lang="en-US" sz="2400" dirty="0" smtClean="0"/>
              <a:t>2-6 September 2019, Riva del Garda, Italy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02228" y="4044435"/>
            <a:ext cx="71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4715" y="3454919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Innsbruck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728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MAP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IOP2b and IOP8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7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1000" y="133643"/>
            <a:ext cx="8422972" cy="6724357"/>
            <a:chOff x="381000" y="133643"/>
            <a:chExt cx="8422972" cy="67243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7055"/>
            <a:stretch/>
          </p:blipFill>
          <p:spPr>
            <a:xfrm>
              <a:off x="381000" y="483810"/>
              <a:ext cx="8379912" cy="637419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33702" y="133643"/>
              <a:ext cx="2676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Rotunno and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Ferretti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2003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16667" y="312672"/>
              <a:ext cx="1029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IOP 2b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00585" y="312672"/>
              <a:ext cx="864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IOP 8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60607" y="1789170"/>
              <a:ext cx="189163" cy="183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00912" y="4733188"/>
              <a:ext cx="189163" cy="183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79747" y="1789170"/>
              <a:ext cx="189163" cy="183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60607" y="4758586"/>
              <a:ext cx="189163" cy="183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60912" t="53133" b="42927"/>
            <a:stretch/>
          </p:blipFill>
          <p:spPr>
            <a:xfrm>
              <a:off x="5528386" y="3904382"/>
              <a:ext cx="3275586" cy="2702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567350" y="3647693"/>
              <a:ext cx="2796909" cy="256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61600" y="3694977"/>
              <a:ext cx="2806648" cy="256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2333" t="53964" r="55208" b="42927"/>
            <a:stretch/>
          </p:blipFill>
          <p:spPr>
            <a:xfrm>
              <a:off x="1319505" y="3971932"/>
              <a:ext cx="2720072" cy="213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63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100"/>
            <a:ext cx="9144000" cy="3204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702" y="318309"/>
            <a:ext cx="267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381" y="1303048"/>
            <a:ext cx="102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2b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0299" y="1303048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2862" y="5660679"/>
            <a:ext cx="393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passing through target area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31814" y="3048000"/>
            <a:ext cx="214436" cy="20737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32293" y="3048000"/>
            <a:ext cx="214436" cy="20737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047415">
            <a:off x="2330178" y="2239506"/>
            <a:ext cx="63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Alps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 rot="20047415">
            <a:off x="6402490" y="2253016"/>
            <a:ext cx="63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Alps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33702" y="3445043"/>
            <a:ext cx="52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88054" y="4222009"/>
            <a:ext cx="83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70861" y="4497454"/>
            <a:ext cx="58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12500" y="3629709"/>
            <a:ext cx="52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50643" y="4245238"/>
            <a:ext cx="83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98876" y="4470434"/>
            <a:ext cx="58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7505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MAP Radars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7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16162" y="342034"/>
            <a:ext cx="8111677" cy="6198416"/>
            <a:chOff x="435230" y="342034"/>
            <a:chExt cx="8111677" cy="6198416"/>
          </a:xfrm>
        </p:grpSpPr>
        <p:pic>
          <p:nvPicPr>
            <p:cNvPr id="13" name="Picture 12" descr="IOP_03.990926.LodrinoDOW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62" y="3452274"/>
              <a:ext cx="4020416" cy="301531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462" y="4143067"/>
              <a:ext cx="124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DOW radar</a:t>
              </a:r>
              <a:endParaRPr lang="en-US" dirty="0"/>
            </a:p>
          </p:txBody>
        </p:sp>
        <p:pic>
          <p:nvPicPr>
            <p:cNvPr id="15" name="Picture 14" descr="SPolM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30" y="342034"/>
              <a:ext cx="5295900" cy="35829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018013" y="1683050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NCAR S-Pol Radar</a:t>
              </a:r>
              <a:endParaRPr lang="en-US" dirty="0"/>
            </a:p>
          </p:txBody>
        </p:sp>
        <p:pic>
          <p:nvPicPr>
            <p:cNvPr id="2" name="Picture 1" descr="NOAA P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978" y="953914"/>
              <a:ext cx="4689929" cy="31239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37709" y="1473155"/>
              <a:ext cx="1042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NOAA P3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34635" y="4077884"/>
              <a:ext cx="3220760" cy="2462566"/>
              <a:chOff x="4759145" y="3973338"/>
              <a:chExt cx="3220760" cy="2462566"/>
            </a:xfrm>
          </p:grpSpPr>
          <p:pic>
            <p:nvPicPr>
              <p:cNvPr id="11" name="Picture 10" descr="ETH X-Band VP.tif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40" t="12236" r="17875" b="7617"/>
              <a:stretch/>
            </p:blipFill>
            <p:spPr>
              <a:xfrm>
                <a:off x="4759145" y="3973338"/>
                <a:ext cx="3220760" cy="246256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930388" y="5902033"/>
                <a:ext cx="1411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ETH VP radar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43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62" y="1514434"/>
            <a:ext cx="8442476" cy="4164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940191"/>
            <a:ext cx="257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Bousquet</a:t>
            </a:r>
            <a:r>
              <a:rPr lang="en-US" dirty="0" smtClean="0"/>
              <a:t> and </a:t>
            </a:r>
            <a:r>
              <a:rPr lang="en-US" dirty="0" err="1" smtClean="0"/>
              <a:t>Smull</a:t>
            </a:r>
            <a:r>
              <a:rPr lang="en-US" dirty="0" smtClean="0"/>
              <a:t> 2003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3622" y="1869851"/>
            <a:ext cx="86433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3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3" t="5504" r="1389" b="7419"/>
          <a:stretch/>
        </p:blipFill>
        <p:spPr>
          <a:xfrm>
            <a:off x="239889" y="3767668"/>
            <a:ext cx="8777112" cy="2991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70" t="3948"/>
          <a:stretch/>
        </p:blipFill>
        <p:spPr>
          <a:xfrm>
            <a:off x="239889" y="467407"/>
            <a:ext cx="3951113" cy="3243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8112" y="1255889"/>
            <a:ext cx="285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 radar was scanning up and down the valley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5713" y="4181900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Radial Velocity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6892" y="4181900"/>
            <a:ext cx="1625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Reflectivity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6950" y="1128889"/>
            <a:ext cx="75771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IOP 8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71" y="387048"/>
            <a:ext cx="4952408" cy="6253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7879" y="842125"/>
            <a:ext cx="63771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IOP 8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048" y="2894767"/>
            <a:ext cx="1793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 Vertically Pointing X-band Radar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35524" y="6440948"/>
            <a:ext cx="247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Houze and Medina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3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7505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OLYMPEX 2015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5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4" y="0"/>
            <a:ext cx="61657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9194" y="6412843"/>
            <a:ext cx="202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(Houze et al. 2017)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71163" y="266422"/>
            <a:ext cx="2550726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Research radars on the coast</a:t>
            </a:r>
          </a:p>
          <a:p>
            <a:endParaRPr lang="en-US" dirty="0"/>
          </a:p>
          <a:p>
            <a:r>
              <a:rPr lang="en-US" dirty="0" smtClean="0"/>
              <a:t>DOW in valley</a:t>
            </a:r>
          </a:p>
          <a:p>
            <a:endParaRPr lang="en-US" dirty="0"/>
          </a:p>
          <a:p>
            <a:r>
              <a:rPr lang="en-US" dirty="0" smtClean="0"/>
              <a:t>Canada C-band on leeside</a:t>
            </a:r>
          </a:p>
          <a:p>
            <a:endParaRPr lang="en-US" dirty="0"/>
          </a:p>
          <a:p>
            <a:r>
              <a:rPr lang="en-US" dirty="0" smtClean="0"/>
              <a:t>NASA APR3 radar on DC-8</a:t>
            </a:r>
          </a:p>
          <a:p>
            <a:endParaRPr lang="en-US" dirty="0"/>
          </a:p>
          <a:p>
            <a:r>
              <a:rPr lang="en-US" dirty="0" smtClean="0"/>
              <a:t>NC Citation doing in situ microphysics</a:t>
            </a:r>
          </a:p>
          <a:p>
            <a:endParaRPr lang="en-US" dirty="0"/>
          </a:p>
          <a:p>
            <a:r>
              <a:rPr lang="en-US" dirty="0" smtClean="0"/>
              <a:t>NASA ER-2 doing remote sensing</a:t>
            </a:r>
          </a:p>
          <a:p>
            <a:endParaRPr lang="en-US" dirty="0"/>
          </a:p>
          <a:p>
            <a:r>
              <a:rPr lang="en-US" dirty="0" smtClean="0"/>
              <a:t>Ground based network of particle sizes</a:t>
            </a:r>
          </a:p>
          <a:p>
            <a:endParaRPr lang="en-US" dirty="0"/>
          </a:p>
          <a:p>
            <a:r>
              <a:rPr lang="en-US" dirty="0" smtClean="0"/>
              <a:t>+ other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7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6947" y="3091212"/>
            <a:ext cx="5265420" cy="3550920"/>
            <a:chOff x="582941" y="135915"/>
            <a:chExt cx="5265420" cy="3550920"/>
          </a:xfrm>
        </p:grpSpPr>
        <p:pic>
          <p:nvPicPr>
            <p:cNvPr id="3" name="Picture 2" descr="MilanPark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41" y="135915"/>
              <a:ext cx="5265420" cy="355092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67625" y="2721880"/>
              <a:ext cx="1495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Parco </a:t>
              </a:r>
              <a:r>
                <a:rPr lang="en-US" dirty="0" err="1" smtClean="0">
                  <a:solidFill>
                    <a:schemeClr val="bg1"/>
                  </a:solidFill>
                </a:rPr>
                <a:t>Monluè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00056" y="1289946"/>
              <a:ext cx="2214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Chiesa</a:t>
              </a:r>
              <a:r>
                <a:rPr lang="en-US" dirty="0" smtClean="0"/>
                <a:t> di San Lorenzo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08159" y="239590"/>
            <a:ext cx="6280404" cy="3573780"/>
            <a:chOff x="2311587" y="3103576"/>
            <a:chExt cx="6280404" cy="3573780"/>
          </a:xfrm>
        </p:grpSpPr>
        <p:pic>
          <p:nvPicPr>
            <p:cNvPr id="2" name="Picture 1" descr="ItalianAirBas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587" y="3103576"/>
              <a:ext cx="6280404" cy="35737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60101" y="5108365"/>
              <a:ext cx="3073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Regional Meteorological Center of Milano </a:t>
              </a:r>
              <a:r>
                <a:rPr lang="en-US" dirty="0" err="1" smtClean="0">
                  <a:solidFill>
                    <a:schemeClr val="bg1"/>
                  </a:solidFill>
                </a:rPr>
                <a:t>Linate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921404" y="2890711"/>
            <a:ext cx="3200011" cy="291197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6480" y="3354849"/>
            <a:ext cx="1431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morning bike ride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35117" y="431337"/>
            <a:ext cx="1721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“Wet” MAP Operation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4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23" r="3224"/>
          <a:stretch/>
        </p:blipFill>
        <p:spPr>
          <a:xfrm>
            <a:off x="2017889" y="0"/>
            <a:ext cx="6731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55" y="2222059"/>
            <a:ext cx="1608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NPOL RHI scanning pattern in OLYMPEX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95334" y="3422387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7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95" y="970945"/>
            <a:ext cx="8611810" cy="4916111"/>
            <a:chOff x="532190" y="1252461"/>
            <a:chExt cx="8611810" cy="49161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382" r="3438"/>
            <a:stretch/>
          </p:blipFill>
          <p:spPr>
            <a:xfrm>
              <a:off x="532190" y="1252461"/>
              <a:ext cx="8611810" cy="251415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4321"/>
            <a:stretch/>
          </p:blipFill>
          <p:spPr>
            <a:xfrm>
              <a:off x="2376442" y="3580190"/>
              <a:ext cx="4391116" cy="258838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70091" y="6246765"/>
            <a:ext cx="195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Houze et al. (2017)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3909" y="30800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RHI data from NPOL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7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54881" y="1318381"/>
            <a:ext cx="6634238" cy="5125352"/>
            <a:chOff x="889000" y="0"/>
            <a:chExt cx="7350369" cy="54730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20194"/>
            <a:stretch/>
          </p:blipFill>
          <p:spPr>
            <a:xfrm>
              <a:off x="889000" y="0"/>
              <a:ext cx="7350369" cy="547309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003900" y="3108476"/>
              <a:ext cx="544289" cy="604762"/>
              <a:chOff x="931330" y="3084286"/>
              <a:chExt cx="544289" cy="604762"/>
            </a:xfrm>
          </p:grpSpPr>
          <p:sp>
            <p:nvSpPr>
              <p:cNvPr id="3" name="TextBox 2"/>
              <p:cNvSpPr txBox="1"/>
              <p:nvPr/>
            </p:nvSpPr>
            <p:spPr>
              <a:xfrm flipH="1">
                <a:off x="931330" y="3262477"/>
                <a:ext cx="532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0°C </a:t>
                </a:r>
                <a:endParaRPr lang="en-US" dirty="0"/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>
                <a:off x="1475619" y="3084286"/>
                <a:ext cx="0" cy="604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/>
          <p:cNvSpPr txBox="1"/>
          <p:nvPr/>
        </p:nvSpPr>
        <p:spPr>
          <a:xfrm>
            <a:off x="0" y="2461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OLYMPEX measured precipitation enhancement</a:t>
            </a:r>
          </a:p>
          <a:p>
            <a:pPr algn="ctr"/>
            <a:r>
              <a:rPr lang="en-US" sz="2800" dirty="0" smtClean="0"/>
              <a:t>at </a:t>
            </a:r>
            <a:r>
              <a:rPr lang="en-US" sz="2800" u="dbl" dirty="0" smtClean="0"/>
              <a:t>all</a:t>
            </a:r>
            <a:r>
              <a:rPr lang="en-US" sz="2800" dirty="0" smtClean="0"/>
              <a:t> levels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059714" y="6343525"/>
            <a:ext cx="24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McMurdie</a:t>
            </a:r>
            <a:r>
              <a:rPr lang="en-US" dirty="0" smtClean="0"/>
              <a:t> et al.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7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" y="882974"/>
            <a:ext cx="9143999" cy="5160139"/>
            <a:chOff x="1" y="1160904"/>
            <a:chExt cx="9143999" cy="51601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7672" t="3360" r="6877" b="3568"/>
            <a:stretch/>
          </p:blipFill>
          <p:spPr>
            <a:xfrm>
              <a:off x="508000" y="1971524"/>
              <a:ext cx="7813524" cy="2914953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68174" y="5213047"/>
              <a:ext cx="8407653" cy="1107996"/>
              <a:chOff x="326572" y="5213047"/>
              <a:chExt cx="8407653" cy="110799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326572" y="5213047"/>
                <a:ext cx="35830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</a:t>
                </a:r>
                <a:r>
                  <a:rPr lang="en-US" baseline="30000" dirty="0" smtClean="0"/>
                  <a:t>2</a:t>
                </a:r>
                <a:r>
                  <a:rPr lang="en-US" baseline="-25000" dirty="0" smtClean="0"/>
                  <a:t>m </a:t>
                </a:r>
                <a:r>
                  <a:rPr lang="en-US" dirty="0" smtClean="0"/>
                  <a:t>= Moist Brunt-Väisälä frequency</a:t>
                </a:r>
              </a:p>
              <a:p>
                <a:r>
                  <a:rPr lang="en-US" dirty="0" smtClean="0"/>
                  <a:t>In 850-950 hPa layer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325258" y="5213047"/>
                <a:ext cx="4408967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Unstable:  N</a:t>
                </a:r>
                <a:r>
                  <a:rPr lang="en-US" baseline="30000" dirty="0" smtClean="0"/>
                  <a:t>2</a:t>
                </a:r>
                <a:r>
                  <a:rPr lang="en-US" baseline="-25000" dirty="0" smtClean="0"/>
                  <a:t>m </a:t>
                </a:r>
                <a:r>
                  <a:rPr lang="en-US" dirty="0" smtClean="0"/>
                  <a:t>&lt; –.25 x 10</a:t>
                </a:r>
                <a:r>
                  <a:rPr lang="en-US" baseline="30000" dirty="0" smtClean="0"/>
                  <a:t>4</a:t>
                </a:r>
                <a:r>
                  <a:rPr lang="en-US" dirty="0" smtClean="0"/>
                  <a:t> s</a:t>
                </a:r>
                <a:r>
                  <a:rPr lang="en-US" baseline="30000" dirty="0" smtClean="0"/>
                  <a:t>–2 </a:t>
                </a:r>
              </a:p>
              <a:p>
                <a:r>
                  <a:rPr lang="en-US" dirty="0" smtClean="0"/>
                  <a:t>Neutral:     –</a:t>
                </a:r>
                <a:r>
                  <a:rPr lang="en-US" dirty="0"/>
                  <a:t>.25 x 10</a:t>
                </a:r>
                <a:r>
                  <a:rPr lang="en-US" baseline="30000" dirty="0"/>
                  <a:t>4</a:t>
                </a:r>
                <a:r>
                  <a:rPr lang="en-US" dirty="0"/>
                  <a:t> s</a:t>
                </a:r>
                <a:r>
                  <a:rPr lang="en-US" baseline="30000" dirty="0"/>
                  <a:t>–</a:t>
                </a:r>
                <a:r>
                  <a:rPr lang="en-US" baseline="30000" dirty="0" smtClean="0"/>
                  <a:t>2 </a:t>
                </a:r>
                <a:r>
                  <a:rPr lang="en-US" dirty="0" smtClean="0"/>
                  <a:t>&lt; N</a:t>
                </a:r>
                <a:r>
                  <a:rPr lang="en-US" baseline="30000" dirty="0" smtClean="0"/>
                  <a:t>2</a:t>
                </a:r>
                <a:r>
                  <a:rPr lang="en-US" baseline="-25000" dirty="0" smtClean="0"/>
                  <a:t>m </a:t>
                </a:r>
                <a:r>
                  <a:rPr lang="en-US" dirty="0" smtClean="0"/>
                  <a:t>&lt; +.</a:t>
                </a:r>
                <a:r>
                  <a:rPr lang="en-US" dirty="0"/>
                  <a:t>25 x 10</a:t>
                </a:r>
                <a:r>
                  <a:rPr lang="en-US" baseline="30000" dirty="0"/>
                  <a:t>4</a:t>
                </a:r>
                <a:r>
                  <a:rPr lang="en-US" dirty="0"/>
                  <a:t> s</a:t>
                </a:r>
                <a:r>
                  <a:rPr lang="en-US" baseline="30000" dirty="0"/>
                  <a:t>–2 </a:t>
                </a:r>
              </a:p>
              <a:p>
                <a:r>
                  <a:rPr lang="en-US" dirty="0"/>
                  <a:t>Unstable: </a:t>
                </a:r>
                <a:r>
                  <a:rPr lang="en-US" dirty="0" smtClean="0"/>
                  <a:t> N</a:t>
                </a:r>
                <a:r>
                  <a:rPr lang="en-US" baseline="30000" dirty="0" smtClean="0"/>
                  <a:t>2</a:t>
                </a:r>
                <a:r>
                  <a:rPr lang="en-US" baseline="-25000" dirty="0" smtClean="0"/>
                  <a:t>m </a:t>
                </a:r>
                <a:r>
                  <a:rPr lang="en-US" dirty="0" smtClean="0"/>
                  <a:t>&gt; +.</a:t>
                </a:r>
                <a:r>
                  <a:rPr lang="en-US" dirty="0"/>
                  <a:t>25 x 10</a:t>
                </a:r>
                <a:r>
                  <a:rPr lang="en-US" baseline="30000" dirty="0"/>
                  <a:t>4</a:t>
                </a:r>
                <a:r>
                  <a:rPr lang="en-US" dirty="0"/>
                  <a:t> s</a:t>
                </a:r>
                <a:r>
                  <a:rPr lang="en-US" baseline="30000" dirty="0"/>
                  <a:t>–2 </a:t>
                </a:r>
              </a:p>
              <a:p>
                <a:endParaRPr lang="en-US" baseline="30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" y="1160904"/>
              <a:ext cx="9143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Variation of enhancement with low-level stability</a:t>
              </a:r>
              <a:endParaRPr lang="en-US" sz="28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59714" y="6343525"/>
            <a:ext cx="24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McMurdie</a:t>
            </a:r>
            <a:r>
              <a:rPr lang="en-US" dirty="0" smtClean="0"/>
              <a:t> et al.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7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7505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Let’s revisit Rich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3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33987" y="194495"/>
            <a:ext cx="8625348" cy="6469011"/>
            <a:chOff x="518652" y="388989"/>
            <a:chExt cx="8625348" cy="6469011"/>
          </a:xfrm>
        </p:grpSpPr>
        <p:grpSp>
          <p:nvGrpSpPr>
            <p:cNvPr id="5" name="Group 4"/>
            <p:cNvGrpSpPr/>
            <p:nvPr/>
          </p:nvGrpSpPr>
          <p:grpSpPr>
            <a:xfrm>
              <a:off x="518652" y="388989"/>
              <a:ext cx="8625348" cy="6469011"/>
              <a:chOff x="259326" y="194495"/>
              <a:chExt cx="8625348" cy="6469011"/>
            </a:xfrm>
          </p:grpSpPr>
          <p:pic>
            <p:nvPicPr>
              <p:cNvPr id="2" name="Picture 1" descr="cartoon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326" y="194495"/>
                <a:ext cx="8625348" cy="646901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523999" y="4012299"/>
                <a:ext cx="1765905" cy="608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 descr="light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0668">
              <a:off x="2183209" y="4086674"/>
              <a:ext cx="950960" cy="95096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29805" y="231752"/>
            <a:ext cx="3300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He’s just had his next great idea!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09525" y="1281011"/>
            <a:ext cx="6724951" cy="4041984"/>
            <a:chOff x="1052286" y="879771"/>
            <a:chExt cx="6724951" cy="4041984"/>
          </a:xfrm>
        </p:grpSpPr>
        <p:sp>
          <p:nvSpPr>
            <p:cNvPr id="2" name="TextBox 1"/>
            <p:cNvSpPr txBox="1"/>
            <p:nvPr/>
          </p:nvSpPr>
          <p:spPr>
            <a:xfrm>
              <a:off x="1052286" y="879771"/>
              <a:ext cx="25047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Conclusion</a:t>
              </a:r>
              <a:endParaRPr lang="en-US" sz="40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84304" y="1874767"/>
              <a:ext cx="619293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3200" dirty="0" smtClean="0"/>
                <a:t>Thanks, Rich, for your </a:t>
              </a:r>
              <a:r>
                <a:rPr lang="en-US" sz="3200" u="sng" dirty="0" smtClean="0"/>
                <a:t>many</a:t>
              </a:r>
              <a:r>
                <a:rPr lang="en-US" sz="3200" dirty="0" smtClean="0"/>
                <a:t> great ideas over the years</a:t>
              </a:r>
            </a:p>
            <a:p>
              <a:pPr marL="285750" indent="-285750">
                <a:buFont typeface="Arial"/>
                <a:buChar char="•"/>
              </a:pPr>
              <a:endParaRPr lang="en-US" sz="3200" dirty="0"/>
            </a:p>
            <a:p>
              <a:pPr marL="285750" indent="-285750">
                <a:buFont typeface="Arial"/>
                <a:buChar char="•"/>
              </a:pPr>
              <a:r>
                <a:rPr lang="en-US" sz="3200" dirty="0" smtClean="0"/>
                <a:t>Especially the role of low level stability in storms passing over mountains!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287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7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61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2368" y="473670"/>
            <a:ext cx="2739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Medina et al. 2005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Idealized model calculation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6000" y="1785666"/>
            <a:ext cx="102939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2b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0578" y="1785666"/>
            <a:ext cx="86433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IOP 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3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619" y="1626809"/>
            <a:ext cx="8732762" cy="3604383"/>
            <a:chOff x="205619" y="907143"/>
            <a:chExt cx="8732762" cy="36043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498" t="6906" b="14276"/>
            <a:stretch/>
          </p:blipFill>
          <p:spPr>
            <a:xfrm>
              <a:off x="205619" y="1874763"/>
              <a:ext cx="8732762" cy="263676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09263" y="907143"/>
              <a:ext cx="392547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NASA DC8 APR3 Radar</a:t>
              </a:r>
              <a:endParaRPr lang="en-US" sz="3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13714" y="6011333"/>
            <a:ext cx="215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Zagrodnik</a:t>
            </a:r>
            <a:r>
              <a:rPr lang="en-US" dirty="0" smtClean="0"/>
              <a:t> et al.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4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 Compu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3" y="165254"/>
            <a:ext cx="5298948" cy="3517392"/>
          </a:xfrm>
          <a:prstGeom prst="rect">
            <a:avLst/>
          </a:prstGeom>
        </p:spPr>
      </p:pic>
      <p:pic>
        <p:nvPicPr>
          <p:cNvPr id="4" name="Picture 3" descr="Rich practicing Itali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03" y="2916863"/>
            <a:ext cx="5241036" cy="362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4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7022" y="688599"/>
            <a:ext cx="8969957" cy="6177429"/>
            <a:chOff x="87022" y="688599"/>
            <a:chExt cx="8969957" cy="6177429"/>
          </a:xfrm>
        </p:grpSpPr>
        <p:grpSp>
          <p:nvGrpSpPr>
            <p:cNvPr id="12" name="Group 11"/>
            <p:cNvGrpSpPr/>
            <p:nvPr/>
          </p:nvGrpSpPr>
          <p:grpSpPr>
            <a:xfrm>
              <a:off x="87022" y="688599"/>
              <a:ext cx="8969957" cy="6177429"/>
              <a:chOff x="-2162860" y="129810"/>
              <a:chExt cx="8969957" cy="617742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87027" t="6221"/>
              <a:stretch/>
            </p:blipFill>
            <p:spPr>
              <a:xfrm>
                <a:off x="5675954" y="129810"/>
                <a:ext cx="1131143" cy="6177429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10781" t="6221" r="51193"/>
              <a:stretch/>
            </p:blipFill>
            <p:spPr>
              <a:xfrm>
                <a:off x="2306035" y="129810"/>
                <a:ext cx="3315544" cy="617742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48807" t="6221" r="12778"/>
              <a:stretch/>
            </p:blipFill>
            <p:spPr>
              <a:xfrm>
                <a:off x="-1222821" y="129810"/>
                <a:ext cx="3349410" cy="617742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t="6221" r="89218"/>
              <a:stretch/>
            </p:blipFill>
            <p:spPr>
              <a:xfrm>
                <a:off x="-2162860" y="129810"/>
                <a:ext cx="940039" cy="6177429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225608" y="890137"/>
              <a:ext cx="1029398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IOP 2b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96765" y="890137"/>
              <a:ext cx="864339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IOP 8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56922" y="173581"/>
            <a:ext cx="443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Bousquet</a:t>
            </a:r>
            <a:r>
              <a:rPr lang="en-US" dirty="0" smtClean="0"/>
              <a:t> and </a:t>
            </a:r>
            <a:r>
              <a:rPr lang="en-US" dirty="0" err="1" smtClean="0"/>
              <a:t>Smull</a:t>
            </a:r>
            <a:r>
              <a:rPr lang="en-US" dirty="0" smtClean="0"/>
              <a:t> 2003—airborne P3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4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9279" y="2252"/>
            <a:ext cx="7850235" cy="6604456"/>
            <a:chOff x="504069" y="126772"/>
            <a:chExt cx="7850235" cy="66044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510"/>
            <a:stretch/>
          </p:blipFill>
          <p:spPr>
            <a:xfrm>
              <a:off x="504069" y="126772"/>
              <a:ext cx="7850235" cy="66044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67618" y="229810"/>
              <a:ext cx="5600095" cy="1935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/>
                <a:t>S-Pol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0950" y="165675"/>
            <a:ext cx="97646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S-Pol 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P3 </a:t>
            </a:r>
            <a:r>
              <a:rPr lang="en-US" dirty="0"/>
              <a:t>r</a:t>
            </a:r>
            <a:r>
              <a:rPr lang="en-US" dirty="0" smtClean="0"/>
              <a:t>adar </a:t>
            </a:r>
          </a:p>
          <a:p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r>
              <a:rPr lang="en-US" dirty="0" smtClean="0"/>
              <a:t>cross</a:t>
            </a:r>
          </a:p>
          <a:p>
            <a:r>
              <a:rPr lang="en-US" dirty="0" smtClean="0"/>
              <a:t>sections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950" y="4511559"/>
            <a:ext cx="13515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Adapted from </a:t>
            </a:r>
          </a:p>
          <a:p>
            <a:r>
              <a:rPr lang="en-US" dirty="0" err="1" smtClean="0"/>
              <a:t>Yuter</a:t>
            </a:r>
            <a:r>
              <a:rPr lang="en-US" dirty="0" smtClean="0"/>
              <a:t> and Houze 2003 and Medina 2005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15883" y="527761"/>
            <a:ext cx="74782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IOP 2b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6546" y="527761"/>
            <a:ext cx="63771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IOP 8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3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096" t="8437" b="3586"/>
          <a:stretch/>
        </p:blipFill>
        <p:spPr>
          <a:xfrm>
            <a:off x="4108349" y="479780"/>
            <a:ext cx="4765524" cy="6033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491" y="1859340"/>
            <a:ext cx="29713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Zagrodnik</a:t>
            </a:r>
            <a:r>
              <a:rPr lang="en-US" dirty="0" smtClean="0"/>
              <a:t> et al. 2018 analyzed the airborne Ku band radar data from the NASA DC-8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 measure both upper-level enhancement on the windward side and upper-level suppression on the leeside.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04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6" y="194495"/>
            <a:ext cx="8625348" cy="64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3" r="6085"/>
          <a:stretch/>
        </p:blipFill>
        <p:spPr>
          <a:xfrm>
            <a:off x="422781" y="248967"/>
            <a:ext cx="8298439" cy="63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4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3794" y="2018455"/>
            <a:ext cx="9171588" cy="2298095"/>
            <a:chOff x="516016" y="1548190"/>
            <a:chExt cx="9171588" cy="22980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54418" b="27938"/>
            <a:stretch/>
          </p:blipFill>
          <p:spPr>
            <a:xfrm>
              <a:off x="516016" y="1548190"/>
              <a:ext cx="5040890" cy="229809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6006" b="27938"/>
            <a:stretch/>
          </p:blipFill>
          <p:spPr>
            <a:xfrm>
              <a:off x="4822268" y="1548190"/>
              <a:ext cx="4865336" cy="229809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182883" y="654678"/>
            <a:ext cx="2411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Rich’s Idea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7254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3702" y="318309"/>
            <a:ext cx="267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7500" y="857896"/>
            <a:ext cx="5963833" cy="5631543"/>
            <a:chOff x="1587500" y="1141788"/>
            <a:chExt cx="5963833" cy="56315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7010" b="11817"/>
            <a:stretch/>
          </p:blipFill>
          <p:spPr>
            <a:xfrm>
              <a:off x="1587500" y="1168400"/>
              <a:ext cx="5963833" cy="55668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7980" r="46403" b="7179"/>
            <a:stretch/>
          </p:blipFill>
          <p:spPr>
            <a:xfrm>
              <a:off x="4041900" y="1141788"/>
              <a:ext cx="3509433" cy="563154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386041" y="3003688"/>
            <a:ext cx="1104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Saturated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970945" y="5641923"/>
            <a:ext cx="2215861" cy="369332"/>
            <a:chOff x="1970945" y="5655433"/>
            <a:chExt cx="2215861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3675165" y="5655433"/>
              <a:ext cx="511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Dry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70945" y="5655433"/>
              <a:ext cx="536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Sat.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93231" y="5641923"/>
            <a:ext cx="2215861" cy="369332"/>
            <a:chOff x="4893231" y="5874701"/>
            <a:chExt cx="2215861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6597451" y="5874701"/>
              <a:ext cx="511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93231" y="5874701"/>
              <a:ext cx="536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Sat.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93231" y="3003688"/>
            <a:ext cx="2215861" cy="369332"/>
            <a:chOff x="4904941" y="3219848"/>
            <a:chExt cx="2215861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6609161" y="3219848"/>
              <a:ext cx="511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04941" y="3219848"/>
              <a:ext cx="536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Sat.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254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872" t="24256" r="1830" b="24444"/>
          <a:stretch/>
        </p:blipFill>
        <p:spPr>
          <a:xfrm>
            <a:off x="558800" y="228600"/>
            <a:ext cx="8585200" cy="6644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999" y="572309"/>
            <a:ext cx="2676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3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1" r="5351"/>
          <a:stretch/>
        </p:blipFill>
        <p:spPr>
          <a:xfrm>
            <a:off x="1493762" y="893709"/>
            <a:ext cx="6156477" cy="5528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702" y="318309"/>
            <a:ext cx="2676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Rotunno and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Ferretti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0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18219</TotalTime>
  <Words>572</Words>
  <Application>Microsoft Macintosh PowerPoint</Application>
  <PresentationFormat>On-screen Show (4:3)</PresentationFormat>
  <Paragraphs>127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Theme</vt:lpstr>
      <vt:lpstr>Rich Rotunno in the Mesoscale Alpine Programme (MAP, 1999)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 Rotunno in the Mesoscale Alpine Programme (MAP)</dc:title>
  <dc:creator>Robert Houze</dc:creator>
  <cp:lastModifiedBy>Robert Houze</cp:lastModifiedBy>
  <cp:revision>77</cp:revision>
  <dcterms:created xsi:type="dcterms:W3CDTF">2019-07-21T19:25:10Z</dcterms:created>
  <dcterms:modified xsi:type="dcterms:W3CDTF">2019-08-26T17:06:15Z</dcterms:modified>
</cp:coreProperties>
</file>