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6" r:id="rId5"/>
  </p:sldIdLst>
  <p:sldSz cx="43891200" cy="38404800"/>
  <p:notesSz cx="6858000" cy="9144000"/>
  <p:defaultTextStyle>
    <a:defPPr>
      <a:defRPr lang="en-US"/>
    </a:defPPr>
    <a:lvl1pPr marL="0" algn="l" defTabSz="3135020" rtl="0" eaLnBrk="1" latinLnBrk="0" hangingPunct="1">
      <a:defRPr sz="6200" kern="1200">
        <a:solidFill>
          <a:schemeClr val="tx1"/>
        </a:solidFill>
        <a:latin typeface="+mn-lt"/>
        <a:ea typeface="+mn-ea"/>
        <a:cs typeface="+mn-cs"/>
      </a:defRPr>
    </a:lvl1pPr>
    <a:lvl2pPr marL="1567510" algn="l" defTabSz="3135020" rtl="0" eaLnBrk="1" latinLnBrk="0" hangingPunct="1">
      <a:defRPr sz="6200" kern="1200">
        <a:solidFill>
          <a:schemeClr val="tx1"/>
        </a:solidFill>
        <a:latin typeface="+mn-lt"/>
        <a:ea typeface="+mn-ea"/>
        <a:cs typeface="+mn-cs"/>
      </a:defRPr>
    </a:lvl2pPr>
    <a:lvl3pPr marL="3135020" algn="l" defTabSz="3135020" rtl="0" eaLnBrk="1" latinLnBrk="0" hangingPunct="1">
      <a:defRPr sz="6200" kern="1200">
        <a:solidFill>
          <a:schemeClr val="tx1"/>
        </a:solidFill>
        <a:latin typeface="+mn-lt"/>
        <a:ea typeface="+mn-ea"/>
        <a:cs typeface="+mn-cs"/>
      </a:defRPr>
    </a:lvl3pPr>
    <a:lvl4pPr marL="4702531" algn="l" defTabSz="3135020" rtl="0" eaLnBrk="1" latinLnBrk="0" hangingPunct="1">
      <a:defRPr sz="6200" kern="1200">
        <a:solidFill>
          <a:schemeClr val="tx1"/>
        </a:solidFill>
        <a:latin typeface="+mn-lt"/>
        <a:ea typeface="+mn-ea"/>
        <a:cs typeface="+mn-cs"/>
      </a:defRPr>
    </a:lvl4pPr>
    <a:lvl5pPr marL="6270041" algn="l" defTabSz="3135020" rtl="0" eaLnBrk="1" latinLnBrk="0" hangingPunct="1">
      <a:defRPr sz="6200" kern="1200">
        <a:solidFill>
          <a:schemeClr val="tx1"/>
        </a:solidFill>
        <a:latin typeface="+mn-lt"/>
        <a:ea typeface="+mn-ea"/>
        <a:cs typeface="+mn-cs"/>
      </a:defRPr>
    </a:lvl5pPr>
    <a:lvl6pPr marL="7837551" algn="l" defTabSz="3135020" rtl="0" eaLnBrk="1" latinLnBrk="0" hangingPunct="1">
      <a:defRPr sz="6200" kern="1200">
        <a:solidFill>
          <a:schemeClr val="tx1"/>
        </a:solidFill>
        <a:latin typeface="+mn-lt"/>
        <a:ea typeface="+mn-ea"/>
        <a:cs typeface="+mn-cs"/>
      </a:defRPr>
    </a:lvl6pPr>
    <a:lvl7pPr marL="9405061" algn="l" defTabSz="3135020" rtl="0" eaLnBrk="1" latinLnBrk="0" hangingPunct="1">
      <a:defRPr sz="6200" kern="1200">
        <a:solidFill>
          <a:schemeClr val="tx1"/>
        </a:solidFill>
        <a:latin typeface="+mn-lt"/>
        <a:ea typeface="+mn-ea"/>
        <a:cs typeface="+mn-cs"/>
      </a:defRPr>
    </a:lvl7pPr>
    <a:lvl8pPr marL="10972571" algn="l" defTabSz="3135020" rtl="0" eaLnBrk="1" latinLnBrk="0" hangingPunct="1">
      <a:defRPr sz="6200" kern="1200">
        <a:solidFill>
          <a:schemeClr val="tx1"/>
        </a:solidFill>
        <a:latin typeface="+mn-lt"/>
        <a:ea typeface="+mn-ea"/>
        <a:cs typeface="+mn-cs"/>
      </a:defRPr>
    </a:lvl8pPr>
    <a:lvl9pPr marL="12540082" algn="l" defTabSz="3135020" rtl="0" eaLnBrk="1" latinLnBrk="0" hangingPunct="1">
      <a:defRPr sz="6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96">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31"/>
    <p:restoredTop sz="95029" autoAdjust="0"/>
  </p:normalViewPr>
  <p:slideViewPr>
    <p:cSldViewPr>
      <p:cViewPr>
        <p:scale>
          <a:sx n="75" d="100"/>
          <a:sy n="75" d="100"/>
        </p:scale>
        <p:origin x="7864" y="15048"/>
      </p:cViewPr>
      <p:guideLst>
        <p:guide orient="horz" pos="12096"/>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EA36EF-87CD-1B44-9409-11C4905CF268}" type="datetimeFigureOut">
              <a:rPr lang="en-US" smtClean="0"/>
              <a:t>12/14/18</a:t>
            </a:fld>
            <a:endParaRPr lang="en-US"/>
          </a:p>
        </p:txBody>
      </p:sp>
      <p:sp>
        <p:nvSpPr>
          <p:cNvPr id="4" name="Slide Image Placeholder 3"/>
          <p:cNvSpPr>
            <a:spLocks noGrp="1" noRot="1" noChangeAspect="1"/>
          </p:cNvSpPr>
          <p:nvPr>
            <p:ph type="sldImg" idx="2"/>
          </p:nvPr>
        </p:nvSpPr>
        <p:spPr>
          <a:xfrm>
            <a:off x="1470025" y="685800"/>
            <a:ext cx="39179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72B3F-3741-B74C-841E-8A767FCD526B}" type="slidenum">
              <a:rPr lang="en-US" smtClean="0"/>
              <a:t>‹#›</a:t>
            </a:fld>
            <a:endParaRPr lang="en-US"/>
          </a:p>
        </p:txBody>
      </p:sp>
    </p:spTree>
    <p:extLst>
      <p:ext uri="{BB962C8B-B14F-4D97-AF65-F5344CB8AC3E}">
        <p14:creationId xmlns:p14="http://schemas.microsoft.com/office/powerpoint/2010/main" val="3844740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Print t</a:t>
            </a:r>
            <a:r>
              <a:rPr lang="en-US" baseline="0" dirty="0"/>
              <a:t>his p</a:t>
            </a:r>
            <a:r>
              <a:rPr lang="en-US" dirty="0"/>
              <a:t>oster file </a:t>
            </a:r>
            <a:r>
              <a:rPr lang="en-US" b="1" dirty="0"/>
              <a:t>at 100% SCALE </a:t>
            </a:r>
            <a:r>
              <a:rPr lang="en-US" dirty="0"/>
              <a:t>to result in a physical print measuring 48” wide x 42” tall.</a:t>
            </a:r>
            <a:r>
              <a:rPr lang="en-US" baseline="0" dirty="0"/>
              <a:t> All type size notations shown above are based on the final printed size of the poster.</a:t>
            </a:r>
          </a:p>
          <a:p>
            <a:r>
              <a:rPr lang="en-US" baseline="0" dirty="0"/>
              <a:t>• Contact Digital Duplicating (375-2969, http://</a:t>
            </a:r>
            <a:r>
              <a:rPr lang="en-US" baseline="0" dirty="0" err="1"/>
              <a:t>digitalduplicating.pnl.gov</a:t>
            </a:r>
            <a:r>
              <a:rPr lang="en-US" baseline="0" dirty="0"/>
              <a:t>) to order poster printing and finishing services for your completed poster design.</a:t>
            </a:r>
          </a:p>
          <a:p>
            <a:r>
              <a:rPr lang="en-US" baseline="0" dirty="0"/>
              <a:t>• Remember to have your poster cleared for public display/distribution through the Information Release system (http://</a:t>
            </a:r>
            <a:r>
              <a:rPr lang="en-US" baseline="0" dirty="0" err="1"/>
              <a:t>informationrelease.pnl.gov</a:t>
            </a:r>
            <a:r>
              <a:rPr lang="en-US" baseline="0" dirty="0"/>
              <a:t>).</a:t>
            </a:r>
          </a:p>
          <a:p>
            <a:r>
              <a:rPr lang="en-US" baseline="0" dirty="0"/>
              <a:t>• Sidebar “About PNNL” box is considered optional, and can be removed if space is needed for technical content.</a:t>
            </a:r>
            <a:endParaRPr lang="en-US" dirty="0"/>
          </a:p>
        </p:txBody>
      </p:sp>
      <p:sp>
        <p:nvSpPr>
          <p:cNvPr id="4" name="Slide Number Placeholder 3"/>
          <p:cNvSpPr>
            <a:spLocks noGrp="1"/>
          </p:cNvSpPr>
          <p:nvPr>
            <p:ph type="sldNum" sz="quarter" idx="10"/>
          </p:nvPr>
        </p:nvSpPr>
        <p:spPr/>
        <p:txBody>
          <a:bodyPr/>
          <a:lstStyle/>
          <a:p>
            <a:fld id="{8D472B3F-3741-B74C-841E-8A767FCD526B}" type="slidenum">
              <a:rPr lang="en-US" smtClean="0"/>
              <a:t>1</a:t>
            </a:fld>
            <a:endParaRPr lang="en-US"/>
          </a:p>
        </p:txBody>
      </p:sp>
    </p:spTree>
    <p:extLst>
      <p:ext uri="{BB962C8B-B14F-4D97-AF65-F5344CB8AC3E}">
        <p14:creationId xmlns:p14="http://schemas.microsoft.com/office/powerpoint/2010/main" val="89270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8x42 Po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059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43891200" cy="38404800"/>
          </a:xfrm>
          <a:prstGeom prst="rect">
            <a:avLst/>
          </a:prstGeom>
          <a:noFill/>
          <a:ln w="12700">
            <a:solidFill>
              <a:schemeClr val="bg1">
                <a:lumMod val="50000"/>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B6E344B2-393F-0E46-BB4F-022B93AD6190}"/>
              </a:ext>
            </a:extLst>
          </p:cNvPr>
          <p:cNvGrpSpPr/>
          <p:nvPr userDrawn="1"/>
        </p:nvGrpSpPr>
        <p:grpSpPr>
          <a:xfrm>
            <a:off x="0" y="0"/>
            <a:ext cx="43891200" cy="38404800"/>
            <a:chOff x="0" y="0"/>
            <a:chExt cx="43891200" cy="38404800"/>
          </a:xfrm>
        </p:grpSpPr>
        <p:grpSp>
          <p:nvGrpSpPr>
            <p:cNvPr id="6" name="Group 5"/>
            <p:cNvGrpSpPr/>
            <p:nvPr userDrawn="1"/>
          </p:nvGrpSpPr>
          <p:grpSpPr>
            <a:xfrm>
              <a:off x="0" y="0"/>
              <a:ext cx="43891200" cy="38404800"/>
              <a:chOff x="0" y="0"/>
              <a:chExt cx="43891200" cy="38404800"/>
            </a:xfrm>
          </p:grpSpPr>
          <p:pic>
            <p:nvPicPr>
              <p:cNvPr id="4" name="Picture 3" descr="PNNL_Poster_Stripe_48x4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30752" y="0"/>
                <a:ext cx="2060448" cy="38404800"/>
              </a:xfrm>
              <a:prstGeom prst="rect">
                <a:avLst/>
              </a:prstGeom>
            </p:spPr>
          </p:pic>
          <p:pic>
            <p:nvPicPr>
              <p:cNvPr id="5" name="Picture 4" descr="PNNL_Poster_Header_48x4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3891200" cy="6492240"/>
              </a:xfrm>
              <a:prstGeom prst="rect">
                <a:avLst/>
              </a:prstGeom>
            </p:spPr>
          </p:pic>
        </p:grpSp>
        <p:grpSp>
          <p:nvGrpSpPr>
            <p:cNvPr id="18" name="Group 17">
              <a:extLst>
                <a:ext uri="{FF2B5EF4-FFF2-40B4-BE49-F238E27FC236}">
                  <a16:creationId xmlns:a16="http://schemas.microsoft.com/office/drawing/2014/main" xmlns="" id="{2BF4B8DE-44D9-2E48-B60D-F5500489296C}"/>
                </a:ext>
              </a:extLst>
            </p:cNvPr>
            <p:cNvGrpSpPr/>
            <p:nvPr userDrawn="1"/>
          </p:nvGrpSpPr>
          <p:grpSpPr>
            <a:xfrm>
              <a:off x="1828800" y="749808"/>
              <a:ext cx="42062400" cy="36689792"/>
              <a:chOff x="1828800" y="749808"/>
              <a:chExt cx="42062400" cy="36689792"/>
            </a:xfrm>
          </p:grpSpPr>
          <p:grpSp>
            <p:nvGrpSpPr>
              <p:cNvPr id="15" name="Group 14">
                <a:extLst>
                  <a:ext uri="{FF2B5EF4-FFF2-40B4-BE49-F238E27FC236}">
                    <a16:creationId xmlns:a16="http://schemas.microsoft.com/office/drawing/2014/main" xmlns="" id="{7615BF53-7525-D842-AC48-AB849ECC5EBC}"/>
                  </a:ext>
                </a:extLst>
              </p:cNvPr>
              <p:cNvGrpSpPr/>
              <p:nvPr userDrawn="1"/>
            </p:nvGrpSpPr>
            <p:grpSpPr>
              <a:xfrm>
                <a:off x="1828800" y="35204400"/>
                <a:ext cx="42062400" cy="2235200"/>
                <a:chOff x="1828800" y="35204400"/>
                <a:chExt cx="42062400" cy="2235200"/>
              </a:xfrm>
            </p:grpSpPr>
            <p:cxnSp>
              <p:nvCxnSpPr>
                <p:cNvPr id="8" name="Straight Connector 7"/>
                <p:cNvCxnSpPr/>
                <p:nvPr userDrawn="1"/>
              </p:nvCxnSpPr>
              <p:spPr>
                <a:xfrm>
                  <a:off x="1828800" y="35204400"/>
                  <a:ext cx="42062400" cy="0"/>
                </a:xfrm>
                <a:prstGeom prst="line">
                  <a:avLst/>
                </a:prstGeom>
                <a:ln w="101600">
                  <a:gradFill flip="none" rotWithShape="1">
                    <a:gsLst>
                      <a:gs pos="0">
                        <a:srgbClr val="B2B3B5"/>
                      </a:gs>
                      <a:gs pos="100000">
                        <a:srgbClr val="707276"/>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xmlns="" id="{039AC047-A98C-994D-969A-B606426EA3E8}"/>
                    </a:ext>
                  </a:extLst>
                </p:cNvPr>
                <p:cNvGrpSpPr/>
                <p:nvPr userDrawn="1"/>
              </p:nvGrpSpPr>
              <p:grpSpPr>
                <a:xfrm>
                  <a:off x="1828800" y="36245800"/>
                  <a:ext cx="38854380" cy="1193800"/>
                  <a:chOff x="1828800" y="36245800"/>
                  <a:chExt cx="38854380" cy="1193800"/>
                </a:xfrm>
              </p:grpSpPr>
              <p:pic>
                <p:nvPicPr>
                  <p:cNvPr id="2" name="Picture 1"/>
                  <p:cNvPicPr>
                    <a:picLocks noChangeAspect="1"/>
                  </p:cNvPicPr>
                  <p:nvPr userDrawn="1"/>
                </p:nvPicPr>
                <p:blipFill>
                  <a:blip r:embed="rId5"/>
                  <a:stretch>
                    <a:fillRect/>
                  </a:stretch>
                </p:blipFill>
                <p:spPr>
                  <a:xfrm>
                    <a:off x="1828800" y="36245800"/>
                    <a:ext cx="3441700" cy="952500"/>
                  </a:xfrm>
                  <a:prstGeom prst="rect">
                    <a:avLst/>
                  </a:prstGeom>
                </p:spPr>
              </p:pic>
              <p:pic>
                <p:nvPicPr>
                  <p:cNvPr id="9" name="Picture 8"/>
                  <p:cNvPicPr>
                    <a:picLocks noChangeAspect="1"/>
                  </p:cNvPicPr>
                  <p:nvPr userDrawn="1"/>
                </p:nvPicPr>
                <p:blipFill>
                  <a:blip r:embed="rId6"/>
                  <a:stretch>
                    <a:fillRect/>
                  </a:stretch>
                </p:blipFill>
                <p:spPr>
                  <a:xfrm>
                    <a:off x="33832800" y="36467288"/>
                    <a:ext cx="6850380" cy="972312"/>
                  </a:xfrm>
                  <a:prstGeom prst="rect">
                    <a:avLst/>
                  </a:prstGeom>
                </p:spPr>
              </p:pic>
            </p:grpSp>
          </p:grpSp>
          <p:pic>
            <p:nvPicPr>
              <p:cNvPr id="11" name="Picture 10">
                <a:extLst>
                  <a:ext uri="{FF2B5EF4-FFF2-40B4-BE49-F238E27FC236}">
                    <a16:creationId xmlns:a16="http://schemas.microsoft.com/office/drawing/2014/main" xmlns="" id="{841BCA71-681D-6C41-ADA4-9AB7B8E7CB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334952" y="749808"/>
                <a:ext cx="5010912" cy="4888991"/>
              </a:xfrm>
              <a:prstGeom prst="rect">
                <a:avLst/>
              </a:prstGeom>
            </p:spPr>
          </p:pic>
        </p:grpSp>
      </p:grpSp>
    </p:spTree>
    <p:extLst>
      <p:ext uri="{BB962C8B-B14F-4D97-AF65-F5344CB8AC3E}">
        <p14:creationId xmlns:p14="http://schemas.microsoft.com/office/powerpoint/2010/main" val="396846365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3135020" rtl="0" eaLnBrk="1" latinLnBrk="0" hangingPunct="1">
        <a:spcBef>
          <a:spcPct val="0"/>
        </a:spcBef>
        <a:buNone/>
        <a:defRPr sz="15100" kern="1200">
          <a:solidFill>
            <a:schemeClr val="tx1"/>
          </a:solidFill>
          <a:latin typeface="+mj-lt"/>
          <a:ea typeface="+mj-ea"/>
          <a:cs typeface="+mj-cs"/>
        </a:defRPr>
      </a:lvl1pPr>
    </p:titleStyle>
    <p:bodyStyle>
      <a:lvl1pPr marL="1175633" indent="-1175633" algn="l" defTabSz="3135020" rtl="0" eaLnBrk="1" latinLnBrk="0" hangingPunct="1">
        <a:spcBef>
          <a:spcPct val="20000"/>
        </a:spcBef>
        <a:buFont typeface="Arial" pitchFamily="34" charset="0"/>
        <a:buChar char="•"/>
        <a:defRPr sz="11000" kern="1200">
          <a:solidFill>
            <a:schemeClr val="tx1"/>
          </a:solidFill>
          <a:latin typeface="+mn-lt"/>
          <a:ea typeface="+mn-ea"/>
          <a:cs typeface="+mn-cs"/>
        </a:defRPr>
      </a:lvl1pPr>
      <a:lvl2pPr marL="2547204" indent="-979694" algn="l" defTabSz="3135020" rtl="0" eaLnBrk="1" latinLnBrk="0" hangingPunct="1">
        <a:spcBef>
          <a:spcPct val="20000"/>
        </a:spcBef>
        <a:buFont typeface="Arial" pitchFamily="34" charset="0"/>
        <a:buChar char="–"/>
        <a:defRPr sz="9600" kern="1200">
          <a:solidFill>
            <a:schemeClr val="tx1"/>
          </a:solidFill>
          <a:latin typeface="+mn-lt"/>
          <a:ea typeface="+mn-ea"/>
          <a:cs typeface="+mn-cs"/>
        </a:defRPr>
      </a:lvl2pPr>
      <a:lvl3pPr marL="3918776" indent="-783755" algn="l" defTabSz="3135020" rtl="0" eaLnBrk="1" latinLnBrk="0" hangingPunct="1">
        <a:spcBef>
          <a:spcPct val="20000"/>
        </a:spcBef>
        <a:buFont typeface="Arial" pitchFamily="34" charset="0"/>
        <a:buChar char="•"/>
        <a:defRPr sz="8200" kern="1200">
          <a:solidFill>
            <a:schemeClr val="tx1"/>
          </a:solidFill>
          <a:latin typeface="+mn-lt"/>
          <a:ea typeface="+mn-ea"/>
          <a:cs typeface="+mn-cs"/>
        </a:defRPr>
      </a:lvl3pPr>
      <a:lvl4pPr marL="548628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4pPr>
      <a:lvl5pPr marL="705379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5pPr>
      <a:lvl6pPr marL="862130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6pPr>
      <a:lvl7pPr marL="1018881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7pPr>
      <a:lvl8pPr marL="11756327"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8pPr>
      <a:lvl9pPr marL="13323837"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9pPr>
    </p:bodyStyle>
    <p:otherStyle>
      <a:defPPr>
        <a:defRPr lang="en-US"/>
      </a:defPPr>
      <a:lvl1pPr marL="0" algn="l" defTabSz="3135020" rtl="0" eaLnBrk="1" latinLnBrk="0" hangingPunct="1">
        <a:defRPr sz="6200" kern="1200">
          <a:solidFill>
            <a:schemeClr val="tx1"/>
          </a:solidFill>
          <a:latin typeface="+mn-lt"/>
          <a:ea typeface="+mn-ea"/>
          <a:cs typeface="+mn-cs"/>
        </a:defRPr>
      </a:lvl1pPr>
      <a:lvl2pPr marL="1567510" algn="l" defTabSz="3135020" rtl="0" eaLnBrk="1" latinLnBrk="0" hangingPunct="1">
        <a:defRPr sz="6200" kern="1200">
          <a:solidFill>
            <a:schemeClr val="tx1"/>
          </a:solidFill>
          <a:latin typeface="+mn-lt"/>
          <a:ea typeface="+mn-ea"/>
          <a:cs typeface="+mn-cs"/>
        </a:defRPr>
      </a:lvl2pPr>
      <a:lvl3pPr marL="3135020" algn="l" defTabSz="3135020" rtl="0" eaLnBrk="1" latinLnBrk="0" hangingPunct="1">
        <a:defRPr sz="6200" kern="1200">
          <a:solidFill>
            <a:schemeClr val="tx1"/>
          </a:solidFill>
          <a:latin typeface="+mn-lt"/>
          <a:ea typeface="+mn-ea"/>
          <a:cs typeface="+mn-cs"/>
        </a:defRPr>
      </a:lvl3pPr>
      <a:lvl4pPr marL="4702531" algn="l" defTabSz="3135020" rtl="0" eaLnBrk="1" latinLnBrk="0" hangingPunct="1">
        <a:defRPr sz="6200" kern="1200">
          <a:solidFill>
            <a:schemeClr val="tx1"/>
          </a:solidFill>
          <a:latin typeface="+mn-lt"/>
          <a:ea typeface="+mn-ea"/>
          <a:cs typeface="+mn-cs"/>
        </a:defRPr>
      </a:lvl4pPr>
      <a:lvl5pPr marL="6270041" algn="l" defTabSz="3135020" rtl="0" eaLnBrk="1" latinLnBrk="0" hangingPunct="1">
        <a:defRPr sz="6200" kern="1200">
          <a:solidFill>
            <a:schemeClr val="tx1"/>
          </a:solidFill>
          <a:latin typeface="+mn-lt"/>
          <a:ea typeface="+mn-ea"/>
          <a:cs typeface="+mn-cs"/>
        </a:defRPr>
      </a:lvl5pPr>
      <a:lvl6pPr marL="7837551" algn="l" defTabSz="3135020" rtl="0" eaLnBrk="1" latinLnBrk="0" hangingPunct="1">
        <a:defRPr sz="6200" kern="1200">
          <a:solidFill>
            <a:schemeClr val="tx1"/>
          </a:solidFill>
          <a:latin typeface="+mn-lt"/>
          <a:ea typeface="+mn-ea"/>
          <a:cs typeface="+mn-cs"/>
        </a:defRPr>
      </a:lvl6pPr>
      <a:lvl7pPr marL="9405061" algn="l" defTabSz="3135020" rtl="0" eaLnBrk="1" latinLnBrk="0" hangingPunct="1">
        <a:defRPr sz="6200" kern="1200">
          <a:solidFill>
            <a:schemeClr val="tx1"/>
          </a:solidFill>
          <a:latin typeface="+mn-lt"/>
          <a:ea typeface="+mn-ea"/>
          <a:cs typeface="+mn-cs"/>
        </a:defRPr>
      </a:lvl7pPr>
      <a:lvl8pPr marL="10972571" algn="l" defTabSz="3135020" rtl="0" eaLnBrk="1" latinLnBrk="0" hangingPunct="1">
        <a:defRPr sz="6200" kern="1200">
          <a:solidFill>
            <a:schemeClr val="tx1"/>
          </a:solidFill>
          <a:latin typeface="+mn-lt"/>
          <a:ea typeface="+mn-ea"/>
          <a:cs typeface="+mn-cs"/>
        </a:defRPr>
      </a:lvl8pPr>
      <a:lvl9pPr marL="12540082" algn="l" defTabSz="3135020" rtl="0" eaLnBrk="1" latinLnBrk="0" hangingPunct="1">
        <a:defRPr sz="6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xmlns="" id="{F4EE9126-73B2-43D3-B013-04B19E8CD7A8}"/>
              </a:ext>
            </a:extLst>
          </p:cNvPr>
          <p:cNvPicPr>
            <a:picLocks/>
          </p:cNvPicPr>
          <p:nvPr/>
        </p:nvPicPr>
        <p:blipFill rotWithShape="1">
          <a:blip r:embed="rId3" cstate="print">
            <a:extLst>
              <a:ext uri="{28A0092B-C50C-407E-A947-70E740481C1C}">
                <a14:useLocalDpi xmlns:a14="http://schemas.microsoft.com/office/drawing/2010/main" val="0"/>
              </a:ext>
            </a:extLst>
          </a:blip>
          <a:srcRect b="5435"/>
          <a:stretch/>
        </p:blipFill>
        <p:spPr>
          <a:xfrm>
            <a:off x="15392400" y="28618082"/>
            <a:ext cx="10210800" cy="6444522"/>
          </a:xfrm>
          <a:prstGeom prst="rect">
            <a:avLst/>
          </a:prstGeom>
        </p:spPr>
      </p:pic>
      <p:pic>
        <p:nvPicPr>
          <p:cNvPr id="27" name="Picture 26">
            <a:extLst>
              <a:ext uri="{FF2B5EF4-FFF2-40B4-BE49-F238E27FC236}">
                <a16:creationId xmlns:a16="http://schemas.microsoft.com/office/drawing/2014/main" xmlns="" id="{B32962FF-F8E9-452C-99F4-C2587147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783" y="7151882"/>
            <a:ext cx="14034221" cy="4496031"/>
          </a:xfrm>
          <a:prstGeom prst="rect">
            <a:avLst/>
          </a:prstGeom>
        </p:spPr>
      </p:pic>
      <p:pic>
        <p:nvPicPr>
          <p:cNvPr id="22" name="Picture 21">
            <a:extLst>
              <a:ext uri="{FF2B5EF4-FFF2-40B4-BE49-F238E27FC236}">
                <a16:creationId xmlns:a16="http://schemas.microsoft.com/office/drawing/2014/main" xmlns="" id="{4F1C3E22-1C21-45E1-B583-4868E3BB9A2B}"/>
              </a:ext>
            </a:extLst>
          </p:cNvPr>
          <p:cNvPicPr>
            <a:picLocks noChangeAspect="1"/>
          </p:cNvPicPr>
          <p:nvPr/>
        </p:nvPicPr>
        <p:blipFill rotWithShape="1">
          <a:blip r:embed="rId5">
            <a:extLst>
              <a:ext uri="{28A0092B-C50C-407E-A947-70E740481C1C}">
                <a14:useLocalDpi xmlns:a14="http://schemas.microsoft.com/office/drawing/2010/main" val="0"/>
              </a:ext>
            </a:extLst>
          </a:blip>
          <a:srcRect l="2756" b="3482"/>
          <a:stretch/>
        </p:blipFill>
        <p:spPr>
          <a:xfrm>
            <a:off x="0" y="31189102"/>
            <a:ext cx="9934820" cy="3939098"/>
          </a:xfrm>
          <a:prstGeom prst="rect">
            <a:avLst/>
          </a:prstGeom>
        </p:spPr>
      </p:pic>
      <p:pic>
        <p:nvPicPr>
          <p:cNvPr id="8" name="Picture 7">
            <a:extLst>
              <a:ext uri="{FF2B5EF4-FFF2-40B4-BE49-F238E27FC236}">
                <a16:creationId xmlns:a16="http://schemas.microsoft.com/office/drawing/2014/main" xmlns="" id="{A0789B1D-1E89-4DFB-9F8E-A1C8E09F1A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75" y="19141389"/>
            <a:ext cx="9882874" cy="11787842"/>
          </a:xfrm>
          <a:prstGeom prst="rect">
            <a:avLst/>
          </a:prstGeom>
        </p:spPr>
      </p:pic>
      <p:pic>
        <p:nvPicPr>
          <p:cNvPr id="3" name="Picture 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9872772" y="7315200"/>
            <a:ext cx="11796783" cy="844978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38223" y="22633559"/>
            <a:ext cx="5589314" cy="3350641"/>
          </a:xfrm>
          <a:prstGeom prst="rect">
            <a:avLst/>
          </a:prstGeom>
        </p:spPr>
      </p:pic>
      <p:sp>
        <p:nvSpPr>
          <p:cNvPr id="5" name="TextBox 4"/>
          <p:cNvSpPr txBox="1"/>
          <p:nvPr/>
        </p:nvSpPr>
        <p:spPr>
          <a:xfrm>
            <a:off x="762000" y="886494"/>
            <a:ext cx="36804600" cy="5078313"/>
          </a:xfrm>
          <a:prstGeom prst="rect">
            <a:avLst/>
          </a:prstGeom>
          <a:noFill/>
        </p:spPr>
        <p:txBody>
          <a:bodyPr wrap="square" lIns="0" rIns="0" bIns="0" rtlCol="0">
            <a:spAutoFit/>
          </a:bodyPr>
          <a:lstStyle/>
          <a:p>
            <a:pPr>
              <a:lnSpc>
                <a:spcPts val="10560"/>
              </a:lnSpc>
            </a:pPr>
            <a:r>
              <a:rPr lang="en-US" sz="8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Evaluation of GPM Ku-band Radar Reflectivity Observation and E3SM Simulation Using NEXRAD Network over the Continental U.S. in warm seasons </a:t>
            </a:r>
            <a:r>
              <a:rPr lang="en-US" dirty="0">
                <a:solidFill>
                  <a:schemeClr val="bg1"/>
                </a:solidFill>
                <a:latin typeface="Arial"/>
                <a:cs typeface="Arial"/>
              </a:rPr>
              <a:t>Jingyu Wang</a:t>
            </a:r>
            <a:r>
              <a:rPr lang="en-US" baseline="30000" dirty="0">
                <a:solidFill>
                  <a:schemeClr val="bg1"/>
                </a:solidFill>
                <a:latin typeface="Arial"/>
                <a:cs typeface="Arial"/>
              </a:rPr>
              <a:t>1</a:t>
            </a:r>
            <a:r>
              <a:rPr lang="en-US" dirty="0">
                <a:solidFill>
                  <a:schemeClr val="bg1"/>
                </a:solidFill>
                <a:latin typeface="Arial"/>
                <a:cs typeface="Arial"/>
              </a:rPr>
              <a:t>, R. A. Houze, Jr.</a:t>
            </a:r>
            <a:r>
              <a:rPr lang="en-US" baseline="30000" dirty="0">
                <a:solidFill>
                  <a:schemeClr val="bg1"/>
                </a:solidFill>
                <a:latin typeface="Arial"/>
                <a:cs typeface="Arial"/>
              </a:rPr>
              <a:t>1,2</a:t>
            </a:r>
            <a:r>
              <a:rPr lang="en-US" dirty="0">
                <a:solidFill>
                  <a:schemeClr val="bg1"/>
                </a:solidFill>
                <a:latin typeface="Arial"/>
                <a:cs typeface="Arial"/>
              </a:rPr>
              <a:t>, Jiwen Fan</a:t>
            </a:r>
            <a:r>
              <a:rPr lang="en-US" baseline="30000" dirty="0">
                <a:solidFill>
                  <a:schemeClr val="bg1"/>
                </a:solidFill>
                <a:latin typeface="Arial"/>
                <a:cs typeface="Arial"/>
              </a:rPr>
              <a:t>1</a:t>
            </a:r>
            <a:r>
              <a:rPr lang="en-US" dirty="0">
                <a:solidFill>
                  <a:schemeClr val="bg1"/>
                </a:solidFill>
                <a:latin typeface="Arial"/>
                <a:cs typeface="Arial"/>
              </a:rPr>
              <a:t>, S. R. Brodzik</a:t>
            </a:r>
            <a:r>
              <a:rPr lang="en-US" baseline="30000" dirty="0">
                <a:solidFill>
                  <a:schemeClr val="bg1"/>
                </a:solidFill>
                <a:latin typeface="Arial"/>
                <a:cs typeface="Arial"/>
              </a:rPr>
              <a:t>2</a:t>
            </a:r>
            <a:r>
              <a:rPr lang="en-US" dirty="0">
                <a:solidFill>
                  <a:schemeClr val="bg1"/>
                </a:solidFill>
                <a:latin typeface="Arial"/>
                <a:cs typeface="Arial"/>
              </a:rPr>
              <a:t>, and Zhe Feng</a:t>
            </a:r>
            <a:r>
              <a:rPr lang="en-US" baseline="30000" dirty="0">
                <a:solidFill>
                  <a:schemeClr val="bg1"/>
                </a:solidFill>
                <a:latin typeface="Arial"/>
                <a:cs typeface="Arial"/>
              </a:rPr>
              <a:t>1</a:t>
            </a:r>
            <a:r>
              <a:rPr lang="en-US" dirty="0">
                <a:solidFill>
                  <a:schemeClr val="bg1"/>
                </a:solidFill>
                <a:latin typeface="Arial"/>
                <a:cs typeface="Arial"/>
              </a:rPr>
              <a:t> </a:t>
            </a:r>
          </a:p>
          <a:p>
            <a:pPr>
              <a:spcAft>
                <a:spcPts val="1067"/>
              </a:spcAft>
            </a:pPr>
            <a:r>
              <a:rPr lang="en-US" baseline="30000" dirty="0">
                <a:solidFill>
                  <a:schemeClr val="bg1"/>
                </a:solidFill>
                <a:latin typeface="Arial"/>
                <a:cs typeface="Arial"/>
              </a:rPr>
              <a:t>1</a:t>
            </a:r>
            <a:r>
              <a:rPr lang="en-US" dirty="0">
                <a:solidFill>
                  <a:schemeClr val="bg1"/>
                </a:solidFill>
                <a:latin typeface="Arial"/>
                <a:cs typeface="Arial"/>
              </a:rPr>
              <a:t>Pacific Northwest National Laboratory; </a:t>
            </a:r>
            <a:r>
              <a:rPr lang="en-US" baseline="30000" dirty="0">
                <a:solidFill>
                  <a:schemeClr val="bg1"/>
                </a:solidFill>
                <a:latin typeface="Arial"/>
                <a:cs typeface="Arial"/>
              </a:rPr>
              <a:t>2</a:t>
            </a:r>
            <a:r>
              <a:rPr lang="en-US" dirty="0">
                <a:solidFill>
                  <a:schemeClr val="bg1"/>
                </a:solidFill>
                <a:latin typeface="Arial"/>
                <a:cs typeface="Arial"/>
              </a:rPr>
              <a:t>University of Washington</a:t>
            </a:r>
          </a:p>
        </p:txBody>
      </p:sp>
      <p:sp>
        <p:nvSpPr>
          <p:cNvPr id="6" name="TextBox 5"/>
          <p:cNvSpPr txBox="1"/>
          <p:nvPr/>
        </p:nvSpPr>
        <p:spPr>
          <a:xfrm rot="16200000">
            <a:off x="-4343400" y="33604200"/>
            <a:ext cx="9144000" cy="228600"/>
          </a:xfrm>
          <a:prstGeom prst="rect">
            <a:avLst/>
          </a:prstGeom>
          <a:noFill/>
        </p:spPr>
        <p:txBody>
          <a:bodyPr wrap="square" lIns="0" tIns="0" rIns="0" bIns="0" rtlCol="0">
            <a:noAutofit/>
          </a:bodyPr>
          <a:lstStyle/>
          <a:p>
            <a:r>
              <a:rPr lang="en-US" sz="1200" baseline="0" dirty="0">
                <a:solidFill>
                  <a:schemeClr val="bg1">
                    <a:lumMod val="75000"/>
                  </a:schemeClr>
                </a:solidFill>
                <a:latin typeface="Arial"/>
                <a:cs typeface="Arial"/>
              </a:rPr>
              <a:t>File Name</a:t>
            </a:r>
            <a:r>
              <a:rPr lang="en-US" sz="1200" dirty="0">
                <a:solidFill>
                  <a:schemeClr val="bg1">
                    <a:lumMod val="75000"/>
                  </a:schemeClr>
                </a:solidFill>
                <a:latin typeface="Arial"/>
                <a:cs typeface="Arial"/>
              </a:rPr>
              <a:t>  //</a:t>
            </a:r>
            <a:r>
              <a:rPr lang="en-US" sz="1200" baseline="0" dirty="0">
                <a:solidFill>
                  <a:schemeClr val="bg1">
                    <a:lumMod val="75000"/>
                  </a:schemeClr>
                </a:solidFill>
                <a:latin typeface="Arial"/>
                <a:cs typeface="Arial"/>
              </a:rPr>
              <a:t>  File Date </a:t>
            </a:r>
            <a:r>
              <a:rPr lang="en-US" sz="1200" dirty="0">
                <a:solidFill>
                  <a:schemeClr val="bg1">
                    <a:lumMod val="75000"/>
                  </a:schemeClr>
                </a:solidFill>
                <a:latin typeface="Arial"/>
                <a:cs typeface="Arial"/>
              </a:rPr>
              <a:t> //  PNNL-SA-#####</a:t>
            </a:r>
          </a:p>
        </p:txBody>
      </p:sp>
      <p:sp>
        <p:nvSpPr>
          <p:cNvPr id="10" name="Rectangle 9"/>
          <p:cNvSpPr/>
          <p:nvPr/>
        </p:nvSpPr>
        <p:spPr>
          <a:xfrm>
            <a:off x="228600" y="6417796"/>
            <a:ext cx="15048790" cy="5800755"/>
          </a:xfrm>
          <a:prstGeom prst="rect">
            <a:avLst/>
          </a:prstGeom>
        </p:spPr>
        <p:txBody>
          <a:bodyPr wrap="square">
            <a:spAutoFit/>
          </a:bodyPr>
          <a:lstStyle/>
          <a:p>
            <a:pPr marL="609585" indent="-609585">
              <a:lnSpc>
                <a:spcPct val="107000"/>
              </a:lnSpc>
              <a:spcAft>
                <a:spcPts val="1067"/>
              </a:spcAft>
              <a:buFont typeface="Wingdings" panose="05000000000000000000" pitchFamily="2" charset="2"/>
              <a:buChar char="Ø"/>
            </a:pPr>
            <a:r>
              <a:rPr lang="en-US" sz="5400" b="1" dirty="0">
                <a:solidFill>
                  <a:schemeClr val="accent6">
                    <a:lumMod val="75000"/>
                  </a:schemeClr>
                </a:solidFill>
                <a:latin typeface="Times New Roman" panose="02020603050405020304" pitchFamily="18" charset="0"/>
                <a:cs typeface="Times New Roman" panose="02020603050405020304" pitchFamily="18" charset="0"/>
              </a:rPr>
              <a:t>Introduction</a:t>
            </a:r>
          </a:p>
          <a:p>
            <a:pPr marL="571500" indent="-571500">
              <a:buFont typeface="Arial" panose="020B0604020202020204" pitchFamily="34" charset="0"/>
              <a:buChar char="•"/>
            </a:pPr>
            <a:r>
              <a:rPr lang="en-US" sz="3800" dirty="0">
                <a:solidFill>
                  <a:schemeClr val="tx2">
                    <a:lumMod val="75000"/>
                  </a:schemeClr>
                </a:solidFill>
                <a:latin typeface="Times New Roman" panose="02020603050405020304" pitchFamily="18" charset="0"/>
                <a:cs typeface="Times New Roman" panose="02020603050405020304" pitchFamily="18" charset="0"/>
              </a:rPr>
              <a:t>Global observation and model simulation of clouds and precipitation have been challenging </a:t>
            </a:r>
          </a:p>
          <a:p>
            <a:pPr marL="571500" indent="-571500">
              <a:buFont typeface="Arial" panose="020B0604020202020204" pitchFamily="34" charset="0"/>
              <a:buChar char="•"/>
            </a:pPr>
            <a:r>
              <a:rPr lang="en-US" sz="3800" dirty="0">
                <a:solidFill>
                  <a:schemeClr val="tx2">
                    <a:lumMod val="75000"/>
                  </a:schemeClr>
                </a:solidFill>
                <a:latin typeface="Times New Roman" panose="02020603050405020304" pitchFamily="18" charset="0"/>
                <a:cs typeface="Times New Roman" panose="02020603050405020304" pitchFamily="18" charset="0"/>
              </a:rPr>
              <a:t>GPM can provide the near-global coverage of 3D radar reflectivity and E3SM is designed to address the challenges in simulating water cycle globally and regionally</a:t>
            </a:r>
          </a:p>
          <a:p>
            <a:pPr marL="571500" indent="-571500">
              <a:buFont typeface="Arial" panose="020B0604020202020204" pitchFamily="34" charset="0"/>
              <a:buChar char="•"/>
            </a:pPr>
            <a:r>
              <a:rPr lang="en-US" sz="3800" dirty="0">
                <a:solidFill>
                  <a:schemeClr val="tx2">
                    <a:lumMod val="75000"/>
                  </a:schemeClr>
                </a:solidFill>
                <a:latin typeface="Times New Roman" panose="02020603050405020304" pitchFamily="18" charset="0"/>
                <a:cs typeface="Times New Roman" panose="02020603050405020304" pitchFamily="18" charset="0"/>
              </a:rPr>
              <a:t>This study uses NEXRAD to evaluate GPM observation and E3SM performance in simulating warm season cloud structure and precipitation over the U.S.</a:t>
            </a:r>
          </a:p>
        </p:txBody>
      </p:sp>
      <p:sp>
        <p:nvSpPr>
          <p:cNvPr id="12" name="TextBox 11">
            <a:extLst>
              <a:ext uri="{FF2B5EF4-FFF2-40B4-BE49-F238E27FC236}">
                <a16:creationId xmlns:a16="http://schemas.microsoft.com/office/drawing/2014/main" xmlns="" id="{9A254F9F-9517-4449-94E7-6E22FD19DEE9}"/>
              </a:ext>
            </a:extLst>
          </p:cNvPr>
          <p:cNvSpPr txBox="1"/>
          <p:nvPr/>
        </p:nvSpPr>
        <p:spPr>
          <a:xfrm>
            <a:off x="14580718" y="35902039"/>
            <a:ext cx="14299082" cy="2123658"/>
          </a:xfrm>
          <a:prstGeom prst="rect">
            <a:avLst/>
          </a:prstGeom>
          <a:noFill/>
        </p:spPr>
        <p:txBody>
          <a:bodyPr wrap="square" rtlCol="0">
            <a:spAutoFit/>
          </a:bodyPr>
          <a:lstStyle/>
          <a:p>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Acknowledgements: </a:t>
            </a:r>
            <a:r>
              <a:rPr lang="en-US" sz="4400" dirty="0">
                <a:latin typeface="Times New Roman" panose="02020603050405020304" pitchFamily="18" charset="0"/>
                <a:cs typeface="Times New Roman" panose="02020603050405020304" pitchFamily="18" charset="0"/>
              </a:rPr>
              <a:t>DOE Climate Model Development and Validation – Mesoscale Convective Systems (CMDV-MCS</a:t>
            </a:r>
            <a:r>
              <a:rPr lang="en-US" sz="4400" dirty="0" smtClean="0">
                <a:latin typeface="Times New Roman" panose="02020603050405020304" pitchFamily="18" charset="0"/>
                <a:cs typeface="Times New Roman" panose="02020603050405020304" pitchFamily="18" charset="0"/>
              </a:rPr>
              <a:t>); RAH was supported </a:t>
            </a:r>
            <a:r>
              <a:rPr lang="en-US" sz="4400" smtClean="0">
                <a:latin typeface="Times New Roman" panose="02020603050405020304" pitchFamily="18" charset="0"/>
                <a:cs typeface="Times New Roman" panose="02020603050405020304" pitchFamily="18" charset="0"/>
              </a:rPr>
              <a:t>partially by </a:t>
            </a:r>
            <a:r>
              <a:rPr lang="en-US" sz="4400" smtClean="0">
                <a:latin typeface="Times New Roman" panose="02020603050405020304" pitchFamily="18" charset="0"/>
                <a:cs typeface="Times New Roman" panose="02020603050405020304" pitchFamily="18" charset="0"/>
              </a:rPr>
              <a:t>NASA </a:t>
            </a:r>
            <a:r>
              <a:rPr lang="en-US" sz="4400">
                <a:latin typeface="Times New Roman" panose="02020603050405020304" pitchFamily="18" charset="0"/>
                <a:cs typeface="Times New Roman" panose="02020603050405020304" pitchFamily="18" charset="0"/>
              </a:rPr>
              <a:t>grant </a:t>
            </a:r>
            <a:r>
              <a:rPr lang="en-US" sz="4400" smtClean="0">
                <a:latin typeface="Times New Roman" panose="02020603050405020304" pitchFamily="18" charset="0"/>
                <a:cs typeface="Times New Roman" panose="02020603050405020304" pitchFamily="18" charset="0"/>
              </a:rPr>
              <a:t>NNX16AD75G.</a:t>
            </a:r>
            <a:endParaRPr lang="en-US" sz="44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E8A24E0-235C-FC4D-A584-DA5066C7C8A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753600" y="35680047"/>
            <a:ext cx="4386477" cy="2288597"/>
          </a:xfrm>
          <a:prstGeom prst="rect">
            <a:avLst/>
          </a:prstGeom>
        </p:spPr>
      </p:pic>
      <p:sp>
        <p:nvSpPr>
          <p:cNvPr id="14" name="TextBox 13">
            <a:extLst>
              <a:ext uri="{FF2B5EF4-FFF2-40B4-BE49-F238E27FC236}">
                <a16:creationId xmlns:a16="http://schemas.microsoft.com/office/drawing/2014/main" xmlns="" id="{4F7B62FA-82D2-9A42-90D2-D54B01292BAB}"/>
              </a:ext>
            </a:extLst>
          </p:cNvPr>
          <p:cNvSpPr txBox="1"/>
          <p:nvPr/>
        </p:nvSpPr>
        <p:spPr>
          <a:xfrm>
            <a:off x="28669786" y="35509200"/>
            <a:ext cx="13129150" cy="769441"/>
          </a:xfrm>
          <a:prstGeom prst="rect">
            <a:avLst/>
          </a:prstGeom>
          <a:noFill/>
        </p:spPr>
        <p:txBody>
          <a:bodyPr wrap="square" rtlCol="0">
            <a:spAutoFit/>
          </a:bodyPr>
          <a:lstStyle/>
          <a:p>
            <a:r>
              <a:rPr lang="en-US" sz="4400" b="1" dirty="0">
                <a:solidFill>
                  <a:schemeClr val="accent6">
                    <a:lumMod val="75000"/>
                  </a:schemeClr>
                </a:solidFill>
                <a:latin typeface="Times New Roman" panose="02020603050405020304" pitchFamily="18" charset="0"/>
                <a:cs typeface="Times New Roman" panose="02020603050405020304" pitchFamily="18" charset="0"/>
              </a:rPr>
              <a:t>Contact: </a:t>
            </a:r>
            <a:r>
              <a:rPr lang="en-US" sz="4400" dirty="0" err="1">
                <a:latin typeface="Times New Roman" panose="02020603050405020304" pitchFamily="18" charset="0"/>
                <a:cs typeface="Times New Roman" panose="02020603050405020304" pitchFamily="18" charset="0"/>
              </a:rPr>
              <a:t>Jingyu</a:t>
            </a:r>
            <a:r>
              <a:rPr lang="en-US" sz="4400" dirty="0">
                <a:latin typeface="Times New Roman" panose="02020603050405020304" pitchFamily="18" charset="0"/>
                <a:cs typeface="Times New Roman" panose="02020603050405020304" pitchFamily="18" charset="0"/>
              </a:rPr>
              <a:t> Wang, </a:t>
            </a:r>
            <a:r>
              <a:rPr lang="en-US" sz="4400" dirty="0" err="1">
                <a:latin typeface="Times New Roman" panose="02020603050405020304" pitchFamily="18" charset="0"/>
                <a:cs typeface="Times New Roman" panose="02020603050405020304" pitchFamily="18" charset="0"/>
              </a:rPr>
              <a:t>jingyu.wang@pnnl.gov</a:t>
            </a:r>
            <a:endParaRPr lang="en-US" sz="4400" dirty="0">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xmlns="" id="{FFA39E0C-1164-3240-A4F1-47AE7F4F60AA}"/>
              </a:ext>
            </a:extLst>
          </p:cNvPr>
          <p:cNvCxnSpPr/>
          <p:nvPr/>
        </p:nvCxnSpPr>
        <p:spPr>
          <a:xfrm>
            <a:off x="15277390" y="8982855"/>
            <a:ext cx="25400" cy="25781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321674" y="19170873"/>
            <a:ext cx="13383063" cy="769441"/>
          </a:xfrm>
          <a:prstGeom prst="rect">
            <a:avLst/>
          </a:prstGeom>
          <a:noFill/>
        </p:spPr>
        <p:txBody>
          <a:bodyPr wrap="square" rtlCol="0">
            <a:spAutoFit/>
          </a:bodyPr>
          <a:lstStyle/>
          <a:p>
            <a:pPr marL="609585" indent="-609585">
              <a:buFont typeface="Wingdings" pitchFamily="2" charset="2"/>
              <a:buChar char="§"/>
            </a:pPr>
            <a:r>
              <a:rPr lang="en-US" sz="4400" b="1" dirty="0">
                <a:solidFill>
                  <a:schemeClr val="accent1">
                    <a:lumMod val="75000"/>
                  </a:schemeClr>
                </a:solidFill>
              </a:rPr>
              <a:t>Global distribution of GPM detected MCSs</a:t>
            </a:r>
          </a:p>
        </p:txBody>
      </p:sp>
      <p:cxnSp>
        <p:nvCxnSpPr>
          <p:cNvPr id="36" name="Straight Connector 35">
            <a:extLst>
              <a:ext uri="{FF2B5EF4-FFF2-40B4-BE49-F238E27FC236}">
                <a16:creationId xmlns:a16="http://schemas.microsoft.com/office/drawing/2014/main" xmlns="" id="{FFA39E0C-1164-3240-A4F1-47AE7F4F60AA}"/>
              </a:ext>
            </a:extLst>
          </p:cNvPr>
          <p:cNvCxnSpPr/>
          <p:nvPr/>
        </p:nvCxnSpPr>
        <p:spPr>
          <a:xfrm>
            <a:off x="29310304" y="8910986"/>
            <a:ext cx="25400" cy="25781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5234442" y="27379014"/>
            <a:ext cx="14028829" cy="1446550"/>
          </a:xfrm>
          <a:prstGeom prst="rect">
            <a:avLst/>
          </a:prstGeom>
          <a:noFill/>
        </p:spPr>
        <p:txBody>
          <a:bodyPr wrap="square" rtlCol="0">
            <a:spAutoFit/>
          </a:bodyPr>
          <a:lstStyle/>
          <a:p>
            <a:pPr marL="685800" indent="-685800">
              <a:buFont typeface="Wingdings" pitchFamily="2" charset="2"/>
              <a:buChar char="§"/>
            </a:pPr>
            <a:r>
              <a:rPr lang="en-US" sz="4400" b="1" dirty="0">
                <a:solidFill>
                  <a:schemeClr val="accent1">
                    <a:lumMod val="75000"/>
                  </a:schemeClr>
                </a:solidFill>
              </a:rPr>
              <a:t>Evaluation of spatial patterns simulated by E3SM using GPM/NEXRAD</a:t>
            </a:r>
          </a:p>
        </p:txBody>
      </p:sp>
      <p:sp>
        <p:nvSpPr>
          <p:cNvPr id="44" name="TextBox 43"/>
          <p:cNvSpPr txBox="1"/>
          <p:nvPr/>
        </p:nvSpPr>
        <p:spPr>
          <a:xfrm>
            <a:off x="29323004" y="18632509"/>
            <a:ext cx="6989029" cy="769441"/>
          </a:xfrm>
          <a:prstGeom prst="rect">
            <a:avLst/>
          </a:prstGeom>
          <a:noFill/>
        </p:spPr>
        <p:txBody>
          <a:bodyPr wrap="none" rtlCol="0">
            <a:spAutoFit/>
          </a:bodyPr>
          <a:lstStyle/>
          <a:p>
            <a:pPr marL="609585" indent="-609585">
              <a:buFont typeface="Wingdings" pitchFamily="2" charset="2"/>
              <a:buChar char="§"/>
            </a:pPr>
            <a:r>
              <a:rPr lang="en-US" sz="4400" b="1" dirty="0">
                <a:solidFill>
                  <a:schemeClr val="accent1">
                    <a:lumMod val="75000"/>
                  </a:schemeClr>
                </a:solidFill>
              </a:rPr>
              <a:t>Evaluation of precipitation</a:t>
            </a: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734" y="19424785"/>
            <a:ext cx="7041490" cy="6421330"/>
          </a:xfrm>
          <a:prstGeom prst="rect">
            <a:avLst/>
          </a:prstGeom>
        </p:spPr>
      </p:pic>
      <p:sp>
        <p:nvSpPr>
          <p:cNvPr id="50" name="Rectangle 49"/>
          <p:cNvSpPr/>
          <p:nvPr/>
        </p:nvSpPr>
        <p:spPr>
          <a:xfrm>
            <a:off x="29620450" y="23427549"/>
            <a:ext cx="632243" cy="19470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7285182" y="23361536"/>
            <a:ext cx="814818" cy="7796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8100000" y="24079200"/>
            <a:ext cx="1600200" cy="137724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3" name="Rectangle 52"/>
          <p:cNvSpPr/>
          <p:nvPr/>
        </p:nvSpPr>
        <p:spPr>
          <a:xfrm>
            <a:off x="30407198" y="23413022"/>
            <a:ext cx="1189793" cy="1961578"/>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5" name="Rectangle 54"/>
          <p:cNvSpPr/>
          <p:nvPr/>
        </p:nvSpPr>
        <p:spPr>
          <a:xfrm>
            <a:off x="29463121" y="25613274"/>
            <a:ext cx="12679583" cy="2862322"/>
          </a:xfrm>
          <a:prstGeom prst="rect">
            <a:avLst/>
          </a:prstGeom>
          <a:noFill/>
          <a:ln>
            <a:noFill/>
          </a:ln>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E3SM simulated surface precipitation is overestimated over east of the Rocky Mountains (especially in the afternoon) and underestimates along the Gulf Coast (especially at night). This result indicates that E3SM is not robust enough to handle different climatic regimes.</a:t>
            </a:r>
            <a:endParaRPr lang="en-US" sz="3600" b="1" dirty="0">
              <a:solidFill>
                <a:srgbClr val="4646C5"/>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29382737" y="6650148"/>
            <a:ext cx="11848115" cy="769441"/>
          </a:xfrm>
          <a:prstGeom prst="rect">
            <a:avLst/>
          </a:prstGeom>
          <a:noFill/>
        </p:spPr>
        <p:txBody>
          <a:bodyPr wrap="none" rtlCol="0">
            <a:spAutoFit/>
          </a:bodyPr>
          <a:lstStyle/>
          <a:p>
            <a:pPr marL="609585" indent="-609585">
              <a:buFont typeface="Wingdings" pitchFamily="2" charset="2"/>
              <a:buChar char="§"/>
            </a:pPr>
            <a:r>
              <a:rPr lang="en-US" sz="4400" b="1" dirty="0">
                <a:solidFill>
                  <a:schemeClr val="accent1">
                    <a:lumMod val="75000"/>
                  </a:schemeClr>
                </a:solidFill>
              </a:rPr>
              <a:t>Sensitivity tests to improve the echo top height</a:t>
            </a:r>
          </a:p>
        </p:txBody>
      </p:sp>
      <p:sp>
        <p:nvSpPr>
          <p:cNvPr id="58" name="Rectangle 57"/>
          <p:cNvSpPr/>
          <p:nvPr/>
        </p:nvSpPr>
        <p:spPr>
          <a:xfrm>
            <a:off x="220326" y="12930535"/>
            <a:ext cx="15014117" cy="5052665"/>
          </a:xfrm>
          <a:prstGeom prst="rect">
            <a:avLst/>
          </a:prstGeom>
        </p:spPr>
        <p:txBody>
          <a:bodyPr wrap="square">
            <a:spAutoFit/>
          </a:bodyPr>
          <a:lstStyle/>
          <a:p>
            <a:pPr marL="571500" indent="-571500">
              <a:spcAft>
                <a:spcPts val="1067"/>
              </a:spcAft>
              <a:buFont typeface="Arial" panose="020B0604020202020204" pitchFamily="34" charset="0"/>
              <a:buChar char="•"/>
            </a:pPr>
            <a:r>
              <a:rPr lang="en-US" sz="3800" b="1" dirty="0">
                <a:latin typeface="Times New Roman" panose="02020603050405020304" pitchFamily="18" charset="0"/>
                <a:ea typeface="Calibri" panose="020F0502020204030204" pitchFamily="34" charset="0"/>
                <a:cs typeface="Times New Roman" panose="02020603050405020304" pitchFamily="18" charset="0"/>
              </a:rPr>
              <a:t>Domain/Period:</a:t>
            </a:r>
            <a:r>
              <a:rPr lang="en-US" sz="3800" dirty="0">
                <a:latin typeface="Times New Roman" panose="02020603050405020304" pitchFamily="18" charset="0"/>
                <a:ea typeface="Calibri" panose="020F0502020204030204" pitchFamily="34" charset="0"/>
                <a:cs typeface="Times New Roman" panose="02020603050405020304" pitchFamily="18" charset="0"/>
              </a:rPr>
              <a:t>. CONUS East of Rocky’s/2014-2016 (Apr-Sep)</a:t>
            </a:r>
          </a:p>
          <a:p>
            <a:pPr marL="571500" indent="-571500">
              <a:spcAft>
                <a:spcPts val="1067"/>
              </a:spcAft>
              <a:buFont typeface="Arial" panose="020B0604020202020204" pitchFamily="34" charset="0"/>
              <a:buChar char="•"/>
            </a:pPr>
            <a:r>
              <a:rPr lang="en-US" sz="3800" b="1" dirty="0">
                <a:latin typeface="Times New Roman" panose="02020603050405020304" pitchFamily="18" charset="0"/>
                <a:ea typeface="Calibri" panose="020F0502020204030204" pitchFamily="34" charset="0"/>
                <a:cs typeface="Times New Roman" panose="02020603050405020304" pitchFamily="18" charset="0"/>
              </a:rPr>
              <a:t>Simulation: </a:t>
            </a:r>
            <a:r>
              <a:rPr lang="en-US" sz="3800" dirty="0">
                <a:latin typeface="Times New Roman" panose="02020603050405020304" pitchFamily="18" charset="0"/>
                <a:ea typeface="Calibri" panose="020F0502020204030204" pitchFamily="34" charset="0"/>
                <a:cs typeface="Times New Roman" panose="02020603050405020304" pitchFamily="18" charset="0"/>
              </a:rPr>
              <a:t>E3SM V1 (hourly, 1</a:t>
            </a:r>
            <a:r>
              <a:rPr lang="en-US" sz="38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3800" dirty="0">
                <a:latin typeface="Times New Roman" panose="02020603050405020304" pitchFamily="18" charset="0"/>
                <a:ea typeface="Calibri" panose="020F0502020204030204" pitchFamily="34" charset="0"/>
                <a:cs typeface="Times New Roman" panose="02020603050405020304" pitchFamily="18" charset="0"/>
              </a:rPr>
              <a:t>, 72 levels), radar reflectivity is simulated by COSP with 50 sub-columns</a:t>
            </a:r>
          </a:p>
          <a:p>
            <a:pPr marL="571500" indent="-571500">
              <a:spcAft>
                <a:spcPts val="1067"/>
              </a:spcAft>
              <a:buFont typeface="Arial" panose="020B0604020202020204" pitchFamily="34" charset="0"/>
              <a:buChar char="•"/>
            </a:pPr>
            <a:r>
              <a:rPr lang="en-US" sz="3800" b="1" dirty="0">
                <a:latin typeface="Times New Roman" panose="02020603050405020304" pitchFamily="18" charset="0"/>
                <a:ea typeface="Calibri" panose="020F0502020204030204" pitchFamily="34" charset="0"/>
                <a:cs typeface="Times New Roman" panose="02020603050405020304" pitchFamily="18" charset="0"/>
              </a:rPr>
              <a:t>Observation: </a:t>
            </a:r>
            <a:r>
              <a:rPr lang="en-US" sz="3800" dirty="0">
                <a:latin typeface="Times New Roman" panose="02020603050405020304" pitchFamily="18" charset="0"/>
                <a:ea typeface="Calibri" panose="020F0502020204030204" pitchFamily="34" charset="0"/>
                <a:cs typeface="Times New Roman" panose="02020603050405020304" pitchFamily="18" charset="0"/>
              </a:rPr>
              <a:t>GPM Ku-band (6 overpasses per day, 245 km swath width, 5 km/250 m horizontal/vertical resolutions), </a:t>
            </a:r>
            <a:r>
              <a:rPr lang="en-US" sz="3800" dirty="0" err="1">
                <a:latin typeface="Times New Roman" panose="02020603050405020304" pitchFamily="18" charset="0"/>
                <a:ea typeface="Calibri" panose="020F0502020204030204" pitchFamily="34" charset="0"/>
                <a:cs typeface="Times New Roman" panose="02020603050405020304" pitchFamily="18" charset="0"/>
              </a:rPr>
              <a:t>GridRad</a:t>
            </a:r>
            <a:r>
              <a:rPr lang="en-US" sz="3800" dirty="0">
                <a:latin typeface="Times New Roman" panose="02020603050405020304" pitchFamily="18" charset="0"/>
                <a:ea typeface="Calibri" panose="020F0502020204030204" pitchFamily="34" charset="0"/>
                <a:cs typeface="Times New Roman" panose="02020603050405020304" pitchFamily="18" charset="0"/>
              </a:rPr>
              <a:t> based on NEXRAD (hourly update, CONUS coverage,  4 km/1 km horizontal/vertical resolution), and </a:t>
            </a:r>
            <a:r>
              <a:rPr lang="en-US" sz="3800" dirty="0" err="1">
                <a:latin typeface="Times New Roman" panose="02020603050405020304" pitchFamily="18" charset="0"/>
                <a:ea typeface="Calibri" panose="020F0502020204030204" pitchFamily="34" charset="0"/>
                <a:cs typeface="Times New Roman" panose="02020603050405020304" pitchFamily="18" charset="0"/>
              </a:rPr>
              <a:t>Stage_IV</a:t>
            </a:r>
            <a:r>
              <a:rPr lang="en-US" sz="3800" dirty="0">
                <a:latin typeface="Times New Roman" panose="02020603050405020304" pitchFamily="18" charset="0"/>
                <a:ea typeface="Calibri" panose="020F0502020204030204" pitchFamily="34" charset="0"/>
                <a:cs typeface="Times New Roman" panose="02020603050405020304" pitchFamily="18" charset="0"/>
              </a:rPr>
              <a:t> precipitation observation (hourly, 4 km resolution)</a:t>
            </a:r>
          </a:p>
        </p:txBody>
      </p:sp>
      <p:sp>
        <p:nvSpPr>
          <p:cNvPr id="54" name="Rectangle 53"/>
          <p:cNvSpPr/>
          <p:nvPr/>
        </p:nvSpPr>
        <p:spPr>
          <a:xfrm>
            <a:off x="29329962" y="15583383"/>
            <a:ext cx="12882405" cy="3016210"/>
          </a:xfrm>
          <a:prstGeom prst="rect">
            <a:avLst/>
          </a:prstGeom>
        </p:spPr>
        <p:txBody>
          <a:bodyPr wrap="square">
            <a:spAutoFit/>
          </a:bodyPr>
          <a:lstStyle/>
          <a:p>
            <a:pPr marL="571500" indent="-571500">
              <a:buFont typeface="Arial" panose="020B0604020202020204" pitchFamily="34" charset="0"/>
              <a:buChar char="•"/>
            </a:pPr>
            <a:r>
              <a:rPr lang="en-US" sz="3800" dirty="0">
                <a:latin typeface="Times New Roman" panose="02020603050405020304" pitchFamily="18" charset="0"/>
                <a:ea typeface="Calibri" panose="020F0502020204030204" pitchFamily="34" charset="0"/>
                <a:cs typeface="Times New Roman" panose="02020603050405020304" pitchFamily="18" charset="0"/>
              </a:rPr>
              <a:t>Sensitivity tests show the lower Zhang-McFarlane entrainment rate can only increase the echo height by 500 m</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Other factors including </a:t>
            </a:r>
            <a:r>
              <a:rPr lang="en-US" sz="3800" dirty="0" err="1">
                <a:latin typeface="Times New Roman" panose="02020603050405020304" pitchFamily="18" charset="0"/>
                <a:cs typeface="Times New Roman" panose="02020603050405020304" pitchFamily="18" charset="0"/>
              </a:rPr>
              <a:t>autoconversion</a:t>
            </a:r>
            <a:r>
              <a:rPr lang="en-US" sz="3800" dirty="0">
                <a:latin typeface="Times New Roman" panose="02020603050405020304" pitchFamily="18" charset="0"/>
                <a:cs typeface="Times New Roman" panose="02020603050405020304" pitchFamily="18" charset="0"/>
              </a:rPr>
              <a:t> rate, Bergeron efficiency, evaporation rate, removal of equilibrium level, etc. even have less impact.</a:t>
            </a:r>
            <a:endParaRPr lang="en-US" sz="3800" dirty="0"/>
          </a:p>
        </p:txBody>
      </p:sp>
      <p:sp>
        <p:nvSpPr>
          <p:cNvPr id="66" name="Rectangle 65"/>
          <p:cNvSpPr/>
          <p:nvPr/>
        </p:nvSpPr>
        <p:spPr>
          <a:xfrm>
            <a:off x="29366082" y="29108400"/>
            <a:ext cx="12873659" cy="6186309"/>
          </a:xfrm>
          <a:prstGeom prst="rect">
            <a:avLst/>
          </a:prstGeom>
          <a:solidFill>
            <a:schemeClr val="bg1">
              <a:lumMod val="65000"/>
              <a:alpha val="35000"/>
            </a:schemeClr>
          </a:solidFill>
        </p:spPr>
        <p:txBody>
          <a:bodyPr wrap="square">
            <a:spAutoFit/>
          </a:bodyPr>
          <a:lstStyle/>
          <a:p>
            <a:pPr marL="571500"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GPM agrees well with NEXRAD in 3D radar reflectivity field, and more than 70% of GPM defined MCS can be validated by ground-based tracking.</a:t>
            </a:r>
          </a:p>
          <a:p>
            <a:pPr marL="571500"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Comparison of E3SM reflectivity with GPM and NEXRAD observations shows E3SM radar echo distribution is narrower but is centered at higher modal values at low levels, and the echo height is underestimated by ~ 3 km.</a:t>
            </a:r>
          </a:p>
          <a:p>
            <a:pPr marL="571500"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Rainfall biases in E3SM output differ strongly between climatic regimes. </a:t>
            </a:r>
          </a:p>
          <a:p>
            <a:pPr marL="571500" indent="-571500">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Changing physical parameters does not lead to significant improvement in echo height or rainfall amount.</a:t>
            </a:r>
          </a:p>
        </p:txBody>
      </p:sp>
      <p:sp>
        <p:nvSpPr>
          <p:cNvPr id="46" name="Rectangle 45"/>
          <p:cNvSpPr/>
          <p:nvPr/>
        </p:nvSpPr>
        <p:spPr>
          <a:xfrm>
            <a:off x="10504505" y="21812424"/>
            <a:ext cx="4965491" cy="5355312"/>
          </a:xfrm>
          <a:prstGeom prst="rect">
            <a:avLst/>
          </a:prstGeom>
        </p:spPr>
        <p:txBody>
          <a:bodyPr wrap="square">
            <a:spAutoFit/>
          </a:bodyPr>
          <a:lstStyle/>
          <a:p>
            <a:r>
              <a:rPr lang="en-US" sz="3800" dirty="0">
                <a:latin typeface="Times New Roman" panose="02020603050405020304" pitchFamily="18" charset="0"/>
                <a:cs typeface="Times New Roman" panose="02020603050405020304" pitchFamily="18" charset="0"/>
              </a:rPr>
              <a:t>GPM overall agrees with consistent with NEXRAD except:</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Negative biased over mountainous regions below 4 km</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Underestimation along the east coastal line in upper levels</a:t>
            </a:r>
          </a:p>
        </p:txBody>
      </p:sp>
      <p:sp>
        <p:nvSpPr>
          <p:cNvPr id="64" name="Rectangle 63"/>
          <p:cNvSpPr/>
          <p:nvPr/>
        </p:nvSpPr>
        <p:spPr>
          <a:xfrm>
            <a:off x="15233933" y="11153393"/>
            <a:ext cx="14331667" cy="2431435"/>
          </a:xfrm>
          <a:prstGeom prst="rect">
            <a:avLst/>
          </a:prstGeom>
          <a:noFill/>
          <a:ln>
            <a:noFill/>
          </a:ln>
        </p:spPr>
        <p:txBody>
          <a:bodyPr wrap="square">
            <a:spAutoFit/>
          </a:bodyPr>
          <a:lstStyle/>
          <a:p>
            <a:r>
              <a:rPr lang="en-US" sz="3800" dirty="0">
                <a:latin typeface="Times New Roman" panose="02020603050405020304" pitchFamily="18" charset="0"/>
                <a:cs typeface="Times New Roman" panose="02020603050405020304" pitchFamily="18" charset="0"/>
              </a:rPr>
              <a:t>One example of GPM detected Deep-Wide-Convection (DWC, featuring greater than 40 </a:t>
            </a:r>
            <a:r>
              <a:rPr lang="en-US" sz="3800" dirty="0" err="1">
                <a:latin typeface="Times New Roman" panose="02020603050405020304" pitchFamily="18" charset="0"/>
                <a:cs typeface="Times New Roman" panose="02020603050405020304" pitchFamily="18" charset="0"/>
              </a:rPr>
              <a:t>dBZe</a:t>
            </a:r>
            <a:r>
              <a:rPr lang="en-US" sz="3800" dirty="0">
                <a:latin typeface="Times New Roman" panose="02020603050405020304" pitchFamily="18" charset="0"/>
                <a:cs typeface="Times New Roman" panose="02020603050405020304" pitchFamily="18" charset="0"/>
              </a:rPr>
              <a:t> area exceeding 1000 km</a:t>
            </a:r>
            <a:r>
              <a:rPr lang="en-US" sz="3800" baseline="30000" dirty="0">
                <a:latin typeface="Times New Roman" panose="02020603050405020304" pitchFamily="18" charset="0"/>
                <a:cs typeface="Times New Roman" panose="02020603050405020304" pitchFamily="18" charset="0"/>
              </a:rPr>
              <a:t>2</a:t>
            </a:r>
            <a:r>
              <a:rPr lang="en-US" sz="3800" dirty="0">
                <a:latin typeface="Times New Roman" panose="02020603050405020304" pitchFamily="18" charset="0"/>
                <a:cs typeface="Times New Roman" panose="02020603050405020304" pitchFamily="18" charset="0"/>
              </a:rPr>
              <a:t> and echo top higher than 10 km, left) coincides with NEXRAD tracked MCS object (middle), and the overpass time (dash-line) in the MCS’s life cycle (right)</a:t>
            </a:r>
          </a:p>
        </p:txBody>
      </p:sp>
      <p:pic>
        <p:nvPicPr>
          <p:cNvPr id="47" name="Picture 46"/>
          <p:cNvPicPr>
            <a:picLocks noChangeAspect="1"/>
          </p:cNvPicPr>
          <p:nvPr/>
        </p:nvPicPr>
        <p:blipFill rotWithShape="1">
          <a:blip r:embed="rId11" cstate="print">
            <a:extLst>
              <a:ext uri="{28A0092B-C50C-407E-A947-70E740481C1C}">
                <a14:useLocalDpi xmlns:a14="http://schemas.microsoft.com/office/drawing/2010/main" val="0"/>
              </a:ext>
            </a:extLst>
          </a:blip>
          <a:srcRect b="2386"/>
          <a:stretch/>
        </p:blipFill>
        <p:spPr>
          <a:xfrm>
            <a:off x="36186368" y="19355981"/>
            <a:ext cx="6093025" cy="3427819"/>
          </a:xfrm>
          <a:prstGeom prst="rect">
            <a:avLst/>
          </a:prstGeom>
        </p:spPr>
      </p:pic>
      <p:sp>
        <p:nvSpPr>
          <p:cNvPr id="34" name="Rectangle 33"/>
          <p:cNvSpPr/>
          <p:nvPr/>
        </p:nvSpPr>
        <p:spPr>
          <a:xfrm>
            <a:off x="29341634" y="28351920"/>
            <a:ext cx="4081567" cy="910634"/>
          </a:xfrm>
          <a:prstGeom prst="rect">
            <a:avLst/>
          </a:prstGeom>
        </p:spPr>
        <p:txBody>
          <a:bodyPr wrap="none">
            <a:spAutoFit/>
          </a:bodyPr>
          <a:lstStyle/>
          <a:p>
            <a:pPr marL="609585" indent="-609585">
              <a:lnSpc>
                <a:spcPct val="107000"/>
              </a:lnSpc>
              <a:spcAft>
                <a:spcPts val="1067"/>
              </a:spcAft>
              <a:buFont typeface="Wingdings" panose="05000000000000000000" pitchFamily="2" charset="2"/>
              <a:buChar char="Ø"/>
            </a:pPr>
            <a:r>
              <a:rPr lang="en-US" sz="5200" b="1" dirty="0">
                <a:solidFill>
                  <a:schemeClr val="accent6">
                    <a:lumMod val="75000"/>
                  </a:schemeClr>
                </a:solidFill>
              </a:rPr>
              <a:t>Conclusions</a:t>
            </a:r>
          </a:p>
        </p:txBody>
      </p:sp>
      <p:sp>
        <p:nvSpPr>
          <p:cNvPr id="35" name="Rectangle 34"/>
          <p:cNvSpPr/>
          <p:nvPr/>
        </p:nvSpPr>
        <p:spPr>
          <a:xfrm>
            <a:off x="169470" y="12032466"/>
            <a:ext cx="6474849" cy="921534"/>
          </a:xfrm>
          <a:prstGeom prst="rect">
            <a:avLst/>
          </a:prstGeom>
        </p:spPr>
        <p:txBody>
          <a:bodyPr wrap="none">
            <a:spAutoFit/>
          </a:bodyPr>
          <a:lstStyle/>
          <a:p>
            <a:pPr marL="609585" indent="-609585">
              <a:lnSpc>
                <a:spcPct val="107000"/>
              </a:lnSpc>
              <a:spcAft>
                <a:spcPts val="1067"/>
              </a:spcAft>
              <a:buFont typeface="Wingdings" panose="05000000000000000000" pitchFamily="2" charset="2"/>
              <a:buChar char="Ø"/>
            </a:pPr>
            <a:r>
              <a:rPr lang="en-US" sz="5400" b="1" dirty="0">
                <a:solidFill>
                  <a:schemeClr val="accent6">
                    <a:lumMod val="75000"/>
                  </a:schemeClr>
                </a:solidFill>
                <a:latin typeface="Times New Roman" panose="02020603050405020304" pitchFamily="18" charset="0"/>
                <a:cs typeface="Times New Roman" panose="02020603050405020304" pitchFamily="18" charset="0"/>
              </a:rPr>
              <a:t>Experiment Design</a:t>
            </a:r>
          </a:p>
        </p:txBody>
      </p:sp>
      <p:sp>
        <p:nvSpPr>
          <p:cNvPr id="45" name="TextBox 44">
            <a:extLst>
              <a:ext uri="{FF2B5EF4-FFF2-40B4-BE49-F238E27FC236}">
                <a16:creationId xmlns:a16="http://schemas.microsoft.com/office/drawing/2014/main" xmlns="" id="{C1FC4EB7-ECC0-8640-9D42-1B114046B98E}"/>
              </a:ext>
            </a:extLst>
          </p:cNvPr>
          <p:cNvSpPr txBox="1"/>
          <p:nvPr/>
        </p:nvSpPr>
        <p:spPr>
          <a:xfrm>
            <a:off x="91275" y="18676464"/>
            <a:ext cx="14003129" cy="769441"/>
          </a:xfrm>
          <a:prstGeom prst="rect">
            <a:avLst/>
          </a:prstGeom>
          <a:noFill/>
        </p:spPr>
        <p:txBody>
          <a:bodyPr wrap="none" rtlCol="0">
            <a:spAutoFit/>
          </a:bodyPr>
          <a:lstStyle/>
          <a:p>
            <a:pPr marL="685800" indent="-685800">
              <a:buFont typeface="Wingdings" pitchFamily="2" charset="2"/>
              <a:buChar char="§"/>
            </a:pPr>
            <a:r>
              <a:rPr lang="en-US" sz="4400" b="1" dirty="0">
                <a:solidFill>
                  <a:schemeClr val="accent1">
                    <a:lumMod val="75000"/>
                  </a:schemeClr>
                </a:solidFill>
              </a:rPr>
              <a:t>Quantitative evaluation of GPM spatial reflectivity fields</a:t>
            </a:r>
          </a:p>
        </p:txBody>
      </p:sp>
      <p:sp>
        <p:nvSpPr>
          <p:cNvPr id="60" name="Rectangle 59">
            <a:extLst>
              <a:ext uri="{FF2B5EF4-FFF2-40B4-BE49-F238E27FC236}">
                <a16:creationId xmlns:a16="http://schemas.microsoft.com/office/drawing/2014/main" xmlns="" id="{E3065E67-239A-464D-BD1C-1529FAD0EB69}"/>
              </a:ext>
            </a:extLst>
          </p:cNvPr>
          <p:cNvSpPr/>
          <p:nvPr/>
        </p:nvSpPr>
        <p:spPr>
          <a:xfrm>
            <a:off x="169470" y="17797299"/>
            <a:ext cx="2954655" cy="921534"/>
          </a:xfrm>
          <a:prstGeom prst="rect">
            <a:avLst/>
          </a:prstGeom>
        </p:spPr>
        <p:txBody>
          <a:bodyPr wrap="none">
            <a:spAutoFit/>
          </a:bodyPr>
          <a:lstStyle/>
          <a:p>
            <a:pPr marL="609585" indent="-609585">
              <a:lnSpc>
                <a:spcPct val="107000"/>
              </a:lnSpc>
              <a:spcAft>
                <a:spcPts val="1067"/>
              </a:spcAft>
              <a:buFont typeface="Wingdings" panose="05000000000000000000" pitchFamily="2" charset="2"/>
              <a:buChar char="Ø"/>
            </a:pPr>
            <a:r>
              <a:rPr lang="en-US" sz="5400" b="1" dirty="0">
                <a:solidFill>
                  <a:schemeClr val="accent6">
                    <a:lumMod val="75000"/>
                  </a:schemeClr>
                </a:solidFill>
                <a:latin typeface="Times New Roman" panose="02020603050405020304" pitchFamily="18" charset="0"/>
                <a:cs typeface="Times New Roman" panose="02020603050405020304" pitchFamily="18" charset="0"/>
              </a:rPr>
              <a:t>Results</a:t>
            </a:r>
          </a:p>
        </p:txBody>
      </p:sp>
      <p:sp>
        <p:nvSpPr>
          <p:cNvPr id="62" name="TextBox 61">
            <a:extLst>
              <a:ext uri="{FF2B5EF4-FFF2-40B4-BE49-F238E27FC236}">
                <a16:creationId xmlns:a16="http://schemas.microsoft.com/office/drawing/2014/main" xmlns="" id="{DB368C8E-9751-40DF-88AA-AAF9D0B28F3B}"/>
              </a:ext>
            </a:extLst>
          </p:cNvPr>
          <p:cNvSpPr txBox="1"/>
          <p:nvPr/>
        </p:nvSpPr>
        <p:spPr>
          <a:xfrm>
            <a:off x="228600" y="30824921"/>
            <a:ext cx="11523924" cy="769441"/>
          </a:xfrm>
          <a:prstGeom prst="rect">
            <a:avLst/>
          </a:prstGeom>
          <a:noFill/>
        </p:spPr>
        <p:txBody>
          <a:bodyPr wrap="none" rtlCol="0">
            <a:spAutoFit/>
          </a:bodyPr>
          <a:lstStyle/>
          <a:p>
            <a:pPr marL="685800" indent="-685800">
              <a:buFont typeface="Wingdings" pitchFamily="2" charset="2"/>
              <a:buChar char="§"/>
            </a:pPr>
            <a:r>
              <a:rPr lang="en-US" sz="4400" b="1" dirty="0">
                <a:solidFill>
                  <a:schemeClr val="accent1">
                    <a:lumMod val="75000"/>
                  </a:schemeClr>
                </a:solidFill>
              </a:rPr>
              <a:t>CFADs comparison for vertical cloud structure</a:t>
            </a:r>
          </a:p>
        </p:txBody>
      </p:sp>
      <p:sp>
        <p:nvSpPr>
          <p:cNvPr id="65" name="Rectangle 64">
            <a:extLst>
              <a:ext uri="{FF2B5EF4-FFF2-40B4-BE49-F238E27FC236}">
                <a16:creationId xmlns:a16="http://schemas.microsoft.com/office/drawing/2014/main" xmlns="" id="{8D13C2FF-FBD0-4338-B0B2-8D2F74BC838D}"/>
              </a:ext>
            </a:extLst>
          </p:cNvPr>
          <p:cNvSpPr/>
          <p:nvPr/>
        </p:nvSpPr>
        <p:spPr>
          <a:xfrm>
            <a:off x="9372601" y="31552059"/>
            <a:ext cx="6013464" cy="3600986"/>
          </a:xfrm>
          <a:prstGeom prst="rect">
            <a:avLst/>
          </a:prstGeom>
        </p:spPr>
        <p:txBody>
          <a:bodyPr wrap="square">
            <a:spAutoFit/>
          </a:bodyPr>
          <a:lstStyle/>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GPM’s short wavelength has trouble detecting &gt; 60 </a:t>
            </a:r>
            <a:r>
              <a:rPr lang="en-US" sz="3800" dirty="0" err="1">
                <a:latin typeface="Times New Roman" panose="02020603050405020304" pitchFamily="18" charset="0"/>
                <a:cs typeface="Times New Roman" panose="02020603050405020304" pitchFamily="18" charset="0"/>
              </a:rPr>
              <a:t>dBZe</a:t>
            </a:r>
            <a:r>
              <a:rPr lang="en-US" sz="3800" dirty="0">
                <a:latin typeface="Times New Roman" panose="02020603050405020304" pitchFamily="18" charset="0"/>
                <a:cs typeface="Times New Roman" panose="02020603050405020304" pitchFamily="18" charset="0"/>
              </a:rPr>
              <a:t> reflectivity</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Slight over (under)-estimation below 4 km (above 12 km) </a:t>
            </a:r>
          </a:p>
        </p:txBody>
      </p:sp>
      <p:sp>
        <p:nvSpPr>
          <p:cNvPr id="67" name="TextBox 66">
            <a:extLst>
              <a:ext uri="{FF2B5EF4-FFF2-40B4-BE49-F238E27FC236}">
                <a16:creationId xmlns:a16="http://schemas.microsoft.com/office/drawing/2014/main" xmlns="" id="{360BADD7-5FC2-4F18-B6A9-0E173680F815}"/>
              </a:ext>
            </a:extLst>
          </p:cNvPr>
          <p:cNvSpPr txBox="1"/>
          <p:nvPr/>
        </p:nvSpPr>
        <p:spPr>
          <a:xfrm>
            <a:off x="15250092" y="6432305"/>
            <a:ext cx="12114086" cy="769441"/>
          </a:xfrm>
          <a:prstGeom prst="rect">
            <a:avLst/>
          </a:prstGeom>
          <a:noFill/>
        </p:spPr>
        <p:txBody>
          <a:bodyPr wrap="none" rtlCol="0">
            <a:spAutoFit/>
          </a:bodyPr>
          <a:lstStyle/>
          <a:p>
            <a:pPr marL="685800" indent="-685800">
              <a:buFont typeface="Wingdings" pitchFamily="2" charset="2"/>
              <a:buChar char="§"/>
            </a:pPr>
            <a:r>
              <a:rPr lang="en-US" sz="4400" b="1" dirty="0">
                <a:solidFill>
                  <a:schemeClr val="accent1">
                    <a:lumMod val="75000"/>
                  </a:schemeClr>
                </a:solidFill>
              </a:rPr>
              <a:t>Evaluation of GPM’s capability of MCS detection</a:t>
            </a:r>
          </a:p>
        </p:txBody>
      </p:sp>
      <p:pic>
        <p:nvPicPr>
          <p:cNvPr id="31" name="Picture 30">
            <a:extLst>
              <a:ext uri="{FF2B5EF4-FFF2-40B4-BE49-F238E27FC236}">
                <a16:creationId xmlns:a16="http://schemas.microsoft.com/office/drawing/2014/main" xmlns="" id="{7B7A2855-AEAF-4F98-8925-7C70789518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31079" y="13666839"/>
            <a:ext cx="7167558" cy="5197127"/>
          </a:xfrm>
          <a:prstGeom prst="rect">
            <a:avLst/>
          </a:prstGeom>
        </p:spPr>
      </p:pic>
      <p:sp>
        <p:nvSpPr>
          <p:cNvPr id="68" name="Rectangle 67">
            <a:extLst>
              <a:ext uri="{FF2B5EF4-FFF2-40B4-BE49-F238E27FC236}">
                <a16:creationId xmlns:a16="http://schemas.microsoft.com/office/drawing/2014/main" xmlns="" id="{0A0A097C-6735-4F66-A250-1AB81644B26E}"/>
              </a:ext>
            </a:extLst>
          </p:cNvPr>
          <p:cNvSpPr/>
          <p:nvPr/>
        </p:nvSpPr>
        <p:spPr>
          <a:xfrm>
            <a:off x="22511627" y="13629124"/>
            <a:ext cx="6871110" cy="5355312"/>
          </a:xfrm>
          <a:prstGeom prst="rect">
            <a:avLst/>
          </a:prstGeom>
        </p:spPr>
        <p:txBody>
          <a:bodyPr wrap="square">
            <a:spAutoFit/>
          </a:bodyPr>
          <a:lstStyle/>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More than 70% of GPM detected MCSs with wide convection feature are validated by ground-based tracking</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For the MCSs with large coverage and long duration observed from NEXRAD, GPM has a better detection. </a:t>
            </a:r>
          </a:p>
        </p:txBody>
      </p:sp>
      <p:pic>
        <p:nvPicPr>
          <p:cNvPr id="40" name="Picture 39">
            <a:extLst>
              <a:ext uri="{FF2B5EF4-FFF2-40B4-BE49-F238E27FC236}">
                <a16:creationId xmlns:a16="http://schemas.microsoft.com/office/drawing/2014/main" xmlns="" id="{FF055AC5-71D3-4762-ACDD-8E0C6147E6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60177" y="20123937"/>
            <a:ext cx="13805812" cy="6047418"/>
          </a:xfrm>
          <a:prstGeom prst="rect">
            <a:avLst/>
          </a:prstGeom>
        </p:spPr>
      </p:pic>
      <p:sp>
        <p:nvSpPr>
          <p:cNvPr id="49" name="Rectangle 48">
            <a:extLst>
              <a:ext uri="{FF2B5EF4-FFF2-40B4-BE49-F238E27FC236}">
                <a16:creationId xmlns:a16="http://schemas.microsoft.com/office/drawing/2014/main" xmlns="" id="{5C3E64B6-CECF-4DD1-AB59-CA0FD8831B8E}"/>
              </a:ext>
            </a:extLst>
          </p:cNvPr>
          <p:cNvSpPr/>
          <p:nvPr/>
        </p:nvSpPr>
        <p:spPr>
          <a:xfrm>
            <a:off x="15345737" y="26016424"/>
            <a:ext cx="13917534" cy="1261884"/>
          </a:xfrm>
          <a:prstGeom prst="rect">
            <a:avLst/>
          </a:prstGeom>
        </p:spPr>
        <p:txBody>
          <a:bodyPr wrap="square">
            <a:spAutoFit/>
          </a:bodyPr>
          <a:lstStyle/>
          <a:p>
            <a:r>
              <a:rPr lang="en-US" sz="3800" dirty="0">
                <a:latin typeface="Times New Roman" panose="02020603050405020304" pitchFamily="18" charset="0"/>
                <a:cs typeface="Times New Roman" panose="02020603050405020304" pitchFamily="18" charset="0"/>
              </a:rPr>
              <a:t>High frequency of MCSs mainly occur over land (North America, South America, Africa, India, East Asia) and Maritime Continent</a:t>
            </a:r>
          </a:p>
        </p:txBody>
      </p:sp>
      <p:sp>
        <p:nvSpPr>
          <p:cNvPr id="59" name="Rectangle 58">
            <a:extLst>
              <a:ext uri="{FF2B5EF4-FFF2-40B4-BE49-F238E27FC236}">
                <a16:creationId xmlns:a16="http://schemas.microsoft.com/office/drawing/2014/main" xmlns="" id="{22D5B856-9813-41D0-A377-E6280056FFC7}"/>
              </a:ext>
            </a:extLst>
          </p:cNvPr>
          <p:cNvSpPr/>
          <p:nvPr/>
        </p:nvSpPr>
        <p:spPr>
          <a:xfrm>
            <a:off x="16380105" y="29726710"/>
            <a:ext cx="8750739" cy="3546669"/>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B2532CEF-5433-41AC-977F-5916AFD4B98A}"/>
              </a:ext>
            </a:extLst>
          </p:cNvPr>
          <p:cNvSpPr/>
          <p:nvPr/>
        </p:nvSpPr>
        <p:spPr>
          <a:xfrm>
            <a:off x="16384792" y="33325740"/>
            <a:ext cx="8746976" cy="1624039"/>
          </a:xfrm>
          <a:prstGeom prst="rect">
            <a:avLst/>
          </a:prstGeom>
          <a:noFill/>
          <a:ln w="889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63" name="Rectangle 62">
            <a:extLst>
              <a:ext uri="{FF2B5EF4-FFF2-40B4-BE49-F238E27FC236}">
                <a16:creationId xmlns:a16="http://schemas.microsoft.com/office/drawing/2014/main" xmlns="" id="{470ABE09-7329-4552-B451-64B3B84FE37E}"/>
              </a:ext>
            </a:extLst>
          </p:cNvPr>
          <p:cNvSpPr/>
          <p:nvPr/>
        </p:nvSpPr>
        <p:spPr>
          <a:xfrm>
            <a:off x="25296678" y="29631710"/>
            <a:ext cx="4198687" cy="5355312"/>
          </a:xfrm>
          <a:prstGeom prst="rect">
            <a:avLst/>
          </a:prstGeom>
          <a:noFill/>
          <a:ln>
            <a:noFill/>
          </a:ln>
        </p:spPr>
        <p:txBody>
          <a:bodyPr wrap="square">
            <a:spAutoFit/>
          </a:bodyPr>
          <a:lstStyle/>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Simulated liquid/mixed phase reflectivity  (&lt; 6 km) is in a good agreement</a:t>
            </a:r>
          </a:p>
          <a:p>
            <a:pPr marL="571500" indent="-571500">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Reflectivity at high-levels (&gt; 6 km) has a severe underestimation</a:t>
            </a:r>
          </a:p>
        </p:txBody>
      </p:sp>
    </p:spTree>
    <p:extLst>
      <p:ext uri="{BB962C8B-B14F-4D97-AF65-F5344CB8AC3E}">
        <p14:creationId xmlns:p14="http://schemas.microsoft.com/office/powerpoint/2010/main" val="629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46233F-2321-4FD4-A9DB-7581CFF2E295}">
  <ds:schemaRefs>
    <ds:schemaRef ds:uri="http://schemas.microsoft.com/sharepoint/v3/contenttype/forms"/>
  </ds:schemaRefs>
</ds:datastoreItem>
</file>

<file path=customXml/itemProps2.xml><?xml version="1.0" encoding="utf-8"?>
<ds:datastoreItem xmlns:ds="http://schemas.openxmlformats.org/officeDocument/2006/customXml" ds:itemID="{14F0D2DC-19A7-4AF1-B7AC-A281047352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427CE65-6272-48D1-BC46-586B79F3D6D4}">
  <ds:schemaRefs>
    <ds:schemaRef ds:uri="http://schemas.openxmlformats.org/package/2006/metadata/core-properties"/>
    <ds:schemaRef ds:uri="http://purl.org/dc/dcmitype/"/>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1286</TotalTime>
  <Words>830</Words>
  <Application>Microsoft Macintosh PowerPoint</Application>
  <PresentationFormat>Custom</PresentationFormat>
  <Paragraphs>45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Robert Houze</cp:lastModifiedBy>
  <cp:revision>89</cp:revision>
  <dcterms:created xsi:type="dcterms:W3CDTF">2012-11-30T02:20:55Z</dcterms:created>
  <dcterms:modified xsi:type="dcterms:W3CDTF">2018-12-14T19:26:36Z</dcterms:modified>
</cp:coreProperties>
</file>