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17"/>
  </p:notesMasterIdLst>
  <p:handoutMasterIdLst>
    <p:handoutMasterId r:id="rId18"/>
  </p:handoutMasterIdLst>
  <p:sldIdLst>
    <p:sldId id="260" r:id="rId2"/>
    <p:sldId id="361" r:id="rId3"/>
    <p:sldId id="329" r:id="rId4"/>
    <p:sldId id="330" r:id="rId5"/>
    <p:sldId id="326" r:id="rId6"/>
    <p:sldId id="290" r:id="rId7"/>
    <p:sldId id="304" r:id="rId8"/>
    <p:sldId id="341" r:id="rId9"/>
    <p:sldId id="343" r:id="rId10"/>
    <p:sldId id="359" r:id="rId11"/>
    <p:sldId id="310" r:id="rId12"/>
    <p:sldId id="296" r:id="rId13"/>
    <p:sldId id="358" r:id="rId14"/>
    <p:sldId id="354" r:id="rId15"/>
    <p:sldId id="268" r:id="rId16"/>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C25"/>
    <a:srgbClr val="2F892A"/>
    <a:srgbClr val="416EDE"/>
    <a:srgbClr val="AF4AFF"/>
    <a:srgbClr val="FCA429"/>
    <a:srgbClr val="000000"/>
    <a:srgbClr val="719500"/>
    <a:srgbClr val="007836"/>
    <a:srgbClr val="BE0F34"/>
    <a:srgbClr val="8201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3" autoAdjust="0"/>
    <p:restoredTop sz="86731"/>
  </p:normalViewPr>
  <p:slideViewPr>
    <p:cSldViewPr snapToGrid="0" snapToObjects="1">
      <p:cViewPr varScale="1">
        <p:scale>
          <a:sx n="148" d="100"/>
          <a:sy n="148" d="100"/>
        </p:scale>
        <p:origin x="464" y="200"/>
      </p:cViewPr>
      <p:guideLst>
        <p:guide orient="horz" pos="2592"/>
        <p:guide pos="4608"/>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12/7/18</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As climate models continue to increase in resolution towards convection-permitting scale, we are beginning to see promising improvements in simulating MCSs in recent literatures.</a:t>
            </a:r>
          </a:p>
          <a:p>
            <a:endParaRPr lang="en-US" dirty="0">
              <a:solidFill>
                <a:srgbClr val="000000"/>
              </a:solidFill>
            </a:endParaRPr>
          </a:p>
          <a:p>
            <a:r>
              <a:rPr lang="en-US" dirty="0">
                <a:solidFill>
                  <a:srgbClr val="000000"/>
                </a:solidFill>
              </a:rPr>
              <a:t>Meanwhile, while most of the past work focuses on MCS in the US Great Plains during the warm season, MCSs outside of the Great Plains and beyond the warm seasons have received much less attention</a:t>
            </a:r>
          </a:p>
          <a:p>
            <a:endParaRPr lang="en-US" dirty="0">
              <a:solidFill>
                <a:srgbClr val="000000"/>
              </a:solidFill>
            </a:endParaRPr>
          </a:p>
          <a:p>
            <a:r>
              <a:rPr lang="en-US" dirty="0">
                <a:solidFill>
                  <a:srgbClr val="000000"/>
                </a:solidFill>
              </a:rPr>
              <a:t>A systematic survey to characterize MCSs and the large-scale environments that support them across CONUS using modern observations is lacking</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77615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summer has two peaks: central and southeast US</a:t>
            </a:r>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156987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patterns are quite similar to spring, will skip it</a:t>
            </a:r>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3890947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diurnal cycle is similar to spring with weaker magnitude, winter has no diurnal cycle</a:t>
            </a:r>
          </a:p>
        </p:txBody>
      </p:sp>
      <p:sp>
        <p:nvSpPr>
          <p:cNvPr id="4" name="Slide Number Placeholder 3"/>
          <p:cNvSpPr>
            <a:spLocks noGrp="1"/>
          </p:cNvSpPr>
          <p:nvPr>
            <p:ph type="sldNum" sz="quarter" idx="5"/>
          </p:nvPr>
        </p:nvSpPr>
        <p:spPr/>
        <p:txBody>
          <a:bodyPr/>
          <a:lstStyle/>
          <a:p>
            <a:fld id="{710104DB-87CA-D64F-AB86-DB2520DDF5D7}" type="slidenum">
              <a:rPr lang="en-US" smtClean="0"/>
              <a:t>11</a:t>
            </a:fld>
            <a:endParaRPr lang="en-US"/>
          </a:p>
        </p:txBody>
      </p:sp>
    </p:spTree>
    <p:extLst>
      <p:ext uri="{BB962C8B-B14F-4D97-AF65-F5344CB8AC3E}">
        <p14:creationId xmlns:p14="http://schemas.microsoft.com/office/powerpoint/2010/main" val="857870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3"/>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4"/>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5"/>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December 7, 2018</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solidFill>
                  <a:srgbClr val="000000"/>
                </a:solidFill>
                <a:latin typeface="Arial"/>
                <a:cs typeface="Arial"/>
              </a:defRPr>
            </a:lvl1pPr>
            <a:lvl2pPr marL="891540" indent="-342900">
              <a:buSzPct val="100000"/>
              <a:buFontTx/>
              <a:buBlip>
                <a:blip r:embed="rId3"/>
              </a:buBlip>
              <a:defRPr sz="2160">
                <a:solidFill>
                  <a:srgbClr val="000000"/>
                </a:solidFill>
                <a:latin typeface="Arial"/>
                <a:cs typeface="Arial"/>
              </a:defRPr>
            </a:lvl2pPr>
            <a:lvl3pPr marL="1371600" indent="-274320">
              <a:buSzPct val="100000"/>
              <a:buFontTx/>
              <a:buBlip>
                <a:blip r:embed="rId4"/>
              </a:buBlip>
              <a:defRPr sz="1920">
                <a:solidFill>
                  <a:srgbClr val="000000"/>
                </a:solidFill>
                <a:latin typeface="Arial"/>
                <a:cs typeface="Arial"/>
              </a:defRPr>
            </a:lvl3pPr>
            <a:lvl4pPr marL="1920240" indent="-274320">
              <a:buSzPct val="100000"/>
              <a:buFontTx/>
              <a:buBlip>
                <a:blip r:embed="rId5"/>
              </a:buBlip>
              <a:defRPr sz="1680">
                <a:solidFill>
                  <a:srgbClr val="000000"/>
                </a:solidFill>
                <a:latin typeface="Arial"/>
                <a:cs typeface="Arial"/>
              </a:defRPr>
            </a:lvl4pPr>
            <a:lvl5pPr marL="2468880" indent="-274320">
              <a:buSzPct val="100000"/>
              <a:buFontTx/>
              <a:buBlip>
                <a:blip r:embed="rId2"/>
              </a:buBlip>
              <a:defRPr sz="1680">
                <a:solidFill>
                  <a:srgbClr val="000000"/>
                </a:solidFill>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1152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4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solidFill>
                  <a:srgbClr val="000000"/>
                </a:solidFill>
                <a:latin typeface="Arial"/>
                <a:cs typeface="Arial"/>
              </a:defRPr>
            </a:lvl1pPr>
            <a:lvl2pPr marL="891540" indent="-342900">
              <a:buSzPct val="100000"/>
              <a:buFontTx/>
              <a:buBlip>
                <a:blip r:embed="rId3"/>
              </a:buBlip>
              <a:defRPr sz="2160">
                <a:solidFill>
                  <a:srgbClr val="000000"/>
                </a:solidFill>
                <a:latin typeface="Arial"/>
                <a:cs typeface="Arial"/>
              </a:defRPr>
            </a:lvl2pPr>
            <a:lvl3pPr marL="1371600" indent="-274320">
              <a:buSzPct val="100000"/>
              <a:buFontTx/>
              <a:buBlip>
                <a:blip r:embed="rId4"/>
              </a:buBlip>
              <a:defRPr sz="1920">
                <a:solidFill>
                  <a:srgbClr val="000000"/>
                </a:solidFill>
                <a:latin typeface="Arial"/>
                <a:cs typeface="Arial"/>
              </a:defRPr>
            </a:lvl3pPr>
            <a:lvl4pPr marL="1920240" indent="-274320">
              <a:buSzPct val="100000"/>
              <a:buFontTx/>
              <a:buBlip>
                <a:blip r:embed="rId5"/>
              </a:buBlip>
              <a:defRPr sz="1680">
                <a:solidFill>
                  <a:srgbClr val="000000"/>
                </a:solidFill>
                <a:latin typeface="Arial"/>
                <a:cs typeface="Arial"/>
              </a:defRPr>
            </a:lvl4pPr>
            <a:lvl5pPr marL="2468880" indent="-274320">
              <a:buSzPct val="100000"/>
              <a:buFontTx/>
              <a:buBlip>
                <a:blip r:embed="rId2"/>
              </a:buBlip>
              <a:defRPr sz="1680">
                <a:solidFill>
                  <a:srgbClr val="000000"/>
                </a:solidFill>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64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solidFill>
                  <a:srgbClr val="000000"/>
                </a:solidFill>
                <a:latin typeface="Arial"/>
                <a:cs typeface="Arial"/>
              </a:defRPr>
            </a:lvl1pPr>
            <a:lvl2pPr marL="891540" indent="-342900">
              <a:buSzPct val="100000"/>
              <a:buFontTx/>
              <a:buBlip>
                <a:blip r:embed="rId3"/>
              </a:buBlip>
              <a:defRPr sz="2160">
                <a:solidFill>
                  <a:srgbClr val="000000"/>
                </a:solidFill>
                <a:latin typeface="Arial"/>
                <a:cs typeface="Arial"/>
              </a:defRPr>
            </a:lvl2pPr>
            <a:lvl3pPr marL="1371600" indent="-274320">
              <a:buSzPct val="100000"/>
              <a:buFontTx/>
              <a:buBlip>
                <a:blip r:embed="rId4"/>
              </a:buBlip>
              <a:defRPr sz="1920">
                <a:solidFill>
                  <a:srgbClr val="000000"/>
                </a:solidFill>
                <a:latin typeface="Arial"/>
                <a:cs typeface="Arial"/>
              </a:defRPr>
            </a:lvl3pPr>
            <a:lvl4pPr marL="1920240" indent="-274320">
              <a:buSzPct val="100000"/>
              <a:buFontTx/>
              <a:buBlip>
                <a:blip r:embed="rId5"/>
              </a:buBlip>
              <a:defRPr sz="1680">
                <a:solidFill>
                  <a:srgbClr val="000000"/>
                </a:solidFill>
                <a:latin typeface="Arial"/>
                <a:cs typeface="Arial"/>
              </a:defRPr>
            </a:lvl4pPr>
            <a:lvl5pPr marL="2468880" indent="-274320">
              <a:buSzPct val="100000"/>
              <a:buFontTx/>
              <a:buBlip>
                <a:blip r:embed="rId2"/>
              </a:buBlip>
              <a:defRPr sz="1680">
                <a:solidFill>
                  <a:srgbClr val="000000"/>
                </a:solidFill>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140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6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solidFill>
                  <a:srgbClr val="000000"/>
                </a:solidFill>
                <a:latin typeface="Arial"/>
                <a:cs typeface="Arial"/>
              </a:defRPr>
            </a:lvl1pPr>
            <a:lvl2pPr marL="891540" indent="-342900">
              <a:buSzPct val="100000"/>
              <a:buFontTx/>
              <a:buBlip>
                <a:blip r:embed="rId3"/>
              </a:buBlip>
              <a:defRPr sz="2160">
                <a:solidFill>
                  <a:srgbClr val="000000"/>
                </a:solidFill>
                <a:latin typeface="Arial"/>
                <a:cs typeface="Arial"/>
              </a:defRPr>
            </a:lvl2pPr>
            <a:lvl3pPr marL="1371600" indent="-274320">
              <a:buSzPct val="100000"/>
              <a:buFontTx/>
              <a:buBlip>
                <a:blip r:embed="rId4"/>
              </a:buBlip>
              <a:defRPr sz="1920">
                <a:solidFill>
                  <a:srgbClr val="000000"/>
                </a:solidFill>
                <a:latin typeface="Arial"/>
                <a:cs typeface="Arial"/>
              </a:defRPr>
            </a:lvl3pPr>
            <a:lvl4pPr marL="1920240" indent="-274320">
              <a:buSzPct val="100000"/>
              <a:buFontTx/>
              <a:buBlip>
                <a:blip r:embed="rId5"/>
              </a:buBlip>
              <a:defRPr sz="1680">
                <a:solidFill>
                  <a:srgbClr val="000000"/>
                </a:solidFill>
                <a:latin typeface="Arial"/>
                <a:cs typeface="Arial"/>
              </a:defRPr>
            </a:lvl4pPr>
            <a:lvl5pPr marL="2468880" indent="-274320">
              <a:buSzPct val="100000"/>
              <a:buFontTx/>
              <a:buBlip>
                <a:blip r:embed="rId2"/>
              </a:buBlip>
              <a:defRPr sz="1680">
                <a:solidFill>
                  <a:srgbClr val="000000"/>
                </a:solidFill>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385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7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solidFill>
                  <a:srgbClr val="000000"/>
                </a:solidFill>
                <a:latin typeface="Arial"/>
                <a:cs typeface="Arial"/>
              </a:defRPr>
            </a:lvl1pPr>
            <a:lvl2pPr marL="891540" indent="-342900">
              <a:buSzPct val="100000"/>
              <a:buFontTx/>
              <a:buBlip>
                <a:blip r:embed="rId3"/>
              </a:buBlip>
              <a:defRPr sz="2160">
                <a:solidFill>
                  <a:srgbClr val="000000"/>
                </a:solidFill>
                <a:latin typeface="Arial"/>
                <a:cs typeface="Arial"/>
              </a:defRPr>
            </a:lvl2pPr>
            <a:lvl3pPr marL="1371600" indent="-274320">
              <a:buSzPct val="100000"/>
              <a:buFontTx/>
              <a:buBlip>
                <a:blip r:embed="rId4"/>
              </a:buBlip>
              <a:defRPr sz="1920">
                <a:solidFill>
                  <a:srgbClr val="000000"/>
                </a:solidFill>
                <a:latin typeface="Arial"/>
                <a:cs typeface="Arial"/>
              </a:defRPr>
            </a:lvl3pPr>
            <a:lvl4pPr marL="1920240" indent="-274320">
              <a:buSzPct val="100000"/>
              <a:buFontTx/>
              <a:buBlip>
                <a:blip r:embed="rId5"/>
              </a:buBlip>
              <a:defRPr sz="1680">
                <a:solidFill>
                  <a:srgbClr val="000000"/>
                </a:solidFill>
                <a:latin typeface="Arial"/>
                <a:cs typeface="Arial"/>
              </a:defRPr>
            </a:lvl4pPr>
            <a:lvl5pPr marL="2468880" indent="-274320">
              <a:buSzPct val="100000"/>
              <a:buFontTx/>
              <a:buBlip>
                <a:blip r:embed="rId2"/>
              </a:buBlip>
              <a:defRPr sz="1680">
                <a:solidFill>
                  <a:srgbClr val="000000"/>
                </a:solidFill>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936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8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solidFill>
                  <a:srgbClr val="000000"/>
                </a:solidFill>
                <a:latin typeface="Arial"/>
                <a:cs typeface="Arial"/>
              </a:defRPr>
            </a:lvl1pPr>
            <a:lvl2pPr marL="891540" indent="-342900">
              <a:buSzPct val="100000"/>
              <a:buFontTx/>
              <a:buBlip>
                <a:blip r:embed="rId3"/>
              </a:buBlip>
              <a:defRPr sz="2160">
                <a:solidFill>
                  <a:srgbClr val="000000"/>
                </a:solidFill>
                <a:latin typeface="Arial"/>
                <a:cs typeface="Arial"/>
              </a:defRPr>
            </a:lvl2pPr>
            <a:lvl3pPr marL="1371600" indent="-274320">
              <a:buSzPct val="100000"/>
              <a:buFontTx/>
              <a:buBlip>
                <a:blip r:embed="rId4"/>
              </a:buBlip>
              <a:defRPr sz="1920">
                <a:solidFill>
                  <a:srgbClr val="000000"/>
                </a:solidFill>
                <a:latin typeface="Arial"/>
                <a:cs typeface="Arial"/>
              </a:defRPr>
            </a:lvl3pPr>
            <a:lvl4pPr marL="1920240" indent="-274320">
              <a:buSzPct val="100000"/>
              <a:buFontTx/>
              <a:buBlip>
                <a:blip r:embed="rId5"/>
              </a:buBlip>
              <a:defRPr sz="1680">
                <a:solidFill>
                  <a:srgbClr val="000000"/>
                </a:solidFill>
                <a:latin typeface="Arial"/>
                <a:cs typeface="Arial"/>
              </a:defRPr>
            </a:lvl4pPr>
            <a:lvl5pPr marL="2468880" indent="-274320">
              <a:buSzPct val="100000"/>
              <a:buFontTx/>
              <a:buBlip>
                <a:blip r:embed="rId2"/>
              </a:buBlip>
              <a:defRPr sz="1680">
                <a:solidFill>
                  <a:srgbClr val="000000"/>
                </a:solidFill>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2369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solidFill>
                  <a:srgbClr val="000000"/>
                </a:solidFill>
                <a:latin typeface="Arial"/>
                <a:cs typeface="Arial"/>
              </a:defRPr>
            </a:lvl1pPr>
            <a:lvl2pPr marL="891540" indent="-342900">
              <a:buSzPct val="100000"/>
              <a:buFontTx/>
              <a:buBlip>
                <a:blip r:embed="rId3"/>
              </a:buBlip>
              <a:defRPr sz="2160">
                <a:solidFill>
                  <a:srgbClr val="000000"/>
                </a:solidFill>
                <a:latin typeface="Arial"/>
                <a:cs typeface="Arial"/>
              </a:defRPr>
            </a:lvl2pPr>
            <a:lvl3pPr marL="1371600" indent="-274320">
              <a:buSzPct val="100000"/>
              <a:buFontTx/>
              <a:buBlip>
                <a:blip r:embed="rId4"/>
              </a:buBlip>
              <a:defRPr sz="1920">
                <a:solidFill>
                  <a:srgbClr val="000000"/>
                </a:solidFill>
                <a:latin typeface="Arial"/>
                <a:cs typeface="Arial"/>
              </a:defRPr>
            </a:lvl3pPr>
            <a:lvl4pPr marL="1920240" indent="-274320">
              <a:buSzPct val="100000"/>
              <a:buFontTx/>
              <a:buBlip>
                <a:blip r:embed="rId5"/>
              </a:buBlip>
              <a:defRPr sz="1680">
                <a:solidFill>
                  <a:srgbClr val="000000"/>
                </a:solidFill>
                <a:latin typeface="Arial"/>
                <a:cs typeface="Arial"/>
              </a:defRPr>
            </a:lvl4pPr>
            <a:lvl5pPr marL="2468880" indent="-274320">
              <a:buSzPct val="100000"/>
              <a:buFontTx/>
              <a:buBlip>
                <a:blip r:embed="rId2"/>
              </a:buBlip>
              <a:defRPr sz="1680">
                <a:solidFill>
                  <a:srgbClr val="000000"/>
                </a:solidFill>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933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0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solidFill>
                  <a:srgbClr val="000000"/>
                </a:solidFill>
                <a:latin typeface="Arial"/>
                <a:cs typeface="Arial"/>
              </a:defRPr>
            </a:lvl1pPr>
            <a:lvl2pPr marL="891540" indent="-342900">
              <a:buSzPct val="100000"/>
              <a:buFontTx/>
              <a:buBlip>
                <a:blip r:embed="rId3"/>
              </a:buBlip>
              <a:defRPr sz="2160">
                <a:solidFill>
                  <a:srgbClr val="000000"/>
                </a:solidFill>
                <a:latin typeface="Arial"/>
                <a:cs typeface="Arial"/>
              </a:defRPr>
            </a:lvl2pPr>
            <a:lvl3pPr marL="1371600" indent="-274320">
              <a:buSzPct val="100000"/>
              <a:buFontTx/>
              <a:buBlip>
                <a:blip r:embed="rId4"/>
              </a:buBlip>
              <a:defRPr sz="1920">
                <a:solidFill>
                  <a:srgbClr val="000000"/>
                </a:solidFill>
                <a:latin typeface="Arial"/>
                <a:cs typeface="Arial"/>
              </a:defRPr>
            </a:lvl3pPr>
            <a:lvl4pPr marL="1920240" indent="-274320">
              <a:buSzPct val="100000"/>
              <a:buFontTx/>
              <a:buBlip>
                <a:blip r:embed="rId5"/>
              </a:buBlip>
              <a:defRPr sz="1680">
                <a:solidFill>
                  <a:srgbClr val="000000"/>
                </a:solidFill>
                <a:latin typeface="Arial"/>
                <a:cs typeface="Arial"/>
              </a:defRPr>
            </a:lvl4pPr>
            <a:lvl5pPr marL="2468880" indent="-274320">
              <a:buSzPct val="100000"/>
              <a:buFontTx/>
              <a:buBlip>
                <a:blip r:embed="rId2"/>
              </a:buBlip>
              <a:defRPr sz="1680">
                <a:solidFill>
                  <a:srgbClr val="000000"/>
                </a:solidFill>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7422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1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solidFill>
                  <a:srgbClr val="000000"/>
                </a:solidFill>
                <a:latin typeface="Arial"/>
                <a:cs typeface="Arial"/>
              </a:defRPr>
            </a:lvl1pPr>
            <a:lvl2pPr marL="891540" indent="-342900">
              <a:buSzPct val="100000"/>
              <a:buFontTx/>
              <a:buBlip>
                <a:blip r:embed="rId3"/>
              </a:buBlip>
              <a:defRPr sz="2160">
                <a:solidFill>
                  <a:srgbClr val="000000"/>
                </a:solidFill>
                <a:latin typeface="Arial"/>
                <a:cs typeface="Arial"/>
              </a:defRPr>
            </a:lvl2pPr>
            <a:lvl3pPr marL="1371600" indent="-274320">
              <a:buSzPct val="100000"/>
              <a:buFontTx/>
              <a:buBlip>
                <a:blip r:embed="rId4"/>
              </a:buBlip>
              <a:defRPr sz="1920">
                <a:solidFill>
                  <a:srgbClr val="000000"/>
                </a:solidFill>
                <a:latin typeface="Arial"/>
                <a:cs typeface="Arial"/>
              </a:defRPr>
            </a:lvl3pPr>
            <a:lvl4pPr marL="1920240" indent="-274320">
              <a:buSzPct val="100000"/>
              <a:buFontTx/>
              <a:buBlip>
                <a:blip r:embed="rId5"/>
              </a:buBlip>
              <a:defRPr sz="1680">
                <a:solidFill>
                  <a:srgbClr val="000000"/>
                </a:solidFill>
                <a:latin typeface="Arial"/>
                <a:cs typeface="Arial"/>
              </a:defRPr>
            </a:lvl4pPr>
            <a:lvl5pPr marL="2468880" indent="-274320">
              <a:buSzPct val="100000"/>
              <a:buFontTx/>
              <a:buBlip>
                <a:blip r:embed="rId2"/>
              </a:buBlip>
              <a:defRPr sz="1680">
                <a:solidFill>
                  <a:srgbClr val="000000"/>
                </a:solidFill>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911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2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1127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solidFill>
                  <a:srgbClr val="000000"/>
                </a:solidFill>
              </a:defRPr>
            </a:lvl1pPr>
            <a:lvl2pPr marL="822960" indent="-274320">
              <a:buFont typeface="Wingdings" panose="05000000000000000000" pitchFamily="2" charset="2"/>
              <a:buChar char="§"/>
              <a:defRPr sz="2400">
                <a:solidFill>
                  <a:srgbClr val="000000"/>
                </a:solidFill>
              </a:defRPr>
            </a:lvl2pPr>
            <a:lvl3pPr marL="1371600" indent="-274320">
              <a:buFont typeface="Wingdings" panose="05000000000000000000" pitchFamily="2" charset="2"/>
              <a:buChar char="ü"/>
              <a:defRPr sz="2000">
                <a:solidFill>
                  <a:srgbClr val="000000"/>
                </a:solidFill>
              </a:defRPr>
            </a:lvl3pPr>
            <a:lvl4pPr>
              <a:defRPr sz="1800">
                <a:solidFill>
                  <a:srgbClr val="000000"/>
                </a:solidFill>
              </a:defRPr>
            </a:lvl4pPr>
            <a:lvl5pPr marL="2468880" indent="-274320">
              <a:buFont typeface="Wingdings" panose="05000000000000000000" pitchFamily="2" charset="2"/>
              <a:buChar char="§"/>
              <a:defRPr sz="160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12/7/18</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3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5489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4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005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5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631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6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0046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7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7170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8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287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9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8876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0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7145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1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154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2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39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solidFill>
                  <a:srgbClr val="000000"/>
                </a:solidFill>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solidFill>
                  <a:srgbClr val="000000"/>
                </a:solidFill>
                <a:latin typeface="Arial" panose="020B0604020202020204" pitchFamily="34" charset="0"/>
                <a:cs typeface="Arial" panose="020B0604020202020204" pitchFamily="34" charset="0"/>
              </a:defRPr>
            </a:lvl3pPr>
            <a:lvl4pPr>
              <a:defRPr sz="1800">
                <a:solidFill>
                  <a:srgbClr val="000000"/>
                </a:solidFill>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solidFill>
                  <a:srgbClr val="000000"/>
                </a:solidFill>
              </a:defRPr>
            </a:lvl1pPr>
            <a:lvl2pPr marL="822960" indent="-274320">
              <a:buFont typeface="Wingdings" panose="05000000000000000000" pitchFamily="2" charset="2"/>
              <a:buChar char="§"/>
              <a:defRPr sz="2400">
                <a:solidFill>
                  <a:srgbClr val="000000"/>
                </a:solidFill>
              </a:defRPr>
            </a:lvl2pPr>
            <a:lvl3pPr marL="1371600" indent="-274320">
              <a:buFont typeface="Wingdings" panose="05000000000000000000" pitchFamily="2" charset="2"/>
              <a:buChar char="ü"/>
              <a:defRPr sz="2000">
                <a:solidFill>
                  <a:srgbClr val="000000"/>
                </a:solidFill>
              </a:defRPr>
            </a:lvl3pPr>
            <a:lvl4pPr>
              <a:defRPr sz="1800">
                <a:solidFill>
                  <a:srgbClr val="000000"/>
                </a:solidFill>
              </a:defRPr>
            </a:lvl4pPr>
            <a:lvl5pPr marL="2468880" indent="-274320">
              <a:buFont typeface="Wingdings" panose="05000000000000000000" pitchFamily="2" charset="2"/>
              <a:buChar char="§"/>
              <a:defRPr sz="160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12/7/18</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3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7921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4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263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5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949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6_Title + Content">
    <p:spTree>
      <p:nvGrpSpPr>
        <p:cNvPr id="1" name=""/>
        <p:cNvGrpSpPr/>
        <p:nvPr/>
      </p:nvGrpSpPr>
      <p:grpSpPr>
        <a:xfrm>
          <a:off x="0" y="0"/>
          <a:ext cx="0" cy="0"/>
          <a:chOff x="0" y="0"/>
          <a:chExt cx="0" cy="0"/>
        </a:xfrm>
      </p:grpSpPr>
      <p:sp>
        <p:nvSpPr>
          <p:cNvPr id="9" name="Rectangle 8"/>
          <p:cNvSpPr/>
          <p:nvPr/>
        </p:nvSpPr>
        <p:spPr>
          <a:xfrm>
            <a:off x="-1"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12" name="Title 1"/>
          <p:cNvSpPr>
            <a:spLocks noGrp="1"/>
          </p:cNvSpPr>
          <p:nvPr>
            <p:ph type="title"/>
          </p:nvPr>
        </p:nvSpPr>
        <p:spPr>
          <a:xfrm>
            <a:off x="329270" y="241402"/>
            <a:ext cx="12073224" cy="1042416"/>
          </a:xfrm>
        </p:spPr>
        <p:txBody>
          <a:bodyPr lIns="0" tIns="0" rIns="0" bIns="0" anchor="ctr" anchorCtr="0">
            <a:noAutofit/>
          </a:bodyPr>
          <a:lstStyle>
            <a:lvl1pPr algn="l">
              <a:defRPr sz="3360" b="1">
                <a:solidFill>
                  <a:srgbClr val="D57500"/>
                </a:solidFill>
                <a:latin typeface="Arial"/>
                <a:cs typeface="Arial"/>
              </a:defRPr>
            </a:lvl1pPr>
          </a:lstStyle>
          <a:p>
            <a:r>
              <a:rPr lang="en-US" dirty="0"/>
              <a:t>Click to edit Master title style</a:t>
            </a:r>
          </a:p>
        </p:txBody>
      </p:sp>
      <p:sp>
        <p:nvSpPr>
          <p:cNvPr id="13" name="Content Placeholder 2"/>
          <p:cNvSpPr>
            <a:spLocks noGrp="1"/>
          </p:cNvSpPr>
          <p:nvPr>
            <p:ph idx="1"/>
          </p:nvPr>
        </p:nvSpPr>
        <p:spPr>
          <a:xfrm>
            <a:off x="329270" y="1920239"/>
            <a:ext cx="13972013" cy="5486400"/>
          </a:xfrm>
        </p:spPr>
        <p:txBody>
          <a:bodyPr wrap="square" lIns="0" tIns="0" rIns="0" bIns="0">
            <a:no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11885755" y="7627621"/>
            <a:ext cx="1920740" cy="438150"/>
          </a:xfrm>
          <a:prstGeom prst="rect">
            <a:avLst/>
          </a:prstGeom>
        </p:spPr>
        <p:txBody>
          <a:bodyPr wrap="none" lIns="0" tIns="0" rIns="0" bIns="0" anchor="ctr" anchorCtr="0"/>
          <a:lstStyle>
            <a:lvl1pPr algn="r">
              <a:defRPr sz="1080">
                <a:solidFill>
                  <a:srgbClr val="707276"/>
                </a:solidFill>
                <a:latin typeface="Arial"/>
                <a:cs typeface="Arial"/>
              </a:defRPr>
            </a:lvl1pPr>
          </a:lstStyle>
          <a:p>
            <a:fld id="{8EE7DEDB-EDE6-E94C-80F5-BE8F269EADDF}" type="datetime4">
              <a:rPr lang="en-US" smtClean="0"/>
              <a:t>December 7, 2018</a:t>
            </a:fld>
            <a:endParaRPr lang="en-US" dirty="0"/>
          </a:p>
        </p:txBody>
      </p:sp>
      <p:sp>
        <p:nvSpPr>
          <p:cNvPr id="15" name="Footer Placeholder 4"/>
          <p:cNvSpPr>
            <a:spLocks noGrp="1"/>
          </p:cNvSpPr>
          <p:nvPr>
            <p:ph type="ftr" sz="quarter" idx="3"/>
          </p:nvPr>
        </p:nvSpPr>
        <p:spPr>
          <a:xfrm>
            <a:off x="5115872" y="7627621"/>
            <a:ext cx="4390263" cy="438150"/>
          </a:xfrm>
          <a:prstGeom prst="rect">
            <a:avLst/>
          </a:prstGeom>
        </p:spPr>
        <p:txBody>
          <a:bodyPr lIns="0" tIns="0" rIns="0" bIns="0" anchor="ctr" anchorCtr="1"/>
          <a:lstStyle>
            <a:lvl1pPr algn="ctr">
              <a:defRPr sz="1080">
                <a:solidFill>
                  <a:srgbClr val="707276"/>
                </a:solidFill>
                <a:latin typeface="Arial"/>
                <a:cs typeface="Arial"/>
              </a:defRPr>
            </a:lvl1pPr>
          </a:lstStyle>
          <a:p>
            <a:endParaRPr lang="en-US" dirty="0"/>
          </a:p>
        </p:txBody>
      </p:sp>
      <p:sp>
        <p:nvSpPr>
          <p:cNvPr id="16" name="Slide Number Placeholder 5"/>
          <p:cNvSpPr>
            <a:spLocks noGrp="1"/>
          </p:cNvSpPr>
          <p:nvPr>
            <p:ph type="sldNum" sz="quarter" idx="4"/>
          </p:nvPr>
        </p:nvSpPr>
        <p:spPr>
          <a:xfrm>
            <a:off x="14146740" y="7627621"/>
            <a:ext cx="362197" cy="438150"/>
          </a:xfrm>
          <a:prstGeom prst="rect">
            <a:avLst/>
          </a:prstGeom>
        </p:spPr>
        <p:txBody>
          <a:bodyPr lIns="0" tIns="0" r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p:nvCxnSpPr>
        <p:spPr>
          <a:xfrm>
            <a:off x="13979404"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0934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02B0BE-6452-7543-A98D-876414997190}"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14DD3-690A-064E-9B89-E298EEA851AF}" type="slidenum">
              <a:rPr lang="en-US" smtClean="0"/>
              <a:t>‹#›</a:t>
            </a:fld>
            <a:endParaRPr lang="en-US"/>
          </a:p>
        </p:txBody>
      </p:sp>
    </p:spTree>
    <p:extLst>
      <p:ext uri="{BB962C8B-B14F-4D97-AF65-F5344CB8AC3E}">
        <p14:creationId xmlns:p14="http://schemas.microsoft.com/office/powerpoint/2010/main" val="1731628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7_Title + Content">
    <p:spTree>
      <p:nvGrpSpPr>
        <p:cNvPr id="1" name=""/>
        <p:cNvGrpSpPr/>
        <p:nvPr/>
      </p:nvGrpSpPr>
      <p:grpSpPr>
        <a:xfrm>
          <a:off x="0" y="0"/>
          <a:ext cx="0" cy="0"/>
          <a:chOff x="0" y="0"/>
          <a:chExt cx="0" cy="0"/>
        </a:xfrm>
      </p:grpSpPr>
      <p:sp>
        <p:nvSpPr>
          <p:cNvPr id="8" name="Rectangle 7"/>
          <p:cNvSpPr/>
          <p:nvPr userDrawn="1"/>
        </p:nvSpPr>
        <p:spPr>
          <a:xfrm>
            <a:off x="0"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5" name="Footer Placeholder 4"/>
          <p:cNvSpPr>
            <a:spLocks noGrp="1"/>
          </p:cNvSpPr>
          <p:nvPr>
            <p:ph type="ftr" sz="quarter" idx="11"/>
          </p:nvPr>
        </p:nvSpPr>
        <p:spPr>
          <a:xfrm>
            <a:off x="4389120" y="7627621"/>
            <a:ext cx="5852160" cy="438150"/>
          </a:xfrm>
          <a:prstGeom prst="rect">
            <a:avLst/>
          </a:prstGeom>
        </p:spPr>
        <p:txBody>
          <a:bodyPr/>
          <a:lstStyle>
            <a:lvl1pPr>
              <a:defRPr>
                <a:solidFill>
                  <a:srgbClr val="707276"/>
                </a:solidFill>
              </a:defRPr>
            </a:lvl1pPr>
          </a:lstStyle>
          <a:p>
            <a:endParaRPr lang="en-US" dirty="0"/>
          </a:p>
        </p:txBody>
      </p:sp>
      <p:sp>
        <p:nvSpPr>
          <p:cNvPr id="12" name="Title Placeholder 1"/>
          <p:cNvSpPr>
            <a:spLocks noGrp="1"/>
          </p:cNvSpPr>
          <p:nvPr>
            <p:ph type="title"/>
          </p:nvPr>
        </p:nvSpPr>
        <p:spPr>
          <a:xfrm>
            <a:off x="438912" y="241402"/>
            <a:ext cx="11338560" cy="1042416"/>
          </a:xfrm>
          <a:prstGeom prst="rect">
            <a:avLst/>
          </a:prstGeom>
        </p:spPr>
        <p:txBody>
          <a:bodyPr vert="horz" lIns="0" tIns="0" rIns="0" bIns="0" rtlCol="0" anchor="ctr"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10972800" y="7627621"/>
            <a:ext cx="2560320" cy="438150"/>
          </a:xfrm>
          <a:prstGeom prst="rect">
            <a:avLst/>
          </a:prstGeom>
        </p:spPr>
        <p:txBody>
          <a:bodyPr vert="horz" lIns="0" tIns="0" rIns="0" bIns="0" rtlCol="0" anchor="ctr"/>
          <a:lstStyle>
            <a:lvl1pPr algn="r">
              <a:defRPr sz="1080">
                <a:solidFill>
                  <a:srgbClr val="707276"/>
                </a:solidFill>
                <a:latin typeface="Arial"/>
                <a:cs typeface="Arial"/>
              </a:defRPr>
            </a:lvl1pPr>
          </a:lstStyle>
          <a:p>
            <a:fld id="{1205DB16-F3E1-7B41-BE18-DA9132C94C8C}" type="datetime4">
              <a:rPr lang="en-US" smtClean="0"/>
              <a:pPr/>
              <a:t>December 7, 2018</a:t>
            </a:fld>
            <a:endParaRPr lang="en-US" dirty="0"/>
          </a:p>
        </p:txBody>
      </p:sp>
      <p:sp>
        <p:nvSpPr>
          <p:cNvPr id="14" name="Slide Number Placeholder 5"/>
          <p:cNvSpPr>
            <a:spLocks noGrp="1"/>
          </p:cNvSpPr>
          <p:nvPr>
            <p:ph type="sldNum" sz="quarter" idx="4"/>
          </p:nvPr>
        </p:nvSpPr>
        <p:spPr>
          <a:xfrm>
            <a:off x="13986663" y="7627621"/>
            <a:ext cx="482803" cy="438150"/>
          </a:xfrm>
          <a:prstGeom prst="rect">
            <a:avLst/>
          </a:prstGeom>
        </p:spPr>
        <p:txBody>
          <a:bodyPr lIns="0" t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3763608"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438912" y="1920240"/>
            <a:ext cx="13752576" cy="5486400"/>
          </a:xfrm>
        </p:spPr>
        <p:txBody>
          <a:bodyPr lIns="0" tIns="0" rIns="0" bIns="0">
            <a:sp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6184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solidFill>
                  <a:srgbClr val="000000"/>
                </a:solidFill>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solidFill>
                  <a:srgbClr val="000000"/>
                </a:solidFill>
                <a:latin typeface="Arial" panose="020B0604020202020204" pitchFamily="34" charset="0"/>
                <a:cs typeface="Arial" panose="020B0604020202020204" pitchFamily="34" charset="0"/>
              </a:defRPr>
            </a:lvl3pPr>
            <a:lvl4pPr>
              <a:defRPr sz="1800">
                <a:solidFill>
                  <a:srgbClr val="000000"/>
                </a:solidFill>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12/7/18</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solidFill>
                  <a:srgbClr val="000000"/>
                </a:solidFill>
              </a:defRPr>
            </a:lvl1pPr>
            <a:lvl2pPr marL="822960" indent="-274320">
              <a:buFont typeface="Wingdings" panose="05000000000000000000" pitchFamily="2" charset="2"/>
              <a:buChar char="§"/>
              <a:defRPr sz="2400">
                <a:solidFill>
                  <a:srgbClr val="000000"/>
                </a:solidFill>
              </a:defRPr>
            </a:lvl2pPr>
            <a:lvl3pPr marL="1371600" indent="-274320">
              <a:buFont typeface="Wingdings" panose="05000000000000000000" pitchFamily="2" charset="2"/>
              <a:buChar char="ü"/>
              <a:defRPr sz="2000">
                <a:solidFill>
                  <a:srgbClr val="000000"/>
                </a:solidFill>
              </a:defRPr>
            </a:lvl3pPr>
            <a:lvl4pPr>
              <a:defRPr sz="1800">
                <a:solidFill>
                  <a:srgbClr val="000000"/>
                </a:solidFill>
              </a:defRPr>
            </a:lvl4pPr>
            <a:lvl5pPr marL="2468880" indent="-274320">
              <a:buFont typeface="Wingdings" panose="05000000000000000000" pitchFamily="2" charset="2"/>
              <a:buChar char="§"/>
              <a:defRPr sz="160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12/7/18</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12/7/18</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solidFill>
                  <a:srgbClr val="000000"/>
                </a:solidFill>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12/7/18</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12/7/18</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7">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38"/>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72" r:id="rId34"/>
    <p:sldLayoutId id="2147483784"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gridrad.org"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1371599" y="1913022"/>
            <a:ext cx="4812633" cy="2660278"/>
          </a:xfrm>
        </p:spPr>
        <p:txBody>
          <a:bodyPr/>
          <a:lstStyle/>
          <a:p>
            <a:r>
              <a:rPr lang="en-US" sz="3600" dirty="0"/>
              <a:t>3-D Characteristics of MCSs East of the Rocky Mountains and Their Large-scale Environments</a:t>
            </a:r>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a:xfrm>
            <a:off x="1370529" y="5594428"/>
            <a:ext cx="4572000" cy="274320"/>
          </a:xfrm>
        </p:spPr>
        <p:txBody>
          <a:bodyPr/>
          <a:lstStyle/>
          <a:p>
            <a:r>
              <a:rPr lang="en-US" sz="2000" dirty="0"/>
              <a:t>Zhe Feng</a:t>
            </a:r>
          </a:p>
          <a:p>
            <a:endParaRPr lang="en-US" sz="2000" dirty="0"/>
          </a:p>
        </p:txBody>
      </p:sp>
      <p:sp>
        <p:nvSpPr>
          <p:cNvPr id="5" name="Text Placeholder 4">
            <a:extLst>
              <a:ext uri="{FF2B5EF4-FFF2-40B4-BE49-F238E27FC236}">
                <a16:creationId xmlns:a16="http://schemas.microsoft.com/office/drawing/2014/main" id="{2599C3C0-764A-4145-9480-D79B28BB6551}"/>
              </a:ext>
            </a:extLst>
          </p:cNvPr>
          <p:cNvSpPr>
            <a:spLocks noGrp="1"/>
          </p:cNvSpPr>
          <p:nvPr>
            <p:ph type="body" sz="quarter" idx="11"/>
          </p:nvPr>
        </p:nvSpPr>
        <p:spPr>
          <a:xfrm>
            <a:off x="1215188" y="6100595"/>
            <a:ext cx="4727341" cy="1040285"/>
          </a:xfrm>
        </p:spPr>
        <p:txBody>
          <a:bodyPr wrap="square">
            <a:spAutoFit/>
          </a:bodyPr>
          <a:lstStyle/>
          <a:p>
            <a:pPr>
              <a:spcBef>
                <a:spcPts val="600"/>
              </a:spcBef>
            </a:pPr>
            <a:r>
              <a:rPr lang="en-US" dirty="0"/>
              <a:t>Contributions:</a:t>
            </a:r>
          </a:p>
          <a:p>
            <a:pPr>
              <a:spcBef>
                <a:spcPts val="600"/>
              </a:spcBef>
            </a:pPr>
            <a:r>
              <a:rPr lang="en-US" dirty="0"/>
              <a:t>Robert A. </a:t>
            </a:r>
            <a:r>
              <a:rPr lang="en-US" dirty="0" err="1"/>
              <a:t>Houze</a:t>
            </a:r>
            <a:r>
              <a:rPr lang="en-US" dirty="0"/>
              <a:t> Jr., Ruby Leung, Joseph Hardin, </a:t>
            </a:r>
            <a:r>
              <a:rPr lang="en-US" dirty="0" err="1"/>
              <a:t>Jingyu</a:t>
            </a:r>
            <a:r>
              <a:rPr lang="en-US" dirty="0"/>
              <a:t> Wang, </a:t>
            </a:r>
            <a:r>
              <a:rPr lang="en-US" dirty="0" err="1"/>
              <a:t>Fengfei</a:t>
            </a:r>
            <a:r>
              <a:rPr lang="en-US" dirty="0"/>
              <a:t> Song, Cameron </a:t>
            </a:r>
            <a:r>
              <a:rPr lang="en-US" dirty="0" err="1"/>
              <a:t>Homeyer</a:t>
            </a:r>
            <a:endParaRPr lang="en-US" dirty="0"/>
          </a:p>
          <a:p>
            <a:pPr>
              <a:spcBef>
                <a:spcPts val="600"/>
              </a:spcBef>
            </a:pPr>
            <a:endParaRPr lang="en-US" dirty="0"/>
          </a:p>
        </p:txBody>
      </p:sp>
      <p:sp>
        <p:nvSpPr>
          <p:cNvPr id="6" name="Date Placeholder 5">
            <a:extLst>
              <a:ext uri="{FF2B5EF4-FFF2-40B4-BE49-F238E27FC236}">
                <a16:creationId xmlns:a16="http://schemas.microsoft.com/office/drawing/2014/main" id="{B8696A4F-5314-46CD-B205-CC2D44570D66}"/>
              </a:ext>
            </a:extLst>
          </p:cNvPr>
          <p:cNvSpPr>
            <a:spLocks noGrp="1"/>
          </p:cNvSpPr>
          <p:nvPr>
            <p:ph type="dt" sz="half" idx="2"/>
          </p:nvPr>
        </p:nvSpPr>
        <p:spPr>
          <a:xfrm>
            <a:off x="2651641" y="4764505"/>
            <a:ext cx="3290888" cy="589290"/>
          </a:xfrm>
        </p:spPr>
        <p:txBody>
          <a:bodyPr/>
          <a:lstStyle/>
          <a:p>
            <a:r>
              <a:rPr lang="en-US" dirty="0"/>
              <a:t>AGU Fall Meeting 2018</a:t>
            </a:r>
          </a:p>
        </p:txBody>
      </p:sp>
      <p:sp>
        <p:nvSpPr>
          <p:cNvPr id="7" name="Text Placeholder 4">
            <a:extLst>
              <a:ext uri="{FF2B5EF4-FFF2-40B4-BE49-F238E27FC236}">
                <a16:creationId xmlns:a16="http://schemas.microsoft.com/office/drawing/2014/main" id="{595A47D4-E8BC-254B-97DA-6E675D3707E0}"/>
              </a:ext>
            </a:extLst>
          </p:cNvPr>
          <p:cNvSpPr txBox="1">
            <a:spLocks/>
          </p:cNvSpPr>
          <p:nvPr/>
        </p:nvSpPr>
        <p:spPr>
          <a:xfrm>
            <a:off x="6723358" y="7629618"/>
            <a:ext cx="5585873" cy="276999"/>
          </a:xfrm>
          <a:prstGeom prst="rect">
            <a:avLst/>
          </a:prstGeom>
        </p:spPr>
        <p:txBody>
          <a:bodyPr wrap="square" lIns="0" tIns="0" rIns="0" bIns="0">
            <a:spAutoFit/>
          </a:bodyPr>
          <a:lstStyle>
            <a:lvl1pPr marL="0" indent="0" algn="r" defTabSz="1097280" rtl="0" eaLnBrk="1" latinLnBrk="0" hangingPunct="1">
              <a:lnSpc>
                <a:spcPct val="90000"/>
              </a:lnSpc>
              <a:spcBef>
                <a:spcPts val="1200"/>
              </a:spcBef>
              <a:buFont typeface="Arial" panose="020B0604020202020204" pitchFamily="34" charset="0"/>
              <a:buNone/>
              <a:defRPr sz="1600" kern="1200">
                <a:solidFill>
                  <a:srgbClr val="000000"/>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l"/>
            <a:r>
              <a:rPr lang="en-US" sz="2000" dirty="0">
                <a:solidFill>
                  <a:schemeClr val="bg1"/>
                </a:solidFill>
              </a:rPr>
              <a:t>Funding acknowledgement: DOE BER</a:t>
            </a:r>
          </a:p>
        </p:txBody>
      </p:sp>
      <p:pic>
        <p:nvPicPr>
          <p:cNvPr id="8" name="Picture 7" descr="A close up of a logo&#10;&#10;Description automatically generated">
            <a:extLst>
              <a:ext uri="{FF2B5EF4-FFF2-40B4-BE49-F238E27FC236}">
                <a16:creationId xmlns:a16="http://schemas.microsoft.com/office/drawing/2014/main" id="{247B5EBB-80BC-9945-B88A-7F17380BA486}"/>
              </a:ext>
            </a:extLst>
          </p:cNvPr>
          <p:cNvPicPr>
            <a:picLocks noChangeAspect="1"/>
          </p:cNvPicPr>
          <p:nvPr/>
        </p:nvPicPr>
        <p:blipFill>
          <a:blip r:embed="rId4"/>
          <a:stretch>
            <a:fillRect/>
          </a:stretch>
        </p:blipFill>
        <p:spPr>
          <a:xfrm>
            <a:off x="12448633" y="5544697"/>
            <a:ext cx="2053737" cy="985351"/>
          </a:xfrm>
          <a:prstGeom prst="rect">
            <a:avLst/>
          </a:prstGeom>
        </p:spPr>
      </p:pic>
      <p:pic>
        <p:nvPicPr>
          <p:cNvPr id="9" name="Picture 8" descr="Climate Phenomena6.png">
            <a:extLst>
              <a:ext uri="{FF2B5EF4-FFF2-40B4-BE49-F238E27FC236}">
                <a16:creationId xmlns:a16="http://schemas.microsoft.com/office/drawing/2014/main" id="{04FED70F-022C-2141-92A9-F10B692716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98875" y="6647439"/>
            <a:ext cx="1892964" cy="1454957"/>
          </a:xfrm>
          <a:prstGeom prst="rect">
            <a:avLst/>
          </a:prstGeom>
        </p:spPr>
      </p:pic>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3722D57-58D6-9447-A6D5-A97F6C35A8FB}" type="slidenum">
              <a:rPr lang="en-US" smtClean="0"/>
              <a:pPr/>
              <a:t>10</a:t>
            </a:fld>
            <a:endParaRPr lang="en-US" dirty="0"/>
          </a:p>
        </p:txBody>
      </p:sp>
      <p:sp>
        <p:nvSpPr>
          <p:cNvPr id="7" name="Title 6">
            <a:extLst>
              <a:ext uri="{FF2B5EF4-FFF2-40B4-BE49-F238E27FC236}">
                <a16:creationId xmlns:a16="http://schemas.microsoft.com/office/drawing/2014/main" id="{F9470BC1-2F31-2F41-ACC0-B9707B8513B3}"/>
              </a:ext>
            </a:extLst>
          </p:cNvPr>
          <p:cNvSpPr>
            <a:spLocks noGrp="1"/>
          </p:cNvSpPr>
          <p:nvPr>
            <p:ph type="title"/>
          </p:nvPr>
        </p:nvSpPr>
        <p:spPr>
          <a:xfrm>
            <a:off x="3200400" y="270934"/>
            <a:ext cx="10972800" cy="1137890"/>
          </a:xfrm>
        </p:spPr>
        <p:txBody>
          <a:bodyPr/>
          <a:lstStyle/>
          <a:p>
            <a:r>
              <a:rPr lang="en-US" dirty="0"/>
              <a:t>MCS Genesis Locations</a:t>
            </a:r>
          </a:p>
        </p:txBody>
      </p:sp>
      <p:sp>
        <p:nvSpPr>
          <p:cNvPr id="8" name="Content Placeholder 7">
            <a:extLst>
              <a:ext uri="{FF2B5EF4-FFF2-40B4-BE49-F238E27FC236}">
                <a16:creationId xmlns:a16="http://schemas.microsoft.com/office/drawing/2014/main" id="{945C9A2F-AB2A-B84D-BC80-E853708913CA}"/>
              </a:ext>
            </a:extLst>
          </p:cNvPr>
          <p:cNvSpPr>
            <a:spLocks noGrp="1"/>
          </p:cNvSpPr>
          <p:nvPr>
            <p:ph sz="quarter" idx="20"/>
          </p:nvPr>
        </p:nvSpPr>
        <p:spPr>
          <a:xfrm>
            <a:off x="1214212" y="1953992"/>
            <a:ext cx="4884427" cy="6095299"/>
          </a:xfrm>
        </p:spPr>
        <p:txBody>
          <a:bodyPr/>
          <a:lstStyle/>
          <a:p>
            <a:r>
              <a:rPr lang="en-US" sz="2400" b="1" dirty="0">
                <a:solidFill>
                  <a:schemeClr val="accent6">
                    <a:lumMod val="60000"/>
                    <a:lumOff val="40000"/>
                  </a:schemeClr>
                </a:solidFill>
              </a:rPr>
              <a:t>MCS genesis</a:t>
            </a:r>
            <a:r>
              <a:rPr lang="en-US" sz="2400" dirty="0"/>
              <a:t>: when </a:t>
            </a:r>
            <a:r>
              <a:rPr lang="en-US" sz="2400" dirty="0">
                <a:solidFill>
                  <a:schemeClr val="accent6">
                    <a:lumMod val="60000"/>
                    <a:lumOff val="40000"/>
                  </a:schemeClr>
                </a:solidFill>
              </a:rPr>
              <a:t>convective feature </a:t>
            </a:r>
            <a:r>
              <a:rPr lang="en-US" sz="2400" u="sng" dirty="0">
                <a:solidFill>
                  <a:schemeClr val="accent6">
                    <a:lumMod val="60000"/>
                    <a:lumOff val="40000"/>
                  </a:schemeClr>
                </a:solidFill>
              </a:rPr>
              <a:t>first reach 100 km</a:t>
            </a:r>
            <a:r>
              <a:rPr lang="en-US" sz="2400" dirty="0">
                <a:solidFill>
                  <a:schemeClr val="accent6">
                    <a:lumMod val="60000"/>
                    <a:lumOff val="40000"/>
                  </a:schemeClr>
                </a:solidFill>
              </a:rPr>
              <a:t> </a:t>
            </a:r>
            <a:r>
              <a:rPr lang="en-US" sz="2400" dirty="0"/>
              <a:t>in size</a:t>
            </a:r>
          </a:p>
          <a:p>
            <a:r>
              <a:rPr lang="en-US" sz="2400" dirty="0"/>
              <a:t>Spring MCS genesis generally occur in the Great Plains</a:t>
            </a:r>
          </a:p>
          <a:p>
            <a:r>
              <a:rPr lang="en-US" sz="2400" dirty="0"/>
              <a:t>Summer MCS genesis</a:t>
            </a:r>
          </a:p>
          <a:p>
            <a:pPr lvl="1"/>
            <a:r>
              <a:rPr lang="en-US" sz="2000" dirty="0"/>
              <a:t>Primary location concentrated at the Rockies front range (CO, WY) and further east (NE, KS)</a:t>
            </a:r>
          </a:p>
          <a:p>
            <a:pPr lvl="1"/>
            <a:r>
              <a:rPr lang="en-US" sz="2000" dirty="0"/>
              <a:t>Secondary genesis region occur along the southeast coastal region</a:t>
            </a:r>
          </a:p>
          <a:p>
            <a:r>
              <a:rPr lang="en-US" sz="2400" dirty="0"/>
              <a:t>Fall season MCS genesis location is similar to spring, except with lower frequency</a:t>
            </a:r>
          </a:p>
          <a:p>
            <a:r>
              <a:rPr lang="en-US" sz="2400" dirty="0"/>
              <a:t>Winter MCS formation mostly occur in southeast (LA, AR, MS)</a:t>
            </a:r>
          </a:p>
        </p:txBody>
      </p:sp>
      <p:grpSp>
        <p:nvGrpSpPr>
          <p:cNvPr id="2" name="Group 1">
            <a:extLst>
              <a:ext uri="{FF2B5EF4-FFF2-40B4-BE49-F238E27FC236}">
                <a16:creationId xmlns:a16="http://schemas.microsoft.com/office/drawing/2014/main" id="{3DA3CF99-24C0-A24D-B5E7-1B03FFF9B1FE}"/>
              </a:ext>
            </a:extLst>
          </p:cNvPr>
          <p:cNvGrpSpPr/>
          <p:nvPr/>
        </p:nvGrpSpPr>
        <p:grpSpPr>
          <a:xfrm>
            <a:off x="6340266" y="1468707"/>
            <a:ext cx="8216342" cy="6303693"/>
            <a:chOff x="6679884" y="1378271"/>
            <a:chExt cx="7816433" cy="5996877"/>
          </a:xfrm>
        </p:grpSpPr>
        <p:pic>
          <p:nvPicPr>
            <p:cNvPr id="3" name="Picture 2"/>
            <p:cNvPicPr>
              <a:picLocks noChangeAspect="1"/>
            </p:cNvPicPr>
            <p:nvPr/>
          </p:nvPicPr>
          <p:blipFill>
            <a:blip r:embed="rId2"/>
            <a:stretch>
              <a:fillRect/>
            </a:stretch>
          </p:blipFill>
          <p:spPr>
            <a:xfrm>
              <a:off x="6679884" y="1971194"/>
              <a:ext cx="7816433" cy="5403954"/>
            </a:xfrm>
            <a:prstGeom prst="rect">
              <a:avLst/>
            </a:prstGeom>
          </p:spPr>
        </p:pic>
        <p:sp>
          <p:nvSpPr>
            <p:cNvPr id="9" name="TextBox 8"/>
            <p:cNvSpPr txBox="1"/>
            <p:nvPr/>
          </p:nvSpPr>
          <p:spPr>
            <a:xfrm>
              <a:off x="8615492" y="1378271"/>
              <a:ext cx="3793026" cy="461665"/>
            </a:xfrm>
            <a:prstGeom prst="rect">
              <a:avLst/>
            </a:prstGeom>
            <a:noFill/>
          </p:spPr>
          <p:txBody>
            <a:bodyPr wrap="none" rtlCol="0">
              <a:spAutoFit/>
            </a:bodyPr>
            <a:lstStyle/>
            <a:p>
              <a:pPr algn="ctr"/>
              <a:r>
                <a:rPr lang="en-US" sz="2400" b="1" dirty="0">
                  <a:solidFill>
                    <a:schemeClr val="accent2"/>
                  </a:solidFill>
                </a:rPr>
                <a:t>MCS Genesis Frequency</a:t>
              </a:r>
            </a:p>
          </p:txBody>
        </p:sp>
        <p:sp>
          <p:nvSpPr>
            <p:cNvPr id="13" name="TextBox 12"/>
            <p:cNvSpPr txBox="1"/>
            <p:nvPr/>
          </p:nvSpPr>
          <p:spPr>
            <a:xfrm>
              <a:off x="11983021" y="2859218"/>
              <a:ext cx="325730" cy="258532"/>
            </a:xfrm>
            <a:prstGeom prst="rect">
              <a:avLst/>
            </a:prstGeom>
            <a:noFill/>
          </p:spPr>
          <p:txBody>
            <a:bodyPr wrap="none" rtlCol="0">
              <a:spAutoFit/>
            </a:bodyPr>
            <a:lstStyle/>
            <a:p>
              <a:pPr algn="ctr"/>
              <a:r>
                <a:rPr lang="en-US" sz="1080" b="1" dirty="0">
                  <a:solidFill>
                    <a:schemeClr val="accent2"/>
                  </a:solidFill>
                </a:rPr>
                <a:t>IA</a:t>
              </a:r>
            </a:p>
          </p:txBody>
        </p:sp>
        <p:sp>
          <p:nvSpPr>
            <p:cNvPr id="14" name="TextBox 13"/>
            <p:cNvSpPr txBox="1"/>
            <p:nvPr/>
          </p:nvSpPr>
          <p:spPr>
            <a:xfrm>
              <a:off x="11564609" y="2913817"/>
              <a:ext cx="377026" cy="258532"/>
            </a:xfrm>
            <a:prstGeom prst="rect">
              <a:avLst/>
            </a:prstGeom>
            <a:noFill/>
          </p:spPr>
          <p:txBody>
            <a:bodyPr wrap="none" rtlCol="0">
              <a:spAutoFit/>
            </a:bodyPr>
            <a:lstStyle/>
            <a:p>
              <a:pPr algn="ctr"/>
              <a:r>
                <a:rPr lang="en-US" sz="1080" b="1" dirty="0">
                  <a:solidFill>
                    <a:schemeClr val="accent2"/>
                  </a:solidFill>
                </a:rPr>
                <a:t>NE</a:t>
              </a:r>
            </a:p>
          </p:txBody>
        </p:sp>
        <p:sp>
          <p:nvSpPr>
            <p:cNvPr id="15" name="TextBox 14"/>
            <p:cNvSpPr txBox="1"/>
            <p:nvPr/>
          </p:nvSpPr>
          <p:spPr>
            <a:xfrm>
              <a:off x="11078116" y="3117750"/>
              <a:ext cx="391453" cy="258532"/>
            </a:xfrm>
            <a:prstGeom prst="rect">
              <a:avLst/>
            </a:prstGeom>
            <a:noFill/>
          </p:spPr>
          <p:txBody>
            <a:bodyPr wrap="none" rtlCol="0">
              <a:spAutoFit/>
            </a:bodyPr>
            <a:lstStyle/>
            <a:p>
              <a:pPr algn="ctr"/>
              <a:r>
                <a:rPr lang="en-US" sz="1080" b="1" dirty="0">
                  <a:solidFill>
                    <a:schemeClr val="accent2"/>
                  </a:solidFill>
                </a:rPr>
                <a:t>CO</a:t>
              </a:r>
            </a:p>
          </p:txBody>
        </p:sp>
        <p:sp>
          <p:nvSpPr>
            <p:cNvPr id="18" name="TextBox 17">
              <a:extLst>
                <a:ext uri="{FF2B5EF4-FFF2-40B4-BE49-F238E27FC236}">
                  <a16:creationId xmlns:a16="http://schemas.microsoft.com/office/drawing/2014/main" id="{E978D2CA-AF98-4E44-B32A-7D0E14E113B5}"/>
                </a:ext>
              </a:extLst>
            </p:cNvPr>
            <p:cNvSpPr txBox="1"/>
            <p:nvPr/>
          </p:nvSpPr>
          <p:spPr>
            <a:xfrm>
              <a:off x="8101194" y="2873430"/>
              <a:ext cx="325730" cy="258532"/>
            </a:xfrm>
            <a:prstGeom prst="rect">
              <a:avLst/>
            </a:prstGeom>
            <a:noFill/>
          </p:spPr>
          <p:txBody>
            <a:bodyPr wrap="none" rtlCol="0">
              <a:spAutoFit/>
            </a:bodyPr>
            <a:lstStyle/>
            <a:p>
              <a:pPr algn="ctr"/>
              <a:r>
                <a:rPr lang="en-US" sz="1080" b="1" dirty="0">
                  <a:solidFill>
                    <a:schemeClr val="accent2"/>
                  </a:solidFill>
                </a:rPr>
                <a:t>IA</a:t>
              </a:r>
            </a:p>
          </p:txBody>
        </p:sp>
        <p:sp>
          <p:nvSpPr>
            <p:cNvPr id="19" name="TextBox 18">
              <a:extLst>
                <a:ext uri="{FF2B5EF4-FFF2-40B4-BE49-F238E27FC236}">
                  <a16:creationId xmlns:a16="http://schemas.microsoft.com/office/drawing/2014/main" id="{273B114C-AA25-6C4C-8439-DB7F2592CB8F}"/>
                </a:ext>
              </a:extLst>
            </p:cNvPr>
            <p:cNvSpPr txBox="1"/>
            <p:nvPr/>
          </p:nvSpPr>
          <p:spPr>
            <a:xfrm>
              <a:off x="7762526" y="3160219"/>
              <a:ext cx="377063" cy="258532"/>
            </a:xfrm>
            <a:prstGeom prst="rect">
              <a:avLst/>
            </a:prstGeom>
            <a:noFill/>
          </p:spPr>
          <p:txBody>
            <a:bodyPr wrap="none" rtlCol="0">
              <a:spAutoFit/>
            </a:bodyPr>
            <a:lstStyle/>
            <a:p>
              <a:pPr algn="ctr"/>
              <a:r>
                <a:rPr lang="en-US" sz="1080" b="1" dirty="0">
                  <a:solidFill>
                    <a:schemeClr val="accent2"/>
                  </a:solidFill>
                </a:rPr>
                <a:t>KS</a:t>
              </a:r>
            </a:p>
          </p:txBody>
        </p:sp>
        <p:sp>
          <p:nvSpPr>
            <p:cNvPr id="20" name="TextBox 19">
              <a:extLst>
                <a:ext uri="{FF2B5EF4-FFF2-40B4-BE49-F238E27FC236}">
                  <a16:creationId xmlns:a16="http://schemas.microsoft.com/office/drawing/2014/main" id="{EB025249-62B0-F04E-8B8E-8781E1EC9DE6}"/>
                </a:ext>
              </a:extLst>
            </p:cNvPr>
            <p:cNvSpPr txBox="1"/>
            <p:nvPr/>
          </p:nvSpPr>
          <p:spPr>
            <a:xfrm>
              <a:off x="7824281" y="3397223"/>
              <a:ext cx="392415" cy="258532"/>
            </a:xfrm>
            <a:prstGeom prst="rect">
              <a:avLst/>
            </a:prstGeom>
            <a:noFill/>
          </p:spPr>
          <p:txBody>
            <a:bodyPr wrap="none" rtlCol="0">
              <a:spAutoFit/>
            </a:bodyPr>
            <a:lstStyle/>
            <a:p>
              <a:pPr algn="ctr"/>
              <a:r>
                <a:rPr lang="en-US" sz="1080" b="1" dirty="0">
                  <a:solidFill>
                    <a:schemeClr val="accent2"/>
                  </a:solidFill>
                </a:rPr>
                <a:t>OK</a:t>
              </a:r>
            </a:p>
          </p:txBody>
        </p:sp>
        <p:sp>
          <p:nvSpPr>
            <p:cNvPr id="21" name="TextBox 20">
              <a:extLst>
                <a:ext uri="{FF2B5EF4-FFF2-40B4-BE49-F238E27FC236}">
                  <a16:creationId xmlns:a16="http://schemas.microsoft.com/office/drawing/2014/main" id="{1F3377C6-A942-964E-9A05-445E4CE83E01}"/>
                </a:ext>
              </a:extLst>
            </p:cNvPr>
            <p:cNvSpPr txBox="1"/>
            <p:nvPr/>
          </p:nvSpPr>
          <p:spPr>
            <a:xfrm>
              <a:off x="8139589" y="3453178"/>
              <a:ext cx="397529" cy="258532"/>
            </a:xfrm>
            <a:prstGeom prst="rect">
              <a:avLst/>
            </a:prstGeom>
            <a:noFill/>
          </p:spPr>
          <p:txBody>
            <a:bodyPr wrap="none" rtlCol="0">
              <a:spAutoFit/>
            </a:bodyPr>
            <a:lstStyle/>
            <a:p>
              <a:pPr algn="ctr"/>
              <a:r>
                <a:rPr lang="en-US" sz="1080" b="1" dirty="0">
                  <a:solidFill>
                    <a:schemeClr val="accent2"/>
                  </a:solidFill>
                </a:rPr>
                <a:t>AR</a:t>
              </a:r>
            </a:p>
          </p:txBody>
        </p:sp>
        <p:sp>
          <p:nvSpPr>
            <p:cNvPr id="22" name="TextBox 21">
              <a:extLst>
                <a:ext uri="{FF2B5EF4-FFF2-40B4-BE49-F238E27FC236}">
                  <a16:creationId xmlns:a16="http://schemas.microsoft.com/office/drawing/2014/main" id="{B0AEC870-5F17-584B-8F5B-01D658DBB1C0}"/>
                </a:ext>
              </a:extLst>
            </p:cNvPr>
            <p:cNvSpPr txBox="1"/>
            <p:nvPr/>
          </p:nvSpPr>
          <p:spPr>
            <a:xfrm>
              <a:off x="8134611" y="3194646"/>
              <a:ext cx="407484" cy="258532"/>
            </a:xfrm>
            <a:prstGeom prst="rect">
              <a:avLst/>
            </a:prstGeom>
            <a:noFill/>
          </p:spPr>
          <p:txBody>
            <a:bodyPr wrap="none" rtlCol="0">
              <a:spAutoFit/>
            </a:bodyPr>
            <a:lstStyle/>
            <a:p>
              <a:pPr algn="ctr"/>
              <a:r>
                <a:rPr lang="en-US" sz="1080" b="1" dirty="0">
                  <a:solidFill>
                    <a:schemeClr val="accent2"/>
                  </a:solidFill>
                </a:rPr>
                <a:t>MO</a:t>
              </a:r>
            </a:p>
          </p:txBody>
        </p:sp>
        <p:sp>
          <p:nvSpPr>
            <p:cNvPr id="23" name="TextBox 22">
              <a:extLst>
                <a:ext uri="{FF2B5EF4-FFF2-40B4-BE49-F238E27FC236}">
                  <a16:creationId xmlns:a16="http://schemas.microsoft.com/office/drawing/2014/main" id="{F2382C2C-D73A-0449-821E-FC77B53BCA94}"/>
                </a:ext>
              </a:extLst>
            </p:cNvPr>
            <p:cNvSpPr txBox="1"/>
            <p:nvPr/>
          </p:nvSpPr>
          <p:spPr>
            <a:xfrm>
              <a:off x="12039351" y="6128255"/>
              <a:ext cx="397529" cy="258532"/>
            </a:xfrm>
            <a:prstGeom prst="rect">
              <a:avLst/>
            </a:prstGeom>
            <a:noFill/>
          </p:spPr>
          <p:txBody>
            <a:bodyPr wrap="none" rtlCol="0">
              <a:spAutoFit/>
            </a:bodyPr>
            <a:lstStyle/>
            <a:p>
              <a:pPr algn="ctr"/>
              <a:r>
                <a:rPr lang="en-US" sz="1080" b="1" dirty="0">
                  <a:solidFill>
                    <a:schemeClr val="accent2"/>
                  </a:solidFill>
                </a:rPr>
                <a:t>AR</a:t>
              </a:r>
            </a:p>
          </p:txBody>
        </p:sp>
        <p:sp>
          <p:nvSpPr>
            <p:cNvPr id="24" name="TextBox 23">
              <a:extLst>
                <a:ext uri="{FF2B5EF4-FFF2-40B4-BE49-F238E27FC236}">
                  <a16:creationId xmlns:a16="http://schemas.microsoft.com/office/drawing/2014/main" id="{9CCE0302-2D5D-AA43-B416-3FA2E69665F4}"/>
                </a:ext>
              </a:extLst>
            </p:cNvPr>
            <p:cNvSpPr txBox="1"/>
            <p:nvPr/>
          </p:nvSpPr>
          <p:spPr>
            <a:xfrm>
              <a:off x="12031492" y="6404100"/>
              <a:ext cx="377026" cy="258532"/>
            </a:xfrm>
            <a:prstGeom prst="rect">
              <a:avLst/>
            </a:prstGeom>
            <a:noFill/>
          </p:spPr>
          <p:txBody>
            <a:bodyPr wrap="none" rtlCol="0">
              <a:spAutoFit/>
            </a:bodyPr>
            <a:lstStyle/>
            <a:p>
              <a:pPr algn="ctr"/>
              <a:r>
                <a:rPr lang="en-US" sz="1080" b="1" dirty="0">
                  <a:solidFill>
                    <a:schemeClr val="accent2"/>
                  </a:solidFill>
                </a:rPr>
                <a:t>LA</a:t>
              </a:r>
            </a:p>
          </p:txBody>
        </p:sp>
        <p:sp>
          <p:nvSpPr>
            <p:cNvPr id="25" name="TextBox 24">
              <a:extLst>
                <a:ext uri="{FF2B5EF4-FFF2-40B4-BE49-F238E27FC236}">
                  <a16:creationId xmlns:a16="http://schemas.microsoft.com/office/drawing/2014/main" id="{04CD4ED3-DB80-504C-A9F8-D962BF597B83}"/>
                </a:ext>
              </a:extLst>
            </p:cNvPr>
            <p:cNvSpPr txBox="1"/>
            <p:nvPr/>
          </p:nvSpPr>
          <p:spPr>
            <a:xfrm>
              <a:off x="12245329" y="6274834"/>
              <a:ext cx="393056" cy="258532"/>
            </a:xfrm>
            <a:prstGeom prst="rect">
              <a:avLst/>
            </a:prstGeom>
            <a:noFill/>
          </p:spPr>
          <p:txBody>
            <a:bodyPr wrap="none" rtlCol="0">
              <a:spAutoFit/>
            </a:bodyPr>
            <a:lstStyle/>
            <a:p>
              <a:pPr algn="ctr"/>
              <a:r>
                <a:rPr lang="en-US" sz="1080" b="1" dirty="0">
                  <a:solidFill>
                    <a:schemeClr val="accent2"/>
                  </a:solidFill>
                </a:rPr>
                <a:t>MS</a:t>
              </a:r>
            </a:p>
          </p:txBody>
        </p:sp>
        <p:sp>
          <p:nvSpPr>
            <p:cNvPr id="26" name="TextBox 25">
              <a:extLst>
                <a:ext uri="{FF2B5EF4-FFF2-40B4-BE49-F238E27FC236}">
                  <a16:creationId xmlns:a16="http://schemas.microsoft.com/office/drawing/2014/main" id="{84F6CCD3-9777-A648-90FC-7036588A8454}"/>
                </a:ext>
              </a:extLst>
            </p:cNvPr>
            <p:cNvSpPr txBox="1"/>
            <p:nvPr/>
          </p:nvSpPr>
          <p:spPr>
            <a:xfrm>
              <a:off x="11014494" y="2750893"/>
              <a:ext cx="418088" cy="258532"/>
            </a:xfrm>
            <a:prstGeom prst="rect">
              <a:avLst/>
            </a:prstGeom>
            <a:noFill/>
          </p:spPr>
          <p:txBody>
            <a:bodyPr wrap="none" rtlCol="0">
              <a:spAutoFit/>
            </a:bodyPr>
            <a:lstStyle/>
            <a:p>
              <a:pPr algn="ctr"/>
              <a:r>
                <a:rPr lang="en-US" sz="1080" b="1" dirty="0">
                  <a:solidFill>
                    <a:schemeClr val="accent2"/>
                  </a:solidFill>
                </a:rPr>
                <a:t>WY</a:t>
              </a:r>
            </a:p>
          </p:txBody>
        </p:sp>
        <p:sp>
          <p:nvSpPr>
            <p:cNvPr id="27" name="TextBox 26">
              <a:extLst>
                <a:ext uri="{FF2B5EF4-FFF2-40B4-BE49-F238E27FC236}">
                  <a16:creationId xmlns:a16="http://schemas.microsoft.com/office/drawing/2014/main" id="{9ED567D0-FD1D-C048-BA19-8FA59CEA26A0}"/>
                </a:ext>
              </a:extLst>
            </p:cNvPr>
            <p:cNvSpPr txBox="1"/>
            <p:nvPr/>
          </p:nvSpPr>
          <p:spPr>
            <a:xfrm>
              <a:off x="12034373" y="3193136"/>
              <a:ext cx="407484" cy="258532"/>
            </a:xfrm>
            <a:prstGeom prst="rect">
              <a:avLst/>
            </a:prstGeom>
            <a:noFill/>
          </p:spPr>
          <p:txBody>
            <a:bodyPr wrap="none" rtlCol="0">
              <a:spAutoFit/>
            </a:bodyPr>
            <a:lstStyle/>
            <a:p>
              <a:pPr algn="ctr"/>
              <a:r>
                <a:rPr lang="en-US" sz="1080" b="1" dirty="0">
                  <a:solidFill>
                    <a:schemeClr val="accent2"/>
                  </a:solidFill>
                </a:rPr>
                <a:t>MO</a:t>
              </a:r>
            </a:p>
          </p:txBody>
        </p:sp>
        <p:sp>
          <p:nvSpPr>
            <p:cNvPr id="28" name="TextBox 27">
              <a:extLst>
                <a:ext uri="{FF2B5EF4-FFF2-40B4-BE49-F238E27FC236}">
                  <a16:creationId xmlns:a16="http://schemas.microsoft.com/office/drawing/2014/main" id="{F7A56731-0126-E543-B72E-D2C8CD63206C}"/>
                </a:ext>
              </a:extLst>
            </p:cNvPr>
            <p:cNvSpPr txBox="1"/>
            <p:nvPr/>
          </p:nvSpPr>
          <p:spPr>
            <a:xfrm>
              <a:off x="11636997" y="3152892"/>
              <a:ext cx="377063" cy="258532"/>
            </a:xfrm>
            <a:prstGeom prst="rect">
              <a:avLst/>
            </a:prstGeom>
            <a:noFill/>
          </p:spPr>
          <p:txBody>
            <a:bodyPr wrap="none" rtlCol="0">
              <a:spAutoFit/>
            </a:bodyPr>
            <a:lstStyle/>
            <a:p>
              <a:pPr algn="ctr"/>
              <a:r>
                <a:rPr lang="en-US" sz="1080" b="1" dirty="0">
                  <a:solidFill>
                    <a:schemeClr val="accent2"/>
                  </a:solidFill>
                </a:rPr>
                <a:t>KS</a:t>
              </a:r>
            </a:p>
          </p:txBody>
        </p:sp>
        <p:sp>
          <p:nvSpPr>
            <p:cNvPr id="29" name="Rounded Rectangle 28">
              <a:extLst>
                <a:ext uri="{FF2B5EF4-FFF2-40B4-BE49-F238E27FC236}">
                  <a16:creationId xmlns:a16="http://schemas.microsoft.com/office/drawing/2014/main" id="{1C4B6543-F7C3-6744-8A1F-17DEDF0961F6}"/>
                </a:ext>
              </a:extLst>
            </p:cNvPr>
            <p:cNvSpPr/>
            <p:nvPr/>
          </p:nvSpPr>
          <p:spPr>
            <a:xfrm>
              <a:off x="7951974" y="1971194"/>
              <a:ext cx="1222025" cy="320804"/>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Spring</a:t>
              </a:r>
            </a:p>
          </p:txBody>
        </p:sp>
        <p:sp>
          <p:nvSpPr>
            <p:cNvPr id="30" name="Rounded Rectangle 29">
              <a:extLst>
                <a:ext uri="{FF2B5EF4-FFF2-40B4-BE49-F238E27FC236}">
                  <a16:creationId xmlns:a16="http://schemas.microsoft.com/office/drawing/2014/main" id="{8BE4D148-7C4F-5746-826A-3E546A2716D9}"/>
                </a:ext>
              </a:extLst>
            </p:cNvPr>
            <p:cNvSpPr/>
            <p:nvPr/>
          </p:nvSpPr>
          <p:spPr>
            <a:xfrm>
              <a:off x="11825867" y="1971194"/>
              <a:ext cx="1222025" cy="320804"/>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Summer</a:t>
              </a:r>
            </a:p>
          </p:txBody>
        </p:sp>
        <p:sp>
          <p:nvSpPr>
            <p:cNvPr id="31" name="Rounded Rectangle 30">
              <a:extLst>
                <a:ext uri="{FF2B5EF4-FFF2-40B4-BE49-F238E27FC236}">
                  <a16:creationId xmlns:a16="http://schemas.microsoft.com/office/drawing/2014/main" id="{D991F431-2FAA-6C4D-9BE5-4CD830ACDABF}"/>
                </a:ext>
              </a:extLst>
            </p:cNvPr>
            <p:cNvSpPr/>
            <p:nvPr/>
          </p:nvSpPr>
          <p:spPr>
            <a:xfrm>
              <a:off x="7926105" y="4638216"/>
              <a:ext cx="1222025" cy="320804"/>
            </a:xfrm>
            <a:prstGeom prst="roundRect">
              <a:avLst/>
            </a:prstGeom>
            <a:gradFill rotWithShape="1">
              <a:gsLst>
                <a:gs pos="0">
                  <a:srgbClr val="FFF639"/>
                </a:gs>
                <a:gs pos="30000">
                  <a:srgbClr val="FFFF00"/>
                </a:gs>
                <a:gs pos="100000">
                  <a:srgbClr val="FFFFC2"/>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Fall</a:t>
              </a:r>
            </a:p>
          </p:txBody>
        </p:sp>
        <p:sp>
          <p:nvSpPr>
            <p:cNvPr id="32" name="Rounded Rectangle 31">
              <a:extLst>
                <a:ext uri="{FF2B5EF4-FFF2-40B4-BE49-F238E27FC236}">
                  <a16:creationId xmlns:a16="http://schemas.microsoft.com/office/drawing/2014/main" id="{86282626-02D6-3749-A36C-8B9CCC0BAD5E}"/>
                </a:ext>
              </a:extLst>
            </p:cNvPr>
            <p:cNvSpPr/>
            <p:nvPr/>
          </p:nvSpPr>
          <p:spPr>
            <a:xfrm>
              <a:off x="11825867" y="4638216"/>
              <a:ext cx="1222025" cy="320804"/>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a:ea typeface="+mn-ea"/>
                  <a:cs typeface="+mn-cs"/>
                </a:rPr>
                <a:t>Winter</a:t>
              </a:r>
            </a:p>
          </p:txBody>
        </p:sp>
      </p:grpSp>
    </p:spTree>
    <p:extLst>
      <p:ext uri="{BB962C8B-B14F-4D97-AF65-F5344CB8AC3E}">
        <p14:creationId xmlns:p14="http://schemas.microsoft.com/office/powerpoint/2010/main" val="312964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AF77D87-0887-7047-8AFC-053FDB71E7FB}"/>
              </a:ext>
            </a:extLst>
          </p:cNvPr>
          <p:cNvGrpSpPr/>
          <p:nvPr/>
        </p:nvGrpSpPr>
        <p:grpSpPr>
          <a:xfrm>
            <a:off x="9068213" y="375808"/>
            <a:ext cx="4341728" cy="2629272"/>
            <a:chOff x="7033887" y="313173"/>
            <a:chExt cx="3618107" cy="2191060"/>
          </a:xfrm>
        </p:grpSpPr>
        <p:pic>
          <p:nvPicPr>
            <p:cNvPr id="19" name="Picture 18">
              <a:extLst>
                <a:ext uri="{FF2B5EF4-FFF2-40B4-BE49-F238E27FC236}">
                  <a16:creationId xmlns:a16="http://schemas.microsoft.com/office/drawing/2014/main" id="{60F0E859-C74F-3749-8624-4EFA7DED67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33887" y="313173"/>
              <a:ext cx="3618107" cy="1960507"/>
            </a:xfrm>
            <a:prstGeom prst="rect">
              <a:avLst/>
            </a:prstGeom>
          </p:spPr>
        </p:pic>
        <p:cxnSp>
          <p:nvCxnSpPr>
            <p:cNvPr id="20" name="Straight Arrow Connector 19">
              <a:extLst>
                <a:ext uri="{FF2B5EF4-FFF2-40B4-BE49-F238E27FC236}">
                  <a16:creationId xmlns:a16="http://schemas.microsoft.com/office/drawing/2014/main" id="{4646F3C4-867E-2748-86B2-529057B75C60}"/>
                </a:ext>
              </a:extLst>
            </p:cNvPr>
            <p:cNvCxnSpPr>
              <a:cxnSpLocks/>
            </p:cNvCxnSpPr>
            <p:nvPr/>
          </p:nvCxnSpPr>
          <p:spPr>
            <a:xfrm flipH="1">
              <a:off x="7328494" y="1270250"/>
              <a:ext cx="1007010" cy="1123511"/>
            </a:xfrm>
            <a:prstGeom prst="straightConnector1">
              <a:avLst/>
            </a:prstGeom>
            <a:ln w="41275">
              <a:solidFill>
                <a:srgbClr val="416EDE"/>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78CE35C-0C4B-6147-86CB-00CE31AC65B7}"/>
                </a:ext>
              </a:extLst>
            </p:cNvPr>
            <p:cNvCxnSpPr>
              <a:cxnSpLocks/>
            </p:cNvCxnSpPr>
            <p:nvPr/>
          </p:nvCxnSpPr>
          <p:spPr>
            <a:xfrm>
              <a:off x="9634281" y="1772449"/>
              <a:ext cx="669499" cy="731784"/>
            </a:xfrm>
            <a:prstGeom prst="straightConnector1">
              <a:avLst/>
            </a:prstGeom>
            <a:ln w="41275">
              <a:solidFill>
                <a:srgbClr val="FCA429"/>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59910DB-A959-F24C-A7C6-BE15ED29C101}"/>
                </a:ext>
              </a:extLst>
            </p:cNvPr>
            <p:cNvCxnSpPr>
              <a:cxnSpLocks/>
            </p:cNvCxnSpPr>
            <p:nvPr/>
          </p:nvCxnSpPr>
          <p:spPr>
            <a:xfrm>
              <a:off x="8886635" y="1830516"/>
              <a:ext cx="0" cy="563244"/>
            </a:xfrm>
            <a:prstGeom prst="straightConnector1">
              <a:avLst/>
            </a:prstGeom>
            <a:ln w="41275">
              <a:solidFill>
                <a:srgbClr val="2F892A"/>
              </a:solidFill>
              <a:tailEnd type="triangle" w="med" len="lg"/>
            </a:ln>
          </p:spPr>
          <p:style>
            <a:lnRef idx="2">
              <a:schemeClr val="accent1"/>
            </a:lnRef>
            <a:fillRef idx="0">
              <a:schemeClr val="accent1"/>
            </a:fillRef>
            <a:effectRef idx="1">
              <a:schemeClr val="accent1"/>
            </a:effectRef>
            <a:fontRef idx="minor">
              <a:schemeClr val="tx1"/>
            </a:fontRef>
          </p:style>
        </p:cxnSp>
      </p:grpSp>
      <p:sp>
        <p:nvSpPr>
          <p:cNvPr id="4" name="Slide Number Placeholder 3">
            <a:extLst>
              <a:ext uri="{FF2B5EF4-FFF2-40B4-BE49-F238E27FC236}">
                <a16:creationId xmlns:a16="http://schemas.microsoft.com/office/drawing/2014/main" id="{9074CD3F-3F17-264A-90E6-4B60B2317A17}"/>
              </a:ext>
            </a:extLst>
          </p:cNvPr>
          <p:cNvSpPr>
            <a:spLocks noGrp="1"/>
          </p:cNvSpPr>
          <p:nvPr>
            <p:ph type="sldNum" sz="quarter" idx="12"/>
          </p:nvPr>
        </p:nvSpPr>
        <p:spPr/>
        <p:txBody>
          <a:bodyPr/>
          <a:lstStyle/>
          <a:p>
            <a:fld id="{03722D57-58D6-9447-A6D5-A97F6C35A8FB}" type="slidenum">
              <a:rPr lang="en-US" smtClean="0"/>
              <a:pPr/>
              <a:t>11</a:t>
            </a:fld>
            <a:endParaRPr lang="en-US" dirty="0"/>
          </a:p>
        </p:txBody>
      </p:sp>
      <p:sp>
        <p:nvSpPr>
          <p:cNvPr id="2" name="Title 1">
            <a:extLst>
              <a:ext uri="{FF2B5EF4-FFF2-40B4-BE49-F238E27FC236}">
                <a16:creationId xmlns:a16="http://schemas.microsoft.com/office/drawing/2014/main" id="{65BE8C65-C5F5-6F4C-87A2-F7227756BCBB}"/>
              </a:ext>
            </a:extLst>
          </p:cNvPr>
          <p:cNvSpPr>
            <a:spLocks noGrp="1"/>
          </p:cNvSpPr>
          <p:nvPr>
            <p:ph type="title"/>
          </p:nvPr>
        </p:nvSpPr>
        <p:spPr>
          <a:xfrm>
            <a:off x="3200400" y="270933"/>
            <a:ext cx="6388768" cy="1310979"/>
          </a:xfrm>
        </p:spPr>
        <p:txBody>
          <a:bodyPr/>
          <a:lstStyle/>
          <a:p>
            <a:r>
              <a:rPr lang="en-US" dirty="0"/>
              <a:t>MCS Precipitation Diurnal Cycle During Warm Seasons</a:t>
            </a:r>
          </a:p>
        </p:txBody>
      </p:sp>
      <p:sp>
        <p:nvSpPr>
          <p:cNvPr id="3" name="Content Placeholder 2">
            <a:extLst>
              <a:ext uri="{FF2B5EF4-FFF2-40B4-BE49-F238E27FC236}">
                <a16:creationId xmlns:a16="http://schemas.microsoft.com/office/drawing/2014/main" id="{31EC7F70-2C22-4E44-AE5C-33C6C4496430}"/>
              </a:ext>
            </a:extLst>
          </p:cNvPr>
          <p:cNvSpPr>
            <a:spLocks noGrp="1"/>
          </p:cNvSpPr>
          <p:nvPr>
            <p:ph sz="quarter" idx="20"/>
          </p:nvPr>
        </p:nvSpPr>
        <p:spPr>
          <a:xfrm>
            <a:off x="1034716" y="1885026"/>
            <a:ext cx="7882078" cy="1605566"/>
          </a:xfrm>
        </p:spPr>
        <p:txBody>
          <a:bodyPr/>
          <a:lstStyle/>
          <a:p>
            <a:r>
              <a:rPr lang="en-US" sz="2160" dirty="0"/>
              <a:t>Nocturnal peak MCS precipitation dominates in the </a:t>
            </a:r>
            <a:r>
              <a:rPr lang="en-US" sz="2160" u="sng" dirty="0"/>
              <a:t>Great Plains</a:t>
            </a:r>
            <a:r>
              <a:rPr lang="en-US" sz="2160" dirty="0"/>
              <a:t> in spring/summer</a:t>
            </a:r>
          </a:p>
          <a:p>
            <a:pPr marL="822960" lvl="1" indent="-274320"/>
            <a:r>
              <a:rPr lang="en-US" sz="1920" b="1" dirty="0"/>
              <a:t>Spring:</a:t>
            </a:r>
            <a:r>
              <a:rPr lang="en-US" sz="1920" dirty="0"/>
              <a:t> passage of baroclinic waves enhances nocturnal LLJ effects on MCS, but convection are not necessarily triggered by surface forcing</a:t>
            </a:r>
          </a:p>
        </p:txBody>
      </p:sp>
      <p:pic>
        <p:nvPicPr>
          <p:cNvPr id="6" name="Picture 5">
            <a:extLst>
              <a:ext uri="{FF2B5EF4-FFF2-40B4-BE49-F238E27FC236}">
                <a16:creationId xmlns:a16="http://schemas.microsoft.com/office/drawing/2014/main" id="{C893DFC7-20F2-3C4E-81C3-268FE843334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496177" y="3352644"/>
            <a:ext cx="7132319" cy="2434086"/>
          </a:xfrm>
          <a:prstGeom prst="rect">
            <a:avLst/>
          </a:prstGeom>
        </p:spPr>
      </p:pic>
      <p:sp>
        <p:nvSpPr>
          <p:cNvPr id="18" name="TextBox 17">
            <a:extLst>
              <a:ext uri="{FF2B5EF4-FFF2-40B4-BE49-F238E27FC236}">
                <a16:creationId xmlns:a16="http://schemas.microsoft.com/office/drawing/2014/main" id="{18F164E8-E057-874D-B497-DB0F7F985ED3}"/>
              </a:ext>
            </a:extLst>
          </p:cNvPr>
          <p:cNvSpPr txBox="1"/>
          <p:nvPr/>
        </p:nvSpPr>
        <p:spPr>
          <a:xfrm>
            <a:off x="9726701" y="2872513"/>
            <a:ext cx="2816797" cy="461665"/>
          </a:xfrm>
          <a:prstGeom prst="rect">
            <a:avLst/>
          </a:prstGeom>
          <a:noFill/>
        </p:spPr>
        <p:txBody>
          <a:bodyPr wrap="none" rtlCol="0">
            <a:spAutoFit/>
          </a:bodyPr>
          <a:lstStyle/>
          <a:p>
            <a:pPr algn="ctr"/>
            <a:r>
              <a:rPr lang="en-US" sz="2400" b="1" dirty="0">
                <a:solidFill>
                  <a:schemeClr val="accent2"/>
                </a:solidFill>
              </a:rPr>
              <a:t>MCS Precipitation</a:t>
            </a:r>
          </a:p>
        </p:txBody>
      </p:sp>
      <p:sp>
        <p:nvSpPr>
          <p:cNvPr id="15" name="Content Placeholder 2">
            <a:extLst>
              <a:ext uri="{FF2B5EF4-FFF2-40B4-BE49-F238E27FC236}">
                <a16:creationId xmlns:a16="http://schemas.microsoft.com/office/drawing/2014/main" id="{2D35CDCC-ADEB-DA43-BE08-4941332FA7A0}"/>
              </a:ext>
            </a:extLst>
          </p:cNvPr>
          <p:cNvSpPr txBox="1">
            <a:spLocks/>
          </p:cNvSpPr>
          <p:nvPr/>
        </p:nvSpPr>
        <p:spPr>
          <a:xfrm>
            <a:off x="1118937" y="5471741"/>
            <a:ext cx="2822725" cy="2300659"/>
          </a:xfrm>
          <a:prstGeom prst="rect">
            <a:avLst/>
          </a:prstGeom>
        </p:spPr>
        <p:txBody>
          <a:bodyPr/>
          <a:lstStyle>
            <a:lvl1pPr marL="274320" indent="-274320">
              <a:lnSpc>
                <a:spcPct val="9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1pPr>
            <a:lvl2pPr marL="822960" lvl="1" indent="-274320">
              <a:lnSpc>
                <a:spcPct val="90000"/>
              </a:lnSpc>
              <a:spcBef>
                <a:spcPts val="600"/>
              </a:spcBef>
              <a:buFont typeface="Wingdings" panose="05000000000000000000" pitchFamily="2" charset="2"/>
              <a:buChar char="§"/>
              <a:defRPr sz="1920" b="1">
                <a:latin typeface="Arial" panose="020B0604020202020204" pitchFamily="34" charset="0"/>
                <a:cs typeface="Arial" panose="020B0604020202020204" pitchFamily="34" charset="0"/>
              </a:defRPr>
            </a:lvl2pPr>
            <a:lvl3pPr marL="1371600" indent="-274320">
              <a:lnSpc>
                <a:spcPct val="90000"/>
              </a:lnSpc>
              <a:spcBef>
                <a:spcPts val="600"/>
              </a:spcBef>
              <a:buFont typeface="Wingdings" panose="05000000000000000000" pitchFamily="2" charset="2"/>
              <a:buChar char="ü"/>
              <a:defRPr sz="2000">
                <a:latin typeface="Arial" panose="020B0604020202020204" pitchFamily="34" charset="0"/>
                <a:cs typeface="Arial" panose="020B0604020202020204" pitchFamily="34" charset="0"/>
              </a:defRPr>
            </a:lvl3pPr>
            <a:lvl4pPr marL="1920240" indent="-274320">
              <a:lnSpc>
                <a:spcPct val="90000"/>
              </a:lnSpc>
              <a:spcBef>
                <a:spcPts val="600"/>
              </a:spcBef>
              <a:buFont typeface="Arial" panose="020B0604020202020204" pitchFamily="34" charset="0"/>
              <a:buChar char="•"/>
              <a:defRPr sz="1800">
                <a:latin typeface="Arial" panose="020B0604020202020204" pitchFamily="34" charset="0"/>
                <a:cs typeface="Arial" panose="020B0604020202020204" pitchFamily="34" charset="0"/>
              </a:defRPr>
            </a:lvl4pPr>
            <a:lvl5pPr marL="2468880" indent="-274320">
              <a:lnSpc>
                <a:spcPct val="90000"/>
              </a:lnSpc>
              <a:spcBef>
                <a:spcPts val="600"/>
              </a:spcBef>
              <a:buFont typeface="Wingdings" panose="05000000000000000000" pitchFamily="2" charset="2"/>
              <a:buChar char="§"/>
              <a:defRPr sz="1600">
                <a:latin typeface="Arial" panose="020B0604020202020204" pitchFamily="34" charset="0"/>
                <a:cs typeface="Arial" panose="020B0604020202020204" pitchFamily="34" charset="0"/>
              </a:defRPr>
            </a:lvl5pPr>
            <a:lvl6pPr marL="3017520" indent="-274320">
              <a:lnSpc>
                <a:spcPct val="90000"/>
              </a:lnSpc>
              <a:spcBef>
                <a:spcPts val="600"/>
              </a:spcBef>
              <a:buFont typeface="Arial" panose="020B0604020202020204" pitchFamily="34" charset="0"/>
              <a:buChar char="•"/>
            </a:lvl6pPr>
            <a:lvl7pPr marL="3566160" indent="-274320">
              <a:lnSpc>
                <a:spcPct val="90000"/>
              </a:lnSpc>
              <a:spcBef>
                <a:spcPts val="600"/>
              </a:spcBef>
              <a:buFont typeface="Arial" panose="020B0604020202020204" pitchFamily="34" charset="0"/>
              <a:buChar char="•"/>
            </a:lvl7pPr>
            <a:lvl8pPr marL="4114800" indent="-274320">
              <a:lnSpc>
                <a:spcPct val="90000"/>
              </a:lnSpc>
              <a:spcBef>
                <a:spcPts val="600"/>
              </a:spcBef>
              <a:buFont typeface="Arial" panose="020B0604020202020204" pitchFamily="34" charset="0"/>
              <a:buChar char="•"/>
            </a:lvl8pPr>
            <a:lvl9pPr marL="4663440" indent="-274320">
              <a:lnSpc>
                <a:spcPct val="90000"/>
              </a:lnSpc>
              <a:spcBef>
                <a:spcPts val="600"/>
              </a:spcBef>
              <a:buFont typeface="Arial" panose="020B0604020202020204" pitchFamily="34" charset="0"/>
              <a:buChar char="•"/>
            </a:lvl9pPr>
          </a:lstStyle>
          <a:p>
            <a:r>
              <a:rPr lang="en-US" u="sng" dirty="0">
                <a:solidFill>
                  <a:srgbClr val="000000"/>
                </a:solidFill>
              </a:rPr>
              <a:t>Southeast</a:t>
            </a:r>
            <a:r>
              <a:rPr lang="en-US" dirty="0">
                <a:solidFill>
                  <a:srgbClr val="000000"/>
                </a:solidFill>
              </a:rPr>
              <a:t> MCS in summer peak during daytime, are much less frequent and do not show much propagating signal</a:t>
            </a:r>
          </a:p>
        </p:txBody>
      </p:sp>
      <p:sp>
        <p:nvSpPr>
          <p:cNvPr id="23" name="Content Placeholder 2">
            <a:extLst>
              <a:ext uri="{FF2B5EF4-FFF2-40B4-BE49-F238E27FC236}">
                <a16:creationId xmlns:a16="http://schemas.microsoft.com/office/drawing/2014/main" id="{E9F0BBB6-7744-8847-9079-B79A2990E726}"/>
              </a:ext>
            </a:extLst>
          </p:cNvPr>
          <p:cNvSpPr txBox="1">
            <a:spLocks/>
          </p:cNvSpPr>
          <p:nvPr/>
        </p:nvSpPr>
        <p:spPr>
          <a:xfrm>
            <a:off x="1034716" y="3490591"/>
            <a:ext cx="3134978" cy="1682987"/>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r>
              <a:rPr lang="en-US" sz="1920" b="1" dirty="0">
                <a:solidFill>
                  <a:srgbClr val="000000"/>
                </a:solidFill>
              </a:rPr>
              <a:t>Summer:</a:t>
            </a:r>
            <a:r>
              <a:rPr lang="en-US" sz="1920" dirty="0">
                <a:solidFill>
                  <a:srgbClr val="000000"/>
                </a:solidFill>
              </a:rPr>
              <a:t> strongest diurnal cycle, convection triggers by daytime surface heating near the Rockies foothill</a:t>
            </a:r>
          </a:p>
        </p:txBody>
      </p:sp>
      <p:grpSp>
        <p:nvGrpSpPr>
          <p:cNvPr id="12" name="Group 11">
            <a:extLst>
              <a:ext uri="{FF2B5EF4-FFF2-40B4-BE49-F238E27FC236}">
                <a16:creationId xmlns:a16="http://schemas.microsoft.com/office/drawing/2014/main" id="{2BCCF017-11F4-E14E-AFEA-746F307527A9}"/>
              </a:ext>
            </a:extLst>
          </p:cNvPr>
          <p:cNvGrpSpPr/>
          <p:nvPr/>
        </p:nvGrpSpPr>
        <p:grpSpPr>
          <a:xfrm>
            <a:off x="10394965" y="3585207"/>
            <a:ext cx="1247273" cy="1822907"/>
            <a:chOff x="10394965" y="3585207"/>
            <a:chExt cx="1247273" cy="1822907"/>
          </a:xfrm>
        </p:grpSpPr>
        <p:sp>
          <p:nvSpPr>
            <p:cNvPr id="25" name="TextBox 24">
              <a:extLst>
                <a:ext uri="{FF2B5EF4-FFF2-40B4-BE49-F238E27FC236}">
                  <a16:creationId xmlns:a16="http://schemas.microsoft.com/office/drawing/2014/main" id="{B3D10F9C-BEA7-E44B-B0A9-6FF7D41285B8}"/>
                </a:ext>
              </a:extLst>
            </p:cNvPr>
            <p:cNvSpPr txBox="1"/>
            <p:nvPr/>
          </p:nvSpPr>
          <p:spPr>
            <a:xfrm>
              <a:off x="10467945" y="3659513"/>
              <a:ext cx="1149589" cy="609398"/>
            </a:xfrm>
            <a:prstGeom prst="rect">
              <a:avLst/>
            </a:prstGeom>
            <a:noFill/>
          </p:spPr>
          <p:txBody>
            <a:bodyPr wrap="square" rtlCol="0">
              <a:spAutoFit/>
            </a:bodyPr>
            <a:lstStyle/>
            <a:p>
              <a:pPr algn="ctr"/>
              <a:r>
                <a:rPr lang="en-US" sz="1680" dirty="0">
                  <a:solidFill>
                    <a:srgbClr val="FF0000"/>
                  </a:solidFill>
                </a:rPr>
                <a:t>Great Plains</a:t>
              </a:r>
            </a:p>
          </p:txBody>
        </p:sp>
        <p:cxnSp>
          <p:nvCxnSpPr>
            <p:cNvPr id="11" name="Straight Connector 10">
              <a:extLst>
                <a:ext uri="{FF2B5EF4-FFF2-40B4-BE49-F238E27FC236}">
                  <a16:creationId xmlns:a16="http://schemas.microsoft.com/office/drawing/2014/main" id="{7E9BF036-959F-2F41-B6A2-B9CE2DC03AFD}"/>
                </a:ext>
              </a:extLst>
            </p:cNvPr>
            <p:cNvCxnSpPr/>
            <p:nvPr/>
          </p:nvCxnSpPr>
          <p:spPr>
            <a:xfrm flipV="1">
              <a:off x="10394965" y="3585207"/>
              <a:ext cx="0" cy="179042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303179-B554-214A-BF5C-861BB44B8973}"/>
                </a:ext>
              </a:extLst>
            </p:cNvPr>
            <p:cNvCxnSpPr/>
            <p:nvPr/>
          </p:nvCxnSpPr>
          <p:spPr>
            <a:xfrm flipV="1">
              <a:off x="11642238" y="3617690"/>
              <a:ext cx="0" cy="179042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7A4E98A-5526-DF4B-A46A-7309FC2F4A9C}"/>
              </a:ext>
            </a:extLst>
          </p:cNvPr>
          <p:cNvGrpSpPr/>
          <p:nvPr/>
        </p:nvGrpSpPr>
        <p:grpSpPr>
          <a:xfrm>
            <a:off x="8166211" y="3597318"/>
            <a:ext cx="1255530" cy="1810796"/>
            <a:chOff x="10394965" y="3633335"/>
            <a:chExt cx="1255530" cy="1810796"/>
          </a:xfrm>
        </p:grpSpPr>
        <p:sp>
          <p:nvSpPr>
            <p:cNvPr id="38" name="TextBox 37">
              <a:extLst>
                <a:ext uri="{FF2B5EF4-FFF2-40B4-BE49-F238E27FC236}">
                  <a16:creationId xmlns:a16="http://schemas.microsoft.com/office/drawing/2014/main" id="{745C1EF1-51D8-434A-A714-1DC6B0A4A942}"/>
                </a:ext>
              </a:extLst>
            </p:cNvPr>
            <p:cNvSpPr txBox="1"/>
            <p:nvPr/>
          </p:nvSpPr>
          <p:spPr>
            <a:xfrm>
              <a:off x="10476203" y="3709486"/>
              <a:ext cx="1149589" cy="609398"/>
            </a:xfrm>
            <a:prstGeom prst="rect">
              <a:avLst/>
            </a:prstGeom>
            <a:noFill/>
          </p:spPr>
          <p:txBody>
            <a:bodyPr wrap="square" rtlCol="0">
              <a:spAutoFit/>
            </a:bodyPr>
            <a:lstStyle/>
            <a:p>
              <a:pPr algn="ctr"/>
              <a:r>
                <a:rPr lang="en-US" sz="1680" dirty="0">
                  <a:solidFill>
                    <a:srgbClr val="FF0000"/>
                  </a:solidFill>
                </a:rPr>
                <a:t>Great Plains</a:t>
              </a:r>
            </a:p>
          </p:txBody>
        </p:sp>
        <p:cxnSp>
          <p:nvCxnSpPr>
            <p:cNvPr id="39" name="Straight Connector 38">
              <a:extLst>
                <a:ext uri="{FF2B5EF4-FFF2-40B4-BE49-F238E27FC236}">
                  <a16:creationId xmlns:a16="http://schemas.microsoft.com/office/drawing/2014/main" id="{DBFF0BD2-5984-C546-B69F-722B2BD21239}"/>
                </a:ext>
              </a:extLst>
            </p:cNvPr>
            <p:cNvCxnSpPr/>
            <p:nvPr/>
          </p:nvCxnSpPr>
          <p:spPr>
            <a:xfrm flipV="1">
              <a:off x="10394965" y="3633335"/>
              <a:ext cx="0" cy="179042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EE8A413-62A4-C043-9AF9-BC7383C3ADEF}"/>
                </a:ext>
              </a:extLst>
            </p:cNvPr>
            <p:cNvCxnSpPr/>
            <p:nvPr/>
          </p:nvCxnSpPr>
          <p:spPr>
            <a:xfrm flipV="1">
              <a:off x="11650495" y="3653707"/>
              <a:ext cx="0" cy="179042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grpSp>
      <p:pic>
        <p:nvPicPr>
          <p:cNvPr id="9" name="Picture 8" descr="A pencil and paper&#10;&#10;Description automatically generated">
            <a:extLst>
              <a:ext uri="{FF2B5EF4-FFF2-40B4-BE49-F238E27FC236}">
                <a16:creationId xmlns:a16="http://schemas.microsoft.com/office/drawing/2014/main" id="{5C90CC59-3035-7C4C-9DFF-BD9635EA9B95}"/>
              </a:ext>
            </a:extLst>
          </p:cNvPr>
          <p:cNvPicPr>
            <a:picLocks noChangeAspect="1"/>
          </p:cNvPicPr>
          <p:nvPr/>
        </p:nvPicPr>
        <p:blipFill rotWithShape="1">
          <a:blip r:embed="rId5"/>
          <a:srcRect r="49753" b="51152"/>
          <a:stretch/>
        </p:blipFill>
        <p:spPr>
          <a:xfrm>
            <a:off x="4337117" y="3552531"/>
            <a:ext cx="3134978" cy="2114255"/>
          </a:xfrm>
          <a:prstGeom prst="rect">
            <a:avLst/>
          </a:prstGeom>
        </p:spPr>
      </p:pic>
      <p:grpSp>
        <p:nvGrpSpPr>
          <p:cNvPr id="36" name="Group 35">
            <a:extLst>
              <a:ext uri="{FF2B5EF4-FFF2-40B4-BE49-F238E27FC236}">
                <a16:creationId xmlns:a16="http://schemas.microsoft.com/office/drawing/2014/main" id="{DFE60BC2-D7A5-B94F-BCC0-1005401D7801}"/>
              </a:ext>
            </a:extLst>
          </p:cNvPr>
          <p:cNvGrpSpPr/>
          <p:nvPr/>
        </p:nvGrpSpPr>
        <p:grpSpPr>
          <a:xfrm>
            <a:off x="4340365" y="5747312"/>
            <a:ext cx="10290035" cy="2477896"/>
            <a:chOff x="4340365" y="5747312"/>
            <a:chExt cx="10290035" cy="2477896"/>
          </a:xfrm>
        </p:grpSpPr>
        <p:pic>
          <p:nvPicPr>
            <p:cNvPr id="24" name="Picture 23">
              <a:extLst>
                <a:ext uri="{FF2B5EF4-FFF2-40B4-BE49-F238E27FC236}">
                  <a16:creationId xmlns:a16="http://schemas.microsoft.com/office/drawing/2014/main" id="{B6FDE0C7-F9E8-DE42-A796-029C3089660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498081" y="5747312"/>
              <a:ext cx="7132319" cy="2477896"/>
            </a:xfrm>
            <a:prstGeom prst="rect">
              <a:avLst/>
            </a:prstGeom>
          </p:spPr>
        </p:pic>
        <p:sp>
          <p:nvSpPr>
            <p:cNvPr id="5" name="TextBox 4"/>
            <p:cNvSpPr txBox="1"/>
            <p:nvPr/>
          </p:nvSpPr>
          <p:spPr>
            <a:xfrm>
              <a:off x="7496177" y="7842982"/>
              <a:ext cx="880369" cy="350865"/>
            </a:xfrm>
            <a:prstGeom prst="rect">
              <a:avLst/>
            </a:prstGeom>
            <a:noFill/>
          </p:spPr>
          <p:txBody>
            <a:bodyPr wrap="none" rtlCol="0">
              <a:spAutoFit/>
            </a:bodyPr>
            <a:lstStyle/>
            <a:p>
              <a:r>
                <a:rPr lang="en-US" sz="1680" dirty="0">
                  <a:solidFill>
                    <a:srgbClr val="FF0000"/>
                  </a:solidFill>
                </a:rPr>
                <a:t>Foothill</a:t>
              </a:r>
            </a:p>
          </p:txBody>
        </p:sp>
        <p:cxnSp>
          <p:nvCxnSpPr>
            <p:cNvPr id="17" name="Straight Arrow Connector 16">
              <a:extLst>
                <a:ext uri="{FF2B5EF4-FFF2-40B4-BE49-F238E27FC236}">
                  <a16:creationId xmlns:a16="http://schemas.microsoft.com/office/drawing/2014/main" id="{4646F3C4-867E-2748-86B2-529057B75C60}"/>
                </a:ext>
              </a:extLst>
            </p:cNvPr>
            <p:cNvCxnSpPr>
              <a:cxnSpLocks/>
              <a:stCxn id="5" idx="0"/>
            </p:cNvCxnSpPr>
            <p:nvPr/>
          </p:nvCxnSpPr>
          <p:spPr>
            <a:xfrm flipV="1">
              <a:off x="7936362" y="7371280"/>
              <a:ext cx="132064" cy="471702"/>
            </a:xfrm>
            <a:prstGeom prst="straightConnector1">
              <a:avLst/>
            </a:prstGeom>
            <a:ln w="28575" cmpd="sng">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2230184" y="6900310"/>
              <a:ext cx="974947" cy="350865"/>
            </a:xfrm>
            <a:prstGeom prst="rect">
              <a:avLst/>
            </a:prstGeom>
            <a:noFill/>
          </p:spPr>
          <p:txBody>
            <a:bodyPr wrap="none" rtlCol="0">
              <a:spAutoFit/>
            </a:bodyPr>
            <a:lstStyle/>
            <a:p>
              <a:r>
                <a:rPr lang="en-US" sz="1680" dirty="0">
                  <a:solidFill>
                    <a:srgbClr val="FF0000"/>
                  </a:solidFill>
                </a:rPr>
                <a:t>Daytime</a:t>
              </a:r>
            </a:p>
          </p:txBody>
        </p:sp>
        <p:cxnSp>
          <p:nvCxnSpPr>
            <p:cNvPr id="27" name="Straight Arrow Connector 26">
              <a:extLst>
                <a:ext uri="{FF2B5EF4-FFF2-40B4-BE49-F238E27FC236}">
                  <a16:creationId xmlns:a16="http://schemas.microsoft.com/office/drawing/2014/main" id="{4646F3C4-867E-2748-86B2-529057B75C60}"/>
                </a:ext>
              </a:extLst>
            </p:cNvPr>
            <p:cNvCxnSpPr>
              <a:cxnSpLocks/>
              <a:stCxn id="26" idx="2"/>
            </p:cNvCxnSpPr>
            <p:nvPr/>
          </p:nvCxnSpPr>
          <p:spPr>
            <a:xfrm flipH="1">
              <a:off x="12589165" y="7251175"/>
              <a:ext cx="128493" cy="306287"/>
            </a:xfrm>
            <a:prstGeom prst="straightConnector1">
              <a:avLst/>
            </a:prstGeom>
            <a:ln w="28575" cmpd="sng">
              <a:solidFill>
                <a:srgbClr val="FF0000"/>
              </a:solidFill>
              <a:tailEnd type="triangle" w="med" len="lg"/>
            </a:ln>
          </p:spPr>
          <p:style>
            <a:lnRef idx="2">
              <a:schemeClr val="accent1"/>
            </a:lnRef>
            <a:fillRef idx="0">
              <a:schemeClr val="accent1"/>
            </a:fillRef>
            <a:effectRef idx="1">
              <a:schemeClr val="accent1"/>
            </a:effectRef>
            <a:fontRef idx="minor">
              <a:schemeClr val="tx1"/>
            </a:fontRef>
          </p:style>
        </p:cxnSp>
        <p:grpSp>
          <p:nvGrpSpPr>
            <p:cNvPr id="32" name="Group 31">
              <a:extLst>
                <a:ext uri="{FF2B5EF4-FFF2-40B4-BE49-F238E27FC236}">
                  <a16:creationId xmlns:a16="http://schemas.microsoft.com/office/drawing/2014/main" id="{4B3C387A-FFAF-574A-85F6-AD092DF41B4D}"/>
                </a:ext>
              </a:extLst>
            </p:cNvPr>
            <p:cNvGrpSpPr/>
            <p:nvPr/>
          </p:nvGrpSpPr>
          <p:grpSpPr>
            <a:xfrm>
              <a:off x="10394965" y="6039345"/>
              <a:ext cx="1242943" cy="1803637"/>
              <a:chOff x="10394965" y="3585207"/>
              <a:chExt cx="1242943" cy="1803637"/>
            </a:xfrm>
          </p:grpSpPr>
          <p:sp>
            <p:nvSpPr>
              <p:cNvPr id="33" name="TextBox 32">
                <a:extLst>
                  <a:ext uri="{FF2B5EF4-FFF2-40B4-BE49-F238E27FC236}">
                    <a16:creationId xmlns:a16="http://schemas.microsoft.com/office/drawing/2014/main" id="{42ADAFDB-CD75-6F4F-B64C-502E6EF67288}"/>
                  </a:ext>
                </a:extLst>
              </p:cNvPr>
              <p:cNvSpPr txBox="1"/>
              <p:nvPr/>
            </p:nvSpPr>
            <p:spPr>
              <a:xfrm>
                <a:off x="10436634" y="3678405"/>
                <a:ext cx="1149589" cy="609398"/>
              </a:xfrm>
              <a:prstGeom prst="rect">
                <a:avLst/>
              </a:prstGeom>
              <a:noFill/>
            </p:spPr>
            <p:txBody>
              <a:bodyPr wrap="square" rtlCol="0">
                <a:spAutoFit/>
              </a:bodyPr>
              <a:lstStyle/>
              <a:p>
                <a:pPr algn="ctr"/>
                <a:r>
                  <a:rPr lang="en-US" sz="1680" dirty="0">
                    <a:solidFill>
                      <a:srgbClr val="FF0000"/>
                    </a:solidFill>
                  </a:rPr>
                  <a:t>Great Plains</a:t>
                </a:r>
              </a:p>
            </p:txBody>
          </p:sp>
          <p:cxnSp>
            <p:nvCxnSpPr>
              <p:cNvPr id="34" name="Straight Connector 33">
                <a:extLst>
                  <a:ext uri="{FF2B5EF4-FFF2-40B4-BE49-F238E27FC236}">
                    <a16:creationId xmlns:a16="http://schemas.microsoft.com/office/drawing/2014/main" id="{11A0BBEF-DDEA-7146-B4BE-763E8A9A3C33}"/>
                  </a:ext>
                </a:extLst>
              </p:cNvPr>
              <p:cNvCxnSpPr/>
              <p:nvPr/>
            </p:nvCxnSpPr>
            <p:spPr>
              <a:xfrm flipV="1">
                <a:off x="10394965" y="3585207"/>
                <a:ext cx="0" cy="179042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6BD9F27-564E-C04C-9683-338300423F4E}"/>
                  </a:ext>
                </a:extLst>
              </p:cNvPr>
              <p:cNvCxnSpPr/>
              <p:nvPr/>
            </p:nvCxnSpPr>
            <p:spPr>
              <a:xfrm flipV="1">
                <a:off x="11637908" y="3598420"/>
                <a:ext cx="0" cy="179042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B222D7E2-A8D5-CD49-8371-6F1BD3D485CE}"/>
                </a:ext>
              </a:extLst>
            </p:cNvPr>
            <p:cNvGrpSpPr/>
            <p:nvPr/>
          </p:nvGrpSpPr>
          <p:grpSpPr>
            <a:xfrm>
              <a:off x="8200765" y="6034079"/>
              <a:ext cx="1255530" cy="1798764"/>
              <a:chOff x="10394965" y="3609271"/>
              <a:chExt cx="1255530" cy="1798764"/>
            </a:xfrm>
          </p:grpSpPr>
          <p:sp>
            <p:nvSpPr>
              <p:cNvPr id="42" name="TextBox 41">
                <a:extLst>
                  <a:ext uri="{FF2B5EF4-FFF2-40B4-BE49-F238E27FC236}">
                    <a16:creationId xmlns:a16="http://schemas.microsoft.com/office/drawing/2014/main" id="{899B8E00-6D4C-D14D-9CF7-7BB409F984DF}"/>
                  </a:ext>
                </a:extLst>
              </p:cNvPr>
              <p:cNvSpPr txBox="1"/>
              <p:nvPr/>
            </p:nvSpPr>
            <p:spPr>
              <a:xfrm>
                <a:off x="10476203" y="3709486"/>
                <a:ext cx="1149589" cy="609398"/>
              </a:xfrm>
              <a:prstGeom prst="rect">
                <a:avLst/>
              </a:prstGeom>
              <a:noFill/>
            </p:spPr>
            <p:txBody>
              <a:bodyPr wrap="square" rtlCol="0">
                <a:spAutoFit/>
              </a:bodyPr>
              <a:lstStyle/>
              <a:p>
                <a:pPr algn="ctr"/>
                <a:r>
                  <a:rPr lang="en-US" sz="1680" dirty="0">
                    <a:solidFill>
                      <a:srgbClr val="FF0000"/>
                    </a:solidFill>
                  </a:rPr>
                  <a:t>Great Plains</a:t>
                </a:r>
              </a:p>
            </p:txBody>
          </p:sp>
          <p:cxnSp>
            <p:nvCxnSpPr>
              <p:cNvPr id="43" name="Straight Connector 42">
                <a:extLst>
                  <a:ext uri="{FF2B5EF4-FFF2-40B4-BE49-F238E27FC236}">
                    <a16:creationId xmlns:a16="http://schemas.microsoft.com/office/drawing/2014/main" id="{8FBF72FE-1468-6C49-9ED2-C655C7735B90}"/>
                  </a:ext>
                </a:extLst>
              </p:cNvPr>
              <p:cNvCxnSpPr/>
              <p:nvPr/>
            </p:nvCxnSpPr>
            <p:spPr>
              <a:xfrm flipV="1">
                <a:off x="10394965" y="3609271"/>
                <a:ext cx="0" cy="179042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5D05F5C-AF5E-BB4F-9AA5-9D106E321B43}"/>
                  </a:ext>
                </a:extLst>
              </p:cNvPr>
              <p:cNvCxnSpPr/>
              <p:nvPr/>
            </p:nvCxnSpPr>
            <p:spPr>
              <a:xfrm flipV="1">
                <a:off x="11650495" y="3617611"/>
                <a:ext cx="0" cy="179042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grpSp>
        <p:pic>
          <p:nvPicPr>
            <p:cNvPr id="46" name="Picture 45" descr="A pencil and paper&#10;&#10;Description automatically generated">
              <a:extLst>
                <a:ext uri="{FF2B5EF4-FFF2-40B4-BE49-F238E27FC236}">
                  <a16:creationId xmlns:a16="http://schemas.microsoft.com/office/drawing/2014/main" id="{841575EA-4228-BF44-A0DD-7B6046179568}"/>
                </a:ext>
              </a:extLst>
            </p:cNvPr>
            <p:cNvPicPr>
              <a:picLocks noChangeAspect="1"/>
            </p:cNvPicPr>
            <p:nvPr/>
          </p:nvPicPr>
          <p:blipFill rotWithShape="1">
            <a:blip r:embed="rId5"/>
            <a:srcRect l="49724" t="-228" r="29" b="51380"/>
            <a:stretch/>
          </p:blipFill>
          <p:spPr>
            <a:xfrm>
              <a:off x="4340365" y="5844412"/>
              <a:ext cx="3134978" cy="2114255"/>
            </a:xfrm>
            <a:prstGeom prst="rect">
              <a:avLst/>
            </a:prstGeom>
          </p:spPr>
        </p:pic>
        <p:sp>
          <p:nvSpPr>
            <p:cNvPr id="29" name="Rectangle 28">
              <a:extLst>
                <a:ext uri="{FF2B5EF4-FFF2-40B4-BE49-F238E27FC236}">
                  <a16:creationId xmlns:a16="http://schemas.microsoft.com/office/drawing/2014/main" id="{DEFB077C-CED2-654F-9DF8-B5D49EFEB93C}"/>
                </a:ext>
              </a:extLst>
            </p:cNvPr>
            <p:cNvSpPr/>
            <p:nvPr/>
          </p:nvSpPr>
          <p:spPr>
            <a:xfrm>
              <a:off x="4877333" y="6132543"/>
              <a:ext cx="1084275" cy="60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D1A6F0E-1231-E544-AD76-06DA7D9A1600}"/>
                </a:ext>
              </a:extLst>
            </p:cNvPr>
            <p:cNvSpPr txBox="1"/>
            <p:nvPr/>
          </p:nvSpPr>
          <p:spPr>
            <a:xfrm>
              <a:off x="4877334" y="6253979"/>
              <a:ext cx="1609912" cy="646331"/>
            </a:xfrm>
            <a:prstGeom prst="rect">
              <a:avLst/>
            </a:prstGeom>
            <a:noFill/>
          </p:spPr>
          <p:txBody>
            <a:bodyPr wrap="square" rtlCol="0">
              <a:spAutoFit/>
            </a:bodyPr>
            <a:lstStyle/>
            <a:p>
              <a:pPr algn="ctr"/>
              <a:r>
                <a:rPr lang="en-US" sz="1800" dirty="0">
                  <a:solidFill>
                    <a:srgbClr val="FF0000"/>
                  </a:solidFill>
                </a:rPr>
                <a:t>Less frequent genesis</a:t>
              </a:r>
            </a:p>
          </p:txBody>
        </p:sp>
        <p:sp>
          <p:nvSpPr>
            <p:cNvPr id="30" name="Down Arrow 29">
              <a:extLst>
                <a:ext uri="{FF2B5EF4-FFF2-40B4-BE49-F238E27FC236}">
                  <a16:creationId xmlns:a16="http://schemas.microsoft.com/office/drawing/2014/main" id="{A868BAF2-652E-C746-85DD-37EB8C3B4B36}"/>
                </a:ext>
              </a:extLst>
            </p:cNvPr>
            <p:cNvSpPr/>
            <p:nvPr/>
          </p:nvSpPr>
          <p:spPr>
            <a:xfrm>
              <a:off x="5554141" y="6955616"/>
              <a:ext cx="327833" cy="3850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17CEDD0B-B447-BD4C-B4D1-2C790DF3B717}"/>
              </a:ext>
            </a:extLst>
          </p:cNvPr>
          <p:cNvSpPr/>
          <p:nvPr/>
        </p:nvSpPr>
        <p:spPr>
          <a:xfrm>
            <a:off x="4809583" y="3830198"/>
            <a:ext cx="1064878" cy="68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DCFCB533-02B7-A949-9A16-4EAC81933CA7}"/>
              </a:ext>
            </a:extLst>
          </p:cNvPr>
          <p:cNvSpPr txBox="1"/>
          <p:nvPr/>
        </p:nvSpPr>
        <p:spPr>
          <a:xfrm>
            <a:off x="4839728" y="3851229"/>
            <a:ext cx="1609912" cy="646331"/>
          </a:xfrm>
          <a:prstGeom prst="rect">
            <a:avLst/>
          </a:prstGeom>
          <a:noFill/>
        </p:spPr>
        <p:txBody>
          <a:bodyPr wrap="square" rtlCol="0">
            <a:spAutoFit/>
          </a:bodyPr>
          <a:lstStyle/>
          <a:p>
            <a:pPr algn="ctr"/>
            <a:r>
              <a:rPr lang="en-US" sz="1800" dirty="0">
                <a:solidFill>
                  <a:srgbClr val="FF0000"/>
                </a:solidFill>
              </a:rPr>
              <a:t>More frequent genesis</a:t>
            </a:r>
          </a:p>
        </p:txBody>
      </p:sp>
      <p:sp>
        <p:nvSpPr>
          <p:cNvPr id="49" name="Down Arrow 48">
            <a:extLst>
              <a:ext uri="{FF2B5EF4-FFF2-40B4-BE49-F238E27FC236}">
                <a16:creationId xmlns:a16="http://schemas.microsoft.com/office/drawing/2014/main" id="{0B371E10-1333-2748-951F-87120F9A895D}"/>
              </a:ext>
            </a:extLst>
          </p:cNvPr>
          <p:cNvSpPr/>
          <p:nvPr/>
        </p:nvSpPr>
        <p:spPr>
          <a:xfrm>
            <a:off x="5516535" y="4552866"/>
            <a:ext cx="327833" cy="38502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47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2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3722D57-58D6-9447-A6D5-A97F6C35A8FB}" type="slidenum">
              <a:rPr lang="en-US" smtClean="0"/>
              <a:pPr/>
              <a:t>12</a:t>
            </a:fld>
            <a:endParaRPr lang="en-US" dirty="0"/>
          </a:p>
        </p:txBody>
      </p:sp>
      <p:sp>
        <p:nvSpPr>
          <p:cNvPr id="7" name="Title 6">
            <a:extLst>
              <a:ext uri="{FF2B5EF4-FFF2-40B4-BE49-F238E27FC236}">
                <a16:creationId xmlns:a16="http://schemas.microsoft.com/office/drawing/2014/main" id="{F9470BC1-2F31-2F41-ACC0-B9707B8513B3}"/>
              </a:ext>
            </a:extLst>
          </p:cNvPr>
          <p:cNvSpPr>
            <a:spLocks noGrp="1"/>
          </p:cNvSpPr>
          <p:nvPr>
            <p:ph type="title"/>
          </p:nvPr>
        </p:nvSpPr>
        <p:spPr>
          <a:xfrm>
            <a:off x="3200400" y="12074"/>
            <a:ext cx="10972800" cy="1222066"/>
          </a:xfrm>
        </p:spPr>
        <p:txBody>
          <a:bodyPr/>
          <a:lstStyle/>
          <a:p>
            <a:r>
              <a:rPr lang="en-US" dirty="0"/>
              <a:t>MCS Convective Feature Size and Intensity</a:t>
            </a:r>
          </a:p>
        </p:txBody>
      </p:sp>
      <p:sp>
        <p:nvSpPr>
          <p:cNvPr id="8" name="Content Placeholder 7">
            <a:extLst>
              <a:ext uri="{FF2B5EF4-FFF2-40B4-BE49-F238E27FC236}">
                <a16:creationId xmlns:a16="http://schemas.microsoft.com/office/drawing/2014/main" id="{945C9A2F-AB2A-B84D-BC80-E853708913CA}"/>
              </a:ext>
            </a:extLst>
          </p:cNvPr>
          <p:cNvSpPr>
            <a:spLocks noGrp="1"/>
          </p:cNvSpPr>
          <p:nvPr>
            <p:ph sz="quarter" idx="20"/>
          </p:nvPr>
        </p:nvSpPr>
        <p:spPr>
          <a:xfrm>
            <a:off x="1245996" y="2132644"/>
            <a:ext cx="3805920" cy="5964609"/>
          </a:xfrm>
        </p:spPr>
        <p:txBody>
          <a:bodyPr/>
          <a:lstStyle/>
          <a:p>
            <a:pPr>
              <a:spcAft>
                <a:spcPts val="1200"/>
              </a:spcAft>
            </a:pPr>
            <a:r>
              <a:rPr lang="en-US" sz="2600" dirty="0"/>
              <a:t>Summer MCS convective features are significantly larger and deeper than spring over the Great Plains</a:t>
            </a:r>
          </a:p>
          <a:p>
            <a:pPr>
              <a:spcAft>
                <a:spcPts val="1200"/>
              </a:spcAft>
            </a:pPr>
            <a:r>
              <a:rPr lang="en-US" sz="2600" dirty="0"/>
              <a:t>Large convective cores in mature MCSs are generally shallower than initiation/genesis stages near the Rocky Mountain foothills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95098" y="5245576"/>
            <a:ext cx="8006970" cy="275542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577332" y="1854030"/>
            <a:ext cx="8042503" cy="2748113"/>
          </a:xfrm>
          <a:prstGeom prst="rect">
            <a:avLst/>
          </a:prstGeom>
        </p:spPr>
      </p:pic>
      <p:sp>
        <p:nvSpPr>
          <p:cNvPr id="9" name="TextBox 8"/>
          <p:cNvSpPr txBox="1"/>
          <p:nvPr/>
        </p:nvSpPr>
        <p:spPr>
          <a:xfrm>
            <a:off x="8310359" y="1322690"/>
            <a:ext cx="4429418" cy="461665"/>
          </a:xfrm>
          <a:prstGeom prst="rect">
            <a:avLst/>
          </a:prstGeom>
          <a:noFill/>
        </p:spPr>
        <p:txBody>
          <a:bodyPr wrap="none" rtlCol="0">
            <a:spAutoFit/>
          </a:bodyPr>
          <a:lstStyle/>
          <a:p>
            <a:pPr algn="ctr"/>
            <a:r>
              <a:rPr lang="en-US" sz="2400" b="1" dirty="0">
                <a:solidFill>
                  <a:schemeClr val="accent2"/>
                </a:solidFill>
              </a:rPr>
              <a:t>Convective Feature Diameter</a:t>
            </a:r>
          </a:p>
        </p:txBody>
      </p:sp>
      <p:sp>
        <p:nvSpPr>
          <p:cNvPr id="10" name="TextBox 9"/>
          <p:cNvSpPr txBox="1"/>
          <p:nvPr/>
        </p:nvSpPr>
        <p:spPr>
          <a:xfrm>
            <a:off x="8373282" y="4746726"/>
            <a:ext cx="3982180" cy="461665"/>
          </a:xfrm>
          <a:prstGeom prst="rect">
            <a:avLst/>
          </a:prstGeom>
          <a:noFill/>
        </p:spPr>
        <p:txBody>
          <a:bodyPr wrap="none" rtlCol="0">
            <a:spAutoFit/>
          </a:bodyPr>
          <a:lstStyle/>
          <a:p>
            <a:pPr algn="ctr"/>
            <a:r>
              <a:rPr lang="en-US" sz="2400" b="1" dirty="0">
                <a:solidFill>
                  <a:schemeClr val="accent2"/>
                </a:solidFill>
              </a:rPr>
              <a:t>Convective Feature Depth</a:t>
            </a:r>
          </a:p>
        </p:txBody>
      </p:sp>
      <p:sp>
        <p:nvSpPr>
          <p:cNvPr id="13" name="Rounded Rectangle 12">
            <a:extLst>
              <a:ext uri="{FF2B5EF4-FFF2-40B4-BE49-F238E27FC236}">
                <a16:creationId xmlns:a16="http://schemas.microsoft.com/office/drawing/2014/main" id="{76E22307-BF5B-F740-BB4A-0F0ECEEB230A}"/>
              </a:ext>
            </a:extLst>
          </p:cNvPr>
          <p:cNvSpPr/>
          <p:nvPr/>
        </p:nvSpPr>
        <p:spPr>
          <a:xfrm>
            <a:off x="7876988" y="5171458"/>
            <a:ext cx="1222025" cy="320804"/>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Spring</a:t>
            </a:r>
          </a:p>
        </p:txBody>
      </p:sp>
      <p:sp>
        <p:nvSpPr>
          <p:cNvPr id="14" name="Rounded Rectangle 13">
            <a:extLst>
              <a:ext uri="{FF2B5EF4-FFF2-40B4-BE49-F238E27FC236}">
                <a16:creationId xmlns:a16="http://schemas.microsoft.com/office/drawing/2014/main" id="{E53CB016-49D2-2B42-BA57-8B4BA71B7A75}"/>
              </a:ext>
            </a:extLst>
          </p:cNvPr>
          <p:cNvSpPr/>
          <p:nvPr/>
        </p:nvSpPr>
        <p:spPr>
          <a:xfrm>
            <a:off x="11836861" y="5171458"/>
            <a:ext cx="1222025" cy="320804"/>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Summer</a:t>
            </a:r>
          </a:p>
        </p:txBody>
      </p:sp>
      <p:sp>
        <p:nvSpPr>
          <p:cNvPr id="17" name="Rounded Rectangle 16">
            <a:extLst>
              <a:ext uri="{FF2B5EF4-FFF2-40B4-BE49-F238E27FC236}">
                <a16:creationId xmlns:a16="http://schemas.microsoft.com/office/drawing/2014/main" id="{DAD3551B-75D2-0F45-A658-3EE2FC1407B6}"/>
              </a:ext>
            </a:extLst>
          </p:cNvPr>
          <p:cNvSpPr/>
          <p:nvPr/>
        </p:nvSpPr>
        <p:spPr>
          <a:xfrm>
            <a:off x="7876987" y="1793050"/>
            <a:ext cx="1222025" cy="320804"/>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Spring</a:t>
            </a:r>
          </a:p>
        </p:txBody>
      </p:sp>
      <p:sp>
        <p:nvSpPr>
          <p:cNvPr id="18" name="Rounded Rectangle 17">
            <a:extLst>
              <a:ext uri="{FF2B5EF4-FFF2-40B4-BE49-F238E27FC236}">
                <a16:creationId xmlns:a16="http://schemas.microsoft.com/office/drawing/2014/main" id="{913C314C-EBD5-6245-874D-CBA15204F8CA}"/>
              </a:ext>
            </a:extLst>
          </p:cNvPr>
          <p:cNvSpPr/>
          <p:nvPr/>
        </p:nvSpPr>
        <p:spPr>
          <a:xfrm>
            <a:off x="11836861" y="1793050"/>
            <a:ext cx="1222025" cy="320804"/>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Summer</a:t>
            </a:r>
          </a:p>
        </p:txBody>
      </p:sp>
      <p:cxnSp>
        <p:nvCxnSpPr>
          <p:cNvPr id="34" name="Straight Arrow Connector 33">
            <a:extLst>
              <a:ext uri="{FF2B5EF4-FFF2-40B4-BE49-F238E27FC236}">
                <a16:creationId xmlns:a16="http://schemas.microsoft.com/office/drawing/2014/main" id="{1B0323A7-805E-BC40-AE94-5E1B961AEBBB}"/>
              </a:ext>
            </a:extLst>
          </p:cNvPr>
          <p:cNvCxnSpPr>
            <a:cxnSpLocks/>
          </p:cNvCxnSpPr>
          <p:nvPr/>
        </p:nvCxnSpPr>
        <p:spPr>
          <a:xfrm>
            <a:off x="5416619" y="5887439"/>
            <a:ext cx="0" cy="1214786"/>
          </a:xfrm>
          <a:prstGeom prst="straightConnector1">
            <a:avLst/>
          </a:prstGeom>
          <a:noFill/>
          <a:ln w="25400" cap="flat" cmpd="sng" algn="ctr">
            <a:solidFill>
              <a:sysClr val="windowText" lastClr="000000"/>
            </a:solidFill>
            <a:prstDash val="solid"/>
            <a:headEnd type="triangle"/>
            <a:tailEnd type="triangle"/>
          </a:ln>
          <a:effectLst>
            <a:outerShdw blurRad="40000" dist="20000" dir="5400000" rotWithShape="0">
              <a:srgbClr val="000000">
                <a:alpha val="38000"/>
              </a:srgbClr>
            </a:outerShdw>
          </a:effectLst>
        </p:spPr>
      </p:cxnSp>
      <p:sp>
        <p:nvSpPr>
          <p:cNvPr id="35" name="TextBox 34">
            <a:extLst>
              <a:ext uri="{FF2B5EF4-FFF2-40B4-BE49-F238E27FC236}">
                <a16:creationId xmlns:a16="http://schemas.microsoft.com/office/drawing/2014/main" id="{9CAD69DB-1CB8-B145-99C0-9CF876C4AE6D}"/>
              </a:ext>
            </a:extLst>
          </p:cNvPr>
          <p:cNvSpPr txBox="1"/>
          <p:nvPr/>
        </p:nvSpPr>
        <p:spPr>
          <a:xfrm>
            <a:off x="4937407" y="5521298"/>
            <a:ext cx="947169" cy="338554"/>
          </a:xfrm>
          <a:prstGeom prst="rect">
            <a:avLst/>
          </a:prstGeom>
          <a:noFill/>
        </p:spPr>
        <p:txBody>
          <a:bodyPr wrap="square" rtlCol="0">
            <a:spAutoFit/>
          </a:bodyPr>
          <a:lstStyle/>
          <a:p>
            <a:pPr algn="r" defTabSz="457200"/>
            <a:r>
              <a:rPr lang="en-US" sz="1600" dirty="0">
                <a:solidFill>
                  <a:prstClr val="black"/>
                </a:solidFill>
                <a:latin typeface="Helvetica"/>
                <a:cs typeface="Helvetica"/>
              </a:rPr>
              <a:t>Depth</a:t>
            </a:r>
          </a:p>
        </p:txBody>
      </p:sp>
      <p:cxnSp>
        <p:nvCxnSpPr>
          <p:cNvPr id="36" name="Straight Arrow Connector 35">
            <a:extLst>
              <a:ext uri="{FF2B5EF4-FFF2-40B4-BE49-F238E27FC236}">
                <a16:creationId xmlns:a16="http://schemas.microsoft.com/office/drawing/2014/main" id="{70EDCEFB-E89A-9949-8263-9F1E66082216}"/>
              </a:ext>
            </a:extLst>
          </p:cNvPr>
          <p:cNvCxnSpPr>
            <a:cxnSpLocks/>
          </p:cNvCxnSpPr>
          <p:nvPr/>
        </p:nvCxnSpPr>
        <p:spPr>
          <a:xfrm>
            <a:off x="5517438" y="4022868"/>
            <a:ext cx="964638" cy="0"/>
          </a:xfrm>
          <a:prstGeom prst="straightConnector1">
            <a:avLst/>
          </a:prstGeom>
          <a:noFill/>
          <a:ln w="25400" cap="flat" cmpd="sng" algn="ctr">
            <a:solidFill>
              <a:sysClr val="windowText" lastClr="000000"/>
            </a:solidFill>
            <a:prstDash val="solid"/>
            <a:headEnd type="triangle"/>
            <a:tailEnd type="triangle"/>
          </a:ln>
          <a:effectLst>
            <a:outerShdw blurRad="40000" dist="20000" dir="5400000" rotWithShape="0">
              <a:srgbClr val="000000">
                <a:alpha val="38000"/>
              </a:srgbClr>
            </a:outerShdw>
          </a:effectLst>
        </p:spPr>
      </p:cxnSp>
      <p:sp>
        <p:nvSpPr>
          <p:cNvPr id="37" name="TextBox 36">
            <a:extLst>
              <a:ext uri="{FF2B5EF4-FFF2-40B4-BE49-F238E27FC236}">
                <a16:creationId xmlns:a16="http://schemas.microsoft.com/office/drawing/2014/main" id="{DFA64CD1-FB9A-2346-BCC3-D87B3265EAA2}"/>
              </a:ext>
            </a:extLst>
          </p:cNvPr>
          <p:cNvSpPr txBox="1"/>
          <p:nvPr/>
        </p:nvSpPr>
        <p:spPr>
          <a:xfrm>
            <a:off x="5416619" y="4102808"/>
            <a:ext cx="1193610" cy="338554"/>
          </a:xfrm>
          <a:prstGeom prst="rect">
            <a:avLst/>
          </a:prstGeom>
          <a:noFill/>
        </p:spPr>
        <p:txBody>
          <a:bodyPr wrap="square" rtlCol="0">
            <a:spAutoFit/>
          </a:bodyPr>
          <a:lstStyle/>
          <a:p>
            <a:pPr algn="ctr" defTabSz="457200"/>
            <a:r>
              <a:rPr lang="en-US" sz="1600" dirty="0">
                <a:solidFill>
                  <a:prstClr val="black"/>
                </a:solidFill>
                <a:latin typeface="Helvetica"/>
                <a:cs typeface="Helvetica"/>
              </a:rPr>
              <a:t>Diameter</a:t>
            </a:r>
          </a:p>
        </p:txBody>
      </p:sp>
      <p:grpSp>
        <p:nvGrpSpPr>
          <p:cNvPr id="45" name="Group 44">
            <a:extLst>
              <a:ext uri="{FF2B5EF4-FFF2-40B4-BE49-F238E27FC236}">
                <a16:creationId xmlns:a16="http://schemas.microsoft.com/office/drawing/2014/main" id="{57F9CB89-4A24-AD4A-B1E1-CC73438D0BC7}"/>
              </a:ext>
            </a:extLst>
          </p:cNvPr>
          <p:cNvGrpSpPr/>
          <p:nvPr/>
        </p:nvGrpSpPr>
        <p:grpSpPr>
          <a:xfrm>
            <a:off x="5472615" y="2403413"/>
            <a:ext cx="1076925" cy="1491082"/>
            <a:chOff x="5184949" y="2146419"/>
            <a:chExt cx="1316335" cy="1822562"/>
          </a:xfrm>
        </p:grpSpPr>
        <p:sp>
          <p:nvSpPr>
            <p:cNvPr id="33" name="Oval 32">
              <a:extLst>
                <a:ext uri="{FF2B5EF4-FFF2-40B4-BE49-F238E27FC236}">
                  <a16:creationId xmlns:a16="http://schemas.microsoft.com/office/drawing/2014/main" id="{C0A30B6A-77E2-384C-94D3-C4D3524500D6}"/>
                </a:ext>
              </a:extLst>
            </p:cNvPr>
            <p:cNvSpPr/>
            <p:nvPr/>
          </p:nvSpPr>
          <p:spPr>
            <a:xfrm>
              <a:off x="5266736" y="3460977"/>
              <a:ext cx="1106060" cy="508004"/>
            </a:xfrm>
            <a:prstGeom prst="ellipse">
              <a:avLst/>
            </a:prstGeom>
            <a:solidFill>
              <a:srgbClr val="41FF6A"/>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
                <a:ea typeface="+mn-ea"/>
                <a:cs typeface="Helvetica"/>
              </a:endParaRPr>
            </a:p>
          </p:txBody>
        </p:sp>
        <p:sp>
          <p:nvSpPr>
            <p:cNvPr id="38" name="Oval 37">
              <a:extLst>
                <a:ext uri="{FF2B5EF4-FFF2-40B4-BE49-F238E27FC236}">
                  <a16:creationId xmlns:a16="http://schemas.microsoft.com/office/drawing/2014/main" id="{5B5715D3-2630-C84C-AC38-D555771889A2}"/>
                </a:ext>
              </a:extLst>
            </p:cNvPr>
            <p:cNvSpPr/>
            <p:nvPr/>
          </p:nvSpPr>
          <p:spPr>
            <a:xfrm>
              <a:off x="5363852" y="3568969"/>
              <a:ext cx="669784" cy="307626"/>
            </a:xfrm>
            <a:prstGeom prst="ellipse">
              <a:avLst/>
            </a:prstGeom>
            <a:solidFill>
              <a:srgbClr val="FFFF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
                <a:ea typeface="+mn-ea"/>
                <a:cs typeface="Helvetica"/>
              </a:endParaRPr>
            </a:p>
          </p:txBody>
        </p:sp>
        <p:sp>
          <p:nvSpPr>
            <p:cNvPr id="39" name="Oval 38">
              <a:extLst>
                <a:ext uri="{FF2B5EF4-FFF2-40B4-BE49-F238E27FC236}">
                  <a16:creationId xmlns:a16="http://schemas.microsoft.com/office/drawing/2014/main" id="{86BFDF79-A277-E749-8F88-A23AE647290B}"/>
                </a:ext>
              </a:extLst>
            </p:cNvPr>
            <p:cNvSpPr/>
            <p:nvPr/>
          </p:nvSpPr>
          <p:spPr>
            <a:xfrm>
              <a:off x="5448518" y="3631436"/>
              <a:ext cx="388057" cy="180634"/>
            </a:xfrm>
            <a:prstGeom prst="ellipse">
              <a:avLst/>
            </a:prstGeom>
            <a:solidFill>
              <a:srgbClr val="FF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
                <a:ea typeface="+mn-ea"/>
                <a:cs typeface="Helvetica"/>
              </a:endParaRPr>
            </a:p>
          </p:txBody>
        </p:sp>
        <p:pic>
          <p:nvPicPr>
            <p:cNvPr id="42" name="Picture 47" descr="Cumulonimbus v4.psd">
              <a:extLst>
                <a:ext uri="{FF2B5EF4-FFF2-40B4-BE49-F238E27FC236}">
                  <a16:creationId xmlns:a16="http://schemas.microsoft.com/office/drawing/2014/main" id="{B6E17C54-54A6-9548-867A-EE5FBD820D6F}"/>
                </a:ext>
              </a:extLst>
            </p:cNvPr>
            <p:cNvPicPr>
              <a:picLocks noChangeAspect="1"/>
            </p:cNvPicPr>
            <p:nvPr/>
          </p:nvPicPr>
          <p:blipFill rotWithShape="1">
            <a:blip r:embed="rId4">
              <a:alphaModFix amt="84000"/>
              <a:extLst>
                <a:ext uri="{28A0092B-C50C-407E-A947-70E740481C1C}">
                  <a14:useLocalDpi xmlns:a14="http://schemas.microsoft.com/office/drawing/2010/main" val="0"/>
                </a:ext>
              </a:extLst>
            </a:blip>
            <a:srcRect l="13626" t="11925" r="30273"/>
            <a:stretch/>
          </p:blipFill>
          <p:spPr bwMode="auto">
            <a:xfrm>
              <a:off x="5184949" y="2146419"/>
              <a:ext cx="1316335" cy="1665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7" name="Group 46">
            <a:extLst>
              <a:ext uri="{FF2B5EF4-FFF2-40B4-BE49-F238E27FC236}">
                <a16:creationId xmlns:a16="http://schemas.microsoft.com/office/drawing/2014/main" id="{68CAE0D2-0927-4D41-8040-5FBAF0A455BF}"/>
              </a:ext>
            </a:extLst>
          </p:cNvPr>
          <p:cNvGrpSpPr/>
          <p:nvPr/>
        </p:nvGrpSpPr>
        <p:grpSpPr>
          <a:xfrm>
            <a:off x="5472615" y="5818948"/>
            <a:ext cx="1076925" cy="1491082"/>
            <a:chOff x="5184949" y="2146419"/>
            <a:chExt cx="1316335" cy="1822562"/>
          </a:xfrm>
        </p:grpSpPr>
        <p:sp>
          <p:nvSpPr>
            <p:cNvPr id="48" name="Oval 47">
              <a:extLst>
                <a:ext uri="{FF2B5EF4-FFF2-40B4-BE49-F238E27FC236}">
                  <a16:creationId xmlns:a16="http://schemas.microsoft.com/office/drawing/2014/main" id="{25FF45F9-F3F5-EA42-9326-605C58D5B2CB}"/>
                </a:ext>
              </a:extLst>
            </p:cNvPr>
            <p:cNvSpPr/>
            <p:nvPr/>
          </p:nvSpPr>
          <p:spPr>
            <a:xfrm>
              <a:off x="5266736" y="3460977"/>
              <a:ext cx="1106060" cy="508004"/>
            </a:xfrm>
            <a:prstGeom prst="ellipse">
              <a:avLst/>
            </a:prstGeom>
            <a:solidFill>
              <a:srgbClr val="41FF6A"/>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
                <a:ea typeface="+mn-ea"/>
                <a:cs typeface="Helvetica"/>
              </a:endParaRPr>
            </a:p>
          </p:txBody>
        </p:sp>
        <p:sp>
          <p:nvSpPr>
            <p:cNvPr id="49" name="Oval 48">
              <a:extLst>
                <a:ext uri="{FF2B5EF4-FFF2-40B4-BE49-F238E27FC236}">
                  <a16:creationId xmlns:a16="http://schemas.microsoft.com/office/drawing/2014/main" id="{20CDD50B-A977-4549-A9AF-069759F479FE}"/>
                </a:ext>
              </a:extLst>
            </p:cNvPr>
            <p:cNvSpPr/>
            <p:nvPr/>
          </p:nvSpPr>
          <p:spPr>
            <a:xfrm>
              <a:off x="5363852" y="3568969"/>
              <a:ext cx="669784" cy="307626"/>
            </a:xfrm>
            <a:prstGeom prst="ellipse">
              <a:avLst/>
            </a:prstGeom>
            <a:solidFill>
              <a:srgbClr val="FFFF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
                <a:ea typeface="+mn-ea"/>
                <a:cs typeface="Helvetica"/>
              </a:endParaRPr>
            </a:p>
          </p:txBody>
        </p:sp>
        <p:sp>
          <p:nvSpPr>
            <p:cNvPr id="50" name="Oval 49">
              <a:extLst>
                <a:ext uri="{FF2B5EF4-FFF2-40B4-BE49-F238E27FC236}">
                  <a16:creationId xmlns:a16="http://schemas.microsoft.com/office/drawing/2014/main" id="{B7E9457F-9DA4-7B44-B022-1395B35A1DC3}"/>
                </a:ext>
              </a:extLst>
            </p:cNvPr>
            <p:cNvSpPr/>
            <p:nvPr/>
          </p:nvSpPr>
          <p:spPr>
            <a:xfrm>
              <a:off x="5448518" y="3631436"/>
              <a:ext cx="388057" cy="180634"/>
            </a:xfrm>
            <a:prstGeom prst="ellipse">
              <a:avLst/>
            </a:prstGeom>
            <a:solidFill>
              <a:srgbClr val="FF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elvetica"/>
                <a:ea typeface="+mn-ea"/>
                <a:cs typeface="Helvetica"/>
              </a:endParaRPr>
            </a:p>
          </p:txBody>
        </p:sp>
        <p:pic>
          <p:nvPicPr>
            <p:cNvPr id="51" name="Picture 47" descr="Cumulonimbus v4.psd">
              <a:extLst>
                <a:ext uri="{FF2B5EF4-FFF2-40B4-BE49-F238E27FC236}">
                  <a16:creationId xmlns:a16="http://schemas.microsoft.com/office/drawing/2014/main" id="{679E790D-A6A3-2143-B321-C95DC5A1EEA6}"/>
                </a:ext>
              </a:extLst>
            </p:cNvPr>
            <p:cNvPicPr>
              <a:picLocks noChangeAspect="1"/>
            </p:cNvPicPr>
            <p:nvPr/>
          </p:nvPicPr>
          <p:blipFill rotWithShape="1">
            <a:blip r:embed="rId4">
              <a:alphaModFix amt="84000"/>
              <a:extLst>
                <a:ext uri="{28A0092B-C50C-407E-A947-70E740481C1C}">
                  <a14:useLocalDpi xmlns:a14="http://schemas.microsoft.com/office/drawing/2010/main" val="0"/>
                </a:ext>
              </a:extLst>
            </a:blip>
            <a:srcRect l="13626" t="11925" r="30273"/>
            <a:stretch/>
          </p:blipFill>
          <p:spPr bwMode="auto">
            <a:xfrm>
              <a:off x="5184949" y="2146419"/>
              <a:ext cx="1316335" cy="1665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9303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97ACEB0-7460-3041-9030-C3F7CC247F08}"/>
              </a:ext>
            </a:extLst>
          </p:cNvPr>
          <p:cNvGrpSpPr/>
          <p:nvPr/>
        </p:nvGrpSpPr>
        <p:grpSpPr>
          <a:xfrm>
            <a:off x="5436141" y="1588428"/>
            <a:ext cx="9174192" cy="2399961"/>
            <a:chOff x="5436141" y="5761294"/>
            <a:chExt cx="9174192" cy="2399961"/>
          </a:xfrm>
        </p:grpSpPr>
        <p:grpSp>
          <p:nvGrpSpPr>
            <p:cNvPr id="9" name="Group 8">
              <a:extLst>
                <a:ext uri="{FF2B5EF4-FFF2-40B4-BE49-F238E27FC236}">
                  <a16:creationId xmlns:a16="http://schemas.microsoft.com/office/drawing/2014/main" id="{CDFBB2B6-7C5D-A146-898A-E3EF34339D7E}"/>
                </a:ext>
              </a:extLst>
            </p:cNvPr>
            <p:cNvGrpSpPr/>
            <p:nvPr/>
          </p:nvGrpSpPr>
          <p:grpSpPr>
            <a:xfrm>
              <a:off x="7115668" y="5761294"/>
              <a:ext cx="7494665" cy="2399961"/>
              <a:chOff x="6596666" y="5660164"/>
              <a:chExt cx="5882269" cy="1883635"/>
            </a:xfrm>
          </p:grpSpPr>
          <p:pic>
            <p:nvPicPr>
              <p:cNvPr id="15" name="Picture 14">
                <a:extLst>
                  <a:ext uri="{FF2B5EF4-FFF2-40B4-BE49-F238E27FC236}">
                    <a16:creationId xmlns:a16="http://schemas.microsoft.com/office/drawing/2014/main" id="{69019890-E1C6-764F-B9CF-5D0785229AC0}"/>
                  </a:ext>
                </a:extLst>
              </p:cNvPr>
              <p:cNvPicPr>
                <a:picLocks noChangeAspect="1"/>
              </p:cNvPicPr>
              <p:nvPr/>
            </p:nvPicPr>
            <p:blipFill rotWithShape="1">
              <a:blip r:embed="rId2">
                <a:extLst>
                  <a:ext uri="{28A0092B-C50C-407E-A947-70E740481C1C}">
                    <a14:useLocalDpi xmlns:a14="http://schemas.microsoft.com/office/drawing/2010/main"/>
                  </a:ext>
                </a:extLst>
              </a:blip>
              <a:srcRect r="49347" b="-1392"/>
              <a:stretch/>
            </p:blipFill>
            <p:spPr>
              <a:xfrm>
                <a:off x="6596666" y="5701733"/>
                <a:ext cx="2774295" cy="1842066"/>
              </a:xfrm>
              <a:prstGeom prst="rect">
                <a:avLst/>
              </a:prstGeom>
            </p:spPr>
          </p:pic>
          <p:pic>
            <p:nvPicPr>
              <p:cNvPr id="18" name="Picture 17">
                <a:extLst>
                  <a:ext uri="{FF2B5EF4-FFF2-40B4-BE49-F238E27FC236}">
                    <a16:creationId xmlns:a16="http://schemas.microsoft.com/office/drawing/2014/main" id="{D040F49C-4637-6642-8E29-E293C5423A25}"/>
                  </a:ext>
                </a:extLst>
              </p:cNvPr>
              <p:cNvPicPr>
                <a:picLocks noChangeAspect="1"/>
              </p:cNvPicPr>
              <p:nvPr/>
            </p:nvPicPr>
            <p:blipFill rotWithShape="1">
              <a:blip r:embed="rId3">
                <a:extLst>
                  <a:ext uri="{28A0092B-C50C-407E-A947-70E740481C1C}">
                    <a14:useLocalDpi xmlns:a14="http://schemas.microsoft.com/office/drawing/2010/main"/>
                  </a:ext>
                </a:extLst>
              </a:blip>
              <a:srcRect r="48618"/>
              <a:stretch/>
            </p:blipFill>
            <p:spPr>
              <a:xfrm>
                <a:off x="9664716" y="5660164"/>
                <a:ext cx="2814219" cy="1816767"/>
              </a:xfrm>
              <a:prstGeom prst="rect">
                <a:avLst/>
              </a:prstGeom>
            </p:spPr>
          </p:pic>
        </p:grpSp>
        <p:sp>
          <p:nvSpPr>
            <p:cNvPr id="25" name="Rounded Rectangle 24">
              <a:extLst>
                <a:ext uri="{FF2B5EF4-FFF2-40B4-BE49-F238E27FC236}">
                  <a16:creationId xmlns:a16="http://schemas.microsoft.com/office/drawing/2014/main" id="{7AAAC5FA-8280-E341-9A6D-DE556595D850}"/>
                </a:ext>
              </a:extLst>
            </p:cNvPr>
            <p:cNvSpPr/>
            <p:nvPr/>
          </p:nvSpPr>
          <p:spPr>
            <a:xfrm>
              <a:off x="5436141" y="6339172"/>
              <a:ext cx="1634385" cy="812819"/>
            </a:xfrm>
            <a:prstGeom prst="roundRect">
              <a:avLst/>
            </a:prstGeom>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Convective Depth</a:t>
              </a:r>
            </a:p>
          </p:txBody>
        </p:sp>
      </p:grpSp>
      <p:sp>
        <p:nvSpPr>
          <p:cNvPr id="4" name="Slide Number Placeholder 3">
            <a:extLst>
              <a:ext uri="{FF2B5EF4-FFF2-40B4-BE49-F238E27FC236}">
                <a16:creationId xmlns:a16="http://schemas.microsoft.com/office/drawing/2014/main" id="{0D5AE682-9096-494D-85E4-997C07C2275E}"/>
              </a:ext>
            </a:extLst>
          </p:cNvPr>
          <p:cNvSpPr>
            <a:spLocks noGrp="1"/>
          </p:cNvSpPr>
          <p:nvPr>
            <p:ph type="sldNum" sz="quarter" idx="12"/>
          </p:nvPr>
        </p:nvSpPr>
        <p:spPr/>
        <p:txBody>
          <a:bodyPr/>
          <a:lstStyle/>
          <a:p>
            <a:fld id="{03722D57-58D6-9447-A6D5-A97F6C35A8FB}" type="slidenum">
              <a:rPr lang="en-US" smtClean="0"/>
              <a:pPr/>
              <a:t>13</a:t>
            </a:fld>
            <a:endParaRPr lang="en-US" dirty="0"/>
          </a:p>
        </p:txBody>
      </p:sp>
      <p:sp>
        <p:nvSpPr>
          <p:cNvPr id="2" name="Title 1">
            <a:extLst>
              <a:ext uri="{FF2B5EF4-FFF2-40B4-BE49-F238E27FC236}">
                <a16:creationId xmlns:a16="http://schemas.microsoft.com/office/drawing/2014/main" id="{BB33D977-3F09-3F45-B783-22445FEE8A88}"/>
              </a:ext>
            </a:extLst>
          </p:cNvPr>
          <p:cNvSpPr>
            <a:spLocks noGrp="1"/>
          </p:cNvSpPr>
          <p:nvPr>
            <p:ph type="title"/>
          </p:nvPr>
        </p:nvSpPr>
        <p:spPr>
          <a:xfrm>
            <a:off x="3200400" y="162939"/>
            <a:ext cx="10972800" cy="898905"/>
          </a:xfrm>
        </p:spPr>
        <p:txBody>
          <a:bodyPr/>
          <a:lstStyle/>
          <a:p>
            <a:r>
              <a:rPr lang="en-US" dirty="0"/>
              <a:t>Warm Season MCS Feature Composite Evolution</a:t>
            </a:r>
          </a:p>
        </p:txBody>
      </p:sp>
      <p:sp>
        <p:nvSpPr>
          <p:cNvPr id="3" name="Content Placeholder 2">
            <a:extLst>
              <a:ext uri="{FF2B5EF4-FFF2-40B4-BE49-F238E27FC236}">
                <a16:creationId xmlns:a16="http://schemas.microsoft.com/office/drawing/2014/main" id="{2E8824AB-2582-FB4E-9808-FE220E73EF55}"/>
              </a:ext>
            </a:extLst>
          </p:cNvPr>
          <p:cNvSpPr>
            <a:spLocks noGrp="1"/>
          </p:cNvSpPr>
          <p:nvPr>
            <p:ph sz="quarter" idx="20"/>
          </p:nvPr>
        </p:nvSpPr>
        <p:spPr>
          <a:xfrm>
            <a:off x="1175658" y="2140299"/>
            <a:ext cx="4036944" cy="5403501"/>
          </a:xfrm>
        </p:spPr>
        <p:txBody>
          <a:bodyPr/>
          <a:lstStyle/>
          <a:p>
            <a:r>
              <a:rPr lang="en-US" sz="2400" dirty="0"/>
              <a:t>NGP summer MCSs are deepest at upscale growth and mature stage, SE MCSs are less intense than those in the Great Plains</a:t>
            </a:r>
          </a:p>
          <a:p>
            <a:r>
              <a:rPr lang="en-US" sz="2400" dirty="0"/>
              <a:t>Spring MCSs have consistently larger stratiform rain area than summer</a:t>
            </a:r>
          </a:p>
          <a:p>
            <a:r>
              <a:rPr lang="en-US" sz="2400" dirty="0"/>
              <a:t>As a result, spring MCSs produce more volume rainfall per MCS than summer</a:t>
            </a:r>
          </a:p>
        </p:txBody>
      </p:sp>
      <p:cxnSp>
        <p:nvCxnSpPr>
          <p:cNvPr id="7" name="Straight Connector 6"/>
          <p:cNvCxnSpPr/>
          <p:nvPr/>
        </p:nvCxnSpPr>
        <p:spPr>
          <a:xfrm>
            <a:off x="10758703" y="1613618"/>
            <a:ext cx="0" cy="6373962"/>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ounded Rectangle 9">
            <a:extLst>
              <a:ext uri="{FF2B5EF4-FFF2-40B4-BE49-F238E27FC236}">
                <a16:creationId xmlns:a16="http://schemas.microsoft.com/office/drawing/2014/main" id="{0194A00C-2059-3549-B84E-AD25DB161BE3}"/>
              </a:ext>
            </a:extLst>
          </p:cNvPr>
          <p:cNvSpPr/>
          <p:nvPr/>
        </p:nvSpPr>
        <p:spPr>
          <a:xfrm>
            <a:off x="8369773" y="1241845"/>
            <a:ext cx="1442145" cy="378590"/>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Spring</a:t>
            </a:r>
          </a:p>
        </p:txBody>
      </p:sp>
      <p:sp>
        <p:nvSpPr>
          <p:cNvPr id="13" name="Rounded Rectangle 12">
            <a:extLst>
              <a:ext uri="{FF2B5EF4-FFF2-40B4-BE49-F238E27FC236}">
                <a16:creationId xmlns:a16="http://schemas.microsoft.com/office/drawing/2014/main" id="{4A71C725-46B5-214E-B564-38DCAD3BE2FA}"/>
              </a:ext>
            </a:extLst>
          </p:cNvPr>
          <p:cNvSpPr/>
          <p:nvPr/>
        </p:nvSpPr>
        <p:spPr>
          <a:xfrm>
            <a:off x="12254809" y="1241845"/>
            <a:ext cx="1442145" cy="378590"/>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Summer</a:t>
            </a:r>
          </a:p>
        </p:txBody>
      </p:sp>
      <p:grpSp>
        <p:nvGrpSpPr>
          <p:cNvPr id="16" name="Group 15">
            <a:extLst>
              <a:ext uri="{FF2B5EF4-FFF2-40B4-BE49-F238E27FC236}">
                <a16:creationId xmlns:a16="http://schemas.microsoft.com/office/drawing/2014/main" id="{D07AC266-E779-BC40-A8C0-0FE2DFF3B486}"/>
              </a:ext>
            </a:extLst>
          </p:cNvPr>
          <p:cNvGrpSpPr/>
          <p:nvPr/>
        </p:nvGrpSpPr>
        <p:grpSpPr>
          <a:xfrm>
            <a:off x="7468616" y="3903189"/>
            <a:ext cx="3097751" cy="453999"/>
            <a:chOff x="993141" y="4555136"/>
            <a:chExt cx="3097751" cy="453999"/>
          </a:xfrm>
        </p:grpSpPr>
        <p:sp>
          <p:nvSpPr>
            <p:cNvPr id="19" name="TextBox 18">
              <a:extLst>
                <a:ext uri="{FF2B5EF4-FFF2-40B4-BE49-F238E27FC236}">
                  <a16:creationId xmlns:a16="http://schemas.microsoft.com/office/drawing/2014/main" id="{DC4AC6CE-ABFB-3D43-AE06-3CECA9E8A261}"/>
                </a:ext>
              </a:extLst>
            </p:cNvPr>
            <p:cNvSpPr txBox="1"/>
            <p:nvPr/>
          </p:nvSpPr>
          <p:spPr>
            <a:xfrm>
              <a:off x="993141" y="4555136"/>
              <a:ext cx="1042272" cy="338554"/>
            </a:xfrm>
            <a:prstGeom prst="rect">
              <a:avLst/>
            </a:prstGeom>
            <a:noFill/>
          </p:spPr>
          <p:txBody>
            <a:bodyPr wrap="none" rtlCol="0">
              <a:spAutoFit/>
            </a:bodyPr>
            <a:lstStyle/>
            <a:p>
              <a:pPr algn="ctr"/>
              <a:r>
                <a:rPr lang="en-US" sz="1600" b="1" dirty="0">
                  <a:solidFill>
                    <a:schemeClr val="accent1">
                      <a:lumMod val="60000"/>
                      <a:lumOff val="40000"/>
                    </a:schemeClr>
                  </a:solidFill>
                </a:rPr>
                <a:t>Initiation</a:t>
              </a:r>
            </a:p>
          </p:txBody>
        </p:sp>
        <p:sp>
          <p:nvSpPr>
            <p:cNvPr id="20" name="TextBox 19">
              <a:extLst>
                <a:ext uri="{FF2B5EF4-FFF2-40B4-BE49-F238E27FC236}">
                  <a16:creationId xmlns:a16="http://schemas.microsoft.com/office/drawing/2014/main" id="{F5AA5609-8F4A-984C-9547-30CEACE771F4}"/>
                </a:ext>
              </a:extLst>
            </p:cNvPr>
            <p:cNvSpPr txBox="1"/>
            <p:nvPr/>
          </p:nvSpPr>
          <p:spPr>
            <a:xfrm>
              <a:off x="3303497" y="4555136"/>
              <a:ext cx="787395" cy="338554"/>
            </a:xfrm>
            <a:prstGeom prst="rect">
              <a:avLst/>
            </a:prstGeom>
            <a:noFill/>
          </p:spPr>
          <p:txBody>
            <a:bodyPr wrap="none" rtlCol="0">
              <a:spAutoFit/>
            </a:bodyPr>
            <a:lstStyle/>
            <a:p>
              <a:pPr algn="ctr"/>
              <a:r>
                <a:rPr lang="en-US" sz="1600" b="1" dirty="0">
                  <a:solidFill>
                    <a:schemeClr val="accent1">
                      <a:lumMod val="60000"/>
                      <a:lumOff val="40000"/>
                    </a:schemeClr>
                  </a:solidFill>
                </a:rPr>
                <a:t>Decay</a:t>
              </a:r>
            </a:p>
          </p:txBody>
        </p:sp>
        <p:cxnSp>
          <p:nvCxnSpPr>
            <p:cNvPr id="21" name="Straight Arrow Connector 20">
              <a:extLst>
                <a:ext uri="{FF2B5EF4-FFF2-40B4-BE49-F238E27FC236}">
                  <a16:creationId xmlns:a16="http://schemas.microsoft.com/office/drawing/2014/main" id="{4FB7FB68-CBD2-6B48-9C8F-D7B9FCB24E00}"/>
                </a:ext>
              </a:extLst>
            </p:cNvPr>
            <p:cNvCxnSpPr>
              <a:cxnSpLocks/>
            </p:cNvCxnSpPr>
            <p:nvPr/>
          </p:nvCxnSpPr>
          <p:spPr>
            <a:xfrm>
              <a:off x="1201883" y="4574928"/>
              <a:ext cx="2716772" cy="0"/>
            </a:xfrm>
            <a:prstGeom prst="straightConnector1">
              <a:avLst/>
            </a:prstGeom>
            <a:ln w="38100">
              <a:solidFill>
                <a:schemeClr val="accent2"/>
              </a:solidFill>
              <a:tailEnd type="stealth" w="lg" len="lg"/>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3BFD370-E6FB-524F-9D60-BE39883EC5FA}"/>
                </a:ext>
              </a:extLst>
            </p:cNvPr>
            <p:cNvSpPr txBox="1"/>
            <p:nvPr/>
          </p:nvSpPr>
          <p:spPr>
            <a:xfrm>
              <a:off x="2165557" y="4609025"/>
              <a:ext cx="914400" cy="400110"/>
            </a:xfrm>
            <a:prstGeom prst="rect">
              <a:avLst/>
            </a:prstGeom>
            <a:noFill/>
          </p:spPr>
          <p:txBody>
            <a:bodyPr wrap="square" rtlCol="0">
              <a:spAutoFit/>
            </a:bodyPr>
            <a:lstStyle/>
            <a:p>
              <a:pPr algn="ctr"/>
              <a:r>
                <a:rPr lang="en-US" sz="2000" b="1" dirty="0">
                  <a:solidFill>
                    <a:schemeClr val="accent2"/>
                  </a:solidFill>
                </a:rPr>
                <a:t>Time</a:t>
              </a:r>
            </a:p>
          </p:txBody>
        </p:sp>
      </p:grpSp>
      <p:grpSp>
        <p:nvGrpSpPr>
          <p:cNvPr id="26" name="Group 25">
            <a:extLst>
              <a:ext uri="{FF2B5EF4-FFF2-40B4-BE49-F238E27FC236}">
                <a16:creationId xmlns:a16="http://schemas.microsoft.com/office/drawing/2014/main" id="{24B9AD85-003E-374F-95DE-BBFCDA63A9B4}"/>
              </a:ext>
            </a:extLst>
          </p:cNvPr>
          <p:cNvGrpSpPr/>
          <p:nvPr/>
        </p:nvGrpSpPr>
        <p:grpSpPr>
          <a:xfrm>
            <a:off x="5554684" y="3721937"/>
            <a:ext cx="8892835" cy="2420206"/>
            <a:chOff x="5554684" y="3703467"/>
            <a:chExt cx="8892835" cy="2420206"/>
          </a:xfrm>
        </p:grpSpPr>
        <p:grpSp>
          <p:nvGrpSpPr>
            <p:cNvPr id="5" name="Group 4">
              <a:extLst>
                <a:ext uri="{FF2B5EF4-FFF2-40B4-BE49-F238E27FC236}">
                  <a16:creationId xmlns:a16="http://schemas.microsoft.com/office/drawing/2014/main" id="{88F47695-AC39-0444-9A8A-E6431E339EBF}"/>
                </a:ext>
              </a:extLst>
            </p:cNvPr>
            <p:cNvGrpSpPr/>
            <p:nvPr/>
          </p:nvGrpSpPr>
          <p:grpSpPr>
            <a:xfrm>
              <a:off x="6989937" y="3703467"/>
              <a:ext cx="7457582" cy="2420206"/>
              <a:chOff x="6498038" y="3862869"/>
              <a:chExt cx="5853165" cy="1899525"/>
            </a:xfrm>
          </p:grpSpPr>
          <p:pic>
            <p:nvPicPr>
              <p:cNvPr id="14" name="Picture 13">
                <a:extLst>
                  <a:ext uri="{FF2B5EF4-FFF2-40B4-BE49-F238E27FC236}">
                    <a16:creationId xmlns:a16="http://schemas.microsoft.com/office/drawing/2014/main" id="{38CF8D8C-FBA3-F84B-B7F5-1DEAFD5268B7}"/>
                  </a:ext>
                </a:extLst>
              </p:cNvPr>
              <p:cNvPicPr>
                <a:picLocks noChangeAspect="1"/>
              </p:cNvPicPr>
              <p:nvPr/>
            </p:nvPicPr>
            <p:blipFill rotWithShape="1">
              <a:blip r:embed="rId4">
                <a:extLst>
                  <a:ext uri="{28A0092B-C50C-407E-A947-70E740481C1C}">
                    <a14:useLocalDpi xmlns:a14="http://schemas.microsoft.com/office/drawing/2010/main"/>
                  </a:ext>
                </a:extLst>
              </a:blip>
              <a:srcRect l="49347"/>
              <a:stretch/>
            </p:blipFill>
            <p:spPr>
              <a:xfrm>
                <a:off x="6498038" y="3878642"/>
                <a:ext cx="2774295" cy="1828800"/>
              </a:xfrm>
              <a:prstGeom prst="rect">
                <a:avLst/>
              </a:prstGeom>
            </p:spPr>
          </p:pic>
          <p:pic>
            <p:nvPicPr>
              <p:cNvPr id="17" name="Picture 16">
                <a:extLst>
                  <a:ext uri="{FF2B5EF4-FFF2-40B4-BE49-F238E27FC236}">
                    <a16:creationId xmlns:a16="http://schemas.microsoft.com/office/drawing/2014/main" id="{C2F8030C-F90A-D144-B514-5C187196B243}"/>
                  </a:ext>
                </a:extLst>
              </p:cNvPr>
              <p:cNvPicPr>
                <a:picLocks noChangeAspect="1"/>
              </p:cNvPicPr>
              <p:nvPr/>
            </p:nvPicPr>
            <p:blipFill rotWithShape="1">
              <a:blip r:embed="rId5">
                <a:extLst>
                  <a:ext uri="{28A0092B-C50C-407E-A947-70E740481C1C}">
                    <a14:useLocalDpi xmlns:a14="http://schemas.microsoft.com/office/drawing/2010/main"/>
                  </a:ext>
                </a:extLst>
              </a:blip>
              <a:srcRect l="50242"/>
              <a:stretch/>
            </p:blipFill>
            <p:spPr>
              <a:xfrm>
                <a:off x="9625958" y="3862869"/>
                <a:ext cx="2725245" cy="1899525"/>
              </a:xfrm>
              <a:prstGeom prst="rect">
                <a:avLst/>
              </a:prstGeom>
            </p:spPr>
          </p:pic>
        </p:grpSp>
        <p:sp>
          <p:nvSpPr>
            <p:cNvPr id="24" name="Rounded Rectangle 23">
              <a:extLst>
                <a:ext uri="{FF2B5EF4-FFF2-40B4-BE49-F238E27FC236}">
                  <a16:creationId xmlns:a16="http://schemas.microsoft.com/office/drawing/2014/main" id="{5C7BDCAE-8C45-624B-B021-558B5A121156}"/>
                </a:ext>
              </a:extLst>
            </p:cNvPr>
            <p:cNvSpPr/>
            <p:nvPr/>
          </p:nvSpPr>
          <p:spPr>
            <a:xfrm>
              <a:off x="5554684" y="4313059"/>
              <a:ext cx="1515842" cy="812819"/>
            </a:xfrm>
            <a:prstGeom prst="roundRect">
              <a:avLst/>
            </a:prstGeom>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Stratiform Area</a:t>
              </a:r>
            </a:p>
          </p:txBody>
        </p:sp>
      </p:grpSp>
      <p:sp>
        <p:nvSpPr>
          <p:cNvPr id="12" name="TextBox 11">
            <a:extLst>
              <a:ext uri="{FF2B5EF4-FFF2-40B4-BE49-F238E27FC236}">
                <a16:creationId xmlns:a16="http://schemas.microsoft.com/office/drawing/2014/main" id="{93268D7D-8A64-9041-B3DA-2FDB1B771F18}"/>
              </a:ext>
            </a:extLst>
          </p:cNvPr>
          <p:cNvSpPr txBox="1"/>
          <p:nvPr/>
        </p:nvSpPr>
        <p:spPr>
          <a:xfrm>
            <a:off x="12018292" y="1820768"/>
            <a:ext cx="740908" cy="400110"/>
          </a:xfrm>
          <a:prstGeom prst="rect">
            <a:avLst/>
          </a:prstGeom>
          <a:noFill/>
        </p:spPr>
        <p:txBody>
          <a:bodyPr wrap="none" rtlCol="0">
            <a:spAutoFit/>
          </a:bodyPr>
          <a:lstStyle/>
          <a:p>
            <a:r>
              <a:rPr lang="en-US" sz="2000" b="1" dirty="0">
                <a:solidFill>
                  <a:srgbClr val="416EDE"/>
                </a:solidFill>
              </a:rPr>
              <a:t>NGP</a:t>
            </a:r>
          </a:p>
        </p:txBody>
      </p:sp>
      <p:sp>
        <p:nvSpPr>
          <p:cNvPr id="28" name="TextBox 27">
            <a:extLst>
              <a:ext uri="{FF2B5EF4-FFF2-40B4-BE49-F238E27FC236}">
                <a16:creationId xmlns:a16="http://schemas.microsoft.com/office/drawing/2014/main" id="{A76FF068-9D03-9848-89FA-2F5C224BCE80}"/>
              </a:ext>
            </a:extLst>
          </p:cNvPr>
          <p:cNvSpPr txBox="1"/>
          <p:nvPr/>
        </p:nvSpPr>
        <p:spPr>
          <a:xfrm>
            <a:off x="11085470" y="2425344"/>
            <a:ext cx="740908" cy="400110"/>
          </a:xfrm>
          <a:prstGeom prst="rect">
            <a:avLst/>
          </a:prstGeom>
          <a:noFill/>
        </p:spPr>
        <p:txBody>
          <a:bodyPr wrap="none" rtlCol="0">
            <a:spAutoFit/>
          </a:bodyPr>
          <a:lstStyle/>
          <a:p>
            <a:r>
              <a:rPr lang="en-US" sz="2000" b="1" dirty="0">
                <a:solidFill>
                  <a:srgbClr val="2F892A"/>
                </a:solidFill>
              </a:rPr>
              <a:t>SGP</a:t>
            </a:r>
          </a:p>
        </p:txBody>
      </p:sp>
      <p:sp>
        <p:nvSpPr>
          <p:cNvPr id="29" name="TextBox 28">
            <a:extLst>
              <a:ext uri="{FF2B5EF4-FFF2-40B4-BE49-F238E27FC236}">
                <a16:creationId xmlns:a16="http://schemas.microsoft.com/office/drawing/2014/main" id="{E8D51BF1-1559-0A44-954C-9B734A5E62B4}"/>
              </a:ext>
            </a:extLst>
          </p:cNvPr>
          <p:cNvSpPr txBox="1"/>
          <p:nvPr/>
        </p:nvSpPr>
        <p:spPr>
          <a:xfrm>
            <a:off x="12183677" y="2625399"/>
            <a:ext cx="527709" cy="400110"/>
          </a:xfrm>
          <a:prstGeom prst="rect">
            <a:avLst/>
          </a:prstGeom>
          <a:noFill/>
        </p:spPr>
        <p:txBody>
          <a:bodyPr wrap="none" rtlCol="0">
            <a:spAutoFit/>
          </a:bodyPr>
          <a:lstStyle/>
          <a:p>
            <a:r>
              <a:rPr lang="en-US" sz="2000" b="1" dirty="0">
                <a:solidFill>
                  <a:srgbClr val="FB8C25"/>
                </a:solidFill>
              </a:rPr>
              <a:t>SE</a:t>
            </a:r>
          </a:p>
        </p:txBody>
      </p:sp>
      <p:sp>
        <p:nvSpPr>
          <p:cNvPr id="30" name="TextBox 29">
            <a:extLst>
              <a:ext uri="{FF2B5EF4-FFF2-40B4-BE49-F238E27FC236}">
                <a16:creationId xmlns:a16="http://schemas.microsoft.com/office/drawing/2014/main" id="{753BFB34-A2B2-6A4C-8338-93CBA6D254B7}"/>
              </a:ext>
            </a:extLst>
          </p:cNvPr>
          <p:cNvSpPr txBox="1"/>
          <p:nvPr/>
        </p:nvSpPr>
        <p:spPr>
          <a:xfrm>
            <a:off x="7979483" y="2050568"/>
            <a:ext cx="740908" cy="400110"/>
          </a:xfrm>
          <a:prstGeom prst="rect">
            <a:avLst/>
          </a:prstGeom>
          <a:noFill/>
        </p:spPr>
        <p:txBody>
          <a:bodyPr wrap="none" rtlCol="0">
            <a:spAutoFit/>
          </a:bodyPr>
          <a:lstStyle/>
          <a:p>
            <a:r>
              <a:rPr lang="en-US" sz="2000" b="1" dirty="0">
                <a:solidFill>
                  <a:srgbClr val="416EDE"/>
                </a:solidFill>
              </a:rPr>
              <a:t>NGP</a:t>
            </a:r>
          </a:p>
        </p:txBody>
      </p:sp>
      <p:sp>
        <p:nvSpPr>
          <p:cNvPr id="31" name="TextBox 30">
            <a:extLst>
              <a:ext uri="{FF2B5EF4-FFF2-40B4-BE49-F238E27FC236}">
                <a16:creationId xmlns:a16="http://schemas.microsoft.com/office/drawing/2014/main" id="{D1BAECB0-0616-114A-B2C0-C86DFB133A52}"/>
              </a:ext>
            </a:extLst>
          </p:cNvPr>
          <p:cNvSpPr txBox="1"/>
          <p:nvPr/>
        </p:nvSpPr>
        <p:spPr>
          <a:xfrm>
            <a:off x="8665290" y="2140299"/>
            <a:ext cx="740908" cy="400110"/>
          </a:xfrm>
          <a:prstGeom prst="rect">
            <a:avLst/>
          </a:prstGeom>
          <a:noFill/>
        </p:spPr>
        <p:txBody>
          <a:bodyPr wrap="none" rtlCol="0">
            <a:spAutoFit/>
          </a:bodyPr>
          <a:lstStyle/>
          <a:p>
            <a:r>
              <a:rPr lang="en-US" sz="2000" b="1" dirty="0">
                <a:solidFill>
                  <a:srgbClr val="2F892A"/>
                </a:solidFill>
              </a:rPr>
              <a:t>SGP</a:t>
            </a:r>
          </a:p>
        </p:txBody>
      </p:sp>
      <p:sp>
        <p:nvSpPr>
          <p:cNvPr id="32" name="TextBox 31">
            <a:extLst>
              <a:ext uri="{FF2B5EF4-FFF2-40B4-BE49-F238E27FC236}">
                <a16:creationId xmlns:a16="http://schemas.microsoft.com/office/drawing/2014/main" id="{1553A9E4-29E3-4C45-BB89-FA17826A2503}"/>
              </a:ext>
            </a:extLst>
          </p:cNvPr>
          <p:cNvSpPr txBox="1"/>
          <p:nvPr/>
        </p:nvSpPr>
        <p:spPr>
          <a:xfrm>
            <a:off x="8167141" y="2778679"/>
            <a:ext cx="527709" cy="400110"/>
          </a:xfrm>
          <a:prstGeom prst="rect">
            <a:avLst/>
          </a:prstGeom>
          <a:noFill/>
        </p:spPr>
        <p:txBody>
          <a:bodyPr wrap="none" rtlCol="0">
            <a:spAutoFit/>
          </a:bodyPr>
          <a:lstStyle/>
          <a:p>
            <a:r>
              <a:rPr lang="en-US" sz="2000" b="1" dirty="0">
                <a:solidFill>
                  <a:srgbClr val="FB8C25"/>
                </a:solidFill>
              </a:rPr>
              <a:t>SE</a:t>
            </a:r>
          </a:p>
        </p:txBody>
      </p:sp>
      <p:grpSp>
        <p:nvGrpSpPr>
          <p:cNvPr id="11" name="Group 10">
            <a:extLst>
              <a:ext uri="{FF2B5EF4-FFF2-40B4-BE49-F238E27FC236}">
                <a16:creationId xmlns:a16="http://schemas.microsoft.com/office/drawing/2014/main" id="{8B9F1A9D-8164-7E4C-A774-669EFAD9C0F8}"/>
              </a:ext>
            </a:extLst>
          </p:cNvPr>
          <p:cNvGrpSpPr/>
          <p:nvPr/>
        </p:nvGrpSpPr>
        <p:grpSpPr>
          <a:xfrm>
            <a:off x="5591532" y="5820113"/>
            <a:ext cx="8855987" cy="2297861"/>
            <a:chOff x="5591532" y="3721494"/>
            <a:chExt cx="8855987" cy="2297861"/>
          </a:xfrm>
        </p:grpSpPr>
        <p:pic>
          <p:nvPicPr>
            <p:cNvPr id="8" name="Picture 7">
              <a:extLst>
                <a:ext uri="{FF2B5EF4-FFF2-40B4-BE49-F238E27FC236}">
                  <a16:creationId xmlns:a16="http://schemas.microsoft.com/office/drawing/2014/main" id="{7831A264-56AE-7348-87D3-D3C0452E6D2A}"/>
                </a:ext>
              </a:extLst>
            </p:cNvPr>
            <p:cNvPicPr>
              <a:picLocks noChangeAspect="1"/>
            </p:cNvPicPr>
            <p:nvPr/>
          </p:nvPicPr>
          <p:blipFill rotWithShape="1">
            <a:blip r:embed="rId6">
              <a:extLst>
                <a:ext uri="{28A0092B-C50C-407E-A947-70E740481C1C}">
                  <a14:useLocalDpi xmlns:a14="http://schemas.microsoft.com/office/drawing/2010/main"/>
                </a:ext>
              </a:extLst>
            </a:blip>
            <a:srcRect l="51613"/>
            <a:stretch/>
          </p:blipFill>
          <p:spPr>
            <a:xfrm>
              <a:off x="11070881" y="3721494"/>
              <a:ext cx="3376638" cy="2297861"/>
            </a:xfrm>
            <a:prstGeom prst="rect">
              <a:avLst/>
            </a:prstGeom>
          </p:spPr>
        </p:pic>
        <p:sp>
          <p:nvSpPr>
            <p:cNvPr id="23" name="Rounded Rectangle 22">
              <a:extLst>
                <a:ext uri="{FF2B5EF4-FFF2-40B4-BE49-F238E27FC236}">
                  <a16:creationId xmlns:a16="http://schemas.microsoft.com/office/drawing/2014/main" id="{91C9C28F-C386-2C4C-A7DF-9F9F5C37BF24}"/>
                </a:ext>
              </a:extLst>
            </p:cNvPr>
            <p:cNvSpPr/>
            <p:nvPr/>
          </p:nvSpPr>
          <p:spPr>
            <a:xfrm>
              <a:off x="5591532" y="4315404"/>
              <a:ext cx="1442145" cy="812819"/>
            </a:xfrm>
            <a:prstGeom prst="roundRect">
              <a:avLst/>
            </a:prstGeom>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ea typeface="+mn-ea"/>
                  <a:cs typeface="+mn-cs"/>
                </a:rPr>
                <a:t>Volume Rainfall</a:t>
              </a:r>
            </a:p>
          </p:txBody>
        </p:sp>
        <p:pic>
          <p:nvPicPr>
            <p:cNvPr id="6" name="Picture 5">
              <a:extLst>
                <a:ext uri="{FF2B5EF4-FFF2-40B4-BE49-F238E27FC236}">
                  <a16:creationId xmlns:a16="http://schemas.microsoft.com/office/drawing/2014/main" id="{ED014782-FC85-4A43-83EC-C416448F8963}"/>
                </a:ext>
              </a:extLst>
            </p:cNvPr>
            <p:cNvPicPr>
              <a:picLocks noChangeAspect="1"/>
            </p:cNvPicPr>
            <p:nvPr/>
          </p:nvPicPr>
          <p:blipFill rotWithShape="1">
            <a:blip r:embed="rId7">
              <a:extLst>
                <a:ext uri="{28A0092B-C50C-407E-A947-70E740481C1C}">
                  <a14:useLocalDpi xmlns:a14="http://schemas.microsoft.com/office/drawing/2010/main"/>
                </a:ext>
              </a:extLst>
            </a:blip>
            <a:srcRect l="51202"/>
            <a:stretch/>
          </p:blipFill>
          <p:spPr>
            <a:xfrm>
              <a:off x="7119081" y="3721494"/>
              <a:ext cx="3405311" cy="2297861"/>
            </a:xfrm>
            <a:prstGeom prst="rect">
              <a:avLst/>
            </a:prstGeom>
          </p:spPr>
        </p:pic>
      </p:grpSp>
    </p:spTree>
    <p:extLst>
      <p:ext uri="{BB962C8B-B14F-4D97-AF65-F5344CB8AC3E}">
        <p14:creationId xmlns:p14="http://schemas.microsoft.com/office/powerpoint/2010/main" val="146934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FCE9-933A-854D-AE9A-81A5A1262B0D}"/>
              </a:ext>
            </a:extLst>
          </p:cNvPr>
          <p:cNvSpPr>
            <a:spLocks noGrp="1"/>
          </p:cNvSpPr>
          <p:nvPr>
            <p:ph type="title"/>
          </p:nvPr>
        </p:nvSpPr>
        <p:spPr>
          <a:xfrm>
            <a:off x="3007894" y="241402"/>
            <a:ext cx="3368843" cy="1042416"/>
          </a:xfrm>
        </p:spPr>
        <p:txBody>
          <a:bodyPr/>
          <a:lstStyle/>
          <a:p>
            <a:r>
              <a:rPr lang="en-US" dirty="0"/>
              <a:t>Summary</a:t>
            </a:r>
          </a:p>
        </p:txBody>
      </p:sp>
      <p:sp>
        <p:nvSpPr>
          <p:cNvPr id="3" name="Content Placeholder 2">
            <a:extLst>
              <a:ext uri="{FF2B5EF4-FFF2-40B4-BE49-F238E27FC236}">
                <a16:creationId xmlns:a16="http://schemas.microsoft.com/office/drawing/2014/main" id="{E64719B9-F95C-2D44-AA33-73E7EBF61EC9}"/>
              </a:ext>
            </a:extLst>
          </p:cNvPr>
          <p:cNvSpPr>
            <a:spLocks noGrp="1"/>
          </p:cNvSpPr>
          <p:nvPr>
            <p:ph idx="1"/>
          </p:nvPr>
        </p:nvSpPr>
        <p:spPr>
          <a:xfrm>
            <a:off x="331090" y="1783079"/>
            <a:ext cx="13968374" cy="5486400"/>
          </a:xfrm>
        </p:spPr>
        <p:txBody>
          <a:bodyPr/>
          <a:lstStyle/>
          <a:p>
            <a:r>
              <a:rPr lang="en-US" dirty="0">
                <a:solidFill>
                  <a:schemeClr val="accent2"/>
                </a:solidFill>
              </a:rPr>
              <a:t>Long-lived and intense MCSs can occur in any season, although preferential MCS area has strong seasonal dependence (</a:t>
            </a:r>
            <a:r>
              <a:rPr lang="en-US" u="sng" dirty="0">
                <a:solidFill>
                  <a:schemeClr val="accent2"/>
                </a:solidFill>
              </a:rPr>
              <a:t>Great Plains</a:t>
            </a:r>
            <a:r>
              <a:rPr lang="en-US" dirty="0">
                <a:solidFill>
                  <a:schemeClr val="accent2"/>
                </a:solidFill>
              </a:rPr>
              <a:t>: warm season; </a:t>
            </a:r>
            <a:r>
              <a:rPr lang="en-US" u="sng" dirty="0">
                <a:solidFill>
                  <a:schemeClr val="accent2"/>
                </a:solidFill>
              </a:rPr>
              <a:t>Southeast</a:t>
            </a:r>
            <a:r>
              <a:rPr lang="en-US" dirty="0">
                <a:solidFill>
                  <a:schemeClr val="accent2"/>
                </a:solidFill>
              </a:rPr>
              <a:t>: year round)</a:t>
            </a:r>
          </a:p>
          <a:p>
            <a:endParaRPr lang="en-US" dirty="0">
              <a:solidFill>
                <a:schemeClr val="accent2"/>
              </a:solidFill>
            </a:endParaRPr>
          </a:p>
        </p:txBody>
      </p:sp>
      <p:sp>
        <p:nvSpPr>
          <p:cNvPr id="4" name="Slide Number Placeholder 3">
            <a:extLst>
              <a:ext uri="{FF2B5EF4-FFF2-40B4-BE49-F238E27FC236}">
                <a16:creationId xmlns:a16="http://schemas.microsoft.com/office/drawing/2014/main" id="{DF6F0299-4E0A-1646-9E54-B570936D2C11}"/>
              </a:ext>
            </a:extLst>
          </p:cNvPr>
          <p:cNvSpPr>
            <a:spLocks noGrp="1"/>
          </p:cNvSpPr>
          <p:nvPr>
            <p:ph type="sldNum" sz="quarter" idx="4"/>
          </p:nvPr>
        </p:nvSpPr>
        <p:spPr/>
        <p:txBody>
          <a:bodyPr/>
          <a:lstStyle/>
          <a:p>
            <a:fld id="{03722D57-58D6-9447-A6D5-A97F6C35A8FB}" type="slidenum">
              <a:rPr lang="en-US" smtClean="0"/>
              <a:pPr/>
              <a:t>14</a:t>
            </a:fld>
            <a:endParaRPr lang="en-US" dirty="0"/>
          </a:p>
        </p:txBody>
      </p:sp>
      <p:graphicFrame>
        <p:nvGraphicFramePr>
          <p:cNvPr id="5" name="Table 4">
            <a:extLst>
              <a:ext uri="{FF2B5EF4-FFF2-40B4-BE49-F238E27FC236}">
                <a16:creationId xmlns:a16="http://schemas.microsoft.com/office/drawing/2014/main" id="{DEE1F7E4-60AB-8D42-96AC-E084BA8CBFC4}"/>
              </a:ext>
            </a:extLst>
          </p:cNvPr>
          <p:cNvGraphicFramePr>
            <a:graphicFrameLocks noGrp="1"/>
          </p:cNvGraphicFramePr>
          <p:nvPr>
            <p:extLst>
              <p:ext uri="{D42A27DB-BD31-4B8C-83A1-F6EECF244321}">
                <p14:modId xmlns:p14="http://schemas.microsoft.com/office/powerpoint/2010/main" val="310260209"/>
              </p:ext>
            </p:extLst>
          </p:nvPr>
        </p:nvGraphicFramePr>
        <p:xfrm>
          <a:off x="363560" y="2578466"/>
          <a:ext cx="14145376" cy="2356097"/>
        </p:xfrm>
        <a:graphic>
          <a:graphicData uri="http://schemas.openxmlformats.org/drawingml/2006/table">
            <a:tbl>
              <a:tblPr firstRow="1" bandRow="1">
                <a:tableStyleId>{912C8C85-51F0-491E-9774-3900AFEF0FD7}</a:tableStyleId>
              </a:tblPr>
              <a:tblGrid>
                <a:gridCol w="1486261">
                  <a:extLst>
                    <a:ext uri="{9D8B030D-6E8A-4147-A177-3AD203B41FA5}">
                      <a16:colId xmlns:a16="http://schemas.microsoft.com/office/drawing/2014/main" val="20000"/>
                    </a:ext>
                  </a:extLst>
                </a:gridCol>
                <a:gridCol w="4803227">
                  <a:extLst>
                    <a:ext uri="{9D8B030D-6E8A-4147-A177-3AD203B41FA5}">
                      <a16:colId xmlns:a16="http://schemas.microsoft.com/office/drawing/2014/main" val="20001"/>
                    </a:ext>
                  </a:extLst>
                </a:gridCol>
                <a:gridCol w="3237186">
                  <a:extLst>
                    <a:ext uri="{9D8B030D-6E8A-4147-A177-3AD203B41FA5}">
                      <a16:colId xmlns:a16="http://schemas.microsoft.com/office/drawing/2014/main" val="2606493988"/>
                    </a:ext>
                  </a:extLst>
                </a:gridCol>
                <a:gridCol w="4618702">
                  <a:extLst>
                    <a:ext uri="{9D8B030D-6E8A-4147-A177-3AD203B41FA5}">
                      <a16:colId xmlns:a16="http://schemas.microsoft.com/office/drawing/2014/main" val="20002"/>
                    </a:ext>
                  </a:extLst>
                </a:gridCol>
              </a:tblGrid>
              <a:tr h="905249">
                <a:tc>
                  <a:txBody>
                    <a:bodyPr/>
                    <a:lstStyle/>
                    <a:p>
                      <a:endParaRPr lang="en-US" sz="2600" dirty="0"/>
                    </a:p>
                  </a:txBody>
                  <a:tcPr marL="109728" marR="109728" marT="54864" marB="54864" anchor="ctr"/>
                </a:tc>
                <a:tc>
                  <a:txBody>
                    <a:bodyPr/>
                    <a:lstStyle/>
                    <a:p>
                      <a:pPr algn="ctr"/>
                      <a:r>
                        <a:rPr lang="en-US" sz="2400" dirty="0"/>
                        <a:t>Large-scale Environments</a:t>
                      </a:r>
                    </a:p>
                  </a:txBody>
                  <a:tcPr marL="109728" marR="109728" marT="54864" marB="54864" anchor="ct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en-US" sz="2400" dirty="0"/>
                        <a:t>MCS</a:t>
                      </a:r>
                      <a:r>
                        <a:rPr lang="en-US" sz="2400" baseline="0" dirty="0"/>
                        <a:t> </a:t>
                      </a:r>
                    </a:p>
                    <a:p>
                      <a:pPr marL="0" marR="0" lvl="0" indent="0" algn="ctr" defTabSz="1097280" rtl="0" eaLnBrk="1" fontAlgn="auto" latinLnBrk="0" hangingPunct="1">
                        <a:lnSpc>
                          <a:spcPct val="100000"/>
                        </a:lnSpc>
                        <a:spcBef>
                          <a:spcPts val="0"/>
                        </a:spcBef>
                        <a:spcAft>
                          <a:spcPts val="0"/>
                        </a:spcAft>
                        <a:buClrTx/>
                        <a:buSzTx/>
                        <a:buFontTx/>
                        <a:buNone/>
                        <a:tabLst/>
                        <a:defRPr/>
                      </a:pPr>
                      <a:r>
                        <a:rPr lang="en-US" sz="2400" baseline="0" dirty="0"/>
                        <a:t>Diurnal Cycle</a:t>
                      </a:r>
                      <a:endParaRPr lang="en-US" sz="2400" dirty="0"/>
                    </a:p>
                  </a:txBody>
                  <a:tcPr marL="109728" marR="109728" marT="54864" marB="54864" anchor="ctr"/>
                </a:tc>
                <a:tc>
                  <a:txBody>
                    <a:bodyPr/>
                    <a:lstStyle/>
                    <a:p>
                      <a:pPr algn="ctr"/>
                      <a:r>
                        <a:rPr lang="en-US" sz="2400" dirty="0"/>
                        <a:t>Key MCS </a:t>
                      </a:r>
                    </a:p>
                    <a:p>
                      <a:pPr algn="ctr"/>
                      <a:r>
                        <a:rPr lang="en-US" sz="2400" dirty="0"/>
                        <a:t>Characteristics</a:t>
                      </a:r>
                    </a:p>
                  </a:txBody>
                  <a:tcPr marL="109728" marR="109728" marT="54864" marB="54864" anchor="ctr"/>
                </a:tc>
                <a:extLst>
                  <a:ext uri="{0D108BD9-81ED-4DB2-BD59-A6C34878D82A}">
                    <a16:rowId xmlns:a16="http://schemas.microsoft.com/office/drawing/2014/main" val="10000"/>
                  </a:ext>
                </a:extLst>
              </a:tr>
              <a:tr h="1257391">
                <a:tc>
                  <a:txBody>
                    <a:bodyPr/>
                    <a:lstStyle/>
                    <a:p>
                      <a:pPr algn="ctr"/>
                      <a:r>
                        <a:rPr lang="en-US" sz="2400" b="1" dirty="0">
                          <a:solidFill>
                            <a:schemeClr val="accent2"/>
                          </a:solidFill>
                        </a:rPr>
                        <a:t>Spring / Fall</a:t>
                      </a:r>
                    </a:p>
                  </a:txBody>
                  <a:tcPr marL="109728" marR="109728" marT="54864" marB="54864" anchor="ctr">
                    <a:solidFill>
                      <a:srgbClr val="DAFFDC"/>
                    </a:solidFill>
                  </a:tcPr>
                </a:tc>
                <a:tc>
                  <a:txBody>
                    <a:bodyPr/>
                    <a:lstStyle/>
                    <a:p>
                      <a:r>
                        <a:rPr lang="en-US" sz="2200" u="sng" dirty="0">
                          <a:solidFill>
                            <a:schemeClr val="accent2"/>
                          </a:solidFill>
                        </a:rPr>
                        <a:t>Strong dynamics + thermodynamics</a:t>
                      </a:r>
                      <a:r>
                        <a:rPr lang="en-US" sz="2200" dirty="0">
                          <a:solidFill>
                            <a:schemeClr val="accent2"/>
                          </a:solidFill>
                        </a:rPr>
                        <a:t>:</a:t>
                      </a:r>
                    </a:p>
                    <a:p>
                      <a:r>
                        <a:rPr lang="en-US" sz="2200" dirty="0">
                          <a:solidFill>
                            <a:schemeClr val="accent2"/>
                          </a:solidFill>
                        </a:rPr>
                        <a:t>deep</a:t>
                      </a:r>
                      <a:r>
                        <a:rPr lang="en-US" sz="2200" baseline="0" dirty="0">
                          <a:solidFill>
                            <a:schemeClr val="accent2"/>
                          </a:solidFill>
                        </a:rPr>
                        <a:t> trough, strong LLJ moisture transport, low-level convergence</a:t>
                      </a:r>
                      <a:endParaRPr lang="en-US" sz="2200" dirty="0">
                        <a:solidFill>
                          <a:schemeClr val="accent2"/>
                        </a:solidFill>
                      </a:endParaRPr>
                    </a:p>
                  </a:txBody>
                  <a:tcPr marL="109728" marR="109728" marT="54864" marB="54864" anchor="ctr">
                    <a:lnR w="12700" cap="flat" cmpd="sng" algn="ctr">
                      <a:noFill/>
                      <a:prstDash val="solid"/>
                      <a:round/>
                      <a:headEnd type="none" w="med" len="med"/>
                      <a:tailEnd type="none" w="med" len="med"/>
                    </a:lnR>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2200" dirty="0">
                          <a:solidFill>
                            <a:schemeClr val="accent2"/>
                          </a:solidFill>
                        </a:rPr>
                        <a:t>Nocturnal maximum rainfall</a:t>
                      </a:r>
                      <a:r>
                        <a:rPr lang="en-US" sz="2200" baseline="0" dirty="0">
                          <a:solidFill>
                            <a:schemeClr val="accent2"/>
                          </a:solidFill>
                        </a:rPr>
                        <a:t>, convection not always surface triggered</a:t>
                      </a:r>
                      <a:endParaRPr lang="en-US" sz="2200" dirty="0">
                        <a:solidFill>
                          <a:schemeClr val="accent2"/>
                        </a:solidFill>
                      </a:endParaRPr>
                    </a:p>
                  </a:txBody>
                  <a:tcPr marL="109728" marR="109728"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indent="0" algn="l" defTabSz="609493" rtl="0" eaLnBrk="1" fontAlgn="auto" latinLnBrk="0" hangingPunct="1">
                        <a:lnSpc>
                          <a:spcPct val="100000"/>
                        </a:lnSpc>
                        <a:spcBef>
                          <a:spcPts val="0"/>
                        </a:spcBef>
                        <a:spcAft>
                          <a:spcPts val="0"/>
                        </a:spcAft>
                        <a:buClrTx/>
                        <a:buSzTx/>
                        <a:buFontTx/>
                        <a:buNone/>
                        <a:tabLst/>
                        <a:defRPr/>
                      </a:pPr>
                      <a:r>
                        <a:rPr lang="en-US" sz="2200" dirty="0">
                          <a:solidFill>
                            <a:srgbClr val="FF0000"/>
                          </a:solidFill>
                        </a:rPr>
                        <a:t>Conv. features</a:t>
                      </a:r>
                      <a:r>
                        <a:rPr lang="en-US" sz="2200" dirty="0">
                          <a:solidFill>
                            <a:schemeClr val="accent2"/>
                          </a:solidFill>
                        </a:rPr>
                        <a:t>: large &amp; deep</a:t>
                      </a:r>
                    </a:p>
                    <a:p>
                      <a:pPr marL="0" marR="0" indent="0" algn="l" defTabSz="609493" rtl="0" eaLnBrk="1" fontAlgn="auto" latinLnBrk="0" hangingPunct="1">
                        <a:lnSpc>
                          <a:spcPct val="100000"/>
                        </a:lnSpc>
                        <a:spcBef>
                          <a:spcPts val="0"/>
                        </a:spcBef>
                        <a:spcAft>
                          <a:spcPts val="0"/>
                        </a:spcAft>
                        <a:buClrTx/>
                        <a:buSzTx/>
                        <a:buFontTx/>
                        <a:buNone/>
                        <a:tabLst/>
                        <a:defRPr/>
                      </a:pPr>
                      <a:r>
                        <a:rPr lang="en-US" sz="2200" dirty="0">
                          <a:solidFill>
                            <a:srgbClr val="FF0000"/>
                          </a:solidFill>
                        </a:rPr>
                        <a:t>Strat. area</a:t>
                      </a:r>
                      <a:r>
                        <a:rPr lang="en-US" sz="2200" dirty="0">
                          <a:solidFill>
                            <a:schemeClr val="accent2"/>
                          </a:solidFill>
                        </a:rPr>
                        <a:t>: large</a:t>
                      </a:r>
                    </a:p>
                    <a:p>
                      <a:pPr marL="0" marR="0" lvl="0" indent="0" algn="l" defTabSz="609493" rtl="0" eaLnBrk="1" fontAlgn="auto" latinLnBrk="0" hangingPunct="1">
                        <a:lnSpc>
                          <a:spcPct val="100000"/>
                        </a:lnSpc>
                        <a:spcBef>
                          <a:spcPts val="0"/>
                        </a:spcBef>
                        <a:spcAft>
                          <a:spcPts val="0"/>
                        </a:spcAft>
                        <a:buClrTx/>
                        <a:buSzTx/>
                        <a:buFontTx/>
                        <a:buNone/>
                        <a:tabLst/>
                        <a:defRPr/>
                      </a:pPr>
                      <a:r>
                        <a:rPr lang="en-US" sz="2200" u="sng" baseline="0" dirty="0">
                          <a:solidFill>
                            <a:schemeClr val="accent2"/>
                          </a:solidFill>
                        </a:rPr>
                        <a:t>Rain volume</a:t>
                      </a:r>
                      <a:r>
                        <a:rPr lang="en-US" sz="2200" baseline="0" dirty="0">
                          <a:solidFill>
                            <a:schemeClr val="accent2"/>
                          </a:solidFill>
                        </a:rPr>
                        <a:t>: high </a:t>
                      </a:r>
                    </a:p>
                  </a:txBody>
                  <a:tcPr marL="109728" marR="109728" marT="54864" marB="54864" anchor="ctr">
                    <a:lnL w="12700" cap="flat" cmpd="sng" algn="ctr">
                      <a:no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E5AE9A6F-6572-7646-9ABC-1F5FF2E8FF17}"/>
              </a:ext>
            </a:extLst>
          </p:cNvPr>
          <p:cNvGraphicFramePr>
            <a:graphicFrameLocks noGrp="1"/>
          </p:cNvGraphicFramePr>
          <p:nvPr>
            <p:extLst>
              <p:ext uri="{D42A27DB-BD31-4B8C-83A1-F6EECF244321}">
                <p14:modId xmlns:p14="http://schemas.microsoft.com/office/powerpoint/2010/main" val="1975792712"/>
              </p:ext>
            </p:extLst>
          </p:nvPr>
        </p:nvGraphicFramePr>
        <p:xfrm>
          <a:off x="363562" y="4933330"/>
          <a:ext cx="14145373" cy="1426464"/>
        </p:xfrm>
        <a:graphic>
          <a:graphicData uri="http://schemas.openxmlformats.org/drawingml/2006/table">
            <a:tbl>
              <a:tblPr firstRow="1" bandRow="1">
                <a:tableStyleId>{912C8C85-51F0-491E-9774-3900AFEF0FD7}</a:tableStyleId>
              </a:tblPr>
              <a:tblGrid>
                <a:gridCol w="1486259">
                  <a:extLst>
                    <a:ext uri="{9D8B030D-6E8A-4147-A177-3AD203B41FA5}">
                      <a16:colId xmlns:a16="http://schemas.microsoft.com/office/drawing/2014/main" val="20000"/>
                    </a:ext>
                  </a:extLst>
                </a:gridCol>
                <a:gridCol w="4803227">
                  <a:extLst>
                    <a:ext uri="{9D8B030D-6E8A-4147-A177-3AD203B41FA5}">
                      <a16:colId xmlns:a16="http://schemas.microsoft.com/office/drawing/2014/main" val="20001"/>
                    </a:ext>
                  </a:extLst>
                </a:gridCol>
                <a:gridCol w="3237186">
                  <a:extLst>
                    <a:ext uri="{9D8B030D-6E8A-4147-A177-3AD203B41FA5}">
                      <a16:colId xmlns:a16="http://schemas.microsoft.com/office/drawing/2014/main" val="476890817"/>
                    </a:ext>
                  </a:extLst>
                </a:gridCol>
                <a:gridCol w="4618701">
                  <a:extLst>
                    <a:ext uri="{9D8B030D-6E8A-4147-A177-3AD203B41FA5}">
                      <a16:colId xmlns:a16="http://schemas.microsoft.com/office/drawing/2014/main" val="20002"/>
                    </a:ext>
                  </a:extLst>
                </a:gridCol>
              </a:tblGrid>
              <a:tr h="1426464">
                <a:tc>
                  <a:txBody>
                    <a:bodyPr/>
                    <a:lstStyle/>
                    <a:p>
                      <a:pPr algn="ctr"/>
                      <a:r>
                        <a:rPr lang="en-US" sz="2400" b="1" dirty="0">
                          <a:solidFill>
                            <a:schemeClr val="accent2"/>
                          </a:solidFill>
                        </a:rPr>
                        <a:t>Summer</a:t>
                      </a:r>
                    </a:p>
                  </a:txBody>
                  <a:tcPr marL="109728" marR="109728" marT="54864" marB="54864" anchor="ctr">
                    <a:solidFill>
                      <a:srgbClr val="FFD9D3"/>
                    </a:solidFill>
                  </a:tcPr>
                </a:tc>
                <a:tc>
                  <a:txBody>
                    <a:bodyPr/>
                    <a:lstStyle/>
                    <a:p>
                      <a:r>
                        <a:rPr lang="en-US" sz="2200" b="0" u="sng" dirty="0">
                          <a:solidFill>
                            <a:schemeClr val="accent2"/>
                          </a:solidFill>
                        </a:rPr>
                        <a:t>Weakest</a:t>
                      </a:r>
                      <a:r>
                        <a:rPr lang="en-US" sz="2200" b="0" u="sng" baseline="0" dirty="0">
                          <a:solidFill>
                            <a:schemeClr val="accent2"/>
                          </a:solidFill>
                        </a:rPr>
                        <a:t> baroclinic forcing</a:t>
                      </a:r>
                      <a:r>
                        <a:rPr lang="en-US" sz="2200" b="0" baseline="0" dirty="0">
                          <a:solidFill>
                            <a:schemeClr val="accent2"/>
                          </a:solidFill>
                        </a:rPr>
                        <a:t>:</a:t>
                      </a:r>
                    </a:p>
                    <a:p>
                      <a:r>
                        <a:rPr lang="en-US" sz="2200" b="0" baseline="0">
                          <a:solidFill>
                            <a:schemeClr val="accent2"/>
                          </a:solidFill>
                        </a:rPr>
                        <a:t>favorable </a:t>
                      </a:r>
                      <a:r>
                        <a:rPr lang="en-US" sz="2200" b="0" baseline="0" dirty="0">
                          <a:solidFill>
                            <a:schemeClr val="accent2"/>
                          </a:solidFill>
                        </a:rPr>
                        <a:t>thermodynamic environment</a:t>
                      </a:r>
                      <a:endParaRPr lang="en-US" sz="2200" b="0" dirty="0">
                        <a:solidFill>
                          <a:schemeClr val="accent2"/>
                        </a:solidFill>
                      </a:endParaRPr>
                    </a:p>
                  </a:txBody>
                  <a:tcPr marL="109728" marR="109728" marT="54864" marB="54864" anchor="ctr">
                    <a:lnR w="12700" cap="flat" cmpd="sng" algn="ctr">
                      <a:noFill/>
                      <a:prstDash val="solid"/>
                      <a:round/>
                      <a:headEnd type="none" w="med" len="med"/>
                      <a:tailEnd type="none" w="med" len="med"/>
                    </a:lnR>
                    <a:noFill/>
                  </a:tcPr>
                </a:tc>
                <a:tc>
                  <a:txBody>
                    <a:bodyPr/>
                    <a:lstStyle/>
                    <a:p>
                      <a:r>
                        <a:rPr lang="en-US" sz="2200" b="0" dirty="0">
                          <a:solidFill>
                            <a:schemeClr val="accent2"/>
                          </a:solidFill>
                        </a:rPr>
                        <a:t>Strongest nocturnal maxima rainfall, surface</a:t>
                      </a:r>
                      <a:r>
                        <a:rPr lang="en-US" sz="2200" b="0" baseline="0" dirty="0">
                          <a:solidFill>
                            <a:schemeClr val="accent2"/>
                          </a:solidFill>
                        </a:rPr>
                        <a:t> triggering in afternoon</a:t>
                      </a:r>
                      <a:endParaRPr lang="en-US" sz="2200" b="0" dirty="0">
                        <a:solidFill>
                          <a:schemeClr val="accent2"/>
                        </a:solidFill>
                      </a:endParaRPr>
                    </a:p>
                  </a:txBody>
                  <a:tcPr marL="109728" marR="109728"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200" b="0" dirty="0">
                          <a:solidFill>
                            <a:srgbClr val="FF0000"/>
                          </a:solidFill>
                        </a:rPr>
                        <a:t>Conv. features</a:t>
                      </a:r>
                      <a:r>
                        <a:rPr lang="en-US" sz="2200" b="0" dirty="0">
                          <a:solidFill>
                            <a:schemeClr val="accent2"/>
                          </a:solidFill>
                        </a:rPr>
                        <a:t>:</a:t>
                      </a:r>
                      <a:r>
                        <a:rPr lang="en-US" sz="2200" b="0" baseline="0" dirty="0">
                          <a:solidFill>
                            <a:schemeClr val="accent2"/>
                          </a:solidFill>
                        </a:rPr>
                        <a:t> largest &amp; deepest </a:t>
                      </a:r>
                    </a:p>
                    <a:p>
                      <a:r>
                        <a:rPr lang="en-US" sz="2200" b="0" baseline="0" dirty="0">
                          <a:solidFill>
                            <a:srgbClr val="FF0000"/>
                          </a:solidFill>
                        </a:rPr>
                        <a:t>Strat. area</a:t>
                      </a:r>
                      <a:r>
                        <a:rPr lang="en-US" sz="2200" b="0" baseline="0" dirty="0">
                          <a:solidFill>
                            <a:schemeClr val="accent2"/>
                          </a:solidFill>
                        </a:rPr>
                        <a:t>: smallest</a:t>
                      </a:r>
                    </a:p>
                    <a:p>
                      <a:pPr marL="0" marR="0" lvl="0" indent="0" algn="l" defTabSz="1097280" rtl="0" eaLnBrk="1" fontAlgn="auto" latinLnBrk="0" hangingPunct="1">
                        <a:lnSpc>
                          <a:spcPct val="100000"/>
                        </a:lnSpc>
                        <a:spcBef>
                          <a:spcPts val="0"/>
                        </a:spcBef>
                        <a:spcAft>
                          <a:spcPts val="0"/>
                        </a:spcAft>
                        <a:buClrTx/>
                        <a:buSzTx/>
                        <a:buFontTx/>
                        <a:buNone/>
                        <a:tabLst/>
                        <a:defRPr/>
                      </a:pPr>
                      <a:r>
                        <a:rPr lang="en-US" sz="2200" b="0" u="sng" dirty="0">
                          <a:solidFill>
                            <a:schemeClr val="accent2"/>
                          </a:solidFill>
                        </a:rPr>
                        <a:t>Rain volume</a:t>
                      </a:r>
                      <a:r>
                        <a:rPr lang="en-US" sz="2200" b="0" dirty="0">
                          <a:solidFill>
                            <a:schemeClr val="accent2"/>
                          </a:solidFill>
                        </a:rPr>
                        <a:t>: low</a:t>
                      </a:r>
                    </a:p>
                  </a:txBody>
                  <a:tcPr marL="109728" marR="109728" marT="54864" marB="54864" anchor="ctr">
                    <a:lnL w="12700" cap="flat" cmpd="sng" algn="ctr">
                      <a:noFill/>
                      <a:prstDash val="solid"/>
                      <a:round/>
                      <a:headEnd type="none" w="med" len="med"/>
                      <a:tailEnd type="none" w="med" len="med"/>
                    </a:lnL>
                    <a:noFill/>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7145AFE1-0678-3047-8587-E6764E6008D7}"/>
              </a:ext>
            </a:extLst>
          </p:cNvPr>
          <p:cNvGraphicFramePr>
            <a:graphicFrameLocks noGrp="1"/>
          </p:cNvGraphicFramePr>
          <p:nvPr>
            <p:extLst>
              <p:ext uri="{D42A27DB-BD31-4B8C-83A1-F6EECF244321}">
                <p14:modId xmlns:p14="http://schemas.microsoft.com/office/powerpoint/2010/main" val="2437301849"/>
              </p:ext>
            </p:extLst>
          </p:nvPr>
        </p:nvGraphicFramePr>
        <p:xfrm>
          <a:off x="363561" y="6361258"/>
          <a:ext cx="14145374" cy="1463663"/>
        </p:xfrm>
        <a:graphic>
          <a:graphicData uri="http://schemas.openxmlformats.org/drawingml/2006/table">
            <a:tbl>
              <a:tblPr firstRow="1" bandRow="1">
                <a:tableStyleId>{912C8C85-51F0-491E-9774-3900AFEF0FD7}</a:tableStyleId>
              </a:tblPr>
              <a:tblGrid>
                <a:gridCol w="1475749">
                  <a:extLst>
                    <a:ext uri="{9D8B030D-6E8A-4147-A177-3AD203B41FA5}">
                      <a16:colId xmlns:a16="http://schemas.microsoft.com/office/drawing/2014/main" val="20000"/>
                    </a:ext>
                  </a:extLst>
                </a:gridCol>
                <a:gridCol w="4824249">
                  <a:extLst>
                    <a:ext uri="{9D8B030D-6E8A-4147-A177-3AD203B41FA5}">
                      <a16:colId xmlns:a16="http://schemas.microsoft.com/office/drawing/2014/main" val="20001"/>
                    </a:ext>
                  </a:extLst>
                </a:gridCol>
                <a:gridCol w="3237186">
                  <a:extLst>
                    <a:ext uri="{9D8B030D-6E8A-4147-A177-3AD203B41FA5}">
                      <a16:colId xmlns:a16="http://schemas.microsoft.com/office/drawing/2014/main" val="484359931"/>
                    </a:ext>
                  </a:extLst>
                </a:gridCol>
                <a:gridCol w="4608190">
                  <a:extLst>
                    <a:ext uri="{9D8B030D-6E8A-4147-A177-3AD203B41FA5}">
                      <a16:colId xmlns:a16="http://schemas.microsoft.com/office/drawing/2014/main" val="20002"/>
                    </a:ext>
                  </a:extLst>
                </a:gridCol>
              </a:tblGrid>
              <a:tr h="1463663">
                <a:tc>
                  <a:txBody>
                    <a:bodyPr/>
                    <a:lstStyle/>
                    <a:p>
                      <a:pPr algn="ctr"/>
                      <a:r>
                        <a:rPr lang="en-US" sz="2400" b="1" dirty="0">
                          <a:solidFill>
                            <a:schemeClr val="accent2"/>
                          </a:solidFill>
                        </a:rPr>
                        <a:t>Winter</a:t>
                      </a:r>
                    </a:p>
                  </a:txBody>
                  <a:tcPr marL="109728" marR="109728" marT="54864" marB="54864" anchor="ctr">
                    <a:solidFill>
                      <a:schemeClr val="accent6">
                        <a:lumMod val="20000"/>
                        <a:lumOff val="80000"/>
                      </a:schemeClr>
                    </a:solidFill>
                  </a:tcPr>
                </a:tc>
                <a:tc>
                  <a:txBody>
                    <a:bodyPr/>
                    <a:lstStyle/>
                    <a:p>
                      <a:r>
                        <a:rPr lang="en-US" sz="2200" b="0" u="sng" dirty="0">
                          <a:solidFill>
                            <a:schemeClr val="accent2"/>
                          </a:solidFill>
                        </a:rPr>
                        <a:t>Strongest dynamic</a:t>
                      </a:r>
                      <a:r>
                        <a:rPr lang="en-US" sz="2200" b="0" u="sng" baseline="0" dirty="0">
                          <a:solidFill>
                            <a:schemeClr val="accent2"/>
                          </a:solidFill>
                        </a:rPr>
                        <a:t> forcing</a:t>
                      </a:r>
                      <a:r>
                        <a:rPr lang="en-US" sz="2200" b="0" baseline="0" dirty="0">
                          <a:solidFill>
                            <a:schemeClr val="accent2"/>
                          </a:solidFill>
                        </a:rPr>
                        <a:t>:</a:t>
                      </a:r>
                    </a:p>
                    <a:p>
                      <a:r>
                        <a:rPr lang="en-US" sz="2200" b="0" dirty="0">
                          <a:solidFill>
                            <a:schemeClr val="accent2"/>
                          </a:solidFill>
                        </a:rPr>
                        <a:t>S</a:t>
                      </a:r>
                      <a:r>
                        <a:rPr lang="en-US" sz="2200" b="0" baseline="0" dirty="0">
                          <a:solidFill>
                            <a:schemeClr val="accent2"/>
                          </a:solidFill>
                        </a:rPr>
                        <a:t>trong low-level convergence brings large moisture anomaly to overcome weak thermodynamic support</a:t>
                      </a:r>
                      <a:endParaRPr lang="en-US" sz="2200" b="0" dirty="0">
                        <a:solidFill>
                          <a:schemeClr val="accent2"/>
                        </a:solidFill>
                      </a:endParaRPr>
                    </a:p>
                  </a:txBody>
                  <a:tcPr marL="109728" marR="109728" marT="54864" marB="54864" anchor="ctr">
                    <a:lnR w="12700" cap="flat" cmpd="sng" algn="ctr">
                      <a:noFill/>
                      <a:prstDash val="solid"/>
                      <a:round/>
                      <a:headEnd type="none" w="med" len="med"/>
                      <a:tailEnd type="none" w="med" len="med"/>
                    </a:lnR>
                    <a:noFill/>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2200" b="0" dirty="0">
                          <a:solidFill>
                            <a:schemeClr val="accent2"/>
                          </a:solidFill>
                        </a:rPr>
                        <a:t>No diurnal cycle</a:t>
                      </a:r>
                    </a:p>
                  </a:txBody>
                  <a:tcPr marL="109728" marR="109728"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200" b="0" baseline="0" dirty="0">
                          <a:solidFill>
                            <a:srgbClr val="FF0000"/>
                          </a:solidFill>
                        </a:rPr>
                        <a:t>Conv. features</a:t>
                      </a:r>
                      <a:r>
                        <a:rPr lang="en-US" sz="2200" b="0" baseline="0" dirty="0">
                          <a:solidFill>
                            <a:schemeClr val="accent2"/>
                          </a:solidFill>
                        </a:rPr>
                        <a:t>: smallest &amp; weakest</a:t>
                      </a:r>
                    </a:p>
                    <a:p>
                      <a:r>
                        <a:rPr lang="en-US" sz="2200" b="0" baseline="0" dirty="0">
                          <a:solidFill>
                            <a:srgbClr val="FF0000"/>
                          </a:solidFill>
                        </a:rPr>
                        <a:t>Strat. area</a:t>
                      </a:r>
                      <a:r>
                        <a:rPr lang="en-US" sz="2200" b="0" baseline="0" dirty="0">
                          <a:solidFill>
                            <a:schemeClr val="accent2"/>
                          </a:solidFill>
                        </a:rPr>
                        <a:t>: largest</a:t>
                      </a:r>
                    </a:p>
                    <a:p>
                      <a:pPr marL="0" marR="0" lvl="0" indent="0" algn="l" defTabSz="1097280" rtl="0" eaLnBrk="1" fontAlgn="auto" latinLnBrk="0" hangingPunct="1">
                        <a:lnSpc>
                          <a:spcPct val="100000"/>
                        </a:lnSpc>
                        <a:spcBef>
                          <a:spcPts val="0"/>
                        </a:spcBef>
                        <a:spcAft>
                          <a:spcPts val="0"/>
                        </a:spcAft>
                        <a:buClrTx/>
                        <a:buSzTx/>
                        <a:buFontTx/>
                        <a:buNone/>
                        <a:tabLst/>
                        <a:defRPr/>
                      </a:pPr>
                      <a:r>
                        <a:rPr lang="en-US" sz="2200" b="0" u="sng" dirty="0">
                          <a:solidFill>
                            <a:schemeClr val="accent2"/>
                          </a:solidFill>
                        </a:rPr>
                        <a:t>Rain volume</a:t>
                      </a:r>
                      <a:r>
                        <a:rPr lang="en-US" sz="2200" b="0" dirty="0">
                          <a:solidFill>
                            <a:schemeClr val="accent2"/>
                          </a:solidFill>
                        </a:rPr>
                        <a:t>: highest</a:t>
                      </a:r>
                      <a:endParaRPr lang="en-US" sz="2200" b="0" baseline="0" dirty="0">
                        <a:solidFill>
                          <a:schemeClr val="accent2"/>
                        </a:solidFill>
                      </a:endParaRPr>
                    </a:p>
                  </a:txBody>
                  <a:tcPr marL="109728" marR="109728" marT="54864" marB="54864" anchor="ctr">
                    <a:lnL w="1270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9204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15</a:t>
            </a:fld>
            <a:endParaRPr lang="en-US" dirty="0"/>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51311A-2E04-0B45-8912-87E50D91F37C}"/>
              </a:ext>
            </a:extLst>
          </p:cNvPr>
          <p:cNvGrpSpPr/>
          <p:nvPr/>
        </p:nvGrpSpPr>
        <p:grpSpPr>
          <a:xfrm>
            <a:off x="2364092" y="4114800"/>
            <a:ext cx="4595393" cy="3657600"/>
            <a:chOff x="9496878" y="1035817"/>
            <a:chExt cx="4390344" cy="3494397"/>
          </a:xfrm>
        </p:grpSpPr>
        <p:pic>
          <p:nvPicPr>
            <p:cNvPr id="24" name="Picture 23" descr="mcs_all_rainmap_climo_trend_1979_2014_notc_spring.png">
              <a:extLst>
                <a:ext uri="{FF2B5EF4-FFF2-40B4-BE49-F238E27FC236}">
                  <a16:creationId xmlns:a16="http://schemas.microsoft.com/office/drawing/2014/main" id="{91E31159-AF8B-2C43-AD01-0AE9E065B1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1451" t="8732" b="8229"/>
            <a:stretch/>
          </p:blipFill>
          <p:spPr>
            <a:xfrm>
              <a:off x="9496878" y="1158525"/>
              <a:ext cx="4390344" cy="3371689"/>
            </a:xfrm>
            <a:prstGeom prst="rect">
              <a:avLst/>
            </a:prstGeom>
          </p:spPr>
        </p:pic>
        <p:sp>
          <p:nvSpPr>
            <p:cNvPr id="12" name="TextBox 11">
              <a:extLst>
                <a:ext uri="{FF2B5EF4-FFF2-40B4-BE49-F238E27FC236}">
                  <a16:creationId xmlns:a16="http://schemas.microsoft.com/office/drawing/2014/main" id="{D9F3B040-5079-6943-BE4F-93A8564045C0}"/>
                </a:ext>
              </a:extLst>
            </p:cNvPr>
            <p:cNvSpPr txBox="1"/>
            <p:nvPr/>
          </p:nvSpPr>
          <p:spPr>
            <a:xfrm>
              <a:off x="9496878" y="1035817"/>
              <a:ext cx="4308007" cy="346653"/>
            </a:xfrm>
            <a:prstGeom prst="rect">
              <a:avLst/>
            </a:prstGeom>
            <a:solidFill>
              <a:schemeClr val="accent3">
                <a:lumMod val="20000"/>
                <a:lumOff val="80000"/>
              </a:schemeClr>
            </a:solidFill>
            <a:ln>
              <a:solidFill>
                <a:schemeClr val="accent2"/>
              </a:solidFill>
            </a:ln>
          </p:spPr>
          <p:txBody>
            <a:bodyPr wrap="square" rtlCol="0">
              <a:spAutoFit/>
            </a:bodyPr>
            <a:lstStyle>
              <a:defPPr>
                <a:defRPr lang="en-US"/>
              </a:defPPr>
              <a:lvl1pPr algn="ctr">
                <a:defRPr b="1">
                  <a:solidFill>
                    <a:schemeClr val="accent2"/>
                  </a:solidFill>
                </a:defRPr>
              </a:lvl1pPr>
            </a:lstStyle>
            <a:p>
              <a:r>
                <a:rPr lang="en-US" sz="1800" dirty="0"/>
                <a:t>35-year Spring MCS Precipitation Trend</a:t>
              </a:r>
            </a:p>
          </p:txBody>
        </p:sp>
        <p:sp>
          <p:nvSpPr>
            <p:cNvPr id="25" name="TextBox 24">
              <a:extLst>
                <a:ext uri="{FF2B5EF4-FFF2-40B4-BE49-F238E27FC236}">
                  <a16:creationId xmlns:a16="http://schemas.microsoft.com/office/drawing/2014/main" id="{5F5C3F81-DC62-0949-A0B6-8E1BECA10EA2}"/>
                </a:ext>
              </a:extLst>
            </p:cNvPr>
            <p:cNvSpPr txBox="1"/>
            <p:nvPr/>
          </p:nvSpPr>
          <p:spPr>
            <a:xfrm>
              <a:off x="10671349" y="3703675"/>
              <a:ext cx="2428416" cy="424732"/>
            </a:xfrm>
            <a:prstGeom prst="rect">
              <a:avLst/>
            </a:prstGeom>
            <a:solidFill>
              <a:schemeClr val="bg1">
                <a:alpha val="80000"/>
              </a:schemeClr>
            </a:solidFill>
          </p:spPr>
          <p:txBody>
            <a:bodyPr wrap="square" rtlCol="0">
              <a:spAutoFit/>
            </a:bodyPr>
            <a:lstStyle/>
            <a:p>
              <a:pPr algn="ctr"/>
              <a:r>
                <a:rPr lang="en-US" b="1" dirty="0">
                  <a:solidFill>
                    <a:srgbClr val="F95DFC"/>
                  </a:solidFill>
                </a:rPr>
                <a:t>20-40% increase</a:t>
              </a:r>
            </a:p>
          </p:txBody>
        </p:sp>
        <p:cxnSp>
          <p:nvCxnSpPr>
            <p:cNvPr id="27" name="Straight Arrow Connector 26">
              <a:extLst>
                <a:ext uri="{FF2B5EF4-FFF2-40B4-BE49-F238E27FC236}">
                  <a16:creationId xmlns:a16="http://schemas.microsoft.com/office/drawing/2014/main" id="{BA3E8743-5CEF-134C-9A29-BF5DD0AB6BA3}"/>
                </a:ext>
              </a:extLst>
            </p:cNvPr>
            <p:cNvCxnSpPr/>
            <p:nvPr/>
          </p:nvCxnSpPr>
          <p:spPr>
            <a:xfrm flipH="1" flipV="1">
              <a:off x="11569688" y="2748846"/>
              <a:ext cx="471653" cy="954830"/>
            </a:xfrm>
            <a:prstGeom prst="straightConnector1">
              <a:avLst/>
            </a:prstGeom>
            <a:ln w="38100" cmpd="sng">
              <a:solidFill>
                <a:srgbClr val="F95DFC"/>
              </a:solidFill>
              <a:tailEnd type="stealth" w="lg" len="lg"/>
            </a:ln>
          </p:spPr>
          <p:style>
            <a:lnRef idx="2">
              <a:schemeClr val="accent1"/>
            </a:lnRef>
            <a:fillRef idx="0">
              <a:schemeClr val="accent1"/>
            </a:fillRef>
            <a:effectRef idx="1">
              <a:schemeClr val="accent1"/>
            </a:effectRef>
            <a:fontRef idx="minor">
              <a:schemeClr val="tx1"/>
            </a:fontRef>
          </p:style>
        </p:cxnSp>
      </p:grpSp>
      <p:sp>
        <p:nvSpPr>
          <p:cNvPr id="3" name="Slide Number Placeholder 2">
            <a:extLst>
              <a:ext uri="{FF2B5EF4-FFF2-40B4-BE49-F238E27FC236}">
                <a16:creationId xmlns:a16="http://schemas.microsoft.com/office/drawing/2014/main" id="{D5353634-43F6-8747-993F-120779590AEB}"/>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
        <p:nvSpPr>
          <p:cNvPr id="7" name="Title 6">
            <a:extLst>
              <a:ext uri="{FF2B5EF4-FFF2-40B4-BE49-F238E27FC236}">
                <a16:creationId xmlns:a16="http://schemas.microsoft.com/office/drawing/2014/main" id="{08C218A4-E2CA-BF4E-BFAB-54DCE69B551D}"/>
              </a:ext>
            </a:extLst>
          </p:cNvPr>
          <p:cNvSpPr>
            <a:spLocks noGrp="1"/>
          </p:cNvSpPr>
          <p:nvPr>
            <p:ph type="title"/>
          </p:nvPr>
        </p:nvSpPr>
        <p:spPr>
          <a:xfrm>
            <a:off x="3200400" y="270934"/>
            <a:ext cx="10972800" cy="889078"/>
          </a:xfrm>
        </p:spPr>
        <p:txBody>
          <a:bodyPr/>
          <a:lstStyle/>
          <a:p>
            <a:r>
              <a:rPr lang="en-US" dirty="0"/>
              <a:t>Importance of MCS in the Hydrologic Cycle</a:t>
            </a:r>
          </a:p>
        </p:txBody>
      </p:sp>
      <p:sp>
        <p:nvSpPr>
          <p:cNvPr id="8" name="Content Placeholder 7">
            <a:extLst>
              <a:ext uri="{FF2B5EF4-FFF2-40B4-BE49-F238E27FC236}">
                <a16:creationId xmlns:a16="http://schemas.microsoft.com/office/drawing/2014/main" id="{78518D1F-9A76-4842-A914-8D0DE0840023}"/>
              </a:ext>
            </a:extLst>
          </p:cNvPr>
          <p:cNvSpPr>
            <a:spLocks noGrp="1"/>
          </p:cNvSpPr>
          <p:nvPr>
            <p:ph sz="quarter" idx="20"/>
          </p:nvPr>
        </p:nvSpPr>
        <p:spPr>
          <a:xfrm>
            <a:off x="1371600" y="1604365"/>
            <a:ext cx="12622696" cy="2809476"/>
          </a:xfrm>
        </p:spPr>
        <p:txBody>
          <a:bodyPr/>
          <a:lstStyle/>
          <a:p>
            <a:pPr>
              <a:spcBef>
                <a:spcPts val="600"/>
              </a:spcBef>
              <a:spcAft>
                <a:spcPts val="600"/>
              </a:spcAft>
            </a:pPr>
            <a:r>
              <a:rPr lang="en-US" sz="2400" dirty="0"/>
              <a:t>MCSs play a critical role in producing heavy rainfall and severe weather in the mid-latitudes during warm seasons</a:t>
            </a:r>
          </a:p>
          <a:p>
            <a:pPr>
              <a:spcBef>
                <a:spcPts val="600"/>
              </a:spcBef>
              <a:spcAft>
                <a:spcPts val="600"/>
              </a:spcAft>
            </a:pPr>
            <a:r>
              <a:rPr lang="en-US" sz="2400" dirty="0"/>
              <a:t>In central US, MCSs contribute 40%-60% of the total warm-season rainfall </a:t>
            </a:r>
            <a:r>
              <a:rPr lang="en-US" sz="2000" dirty="0">
                <a:solidFill>
                  <a:schemeClr val="tx1"/>
                </a:solidFill>
              </a:rPr>
              <a:t>(Fritsch et al. 1986; Nesbitt et al. 2006)</a:t>
            </a:r>
            <a:endParaRPr lang="en-US" sz="2400" dirty="0">
              <a:solidFill>
                <a:schemeClr val="tx1"/>
              </a:solidFill>
            </a:endParaRPr>
          </a:p>
          <a:p>
            <a:pPr>
              <a:spcBef>
                <a:spcPts val="600"/>
              </a:spcBef>
              <a:spcAft>
                <a:spcPts val="600"/>
              </a:spcAft>
            </a:pPr>
            <a:r>
              <a:rPr lang="en-US" sz="2400" dirty="0"/>
              <a:t>Long-lived MCS frequency and intensity during spring have been increasing in the past 35-years </a:t>
            </a:r>
            <a:r>
              <a:rPr lang="en-US" sz="2000" dirty="0">
                <a:solidFill>
                  <a:schemeClr val="tx1"/>
                </a:solidFill>
              </a:rPr>
              <a:t>(Feng et al. 2016 </a:t>
            </a:r>
            <a:r>
              <a:rPr lang="en-US" sz="2000" i="1" dirty="0">
                <a:solidFill>
                  <a:schemeClr val="tx1"/>
                </a:solidFill>
              </a:rPr>
              <a:t>Nat. </a:t>
            </a:r>
            <a:r>
              <a:rPr lang="en-US" sz="2000" i="1" dirty="0" err="1">
                <a:solidFill>
                  <a:schemeClr val="tx1"/>
                </a:solidFill>
              </a:rPr>
              <a:t>Commun</a:t>
            </a:r>
            <a:r>
              <a:rPr lang="en-US" sz="2000" i="1" dirty="0">
                <a:solidFill>
                  <a:schemeClr val="tx1"/>
                </a:solidFill>
              </a:rPr>
              <a:t>.</a:t>
            </a:r>
            <a:r>
              <a:rPr lang="en-US" sz="2000" dirty="0">
                <a:solidFill>
                  <a:schemeClr val="tx1"/>
                </a:solidFill>
              </a:rPr>
              <a:t>)</a:t>
            </a:r>
            <a:endParaRPr lang="en-US" sz="2400" dirty="0"/>
          </a:p>
        </p:txBody>
      </p:sp>
      <p:cxnSp>
        <p:nvCxnSpPr>
          <p:cNvPr id="15" name="Straight Arrow Connector 14">
            <a:extLst>
              <a:ext uri="{FF2B5EF4-FFF2-40B4-BE49-F238E27FC236}">
                <a16:creationId xmlns:a16="http://schemas.microsoft.com/office/drawing/2014/main" id="{4A77B838-5E39-AA4B-8282-A911666E8B02}"/>
              </a:ext>
            </a:extLst>
          </p:cNvPr>
          <p:cNvCxnSpPr>
            <a:cxnSpLocks/>
          </p:cNvCxnSpPr>
          <p:nvPr/>
        </p:nvCxnSpPr>
        <p:spPr>
          <a:xfrm flipV="1">
            <a:off x="5365819" y="5906681"/>
            <a:ext cx="3537573" cy="4870"/>
          </a:xfrm>
          <a:prstGeom prst="straightConnector1">
            <a:avLst/>
          </a:prstGeom>
          <a:ln w="38100" cmpd="sng">
            <a:headEnd type="none"/>
            <a:tailEnd type="stealth" w="lg" len="lg"/>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DE698C25-389C-F042-8577-49A3B4E659B0}"/>
              </a:ext>
            </a:extLst>
          </p:cNvPr>
          <p:cNvGrpSpPr/>
          <p:nvPr/>
        </p:nvGrpSpPr>
        <p:grpSpPr>
          <a:xfrm>
            <a:off x="8893344" y="4150812"/>
            <a:ext cx="4712124" cy="3961964"/>
            <a:chOff x="8893344" y="4600008"/>
            <a:chExt cx="4313496" cy="3626796"/>
          </a:xfrm>
        </p:grpSpPr>
        <p:pic>
          <p:nvPicPr>
            <p:cNvPr id="29" name="Picture 28" descr="coop_mcs_rainmap_trend_extreme_rrpdf_1979_2014_notc_spring.png">
              <a:extLst>
                <a:ext uri="{FF2B5EF4-FFF2-40B4-BE49-F238E27FC236}">
                  <a16:creationId xmlns:a16="http://schemas.microsoft.com/office/drawing/2014/main" id="{5AE88170-497D-7D42-A4AB-CB8F727005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93344" y="4716216"/>
              <a:ext cx="4313496" cy="3510588"/>
            </a:xfrm>
            <a:prstGeom prst="rect">
              <a:avLst/>
            </a:prstGeom>
          </p:spPr>
        </p:pic>
        <p:grpSp>
          <p:nvGrpSpPr>
            <p:cNvPr id="30" name="Group 29">
              <a:extLst>
                <a:ext uri="{FF2B5EF4-FFF2-40B4-BE49-F238E27FC236}">
                  <a16:creationId xmlns:a16="http://schemas.microsoft.com/office/drawing/2014/main" id="{BCCACB2E-AFC6-3C4F-953F-8032813CA2B9}"/>
                </a:ext>
              </a:extLst>
            </p:cNvPr>
            <p:cNvGrpSpPr/>
            <p:nvPr/>
          </p:nvGrpSpPr>
          <p:grpSpPr>
            <a:xfrm>
              <a:off x="11123351" y="6203818"/>
              <a:ext cx="1865692" cy="1257511"/>
              <a:chOff x="2364411" y="3210670"/>
              <a:chExt cx="1653112" cy="1114228"/>
            </a:xfrm>
          </p:grpSpPr>
          <p:cxnSp>
            <p:nvCxnSpPr>
              <p:cNvPr id="31" name="Straight Arrow Connector 30">
                <a:extLst>
                  <a:ext uri="{FF2B5EF4-FFF2-40B4-BE49-F238E27FC236}">
                    <a16:creationId xmlns:a16="http://schemas.microsoft.com/office/drawing/2014/main" id="{142CE055-44F6-EC42-AA31-04F20942112A}"/>
                  </a:ext>
                </a:extLst>
              </p:cNvPr>
              <p:cNvCxnSpPr/>
              <p:nvPr/>
            </p:nvCxnSpPr>
            <p:spPr>
              <a:xfrm flipV="1">
                <a:off x="3067755" y="3579185"/>
                <a:ext cx="246424" cy="391236"/>
              </a:xfrm>
              <a:prstGeom prst="straightConnector1">
                <a:avLst/>
              </a:prstGeom>
              <a:ln w="50800" cmpd="sng">
                <a:solidFill>
                  <a:schemeClr val="accent2"/>
                </a:solidFill>
                <a:headEnd type="none"/>
                <a:tailEnd type="triangle" w="med" len="med"/>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FFAA5490-449A-984E-B00F-E8870AEA4772}"/>
                  </a:ext>
                </a:extLst>
              </p:cNvPr>
              <p:cNvSpPr txBox="1"/>
              <p:nvPr/>
            </p:nvSpPr>
            <p:spPr>
              <a:xfrm>
                <a:off x="2364411" y="3955566"/>
                <a:ext cx="826556" cy="369332"/>
              </a:xfrm>
              <a:prstGeom prst="rect">
                <a:avLst/>
              </a:prstGeom>
              <a:noFill/>
            </p:spPr>
            <p:txBody>
              <a:bodyPr wrap="none" rtlCol="0">
                <a:spAutoFit/>
              </a:bodyPr>
              <a:lstStyle/>
              <a:p>
                <a:r>
                  <a:rPr lang="en-US" b="1" dirty="0">
                    <a:solidFill>
                      <a:srgbClr val="0000FF"/>
                    </a:solidFill>
                  </a:rPr>
                  <a:t>1980s</a:t>
                </a:r>
              </a:p>
            </p:txBody>
          </p:sp>
          <p:sp>
            <p:nvSpPr>
              <p:cNvPr id="33" name="TextBox 32">
                <a:extLst>
                  <a:ext uri="{FF2B5EF4-FFF2-40B4-BE49-F238E27FC236}">
                    <a16:creationId xmlns:a16="http://schemas.microsoft.com/office/drawing/2014/main" id="{E21A4D63-022D-BC44-9D11-FCDE2DC559D4}"/>
                  </a:ext>
                </a:extLst>
              </p:cNvPr>
              <p:cNvSpPr txBox="1"/>
              <p:nvPr/>
            </p:nvSpPr>
            <p:spPr>
              <a:xfrm>
                <a:off x="3190967" y="3210670"/>
                <a:ext cx="826556" cy="369332"/>
              </a:xfrm>
              <a:prstGeom prst="rect">
                <a:avLst/>
              </a:prstGeom>
              <a:noFill/>
            </p:spPr>
            <p:txBody>
              <a:bodyPr wrap="none" rtlCol="0">
                <a:spAutoFit/>
              </a:bodyPr>
              <a:lstStyle/>
              <a:p>
                <a:r>
                  <a:rPr lang="en-US" b="1" dirty="0">
                    <a:solidFill>
                      <a:srgbClr val="FF04E8"/>
                    </a:solidFill>
                  </a:rPr>
                  <a:t>2010s</a:t>
                </a:r>
              </a:p>
            </p:txBody>
          </p:sp>
        </p:grpSp>
        <p:sp>
          <p:nvSpPr>
            <p:cNvPr id="34" name="TextBox 33">
              <a:extLst>
                <a:ext uri="{FF2B5EF4-FFF2-40B4-BE49-F238E27FC236}">
                  <a16:creationId xmlns:a16="http://schemas.microsoft.com/office/drawing/2014/main" id="{FE0C3FFD-249D-7F4D-85DE-BB53F90B2561}"/>
                </a:ext>
              </a:extLst>
            </p:cNvPr>
            <p:cNvSpPr txBox="1"/>
            <p:nvPr/>
          </p:nvSpPr>
          <p:spPr>
            <a:xfrm>
              <a:off x="9748280" y="4600008"/>
              <a:ext cx="3240763" cy="338088"/>
            </a:xfrm>
            <a:prstGeom prst="rect">
              <a:avLst/>
            </a:prstGeom>
            <a:solidFill>
              <a:schemeClr val="accent3">
                <a:lumMod val="20000"/>
                <a:lumOff val="80000"/>
              </a:schemeClr>
            </a:solidFill>
            <a:ln>
              <a:solidFill>
                <a:schemeClr val="accent2"/>
              </a:solidFill>
            </a:ln>
          </p:spPr>
          <p:txBody>
            <a:bodyPr wrap="square" rtlCol="0">
              <a:spAutoFit/>
            </a:bodyPr>
            <a:lstStyle/>
            <a:p>
              <a:pPr algn="ctr"/>
              <a:r>
                <a:rPr lang="en-US" sz="1800" b="1" dirty="0">
                  <a:solidFill>
                    <a:schemeClr val="accent2"/>
                  </a:solidFill>
                </a:rPr>
                <a:t>MCS Rainfall Intensity Trend</a:t>
              </a:r>
            </a:p>
          </p:txBody>
        </p:sp>
      </p:grpSp>
      <p:sp>
        <p:nvSpPr>
          <p:cNvPr id="14" name="Rectangle 13">
            <a:extLst>
              <a:ext uri="{FF2B5EF4-FFF2-40B4-BE49-F238E27FC236}">
                <a16:creationId xmlns:a16="http://schemas.microsoft.com/office/drawing/2014/main" id="{DE15496C-1F18-E243-A2A7-20E6145C357E}"/>
              </a:ext>
            </a:extLst>
          </p:cNvPr>
          <p:cNvSpPr/>
          <p:nvPr/>
        </p:nvSpPr>
        <p:spPr>
          <a:xfrm>
            <a:off x="6389513" y="7794574"/>
            <a:ext cx="3300905" cy="338554"/>
          </a:xfrm>
          <a:prstGeom prst="rect">
            <a:avLst/>
          </a:prstGeom>
        </p:spPr>
        <p:txBody>
          <a:bodyPr wrap="none">
            <a:spAutoFit/>
          </a:bodyPr>
          <a:lstStyle/>
          <a:p>
            <a:pPr algn="ctr"/>
            <a:r>
              <a:rPr lang="en-US" sz="1600" b="1" dirty="0">
                <a:solidFill>
                  <a:schemeClr val="accent2"/>
                </a:solidFill>
              </a:rPr>
              <a:t>Feng et al. (2016) </a:t>
            </a:r>
            <a:r>
              <a:rPr lang="en-US" sz="1600" b="1" i="1" dirty="0">
                <a:solidFill>
                  <a:schemeClr val="accent2"/>
                </a:solidFill>
              </a:rPr>
              <a:t>Nat. </a:t>
            </a:r>
            <a:r>
              <a:rPr lang="en-US" sz="1600" b="1" i="1" dirty="0" err="1">
                <a:solidFill>
                  <a:schemeClr val="accent2"/>
                </a:solidFill>
              </a:rPr>
              <a:t>Commun</a:t>
            </a:r>
            <a:r>
              <a:rPr lang="en-US" sz="1600" b="1" i="1" dirty="0">
                <a:solidFill>
                  <a:schemeClr val="accent2"/>
                </a:solidFill>
              </a:rPr>
              <a:t>.</a:t>
            </a:r>
          </a:p>
        </p:txBody>
      </p:sp>
    </p:spTree>
    <p:extLst>
      <p:ext uri="{BB962C8B-B14F-4D97-AF65-F5344CB8AC3E}">
        <p14:creationId xmlns:p14="http://schemas.microsoft.com/office/powerpoint/2010/main" val="23827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F85BC5-D132-B844-AB74-5B4EE714C1B3}"/>
              </a:ext>
            </a:extLst>
          </p:cNvPr>
          <p:cNvSpPr>
            <a:spLocks noGrp="1"/>
          </p:cNvSpPr>
          <p:nvPr>
            <p:ph type="sldNum" sz="quarter" idx="12"/>
          </p:nvPr>
        </p:nvSpPr>
        <p:spPr/>
        <p:txBody>
          <a:bodyPr/>
          <a:lstStyle/>
          <a:p>
            <a:fld id="{03722D57-58D6-9447-A6D5-A97F6C35A8FB}" type="slidenum">
              <a:rPr lang="en-US" smtClean="0"/>
              <a:pPr/>
              <a:t>3</a:t>
            </a:fld>
            <a:endParaRPr lang="en-US" dirty="0"/>
          </a:p>
        </p:txBody>
      </p:sp>
      <p:sp>
        <p:nvSpPr>
          <p:cNvPr id="2" name="Title 1">
            <a:extLst>
              <a:ext uri="{FF2B5EF4-FFF2-40B4-BE49-F238E27FC236}">
                <a16:creationId xmlns:a16="http://schemas.microsoft.com/office/drawing/2014/main" id="{FA71045E-3820-4E42-A381-9F7EC2C9E938}"/>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F7D997F-9D3F-9448-B1E5-27683B8430C6}"/>
              </a:ext>
            </a:extLst>
          </p:cNvPr>
          <p:cNvSpPr>
            <a:spLocks noGrp="1"/>
          </p:cNvSpPr>
          <p:nvPr>
            <p:ph sz="quarter" idx="20"/>
          </p:nvPr>
        </p:nvSpPr>
        <p:spPr>
          <a:xfrm>
            <a:off x="1371600" y="1933928"/>
            <a:ext cx="12801600" cy="3725126"/>
          </a:xfrm>
        </p:spPr>
        <p:txBody>
          <a:bodyPr/>
          <a:lstStyle/>
          <a:p>
            <a:pPr>
              <a:spcAft>
                <a:spcPts val="1200"/>
              </a:spcAft>
            </a:pPr>
            <a:r>
              <a:rPr lang="en-US" sz="3200" dirty="0">
                <a:solidFill>
                  <a:srgbClr val="000000"/>
                </a:solidFill>
              </a:rPr>
              <a:t>Characterize 3-D MCS structures and properties across all seasons east of the Rocky Mountains</a:t>
            </a:r>
          </a:p>
          <a:p>
            <a:pPr>
              <a:spcAft>
                <a:spcPts val="1200"/>
              </a:spcAft>
            </a:pPr>
            <a:r>
              <a:rPr lang="en-US" sz="3200" dirty="0">
                <a:solidFill>
                  <a:srgbClr val="000000"/>
                </a:solidFill>
              </a:rPr>
              <a:t>Examine large-scale environment patterns that support long-lived and intense MCSs in different regions and seasons</a:t>
            </a:r>
          </a:p>
          <a:p>
            <a:pPr>
              <a:spcAft>
                <a:spcPts val="1200"/>
              </a:spcAft>
            </a:pPr>
            <a:r>
              <a:rPr lang="en-US" sz="3200" dirty="0">
                <a:solidFill>
                  <a:srgbClr val="000000"/>
                </a:solidFill>
              </a:rPr>
              <a:t>Provide robust statistics for evaluating high-resolution climate modeling</a:t>
            </a:r>
          </a:p>
        </p:txBody>
      </p:sp>
      <p:pic>
        <p:nvPicPr>
          <p:cNvPr id="5" name="Picture 4" descr="MCS_FeatureIma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2554" y="5526594"/>
            <a:ext cx="8373812" cy="2397004"/>
          </a:xfrm>
          <a:prstGeom prst="rect">
            <a:avLst/>
          </a:prstGeom>
        </p:spPr>
      </p:pic>
    </p:spTree>
    <p:extLst>
      <p:ext uri="{BB962C8B-B14F-4D97-AF65-F5344CB8AC3E}">
        <p14:creationId xmlns:p14="http://schemas.microsoft.com/office/powerpoint/2010/main" val="427661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CCC939-1ACA-8B42-B34A-3AEA108248CD}"/>
              </a:ext>
            </a:extLst>
          </p:cNvPr>
          <p:cNvSpPr>
            <a:spLocks noGrp="1"/>
          </p:cNvSpPr>
          <p:nvPr>
            <p:ph type="sldNum" sz="quarter" idx="12"/>
          </p:nvPr>
        </p:nvSpPr>
        <p:spPr/>
        <p:txBody>
          <a:bodyPr/>
          <a:lstStyle/>
          <a:p>
            <a:fld id="{03722D57-58D6-9447-A6D5-A97F6C35A8FB}" type="slidenum">
              <a:rPr lang="en-US" smtClean="0"/>
              <a:pPr/>
              <a:t>4</a:t>
            </a:fld>
            <a:endParaRPr lang="en-US" dirty="0"/>
          </a:p>
        </p:txBody>
      </p:sp>
      <p:sp>
        <p:nvSpPr>
          <p:cNvPr id="2" name="Title 1">
            <a:extLst>
              <a:ext uri="{FF2B5EF4-FFF2-40B4-BE49-F238E27FC236}">
                <a16:creationId xmlns:a16="http://schemas.microsoft.com/office/drawing/2014/main" id="{D4F007C6-2F2E-A342-B449-C9D8EEA0EB0C}"/>
              </a:ext>
            </a:extLst>
          </p:cNvPr>
          <p:cNvSpPr>
            <a:spLocks noGrp="1"/>
          </p:cNvSpPr>
          <p:nvPr>
            <p:ph type="title"/>
          </p:nvPr>
        </p:nvSpPr>
        <p:spPr/>
        <p:txBody>
          <a:bodyPr/>
          <a:lstStyle/>
          <a:p>
            <a:r>
              <a:rPr lang="en-US" dirty="0"/>
              <a:t>Dataset and Methodology</a:t>
            </a:r>
          </a:p>
        </p:txBody>
      </p:sp>
      <p:sp>
        <p:nvSpPr>
          <p:cNvPr id="3" name="Content Placeholder 2">
            <a:extLst>
              <a:ext uri="{FF2B5EF4-FFF2-40B4-BE49-F238E27FC236}">
                <a16:creationId xmlns:a16="http://schemas.microsoft.com/office/drawing/2014/main" id="{4ED6FB52-2383-F74C-958A-58469E107116}"/>
              </a:ext>
            </a:extLst>
          </p:cNvPr>
          <p:cNvSpPr>
            <a:spLocks noGrp="1"/>
          </p:cNvSpPr>
          <p:nvPr>
            <p:ph sz="quarter" idx="20"/>
          </p:nvPr>
        </p:nvSpPr>
        <p:spPr>
          <a:xfrm>
            <a:off x="1371601" y="1873440"/>
            <a:ext cx="8036012" cy="5904760"/>
          </a:xfrm>
        </p:spPr>
        <p:txBody>
          <a:bodyPr/>
          <a:lstStyle/>
          <a:p>
            <a:r>
              <a:rPr lang="en-US" sz="2400" b="1" dirty="0">
                <a:solidFill>
                  <a:srgbClr val="000000"/>
                </a:solidFill>
              </a:rPr>
              <a:t>13-year Dataset (2004-2016)</a:t>
            </a:r>
          </a:p>
          <a:p>
            <a:pPr lvl="1"/>
            <a:r>
              <a:rPr lang="en-US" sz="2000" b="1" dirty="0" err="1">
                <a:solidFill>
                  <a:srgbClr val="3366FF"/>
                </a:solidFill>
              </a:rPr>
              <a:t>MergedIR</a:t>
            </a:r>
            <a:r>
              <a:rPr lang="en-US" sz="2000" dirty="0">
                <a:solidFill>
                  <a:srgbClr val="000000"/>
                </a:solidFill>
              </a:rPr>
              <a:t> global satellite infrared brightness temperature: </a:t>
            </a:r>
            <a:r>
              <a:rPr lang="en-US" sz="2000" dirty="0" err="1">
                <a:solidFill>
                  <a:srgbClr val="000000"/>
                </a:solidFill>
              </a:rPr>
              <a:t>Δx</a:t>
            </a:r>
            <a:r>
              <a:rPr lang="en-US" sz="2000" dirty="0">
                <a:solidFill>
                  <a:srgbClr val="000000"/>
                </a:solidFill>
              </a:rPr>
              <a:t>=4 km, 30 min</a:t>
            </a:r>
          </a:p>
          <a:p>
            <a:pPr lvl="1"/>
            <a:r>
              <a:rPr lang="en-US" sz="2000" b="1" dirty="0" err="1">
                <a:solidFill>
                  <a:srgbClr val="3366FF"/>
                </a:solidFill>
              </a:rPr>
              <a:t>GridRad</a:t>
            </a:r>
            <a:r>
              <a:rPr lang="en-US" sz="2000" dirty="0">
                <a:solidFill>
                  <a:srgbClr val="000000"/>
                </a:solidFill>
              </a:rPr>
              <a:t>: </a:t>
            </a:r>
            <a:r>
              <a:rPr lang="en-US" sz="2000" dirty="0" err="1">
                <a:solidFill>
                  <a:srgbClr val="000000"/>
                </a:solidFill>
              </a:rPr>
              <a:t>Δx</a:t>
            </a:r>
            <a:r>
              <a:rPr lang="en-US" sz="2000" dirty="0">
                <a:solidFill>
                  <a:srgbClr val="000000"/>
                </a:solidFill>
              </a:rPr>
              <a:t>=2 km, </a:t>
            </a:r>
            <a:r>
              <a:rPr lang="en-US" sz="2000" dirty="0" err="1">
                <a:solidFill>
                  <a:srgbClr val="000000"/>
                </a:solidFill>
              </a:rPr>
              <a:t>Δz</a:t>
            </a:r>
            <a:r>
              <a:rPr lang="en-US" sz="2000" dirty="0">
                <a:solidFill>
                  <a:srgbClr val="000000"/>
                </a:solidFill>
              </a:rPr>
              <a:t>=1 km, hourly </a:t>
            </a:r>
          </a:p>
          <a:p>
            <a:pPr lvl="1"/>
            <a:r>
              <a:rPr lang="en-US" sz="2000" dirty="0">
                <a:solidFill>
                  <a:srgbClr val="000000"/>
                </a:solidFill>
              </a:rPr>
              <a:t>Stage IV precipitation: </a:t>
            </a:r>
            <a:r>
              <a:rPr lang="en-US" sz="2000" dirty="0" err="1">
                <a:solidFill>
                  <a:srgbClr val="000000"/>
                </a:solidFill>
              </a:rPr>
              <a:t>Δx</a:t>
            </a:r>
            <a:r>
              <a:rPr lang="en-US" sz="2000" dirty="0">
                <a:solidFill>
                  <a:srgbClr val="000000"/>
                </a:solidFill>
              </a:rPr>
              <a:t>=4 km, hourly</a:t>
            </a:r>
          </a:p>
          <a:p>
            <a:pPr lvl="1"/>
            <a:r>
              <a:rPr lang="en-US" sz="2000" dirty="0">
                <a:solidFill>
                  <a:srgbClr val="000000"/>
                </a:solidFill>
              </a:rPr>
              <a:t>NARR: </a:t>
            </a:r>
            <a:r>
              <a:rPr lang="en-US" sz="2000" dirty="0" err="1">
                <a:solidFill>
                  <a:srgbClr val="000000"/>
                </a:solidFill>
              </a:rPr>
              <a:t>Δx</a:t>
            </a:r>
            <a:r>
              <a:rPr lang="en-US" sz="2000" dirty="0">
                <a:solidFill>
                  <a:srgbClr val="000000"/>
                </a:solidFill>
              </a:rPr>
              <a:t>=32 km, 3 hourly</a:t>
            </a:r>
          </a:p>
          <a:p>
            <a:r>
              <a:rPr lang="en-US" sz="2400" b="1" dirty="0">
                <a:solidFill>
                  <a:srgbClr val="000000"/>
                </a:solidFill>
              </a:rPr>
              <a:t>Data Processing</a:t>
            </a:r>
          </a:p>
          <a:p>
            <a:pPr lvl="1"/>
            <a:r>
              <a:rPr lang="en-US" sz="2000" dirty="0" err="1"/>
              <a:t>GridRad</a:t>
            </a:r>
            <a:r>
              <a:rPr lang="en-US" sz="2000" dirty="0"/>
              <a:t> and </a:t>
            </a:r>
            <a:r>
              <a:rPr lang="en-US" sz="2000" dirty="0" err="1"/>
              <a:t>StageIV</a:t>
            </a:r>
            <a:r>
              <a:rPr lang="en-US" sz="2000" dirty="0"/>
              <a:t> dataset (2004-2016) are </a:t>
            </a:r>
            <a:r>
              <a:rPr lang="en-US" sz="2000" dirty="0" err="1"/>
              <a:t>regridded</a:t>
            </a:r>
            <a:r>
              <a:rPr lang="en-US" sz="2000" dirty="0"/>
              <a:t> to satellite </a:t>
            </a:r>
            <a:r>
              <a:rPr lang="en-US" sz="2000" b="1" dirty="0">
                <a:solidFill>
                  <a:srgbClr val="FF0000"/>
                </a:solidFill>
              </a:rPr>
              <a:t>4 km resolution</a:t>
            </a:r>
          </a:p>
          <a:p>
            <a:pPr lvl="1"/>
            <a:r>
              <a:rPr lang="en-US" sz="2000" dirty="0"/>
              <a:t>SL3D (</a:t>
            </a:r>
            <a:r>
              <a:rPr lang="en-US" sz="2000" dirty="0" err="1"/>
              <a:t>Starzec</a:t>
            </a:r>
            <a:r>
              <a:rPr lang="en-US" sz="2000" dirty="0"/>
              <a:t> et al. 2017 </a:t>
            </a:r>
            <a:r>
              <a:rPr lang="en-US" sz="2000" i="1" dirty="0"/>
              <a:t>MWR</a:t>
            </a:r>
            <a:r>
              <a:rPr lang="en-US" sz="2000" dirty="0"/>
              <a:t>) convective/stratiform classification are performed on 4 km </a:t>
            </a:r>
            <a:r>
              <a:rPr lang="en-US" sz="2000" dirty="0" err="1"/>
              <a:t>GridRad</a:t>
            </a:r>
            <a:r>
              <a:rPr lang="en-US" sz="2000" dirty="0"/>
              <a:t> data</a:t>
            </a:r>
          </a:p>
        </p:txBody>
      </p:sp>
      <p:pic>
        <p:nvPicPr>
          <p:cNvPr id="5" name="mergir_gridrad_de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815"/>
          <a:stretch/>
        </p:blipFill>
        <p:spPr>
          <a:xfrm>
            <a:off x="9534609" y="1959428"/>
            <a:ext cx="4912909" cy="5818771"/>
          </a:xfrm>
          <a:prstGeom prst="rect">
            <a:avLst/>
          </a:prstGeom>
        </p:spPr>
      </p:pic>
      <p:pic>
        <p:nvPicPr>
          <p:cNvPr id="7" name="Picture 6"/>
          <p:cNvPicPr>
            <a:picLocks noChangeAspect="1"/>
          </p:cNvPicPr>
          <p:nvPr/>
        </p:nvPicPr>
        <p:blipFill>
          <a:blip r:embed="rId5"/>
          <a:stretch>
            <a:fillRect/>
          </a:stretch>
        </p:blipFill>
        <p:spPr>
          <a:xfrm>
            <a:off x="3393830" y="6536239"/>
            <a:ext cx="3493364" cy="918727"/>
          </a:xfrm>
          <a:prstGeom prst="rect">
            <a:avLst/>
          </a:prstGeom>
        </p:spPr>
      </p:pic>
      <p:sp>
        <p:nvSpPr>
          <p:cNvPr id="8" name="Rectangle 7"/>
          <p:cNvSpPr/>
          <p:nvPr/>
        </p:nvSpPr>
        <p:spPr>
          <a:xfrm>
            <a:off x="4135600" y="7454966"/>
            <a:ext cx="2217116" cy="424731"/>
          </a:xfrm>
          <a:prstGeom prst="rect">
            <a:avLst/>
          </a:prstGeom>
        </p:spPr>
        <p:txBody>
          <a:bodyPr wrap="none">
            <a:spAutoFit/>
          </a:bodyPr>
          <a:lstStyle/>
          <a:p>
            <a:r>
              <a:rPr lang="en-US" dirty="0">
                <a:hlinkClick r:id="rId6"/>
              </a:rPr>
              <a:t>http://gridrad.org</a:t>
            </a:r>
            <a:r>
              <a:rPr lang="en-US" dirty="0"/>
              <a:t> </a:t>
            </a:r>
          </a:p>
        </p:txBody>
      </p:sp>
      <p:sp>
        <p:nvSpPr>
          <p:cNvPr id="6" name="TextBox 5">
            <a:extLst>
              <a:ext uri="{FF2B5EF4-FFF2-40B4-BE49-F238E27FC236}">
                <a16:creationId xmlns:a16="http://schemas.microsoft.com/office/drawing/2014/main" id="{925311B7-51A4-BC4E-9277-4D46DCA06A7B}"/>
              </a:ext>
            </a:extLst>
          </p:cNvPr>
          <p:cNvSpPr txBox="1"/>
          <p:nvPr/>
        </p:nvSpPr>
        <p:spPr>
          <a:xfrm>
            <a:off x="11004254" y="1515310"/>
            <a:ext cx="1973617" cy="424732"/>
          </a:xfrm>
          <a:prstGeom prst="rect">
            <a:avLst/>
          </a:prstGeom>
          <a:noFill/>
        </p:spPr>
        <p:txBody>
          <a:bodyPr wrap="none" rtlCol="0">
            <a:spAutoFit/>
          </a:bodyPr>
          <a:lstStyle/>
          <a:p>
            <a:r>
              <a:rPr lang="en-US" b="1" dirty="0">
                <a:solidFill>
                  <a:schemeClr val="accent2"/>
                </a:solidFill>
              </a:rPr>
              <a:t>Study Region</a:t>
            </a:r>
          </a:p>
        </p:txBody>
      </p:sp>
    </p:spTree>
    <p:extLst>
      <p:ext uri="{BB962C8B-B14F-4D97-AF65-F5344CB8AC3E}">
        <p14:creationId xmlns:p14="http://schemas.microsoft.com/office/powerpoint/2010/main" val="219940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9BDE27-D7D0-3C45-9E27-9B287AC6B9A5}"/>
              </a:ext>
            </a:extLst>
          </p:cNvPr>
          <p:cNvSpPr>
            <a:spLocks noGrp="1"/>
          </p:cNvSpPr>
          <p:nvPr>
            <p:ph type="sldNum" sz="quarter" idx="12"/>
          </p:nvPr>
        </p:nvSpPr>
        <p:spPr/>
        <p:txBody>
          <a:bodyPr/>
          <a:lstStyle/>
          <a:p>
            <a:fld id="{03722D57-58D6-9447-A6D5-A97F6C35A8FB}" type="slidenum">
              <a:rPr lang="en-US" smtClean="0"/>
              <a:pPr/>
              <a:t>5</a:t>
            </a:fld>
            <a:endParaRPr lang="en-US" dirty="0"/>
          </a:p>
        </p:txBody>
      </p:sp>
      <p:sp>
        <p:nvSpPr>
          <p:cNvPr id="2" name="Title 1">
            <a:extLst>
              <a:ext uri="{FF2B5EF4-FFF2-40B4-BE49-F238E27FC236}">
                <a16:creationId xmlns:a16="http://schemas.microsoft.com/office/drawing/2014/main" id="{76B52A86-4FC6-5949-816D-31E228B48B96}"/>
              </a:ext>
            </a:extLst>
          </p:cNvPr>
          <p:cNvSpPr>
            <a:spLocks noGrp="1"/>
          </p:cNvSpPr>
          <p:nvPr>
            <p:ph type="title"/>
          </p:nvPr>
        </p:nvSpPr>
        <p:spPr>
          <a:xfrm>
            <a:off x="3200400" y="270933"/>
            <a:ext cx="10972800" cy="1078437"/>
          </a:xfrm>
        </p:spPr>
        <p:txBody>
          <a:bodyPr/>
          <a:lstStyle/>
          <a:p>
            <a:r>
              <a:rPr lang="en-US" dirty="0"/>
              <a:t>An Example of Tracked MCS</a:t>
            </a:r>
          </a:p>
        </p:txBody>
      </p:sp>
      <p:sp>
        <p:nvSpPr>
          <p:cNvPr id="3" name="Content Placeholder 2">
            <a:extLst>
              <a:ext uri="{FF2B5EF4-FFF2-40B4-BE49-F238E27FC236}">
                <a16:creationId xmlns:a16="http://schemas.microsoft.com/office/drawing/2014/main" id="{274586D0-00F0-DF4C-A4E9-87C811645AA4}"/>
              </a:ext>
            </a:extLst>
          </p:cNvPr>
          <p:cNvSpPr>
            <a:spLocks noGrp="1"/>
          </p:cNvSpPr>
          <p:nvPr>
            <p:ph sz="quarter" idx="20"/>
          </p:nvPr>
        </p:nvSpPr>
        <p:spPr>
          <a:xfrm>
            <a:off x="1371601" y="2057399"/>
            <a:ext cx="4958861" cy="5486401"/>
          </a:xfrm>
        </p:spPr>
        <p:txBody>
          <a:bodyPr/>
          <a:lstStyle/>
          <a:p>
            <a:pPr>
              <a:lnSpc>
                <a:spcPct val="100000"/>
              </a:lnSpc>
              <a:spcBef>
                <a:spcPts val="0"/>
              </a:spcBef>
              <a:spcAft>
                <a:spcPts val="1200"/>
              </a:spcAft>
            </a:pPr>
            <a:r>
              <a:rPr lang="en-US" sz="2400" dirty="0"/>
              <a:t>A newly developed MCS tracking algorithm </a:t>
            </a:r>
            <a:r>
              <a:rPr lang="en-US" sz="2400" b="1" dirty="0"/>
              <a:t>FLEXTRKR</a:t>
            </a:r>
            <a:r>
              <a:rPr lang="en-US" sz="2400" dirty="0"/>
              <a:t> is used to track MCSs for all seasons</a:t>
            </a:r>
          </a:p>
          <a:p>
            <a:pPr lvl="1">
              <a:lnSpc>
                <a:spcPct val="100000"/>
              </a:lnSpc>
              <a:spcBef>
                <a:spcPts val="0"/>
              </a:spcBef>
              <a:spcAft>
                <a:spcPts val="1200"/>
              </a:spcAft>
            </a:pPr>
            <a:r>
              <a:rPr lang="en-US" sz="2000" dirty="0"/>
              <a:t>Tracking uses both satellite T</a:t>
            </a:r>
            <a:r>
              <a:rPr lang="en-US" sz="2000" baseline="-25000" dirty="0"/>
              <a:t>b</a:t>
            </a:r>
            <a:r>
              <a:rPr lang="en-US" sz="2000" dirty="0"/>
              <a:t> and 3-D radar echo signatures</a:t>
            </a:r>
          </a:p>
          <a:p>
            <a:pPr lvl="1">
              <a:lnSpc>
                <a:spcPct val="100000"/>
              </a:lnSpc>
              <a:spcBef>
                <a:spcPts val="0"/>
              </a:spcBef>
              <a:spcAft>
                <a:spcPts val="1200"/>
              </a:spcAft>
            </a:pPr>
            <a:r>
              <a:rPr lang="en-US" sz="2000" u="sng" dirty="0">
                <a:solidFill>
                  <a:schemeClr val="accent6">
                    <a:lumMod val="60000"/>
                    <a:lumOff val="40000"/>
                  </a:schemeClr>
                </a:solidFill>
              </a:rPr>
              <a:t>Long-lived and intense MCSs</a:t>
            </a:r>
            <a:r>
              <a:rPr lang="en-US" sz="2000" dirty="0"/>
              <a:t>: </a:t>
            </a:r>
            <a:r>
              <a:rPr lang="en-US" sz="2000" dirty="0">
                <a:solidFill>
                  <a:schemeClr val="accent6">
                    <a:lumMod val="60000"/>
                    <a:lumOff val="40000"/>
                  </a:schemeClr>
                </a:solidFill>
              </a:rPr>
              <a:t>lifetime &gt; 6 h</a:t>
            </a:r>
            <a:r>
              <a:rPr lang="en-US" sz="2000" dirty="0"/>
              <a:t>, </a:t>
            </a:r>
            <a:r>
              <a:rPr lang="en-US" sz="2000" dirty="0">
                <a:solidFill>
                  <a:schemeClr val="accent6">
                    <a:lumMod val="60000"/>
                    <a:lumOff val="40000"/>
                  </a:schemeClr>
                </a:solidFill>
              </a:rPr>
              <a:t>PF</a:t>
            </a:r>
            <a:r>
              <a:rPr lang="en-US" sz="2000" dirty="0"/>
              <a:t> major axis length </a:t>
            </a:r>
            <a:r>
              <a:rPr lang="en-US" sz="2000" dirty="0">
                <a:solidFill>
                  <a:schemeClr val="accent6">
                    <a:lumMod val="60000"/>
                    <a:lumOff val="40000"/>
                  </a:schemeClr>
                </a:solidFill>
              </a:rPr>
              <a:t>&gt; 100 km</a:t>
            </a:r>
            <a:r>
              <a:rPr lang="en-US" sz="2000" dirty="0"/>
              <a:t>, contains </a:t>
            </a:r>
            <a:r>
              <a:rPr lang="en-US" sz="2000" dirty="0">
                <a:solidFill>
                  <a:schemeClr val="accent6">
                    <a:lumMod val="60000"/>
                    <a:lumOff val="40000"/>
                  </a:schemeClr>
                </a:solidFill>
              </a:rPr>
              <a:t>45+ </a:t>
            </a:r>
            <a:r>
              <a:rPr lang="en-US" sz="2000" dirty="0" err="1">
                <a:solidFill>
                  <a:schemeClr val="accent6">
                    <a:lumMod val="60000"/>
                    <a:lumOff val="40000"/>
                  </a:schemeClr>
                </a:solidFill>
              </a:rPr>
              <a:t>dBZ</a:t>
            </a:r>
            <a:r>
              <a:rPr lang="en-US" sz="2000" dirty="0">
                <a:solidFill>
                  <a:schemeClr val="accent6">
                    <a:lumMod val="60000"/>
                    <a:lumOff val="40000"/>
                  </a:schemeClr>
                </a:solidFill>
              </a:rPr>
              <a:t> convective echoes</a:t>
            </a:r>
          </a:p>
          <a:p>
            <a:pPr>
              <a:lnSpc>
                <a:spcPct val="100000"/>
              </a:lnSpc>
              <a:spcBef>
                <a:spcPts val="0"/>
              </a:spcBef>
              <a:spcAft>
                <a:spcPts val="1200"/>
              </a:spcAft>
            </a:pPr>
            <a:r>
              <a:rPr lang="en-US" sz="2400" b="1" dirty="0"/>
              <a:t>FLEXTRKR</a:t>
            </a:r>
            <a:r>
              <a:rPr lang="en-US" sz="2400" dirty="0"/>
              <a:t> provides evolution of 3D MCS characteristics, precipitation, propagation speeds for each MCS</a:t>
            </a:r>
          </a:p>
        </p:txBody>
      </p:sp>
      <p:pic>
        <p:nvPicPr>
          <p:cNvPr id="5" name="track102_0602">
            <a:hlinkClick r:id="" action="ppaction://media"/>
            <a:extLst>
              <a:ext uri="{FF2B5EF4-FFF2-40B4-BE49-F238E27FC236}">
                <a16:creationId xmlns:a16="http://schemas.microsoft.com/office/drawing/2014/main" id="{1C25221D-A4C1-7E46-A2DB-594F4168B32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33333"/>
          <a:stretch/>
        </p:blipFill>
        <p:spPr>
          <a:xfrm>
            <a:off x="6586307" y="1349371"/>
            <a:ext cx="8044094" cy="6029930"/>
          </a:xfrm>
          <a:prstGeom prst="rect">
            <a:avLst/>
          </a:prstGeom>
        </p:spPr>
      </p:pic>
      <p:grpSp>
        <p:nvGrpSpPr>
          <p:cNvPr id="16" name="Group 15">
            <a:extLst>
              <a:ext uri="{FF2B5EF4-FFF2-40B4-BE49-F238E27FC236}">
                <a16:creationId xmlns:a16="http://schemas.microsoft.com/office/drawing/2014/main" id="{3689DECA-D70E-A649-93EC-07F55792F614}"/>
              </a:ext>
            </a:extLst>
          </p:cNvPr>
          <p:cNvGrpSpPr/>
          <p:nvPr/>
        </p:nvGrpSpPr>
        <p:grpSpPr>
          <a:xfrm>
            <a:off x="7035565" y="2385385"/>
            <a:ext cx="3052593" cy="1898592"/>
            <a:chOff x="6014204" y="570106"/>
            <a:chExt cx="2314530" cy="1439546"/>
          </a:xfrm>
        </p:grpSpPr>
        <p:sp>
          <p:nvSpPr>
            <p:cNvPr id="6" name="TextBox 5">
              <a:extLst>
                <a:ext uri="{FF2B5EF4-FFF2-40B4-BE49-F238E27FC236}">
                  <a16:creationId xmlns:a16="http://schemas.microsoft.com/office/drawing/2014/main" id="{B0A0014A-1DCB-BF4B-9322-A4E46D70C42D}"/>
                </a:ext>
              </a:extLst>
            </p:cNvPr>
            <p:cNvSpPr txBox="1"/>
            <p:nvPr/>
          </p:nvSpPr>
          <p:spPr>
            <a:xfrm>
              <a:off x="6014204" y="1001916"/>
              <a:ext cx="410369" cy="261610"/>
            </a:xfrm>
            <a:prstGeom prst="rect">
              <a:avLst/>
            </a:prstGeom>
            <a:noFill/>
          </p:spPr>
          <p:txBody>
            <a:bodyPr wrap="none" rtlCol="0">
              <a:spAutoFit/>
            </a:bodyPr>
            <a:lstStyle/>
            <a:p>
              <a:pPr algn="ctr"/>
              <a:r>
                <a:rPr lang="en-US" sz="1440" b="1" dirty="0">
                  <a:solidFill>
                    <a:srgbClr val="000000"/>
                  </a:solidFill>
                </a:rPr>
                <a:t>WY</a:t>
              </a:r>
            </a:p>
          </p:txBody>
        </p:sp>
        <p:sp>
          <p:nvSpPr>
            <p:cNvPr id="7" name="TextBox 6">
              <a:extLst>
                <a:ext uri="{FF2B5EF4-FFF2-40B4-BE49-F238E27FC236}">
                  <a16:creationId xmlns:a16="http://schemas.microsoft.com/office/drawing/2014/main" id="{0516B53F-94C1-DF4B-8D71-958C0242A068}"/>
                </a:ext>
              </a:extLst>
            </p:cNvPr>
            <p:cNvSpPr txBox="1"/>
            <p:nvPr/>
          </p:nvSpPr>
          <p:spPr>
            <a:xfrm>
              <a:off x="6828625" y="570106"/>
              <a:ext cx="367622" cy="261610"/>
            </a:xfrm>
            <a:prstGeom prst="rect">
              <a:avLst/>
            </a:prstGeom>
            <a:noFill/>
          </p:spPr>
          <p:txBody>
            <a:bodyPr wrap="none" rtlCol="0">
              <a:spAutoFit/>
            </a:bodyPr>
            <a:lstStyle/>
            <a:p>
              <a:pPr algn="ctr"/>
              <a:r>
                <a:rPr lang="en-US" sz="1440" b="1" dirty="0">
                  <a:solidFill>
                    <a:srgbClr val="000000"/>
                  </a:solidFill>
                </a:rPr>
                <a:t>SD</a:t>
              </a:r>
            </a:p>
          </p:txBody>
        </p:sp>
        <p:sp>
          <p:nvSpPr>
            <p:cNvPr id="8" name="TextBox 7">
              <a:extLst>
                <a:ext uri="{FF2B5EF4-FFF2-40B4-BE49-F238E27FC236}">
                  <a16:creationId xmlns:a16="http://schemas.microsoft.com/office/drawing/2014/main" id="{18165A3D-D2EA-0740-8BF5-800ADC75CBFE}"/>
                </a:ext>
              </a:extLst>
            </p:cNvPr>
            <p:cNvSpPr txBox="1"/>
            <p:nvPr/>
          </p:nvSpPr>
          <p:spPr>
            <a:xfrm>
              <a:off x="6752644" y="1132721"/>
              <a:ext cx="367622" cy="261610"/>
            </a:xfrm>
            <a:prstGeom prst="rect">
              <a:avLst/>
            </a:prstGeom>
            <a:noFill/>
          </p:spPr>
          <p:txBody>
            <a:bodyPr wrap="none" rtlCol="0">
              <a:spAutoFit/>
            </a:bodyPr>
            <a:lstStyle/>
            <a:p>
              <a:pPr algn="ctr"/>
              <a:r>
                <a:rPr lang="en-US" sz="1440" b="1" dirty="0">
                  <a:solidFill>
                    <a:srgbClr val="000000"/>
                  </a:solidFill>
                </a:rPr>
                <a:t>NE</a:t>
              </a:r>
            </a:p>
          </p:txBody>
        </p:sp>
        <p:sp>
          <p:nvSpPr>
            <p:cNvPr id="9" name="TextBox 8">
              <a:extLst>
                <a:ext uri="{FF2B5EF4-FFF2-40B4-BE49-F238E27FC236}">
                  <a16:creationId xmlns:a16="http://schemas.microsoft.com/office/drawing/2014/main" id="{E0B0A5FA-6C0B-EF4F-AC12-EFD71E126E83}"/>
                </a:ext>
              </a:extLst>
            </p:cNvPr>
            <p:cNvSpPr txBox="1"/>
            <p:nvPr/>
          </p:nvSpPr>
          <p:spPr>
            <a:xfrm>
              <a:off x="7092216" y="1617238"/>
              <a:ext cx="367622" cy="261610"/>
            </a:xfrm>
            <a:prstGeom prst="rect">
              <a:avLst/>
            </a:prstGeom>
            <a:noFill/>
          </p:spPr>
          <p:txBody>
            <a:bodyPr wrap="none" rtlCol="0">
              <a:spAutoFit/>
            </a:bodyPr>
            <a:lstStyle/>
            <a:p>
              <a:pPr algn="ctr"/>
              <a:r>
                <a:rPr lang="en-US" sz="1440" b="1" dirty="0">
                  <a:solidFill>
                    <a:srgbClr val="000000"/>
                  </a:solidFill>
                </a:rPr>
                <a:t>KS</a:t>
              </a:r>
            </a:p>
          </p:txBody>
        </p:sp>
        <p:sp>
          <p:nvSpPr>
            <p:cNvPr id="10" name="TextBox 9">
              <a:extLst>
                <a:ext uri="{FF2B5EF4-FFF2-40B4-BE49-F238E27FC236}">
                  <a16:creationId xmlns:a16="http://schemas.microsoft.com/office/drawing/2014/main" id="{544EB3B3-9872-4946-9CE9-93842F354823}"/>
                </a:ext>
              </a:extLst>
            </p:cNvPr>
            <p:cNvSpPr txBox="1"/>
            <p:nvPr/>
          </p:nvSpPr>
          <p:spPr>
            <a:xfrm>
              <a:off x="7926381" y="1748042"/>
              <a:ext cx="402353" cy="261610"/>
            </a:xfrm>
            <a:prstGeom prst="rect">
              <a:avLst/>
            </a:prstGeom>
            <a:noFill/>
          </p:spPr>
          <p:txBody>
            <a:bodyPr wrap="none" rtlCol="0">
              <a:spAutoFit/>
            </a:bodyPr>
            <a:lstStyle/>
            <a:p>
              <a:pPr algn="ctr"/>
              <a:r>
                <a:rPr lang="en-US" sz="1440" b="1" dirty="0">
                  <a:solidFill>
                    <a:srgbClr val="000000"/>
                  </a:solidFill>
                </a:rPr>
                <a:t>MO</a:t>
              </a:r>
            </a:p>
          </p:txBody>
        </p:sp>
      </p:grpSp>
      <p:sp>
        <p:nvSpPr>
          <p:cNvPr id="11" name="Rectangle 10">
            <a:extLst>
              <a:ext uri="{FF2B5EF4-FFF2-40B4-BE49-F238E27FC236}">
                <a16:creationId xmlns:a16="http://schemas.microsoft.com/office/drawing/2014/main" id="{21E2F874-A106-FE44-90FE-1BE7C03A8BBF}"/>
              </a:ext>
            </a:extLst>
          </p:cNvPr>
          <p:cNvSpPr/>
          <p:nvPr/>
        </p:nvSpPr>
        <p:spPr>
          <a:xfrm>
            <a:off x="7436099" y="7566666"/>
            <a:ext cx="6850914" cy="400110"/>
          </a:xfrm>
          <a:prstGeom prst="rect">
            <a:avLst/>
          </a:prstGeom>
        </p:spPr>
        <p:txBody>
          <a:bodyPr wrap="none">
            <a:spAutoFit/>
          </a:bodyPr>
          <a:lstStyle/>
          <a:p>
            <a:r>
              <a:rPr lang="en-US" sz="2000" dirty="0">
                <a:solidFill>
                  <a:schemeClr val="accent2"/>
                </a:solidFill>
              </a:rPr>
              <a:t>MCS Tracking Tool</a:t>
            </a:r>
            <a:r>
              <a:rPr lang="en-US" sz="2000" b="1" dirty="0">
                <a:solidFill>
                  <a:schemeClr val="accent2"/>
                </a:solidFill>
              </a:rPr>
              <a:t> </a:t>
            </a:r>
            <a:r>
              <a:rPr lang="en-US" sz="2000" dirty="0">
                <a:solidFill>
                  <a:schemeClr val="accent2"/>
                </a:solidFill>
              </a:rPr>
              <a:t>FLEXTRKR (</a:t>
            </a:r>
            <a:r>
              <a:rPr lang="en-US" sz="2000" b="1" dirty="0">
                <a:solidFill>
                  <a:schemeClr val="accent2"/>
                </a:solidFill>
              </a:rPr>
              <a:t>Feng et al. 2018 </a:t>
            </a:r>
            <a:r>
              <a:rPr lang="en-US" sz="2000" b="1" i="1" dirty="0">
                <a:solidFill>
                  <a:schemeClr val="accent2"/>
                </a:solidFill>
              </a:rPr>
              <a:t>JAMES</a:t>
            </a:r>
            <a:r>
              <a:rPr lang="en-US" sz="2000" dirty="0">
                <a:solidFill>
                  <a:schemeClr val="accent2"/>
                </a:solidFill>
              </a:rPr>
              <a:t>)</a:t>
            </a:r>
            <a:endParaRPr lang="en-US" dirty="0">
              <a:solidFill>
                <a:schemeClr val="accent2"/>
              </a:solidFill>
            </a:endParaRPr>
          </a:p>
        </p:txBody>
      </p:sp>
    </p:spTree>
    <p:extLst>
      <p:ext uri="{BB962C8B-B14F-4D97-AF65-F5344CB8AC3E}">
        <p14:creationId xmlns:p14="http://schemas.microsoft.com/office/powerpoint/2010/main" val="333361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3722D57-58D6-9447-A6D5-A97F6C35A8FB}" type="slidenum">
              <a:rPr lang="en-US" smtClean="0"/>
              <a:pPr/>
              <a:t>6</a:t>
            </a:fld>
            <a:endParaRPr lang="en-US" dirty="0"/>
          </a:p>
        </p:txBody>
      </p:sp>
      <p:sp>
        <p:nvSpPr>
          <p:cNvPr id="7" name="Title 6">
            <a:extLst>
              <a:ext uri="{FF2B5EF4-FFF2-40B4-BE49-F238E27FC236}">
                <a16:creationId xmlns:a16="http://schemas.microsoft.com/office/drawing/2014/main" id="{F9470BC1-2F31-2F41-ACC0-B9707B8513B3}"/>
              </a:ext>
            </a:extLst>
          </p:cNvPr>
          <p:cNvSpPr>
            <a:spLocks noGrp="1"/>
          </p:cNvSpPr>
          <p:nvPr>
            <p:ph type="title"/>
          </p:nvPr>
        </p:nvSpPr>
        <p:spPr>
          <a:xfrm>
            <a:off x="3200400" y="270934"/>
            <a:ext cx="10972800" cy="1023510"/>
          </a:xfrm>
        </p:spPr>
        <p:txBody>
          <a:bodyPr/>
          <a:lstStyle/>
          <a:p>
            <a:r>
              <a:rPr lang="en-US" sz="3400" dirty="0"/>
              <a:t>Seasonal Cycle of MCS Frequency and Precipitation</a:t>
            </a:r>
          </a:p>
        </p:txBody>
      </p:sp>
      <p:sp>
        <p:nvSpPr>
          <p:cNvPr id="8" name="Content Placeholder 7">
            <a:extLst>
              <a:ext uri="{FF2B5EF4-FFF2-40B4-BE49-F238E27FC236}">
                <a16:creationId xmlns:a16="http://schemas.microsoft.com/office/drawing/2014/main" id="{945C9A2F-AB2A-B84D-BC80-E853708913CA}"/>
              </a:ext>
            </a:extLst>
          </p:cNvPr>
          <p:cNvSpPr>
            <a:spLocks noGrp="1"/>
          </p:cNvSpPr>
          <p:nvPr>
            <p:ph sz="quarter" idx="20"/>
          </p:nvPr>
        </p:nvSpPr>
        <p:spPr>
          <a:xfrm>
            <a:off x="1371600" y="6906126"/>
            <a:ext cx="12801600" cy="1179095"/>
          </a:xfrm>
        </p:spPr>
        <p:txBody>
          <a:bodyPr/>
          <a:lstStyle/>
          <a:p>
            <a:r>
              <a:rPr lang="en-US" sz="1920" dirty="0"/>
              <a:t>Spring/summer has highest number of MCSs: averaged 12-16/season, they </a:t>
            </a:r>
            <a:r>
              <a:rPr lang="en-US" sz="2000" dirty="0"/>
              <a:t>account for over 60% precipitation</a:t>
            </a:r>
            <a:endParaRPr lang="en-US" sz="1920" b="1" dirty="0"/>
          </a:p>
          <a:p>
            <a:r>
              <a:rPr lang="en-US" sz="1920" dirty="0"/>
              <a:t>Fall has the lowest number of MCSs and MCS precipitation fraction</a:t>
            </a:r>
          </a:p>
          <a:p>
            <a:r>
              <a:rPr lang="en-US" sz="1920" dirty="0"/>
              <a:t>Southeast winter still has many MCSs and they account for over 40% precipitation</a:t>
            </a:r>
          </a:p>
        </p:txBody>
      </p:sp>
      <p:pic>
        <p:nvPicPr>
          <p:cNvPr id="2" name="Picture 1"/>
          <p:cNvPicPr>
            <a:picLocks noChangeAspect="1"/>
          </p:cNvPicPr>
          <p:nvPr/>
        </p:nvPicPr>
        <p:blipFill>
          <a:blip r:embed="rId3"/>
          <a:stretch>
            <a:fillRect/>
          </a:stretch>
        </p:blipFill>
        <p:spPr>
          <a:xfrm>
            <a:off x="95557" y="1866452"/>
            <a:ext cx="7132320" cy="4930986"/>
          </a:xfrm>
          <a:prstGeom prst="rect">
            <a:avLst/>
          </a:prstGeom>
        </p:spPr>
      </p:pic>
      <p:sp>
        <p:nvSpPr>
          <p:cNvPr id="9" name="TextBox 8"/>
          <p:cNvSpPr txBox="1"/>
          <p:nvPr/>
        </p:nvSpPr>
        <p:spPr>
          <a:xfrm>
            <a:off x="2508850" y="1438822"/>
            <a:ext cx="2265364" cy="424732"/>
          </a:xfrm>
          <a:prstGeom prst="rect">
            <a:avLst/>
          </a:prstGeom>
          <a:noFill/>
        </p:spPr>
        <p:txBody>
          <a:bodyPr wrap="none" rtlCol="0">
            <a:spAutoFit/>
          </a:bodyPr>
          <a:lstStyle/>
          <a:p>
            <a:pPr algn="ctr"/>
            <a:r>
              <a:rPr lang="en-US" b="1" dirty="0">
                <a:solidFill>
                  <a:schemeClr val="accent2"/>
                </a:solidFill>
              </a:rPr>
              <a:t>Number of MCS</a:t>
            </a:r>
          </a:p>
        </p:txBody>
      </p:sp>
      <p:sp>
        <p:nvSpPr>
          <p:cNvPr id="13" name="Rounded Rectangle 12">
            <a:extLst>
              <a:ext uri="{FF2B5EF4-FFF2-40B4-BE49-F238E27FC236}">
                <a16:creationId xmlns:a16="http://schemas.microsoft.com/office/drawing/2014/main" id="{D82F7E0A-8060-D240-8704-5B208944DD76}"/>
              </a:ext>
            </a:extLst>
          </p:cNvPr>
          <p:cNvSpPr/>
          <p:nvPr/>
        </p:nvSpPr>
        <p:spPr>
          <a:xfrm>
            <a:off x="1149683" y="1811840"/>
            <a:ext cx="1222025" cy="320804"/>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Spring</a:t>
            </a:r>
          </a:p>
        </p:txBody>
      </p:sp>
      <p:sp>
        <p:nvSpPr>
          <p:cNvPr id="14" name="Rounded Rectangle 13">
            <a:extLst>
              <a:ext uri="{FF2B5EF4-FFF2-40B4-BE49-F238E27FC236}">
                <a16:creationId xmlns:a16="http://schemas.microsoft.com/office/drawing/2014/main" id="{9DA90D1B-6882-7143-BC68-7E3D9B225144}"/>
              </a:ext>
            </a:extLst>
          </p:cNvPr>
          <p:cNvSpPr/>
          <p:nvPr/>
        </p:nvSpPr>
        <p:spPr>
          <a:xfrm>
            <a:off x="4750365" y="1811840"/>
            <a:ext cx="1222025" cy="320804"/>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Summer</a:t>
            </a:r>
          </a:p>
        </p:txBody>
      </p:sp>
      <p:sp>
        <p:nvSpPr>
          <p:cNvPr id="15" name="Rounded Rectangle 14">
            <a:extLst>
              <a:ext uri="{FF2B5EF4-FFF2-40B4-BE49-F238E27FC236}">
                <a16:creationId xmlns:a16="http://schemas.microsoft.com/office/drawing/2014/main" id="{294F1F0D-8FF6-FB4E-A98B-9F5CA3C0589A}"/>
              </a:ext>
            </a:extLst>
          </p:cNvPr>
          <p:cNvSpPr/>
          <p:nvPr/>
        </p:nvSpPr>
        <p:spPr>
          <a:xfrm>
            <a:off x="1149683" y="4267214"/>
            <a:ext cx="1222025" cy="320804"/>
          </a:xfrm>
          <a:prstGeom prst="roundRect">
            <a:avLst/>
          </a:prstGeom>
          <a:gradFill rotWithShape="1">
            <a:gsLst>
              <a:gs pos="0">
                <a:srgbClr val="FFF639"/>
              </a:gs>
              <a:gs pos="30000">
                <a:srgbClr val="FFFF00"/>
              </a:gs>
              <a:gs pos="100000">
                <a:srgbClr val="FFFFC2"/>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Fall</a:t>
            </a:r>
          </a:p>
        </p:txBody>
      </p:sp>
      <p:sp>
        <p:nvSpPr>
          <p:cNvPr id="16" name="Rounded Rectangle 15">
            <a:extLst>
              <a:ext uri="{FF2B5EF4-FFF2-40B4-BE49-F238E27FC236}">
                <a16:creationId xmlns:a16="http://schemas.microsoft.com/office/drawing/2014/main" id="{4DF52E2A-F221-C948-B1F6-0C480B7F84F4}"/>
              </a:ext>
            </a:extLst>
          </p:cNvPr>
          <p:cNvSpPr/>
          <p:nvPr/>
        </p:nvSpPr>
        <p:spPr>
          <a:xfrm>
            <a:off x="4774214" y="4267214"/>
            <a:ext cx="1222025" cy="320804"/>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a:ea typeface="+mn-ea"/>
                <a:cs typeface="+mn-cs"/>
              </a:rPr>
              <a:t>Winter</a:t>
            </a:r>
          </a:p>
        </p:txBody>
      </p:sp>
      <p:grpSp>
        <p:nvGrpSpPr>
          <p:cNvPr id="21" name="Group 20">
            <a:extLst>
              <a:ext uri="{FF2B5EF4-FFF2-40B4-BE49-F238E27FC236}">
                <a16:creationId xmlns:a16="http://schemas.microsoft.com/office/drawing/2014/main" id="{67DA00DD-B91D-DF4F-9833-FA99FC3B1006}"/>
              </a:ext>
            </a:extLst>
          </p:cNvPr>
          <p:cNvGrpSpPr/>
          <p:nvPr/>
        </p:nvGrpSpPr>
        <p:grpSpPr>
          <a:xfrm>
            <a:off x="7402523" y="1397942"/>
            <a:ext cx="7132320" cy="5363805"/>
            <a:chOff x="7402523" y="1397942"/>
            <a:chExt cx="7132320" cy="5363805"/>
          </a:xfrm>
        </p:grpSpPr>
        <p:pic>
          <p:nvPicPr>
            <p:cNvPr id="11" name="Picture 10">
              <a:extLst>
                <a:ext uri="{FF2B5EF4-FFF2-40B4-BE49-F238E27FC236}">
                  <a16:creationId xmlns:a16="http://schemas.microsoft.com/office/drawing/2014/main" id="{2AE58046-5F33-9749-96B5-795D873AD6F8}"/>
                </a:ext>
              </a:extLst>
            </p:cNvPr>
            <p:cNvPicPr>
              <a:picLocks noChangeAspect="1"/>
            </p:cNvPicPr>
            <p:nvPr/>
          </p:nvPicPr>
          <p:blipFill>
            <a:blip r:embed="rId4"/>
            <a:stretch>
              <a:fillRect/>
            </a:stretch>
          </p:blipFill>
          <p:spPr>
            <a:xfrm>
              <a:off x="7402523" y="1830761"/>
              <a:ext cx="7132320" cy="4930986"/>
            </a:xfrm>
            <a:prstGeom prst="rect">
              <a:avLst/>
            </a:prstGeom>
          </p:spPr>
        </p:pic>
        <p:sp>
          <p:nvSpPr>
            <p:cNvPr id="12" name="TextBox 11">
              <a:extLst>
                <a:ext uri="{FF2B5EF4-FFF2-40B4-BE49-F238E27FC236}">
                  <a16:creationId xmlns:a16="http://schemas.microsoft.com/office/drawing/2014/main" id="{B4E65158-FCDF-A440-B3EF-CC48C0E3F78B}"/>
                </a:ext>
              </a:extLst>
            </p:cNvPr>
            <p:cNvSpPr txBox="1"/>
            <p:nvPr/>
          </p:nvSpPr>
          <p:spPr>
            <a:xfrm>
              <a:off x="9140798" y="1397942"/>
              <a:ext cx="3728906" cy="424732"/>
            </a:xfrm>
            <a:prstGeom prst="rect">
              <a:avLst/>
            </a:prstGeom>
            <a:noFill/>
          </p:spPr>
          <p:txBody>
            <a:bodyPr wrap="none" rtlCol="0">
              <a:spAutoFit/>
            </a:bodyPr>
            <a:lstStyle/>
            <a:p>
              <a:pPr algn="ctr"/>
              <a:r>
                <a:rPr lang="en-US" b="1" dirty="0">
                  <a:solidFill>
                    <a:schemeClr val="accent2"/>
                  </a:solidFill>
                </a:rPr>
                <a:t>MCS Precipitation Fraction</a:t>
              </a:r>
            </a:p>
          </p:txBody>
        </p:sp>
        <p:sp>
          <p:nvSpPr>
            <p:cNvPr id="17" name="Rounded Rectangle 16">
              <a:extLst>
                <a:ext uri="{FF2B5EF4-FFF2-40B4-BE49-F238E27FC236}">
                  <a16:creationId xmlns:a16="http://schemas.microsoft.com/office/drawing/2014/main" id="{33A0D718-490F-FD4D-A88D-F53A3F1316BA}"/>
                </a:ext>
              </a:extLst>
            </p:cNvPr>
            <p:cNvSpPr/>
            <p:nvPr/>
          </p:nvSpPr>
          <p:spPr>
            <a:xfrm>
              <a:off x="8476606" y="1813515"/>
              <a:ext cx="1222025" cy="320804"/>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Spring</a:t>
              </a:r>
            </a:p>
          </p:txBody>
        </p:sp>
        <p:sp>
          <p:nvSpPr>
            <p:cNvPr id="18" name="Rounded Rectangle 17">
              <a:extLst>
                <a:ext uri="{FF2B5EF4-FFF2-40B4-BE49-F238E27FC236}">
                  <a16:creationId xmlns:a16="http://schemas.microsoft.com/office/drawing/2014/main" id="{CEC5181A-84D4-2542-B247-20064E8BC9D0}"/>
                </a:ext>
              </a:extLst>
            </p:cNvPr>
            <p:cNvSpPr/>
            <p:nvPr/>
          </p:nvSpPr>
          <p:spPr>
            <a:xfrm>
              <a:off x="12077288" y="1813515"/>
              <a:ext cx="1222025" cy="320804"/>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Summer</a:t>
              </a:r>
            </a:p>
          </p:txBody>
        </p:sp>
        <p:sp>
          <p:nvSpPr>
            <p:cNvPr id="19" name="Rounded Rectangle 18">
              <a:extLst>
                <a:ext uri="{FF2B5EF4-FFF2-40B4-BE49-F238E27FC236}">
                  <a16:creationId xmlns:a16="http://schemas.microsoft.com/office/drawing/2014/main" id="{B1D38375-09DA-CA4E-9322-2CE1A7C034D0}"/>
                </a:ext>
              </a:extLst>
            </p:cNvPr>
            <p:cNvSpPr/>
            <p:nvPr/>
          </p:nvSpPr>
          <p:spPr>
            <a:xfrm>
              <a:off x="8476606" y="4268889"/>
              <a:ext cx="1222025" cy="320804"/>
            </a:xfrm>
            <a:prstGeom prst="roundRect">
              <a:avLst/>
            </a:prstGeom>
            <a:gradFill rotWithShape="1">
              <a:gsLst>
                <a:gs pos="0">
                  <a:srgbClr val="FFF639"/>
                </a:gs>
                <a:gs pos="30000">
                  <a:srgbClr val="FFFF00"/>
                </a:gs>
                <a:gs pos="100000">
                  <a:srgbClr val="FFFFC2"/>
                </a:gs>
              </a:gsLst>
              <a:lin ang="16200000" scaled="1"/>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ea typeface="+mn-ea"/>
                  <a:cs typeface="+mn-cs"/>
                </a:rPr>
                <a:t>Fall</a:t>
              </a:r>
            </a:p>
          </p:txBody>
        </p:sp>
        <p:sp>
          <p:nvSpPr>
            <p:cNvPr id="20" name="Rounded Rectangle 19">
              <a:extLst>
                <a:ext uri="{FF2B5EF4-FFF2-40B4-BE49-F238E27FC236}">
                  <a16:creationId xmlns:a16="http://schemas.microsoft.com/office/drawing/2014/main" id="{B6CAD318-B834-1246-8D00-F4310B638459}"/>
                </a:ext>
              </a:extLst>
            </p:cNvPr>
            <p:cNvSpPr/>
            <p:nvPr/>
          </p:nvSpPr>
          <p:spPr>
            <a:xfrm>
              <a:off x="12101137" y="4268889"/>
              <a:ext cx="1222025" cy="320804"/>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0949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a:ea typeface="+mn-ea"/>
                  <a:cs typeface="+mn-cs"/>
                </a:rPr>
                <a:t>Winter</a:t>
              </a:r>
            </a:p>
          </p:txBody>
        </p:sp>
      </p:grpSp>
    </p:spTree>
    <p:extLst>
      <p:ext uri="{BB962C8B-B14F-4D97-AF65-F5344CB8AC3E}">
        <p14:creationId xmlns:p14="http://schemas.microsoft.com/office/powerpoint/2010/main" val="194873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cs_climate_region_map.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36748" y="1202115"/>
            <a:ext cx="4984244" cy="2700762"/>
          </a:xfrm>
          <a:prstGeom prst="rect">
            <a:avLst/>
          </a:prstGeom>
        </p:spPr>
      </p:pic>
      <p:sp>
        <p:nvSpPr>
          <p:cNvPr id="4" name="Slide Number Placeholder 3"/>
          <p:cNvSpPr>
            <a:spLocks noGrp="1"/>
          </p:cNvSpPr>
          <p:nvPr>
            <p:ph type="sldNum" sz="quarter" idx="12"/>
          </p:nvPr>
        </p:nvSpPr>
        <p:spPr/>
        <p:txBody>
          <a:bodyPr/>
          <a:lstStyle/>
          <a:p>
            <a:fld id="{03722D57-58D6-9447-A6D5-A97F6C35A8FB}" type="slidenum">
              <a:rPr lang="en-US" smtClean="0"/>
              <a:pPr/>
              <a:t>7</a:t>
            </a:fld>
            <a:endParaRPr lang="en-US" dirty="0"/>
          </a:p>
        </p:txBody>
      </p:sp>
      <p:sp>
        <p:nvSpPr>
          <p:cNvPr id="2" name="Title 1"/>
          <p:cNvSpPr>
            <a:spLocks noGrp="1"/>
          </p:cNvSpPr>
          <p:nvPr>
            <p:ph type="title"/>
          </p:nvPr>
        </p:nvSpPr>
        <p:spPr>
          <a:xfrm>
            <a:off x="3200400" y="76423"/>
            <a:ext cx="10972800" cy="1129360"/>
          </a:xfrm>
        </p:spPr>
        <p:txBody>
          <a:bodyPr/>
          <a:lstStyle/>
          <a:p>
            <a:r>
              <a:rPr lang="en-US" dirty="0"/>
              <a:t>MCS Seasonal Cycle in 3 Climate Regions</a:t>
            </a:r>
          </a:p>
        </p:txBody>
      </p:sp>
      <p:sp>
        <p:nvSpPr>
          <p:cNvPr id="3" name="Content Placeholder 2"/>
          <p:cNvSpPr>
            <a:spLocks noGrp="1"/>
          </p:cNvSpPr>
          <p:nvPr>
            <p:ph sz="quarter" idx="20"/>
          </p:nvPr>
        </p:nvSpPr>
        <p:spPr>
          <a:xfrm>
            <a:off x="1371600" y="2165684"/>
            <a:ext cx="5041232" cy="5378116"/>
          </a:xfrm>
        </p:spPr>
        <p:txBody>
          <a:bodyPr/>
          <a:lstStyle/>
          <a:p>
            <a:r>
              <a:rPr lang="en-US" dirty="0"/>
              <a:t>The Great Plains has the strongest MCS seasonal cycle, particularly the NGP</a:t>
            </a:r>
          </a:p>
          <a:p>
            <a:r>
              <a:rPr lang="en-US" dirty="0"/>
              <a:t>MCSs occurrence peak in May in SGP, then in June shifting north to NGP</a:t>
            </a:r>
          </a:p>
          <a:p>
            <a:r>
              <a:rPr lang="en-US" dirty="0"/>
              <a:t>Southeast MCSs have weak seasonal cycle, peak in July and fewest in the fall; But has the most MCSs in winter</a:t>
            </a:r>
          </a:p>
        </p:txBody>
      </p:sp>
      <p:pic>
        <p:nvPicPr>
          <p:cNvPr id="5" name="Picture 4"/>
          <p:cNvPicPr>
            <a:picLocks noChangeAspect="1"/>
          </p:cNvPicPr>
          <p:nvPr/>
        </p:nvPicPr>
        <p:blipFill>
          <a:blip r:embed="rId3"/>
          <a:stretch>
            <a:fillRect/>
          </a:stretch>
        </p:blipFill>
        <p:spPr>
          <a:xfrm>
            <a:off x="7093734" y="3655281"/>
            <a:ext cx="7225744" cy="4429525"/>
          </a:xfrm>
          <a:prstGeom prst="rect">
            <a:avLst/>
          </a:prstGeom>
        </p:spPr>
      </p:pic>
      <p:sp>
        <p:nvSpPr>
          <p:cNvPr id="8" name="TextBox 7">
            <a:extLst>
              <a:ext uri="{FF2B5EF4-FFF2-40B4-BE49-F238E27FC236}">
                <a16:creationId xmlns:a16="http://schemas.microsoft.com/office/drawing/2014/main" id="{BDB11652-1765-7048-B161-5BC9952AE01F}"/>
              </a:ext>
            </a:extLst>
          </p:cNvPr>
          <p:cNvSpPr txBox="1"/>
          <p:nvPr/>
        </p:nvSpPr>
        <p:spPr>
          <a:xfrm>
            <a:off x="1106905" y="7423484"/>
            <a:ext cx="5986830" cy="618820"/>
          </a:xfrm>
          <a:prstGeom prst="rect">
            <a:avLst/>
          </a:prstGeom>
          <a:noFill/>
        </p:spPr>
        <p:txBody>
          <a:bodyPr wrap="square" rtlCol="0">
            <a:spAutoFit/>
          </a:bodyPr>
          <a:lstStyle/>
          <a:p>
            <a:r>
              <a:rPr lang="en-US" sz="1680" dirty="0"/>
              <a:t>*An MCS that spends more than half of its lifetime in a region is counted in that region</a:t>
            </a:r>
          </a:p>
        </p:txBody>
      </p:sp>
      <p:sp>
        <p:nvSpPr>
          <p:cNvPr id="7" name="TextBox 6">
            <a:extLst>
              <a:ext uri="{FF2B5EF4-FFF2-40B4-BE49-F238E27FC236}">
                <a16:creationId xmlns:a16="http://schemas.microsoft.com/office/drawing/2014/main" id="{3C5599EB-CF82-1F49-8B2A-CD505F22292F}"/>
              </a:ext>
            </a:extLst>
          </p:cNvPr>
          <p:cNvSpPr txBox="1"/>
          <p:nvPr/>
        </p:nvSpPr>
        <p:spPr>
          <a:xfrm>
            <a:off x="8209504" y="5318807"/>
            <a:ext cx="1471685" cy="424732"/>
          </a:xfrm>
          <a:prstGeom prst="rect">
            <a:avLst/>
          </a:prstGeom>
          <a:noFill/>
        </p:spPr>
        <p:txBody>
          <a:bodyPr wrap="none" rtlCol="0">
            <a:spAutoFit/>
          </a:bodyPr>
          <a:lstStyle/>
          <a:p>
            <a:r>
              <a:rPr lang="en-US" b="1" dirty="0">
                <a:solidFill>
                  <a:srgbClr val="2F892A"/>
                </a:solidFill>
              </a:rPr>
              <a:t>SGP peak</a:t>
            </a:r>
          </a:p>
        </p:txBody>
      </p:sp>
      <p:cxnSp>
        <p:nvCxnSpPr>
          <p:cNvPr id="10" name="Straight Arrow Connector 9">
            <a:extLst>
              <a:ext uri="{FF2B5EF4-FFF2-40B4-BE49-F238E27FC236}">
                <a16:creationId xmlns:a16="http://schemas.microsoft.com/office/drawing/2014/main" id="{12E8A2A9-4D45-6A4C-9BAF-7BEAA7ACA5FA}"/>
              </a:ext>
            </a:extLst>
          </p:cNvPr>
          <p:cNvCxnSpPr>
            <a:cxnSpLocks/>
          </p:cNvCxnSpPr>
          <p:nvPr/>
        </p:nvCxnSpPr>
        <p:spPr>
          <a:xfrm>
            <a:off x="9520415" y="5727560"/>
            <a:ext cx="477695" cy="532563"/>
          </a:xfrm>
          <a:prstGeom prst="straightConnector1">
            <a:avLst/>
          </a:prstGeom>
          <a:ln w="25400">
            <a:solidFill>
              <a:srgbClr val="2F892A"/>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FAE061B-B26A-724B-AB1F-FF27A799F6E6}"/>
              </a:ext>
            </a:extLst>
          </p:cNvPr>
          <p:cNvSpPr txBox="1"/>
          <p:nvPr/>
        </p:nvSpPr>
        <p:spPr>
          <a:xfrm>
            <a:off x="8854274" y="4147378"/>
            <a:ext cx="1487715" cy="424732"/>
          </a:xfrm>
          <a:prstGeom prst="rect">
            <a:avLst/>
          </a:prstGeom>
          <a:noFill/>
        </p:spPr>
        <p:txBody>
          <a:bodyPr wrap="none" rtlCol="0">
            <a:spAutoFit/>
          </a:bodyPr>
          <a:lstStyle/>
          <a:p>
            <a:r>
              <a:rPr lang="en-US" b="1" dirty="0">
                <a:solidFill>
                  <a:srgbClr val="416EDE"/>
                </a:solidFill>
              </a:rPr>
              <a:t>NGP peak</a:t>
            </a:r>
          </a:p>
        </p:txBody>
      </p:sp>
      <p:cxnSp>
        <p:nvCxnSpPr>
          <p:cNvPr id="13" name="Straight Arrow Connector 12">
            <a:extLst>
              <a:ext uri="{FF2B5EF4-FFF2-40B4-BE49-F238E27FC236}">
                <a16:creationId xmlns:a16="http://schemas.microsoft.com/office/drawing/2014/main" id="{708A1AE5-95A5-274C-8EFB-0979CFADA6C8}"/>
              </a:ext>
            </a:extLst>
          </p:cNvPr>
          <p:cNvCxnSpPr>
            <a:cxnSpLocks/>
          </p:cNvCxnSpPr>
          <p:nvPr/>
        </p:nvCxnSpPr>
        <p:spPr>
          <a:xfrm>
            <a:off x="10165185" y="4556131"/>
            <a:ext cx="445874" cy="417803"/>
          </a:xfrm>
          <a:prstGeom prst="straightConnector1">
            <a:avLst/>
          </a:prstGeom>
          <a:ln w="25400">
            <a:solidFill>
              <a:srgbClr val="416EDE"/>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004D37F-1A55-F049-AE6B-3D9F762E58A8}"/>
              </a:ext>
            </a:extLst>
          </p:cNvPr>
          <p:cNvSpPr txBox="1"/>
          <p:nvPr/>
        </p:nvSpPr>
        <p:spPr>
          <a:xfrm>
            <a:off x="12356909" y="5328858"/>
            <a:ext cx="1261884" cy="424732"/>
          </a:xfrm>
          <a:prstGeom prst="rect">
            <a:avLst/>
          </a:prstGeom>
          <a:noFill/>
        </p:spPr>
        <p:txBody>
          <a:bodyPr wrap="none" rtlCol="0">
            <a:spAutoFit/>
          </a:bodyPr>
          <a:lstStyle/>
          <a:p>
            <a:r>
              <a:rPr lang="en-US" b="1" dirty="0">
                <a:solidFill>
                  <a:srgbClr val="FCA429"/>
                </a:solidFill>
              </a:rPr>
              <a:t>SE peak</a:t>
            </a:r>
          </a:p>
        </p:txBody>
      </p:sp>
      <p:cxnSp>
        <p:nvCxnSpPr>
          <p:cNvPr id="16" name="Straight Arrow Connector 15">
            <a:extLst>
              <a:ext uri="{FF2B5EF4-FFF2-40B4-BE49-F238E27FC236}">
                <a16:creationId xmlns:a16="http://schemas.microsoft.com/office/drawing/2014/main" id="{2F4AAA23-C578-6C4D-B943-C01BEA9E6252}"/>
              </a:ext>
            </a:extLst>
          </p:cNvPr>
          <p:cNvCxnSpPr>
            <a:cxnSpLocks/>
            <a:stCxn id="15" idx="2"/>
          </p:cNvCxnSpPr>
          <p:nvPr/>
        </p:nvCxnSpPr>
        <p:spPr>
          <a:xfrm flipH="1">
            <a:off x="11394835" y="5753590"/>
            <a:ext cx="1593016" cy="956706"/>
          </a:xfrm>
          <a:prstGeom prst="straightConnector1">
            <a:avLst/>
          </a:prstGeom>
          <a:ln w="25400">
            <a:solidFill>
              <a:srgbClr val="FCA429"/>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C34392D-0549-7B48-8B9E-2F18090F76DF}"/>
              </a:ext>
            </a:extLst>
          </p:cNvPr>
          <p:cNvCxnSpPr>
            <a:cxnSpLocks/>
            <a:stCxn id="15" idx="2"/>
          </p:cNvCxnSpPr>
          <p:nvPr/>
        </p:nvCxnSpPr>
        <p:spPr>
          <a:xfrm>
            <a:off x="12987851" y="5753590"/>
            <a:ext cx="738197" cy="1230014"/>
          </a:xfrm>
          <a:prstGeom prst="straightConnector1">
            <a:avLst/>
          </a:prstGeom>
          <a:ln w="25400">
            <a:solidFill>
              <a:srgbClr val="FCA429"/>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20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E97305-628C-634C-9189-36BD130CB9F1}"/>
              </a:ext>
            </a:extLst>
          </p:cNvPr>
          <p:cNvSpPr>
            <a:spLocks noGrp="1"/>
          </p:cNvSpPr>
          <p:nvPr>
            <p:ph type="sldNum" sz="quarter" idx="12"/>
          </p:nvPr>
        </p:nvSpPr>
        <p:spPr/>
        <p:txBody>
          <a:bodyPr/>
          <a:lstStyle/>
          <a:p>
            <a:fld id="{03722D57-58D6-9447-A6D5-A97F6C35A8FB}" type="slidenum">
              <a:rPr lang="en-US" smtClean="0"/>
              <a:pPr/>
              <a:t>8</a:t>
            </a:fld>
            <a:endParaRPr lang="en-US" dirty="0"/>
          </a:p>
        </p:txBody>
      </p:sp>
      <p:sp>
        <p:nvSpPr>
          <p:cNvPr id="2" name="Title 1">
            <a:extLst>
              <a:ext uri="{FF2B5EF4-FFF2-40B4-BE49-F238E27FC236}">
                <a16:creationId xmlns:a16="http://schemas.microsoft.com/office/drawing/2014/main" id="{A5FB4CA8-1B14-504D-AE8B-2A2A95CB6F3A}"/>
              </a:ext>
            </a:extLst>
          </p:cNvPr>
          <p:cNvSpPr>
            <a:spLocks noGrp="1"/>
          </p:cNvSpPr>
          <p:nvPr>
            <p:ph type="title"/>
          </p:nvPr>
        </p:nvSpPr>
        <p:spPr>
          <a:xfrm>
            <a:off x="3200400" y="270934"/>
            <a:ext cx="9402623" cy="742051"/>
          </a:xfrm>
          <a:prstGeom prst="rect">
            <a:avLst/>
          </a:prstGeom>
        </p:spPr>
        <p:txBody>
          <a:bodyPr/>
          <a:lstStyle/>
          <a:p>
            <a:r>
              <a:rPr lang="en-US" dirty="0"/>
              <a:t>Spring MCS Large-scale Environments</a:t>
            </a:r>
          </a:p>
        </p:txBody>
      </p:sp>
      <p:sp>
        <p:nvSpPr>
          <p:cNvPr id="3" name="Content Placeholder 2">
            <a:extLst>
              <a:ext uri="{FF2B5EF4-FFF2-40B4-BE49-F238E27FC236}">
                <a16:creationId xmlns:a16="http://schemas.microsoft.com/office/drawing/2014/main" id="{E19E338B-5CB7-114F-82AE-DE58D6DEF3AB}"/>
              </a:ext>
            </a:extLst>
          </p:cNvPr>
          <p:cNvSpPr>
            <a:spLocks noGrp="1"/>
          </p:cNvSpPr>
          <p:nvPr>
            <p:ph sz="quarter" idx="20"/>
          </p:nvPr>
        </p:nvSpPr>
        <p:spPr>
          <a:xfrm>
            <a:off x="1371600" y="2057399"/>
            <a:ext cx="4896853" cy="5901267"/>
          </a:xfrm>
          <a:prstGeom prst="rect">
            <a:avLst/>
          </a:prstGeom>
        </p:spPr>
        <p:txBody>
          <a:bodyPr/>
          <a:lstStyle/>
          <a:p>
            <a:r>
              <a:rPr lang="en-US" sz="2400"/>
              <a:t>NARR </a:t>
            </a:r>
            <a:r>
              <a:rPr lang="en-US" sz="2400" dirty="0"/>
              <a:t>large-scale environment composites during convective initiation stage that leads to MCSs</a:t>
            </a:r>
          </a:p>
          <a:p>
            <a:r>
              <a:rPr lang="en-US" sz="2400" b="1" dirty="0"/>
              <a:t>Commonality</a:t>
            </a:r>
            <a:r>
              <a:rPr lang="en-US" sz="2400" dirty="0"/>
              <a:t> in synoptic patterns:</a:t>
            </a:r>
          </a:p>
          <a:p>
            <a:pPr lvl="1"/>
            <a:r>
              <a:rPr lang="en-US" sz="2000" dirty="0"/>
              <a:t>Ahead of a deep trough associated with baroclinic wave</a:t>
            </a:r>
          </a:p>
          <a:p>
            <a:pPr lvl="1"/>
            <a:r>
              <a:rPr lang="en-US" sz="2000" dirty="0"/>
              <a:t>LLJ transporting large anomalous low-level moisture into the region</a:t>
            </a:r>
          </a:p>
          <a:p>
            <a:pPr lvl="1"/>
            <a:r>
              <a:rPr lang="en-US" sz="2000" dirty="0"/>
              <a:t>Low-level convergence, upper-level divergence (not shown)</a:t>
            </a:r>
          </a:p>
          <a:p>
            <a:r>
              <a:rPr lang="en-US" sz="2400" b="1" dirty="0"/>
              <a:t>Differences</a:t>
            </a:r>
            <a:r>
              <a:rPr lang="en-US" sz="2400" dirty="0"/>
              <a:t> across regions</a:t>
            </a:r>
          </a:p>
          <a:p>
            <a:pPr lvl="1"/>
            <a:r>
              <a:rPr lang="en-US" sz="2000" dirty="0"/>
              <a:t>Location of the trough</a:t>
            </a:r>
          </a:p>
          <a:p>
            <a:pPr lvl="1"/>
            <a:r>
              <a:rPr lang="en-US" sz="2000" dirty="0"/>
              <a:t>Location and magnitude of moisture anomaly</a:t>
            </a:r>
          </a:p>
        </p:txBody>
      </p:sp>
      <p:pic>
        <p:nvPicPr>
          <p:cNvPr id="6" name="Picture 5">
            <a:extLst>
              <a:ext uri="{FF2B5EF4-FFF2-40B4-BE49-F238E27FC236}">
                <a16:creationId xmlns:a16="http://schemas.microsoft.com/office/drawing/2014/main" id="{61ABB817-1883-6546-ACF9-D0D1BD2F77E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597396" y="1316736"/>
            <a:ext cx="4016502" cy="2319841"/>
          </a:xfrm>
          <a:prstGeom prst="rect">
            <a:avLst/>
          </a:prstGeom>
        </p:spPr>
      </p:pic>
      <p:sp>
        <p:nvSpPr>
          <p:cNvPr id="15" name="TextBox 14">
            <a:extLst>
              <a:ext uri="{FF2B5EF4-FFF2-40B4-BE49-F238E27FC236}">
                <a16:creationId xmlns:a16="http://schemas.microsoft.com/office/drawing/2014/main" id="{6BE0BEFB-697B-2346-A27F-1DA61261B07E}"/>
              </a:ext>
            </a:extLst>
          </p:cNvPr>
          <p:cNvSpPr txBox="1"/>
          <p:nvPr/>
        </p:nvSpPr>
        <p:spPr>
          <a:xfrm>
            <a:off x="7962193" y="926587"/>
            <a:ext cx="971741" cy="461665"/>
          </a:xfrm>
          <a:prstGeom prst="rect">
            <a:avLst/>
          </a:prstGeom>
          <a:noFill/>
        </p:spPr>
        <p:txBody>
          <a:bodyPr wrap="none" rtlCol="0">
            <a:spAutoFit/>
          </a:bodyPr>
          <a:lstStyle/>
          <a:p>
            <a:pPr algn="ctr"/>
            <a:r>
              <a:rPr lang="en-US" sz="2400" b="1" dirty="0">
                <a:solidFill>
                  <a:schemeClr val="accent2"/>
                </a:solidFill>
              </a:rPr>
              <a:t>Mean</a:t>
            </a:r>
          </a:p>
        </p:txBody>
      </p:sp>
      <p:grpSp>
        <p:nvGrpSpPr>
          <p:cNvPr id="8" name="Group 7">
            <a:extLst>
              <a:ext uri="{FF2B5EF4-FFF2-40B4-BE49-F238E27FC236}">
                <a16:creationId xmlns:a16="http://schemas.microsoft.com/office/drawing/2014/main" id="{F8DC720B-A91B-F249-8125-2CDB04CE4573}"/>
              </a:ext>
            </a:extLst>
          </p:cNvPr>
          <p:cNvGrpSpPr/>
          <p:nvPr/>
        </p:nvGrpSpPr>
        <p:grpSpPr>
          <a:xfrm>
            <a:off x="10613898" y="923121"/>
            <a:ext cx="4016502" cy="7306479"/>
            <a:chOff x="10613898" y="923121"/>
            <a:chExt cx="4016502" cy="7306479"/>
          </a:xfrm>
        </p:grpSpPr>
        <p:pic>
          <p:nvPicPr>
            <p:cNvPr id="13" name="Picture 12">
              <a:extLst>
                <a:ext uri="{FF2B5EF4-FFF2-40B4-BE49-F238E27FC236}">
                  <a16:creationId xmlns:a16="http://schemas.microsoft.com/office/drawing/2014/main" id="{EFBE5547-FE6A-9540-906E-D8DD57FE09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13898" y="1316736"/>
              <a:ext cx="4016502" cy="6912864"/>
            </a:xfrm>
            <a:prstGeom prst="rect">
              <a:avLst/>
            </a:prstGeom>
          </p:spPr>
        </p:pic>
        <p:sp>
          <p:nvSpPr>
            <p:cNvPr id="19" name="TextBox 18">
              <a:extLst>
                <a:ext uri="{FF2B5EF4-FFF2-40B4-BE49-F238E27FC236}">
                  <a16:creationId xmlns:a16="http://schemas.microsoft.com/office/drawing/2014/main" id="{FB5B7CDA-D1DD-5A46-ADA1-061F38343261}"/>
                </a:ext>
              </a:extLst>
            </p:cNvPr>
            <p:cNvSpPr txBox="1"/>
            <p:nvPr/>
          </p:nvSpPr>
          <p:spPr>
            <a:xfrm>
              <a:off x="11797653" y="923121"/>
              <a:ext cx="1484702" cy="461665"/>
            </a:xfrm>
            <a:prstGeom prst="rect">
              <a:avLst/>
            </a:prstGeom>
            <a:noFill/>
          </p:spPr>
          <p:txBody>
            <a:bodyPr wrap="none" rtlCol="0">
              <a:spAutoFit/>
            </a:bodyPr>
            <a:lstStyle/>
            <a:p>
              <a:pPr algn="ctr"/>
              <a:r>
                <a:rPr lang="en-US" sz="2400" b="1" dirty="0">
                  <a:solidFill>
                    <a:schemeClr val="accent6">
                      <a:lumMod val="60000"/>
                      <a:lumOff val="40000"/>
                    </a:schemeClr>
                  </a:solidFill>
                </a:rPr>
                <a:t>Anomaly</a:t>
              </a:r>
            </a:p>
          </p:txBody>
        </p:sp>
        <p:sp>
          <p:nvSpPr>
            <p:cNvPr id="5" name="TextBox 4">
              <a:extLst>
                <a:ext uri="{FF2B5EF4-FFF2-40B4-BE49-F238E27FC236}">
                  <a16:creationId xmlns:a16="http://schemas.microsoft.com/office/drawing/2014/main" id="{168887AE-D0CD-DD4A-8289-724278C78EA8}"/>
                </a:ext>
              </a:extLst>
            </p:cNvPr>
            <p:cNvSpPr txBox="1"/>
            <p:nvPr/>
          </p:nvSpPr>
          <p:spPr>
            <a:xfrm>
              <a:off x="12782526" y="1688537"/>
              <a:ext cx="518091" cy="491225"/>
            </a:xfrm>
            <a:prstGeom prst="rect">
              <a:avLst/>
            </a:prstGeom>
            <a:noFill/>
          </p:spPr>
          <p:txBody>
            <a:bodyPr wrap="none" rtlCol="0">
              <a:spAutoFit/>
            </a:bodyPr>
            <a:lstStyle/>
            <a:p>
              <a:r>
                <a:rPr lang="en-US" sz="2592" b="1" dirty="0">
                  <a:solidFill>
                    <a:srgbClr val="FF0000"/>
                  </a:solidFill>
                </a:rPr>
                <a:t>H’</a:t>
              </a:r>
            </a:p>
          </p:txBody>
        </p:sp>
        <p:sp>
          <p:nvSpPr>
            <p:cNvPr id="10" name="TextBox 9">
              <a:extLst>
                <a:ext uri="{FF2B5EF4-FFF2-40B4-BE49-F238E27FC236}">
                  <a16:creationId xmlns:a16="http://schemas.microsoft.com/office/drawing/2014/main" id="{A90D4D0C-7A4F-6B48-99B3-FCF1105AA679}"/>
                </a:ext>
              </a:extLst>
            </p:cNvPr>
            <p:cNvSpPr txBox="1"/>
            <p:nvPr/>
          </p:nvSpPr>
          <p:spPr>
            <a:xfrm>
              <a:off x="13005516" y="3842787"/>
              <a:ext cx="518091" cy="491225"/>
            </a:xfrm>
            <a:prstGeom prst="rect">
              <a:avLst/>
            </a:prstGeom>
            <a:noFill/>
          </p:spPr>
          <p:txBody>
            <a:bodyPr wrap="none" rtlCol="0">
              <a:spAutoFit/>
            </a:bodyPr>
            <a:lstStyle/>
            <a:p>
              <a:r>
                <a:rPr lang="en-US" sz="2592" b="1" dirty="0">
                  <a:solidFill>
                    <a:srgbClr val="FF0000"/>
                  </a:solidFill>
                </a:rPr>
                <a:t>H’</a:t>
              </a:r>
            </a:p>
          </p:txBody>
        </p:sp>
        <p:sp>
          <p:nvSpPr>
            <p:cNvPr id="11" name="TextBox 10">
              <a:extLst>
                <a:ext uri="{FF2B5EF4-FFF2-40B4-BE49-F238E27FC236}">
                  <a16:creationId xmlns:a16="http://schemas.microsoft.com/office/drawing/2014/main" id="{36AD9BC9-4173-E548-8F32-0D9BDC7D7DE8}"/>
                </a:ext>
              </a:extLst>
            </p:cNvPr>
            <p:cNvSpPr txBox="1"/>
            <p:nvPr/>
          </p:nvSpPr>
          <p:spPr>
            <a:xfrm>
              <a:off x="13456236" y="6729987"/>
              <a:ext cx="518091" cy="491225"/>
            </a:xfrm>
            <a:prstGeom prst="rect">
              <a:avLst/>
            </a:prstGeom>
            <a:noFill/>
          </p:spPr>
          <p:txBody>
            <a:bodyPr wrap="none" rtlCol="0">
              <a:spAutoFit/>
            </a:bodyPr>
            <a:lstStyle/>
            <a:p>
              <a:r>
                <a:rPr lang="en-US" sz="2592" b="1" dirty="0">
                  <a:solidFill>
                    <a:srgbClr val="FF0000"/>
                  </a:solidFill>
                </a:rPr>
                <a:t>H’</a:t>
              </a:r>
            </a:p>
          </p:txBody>
        </p:sp>
        <p:sp>
          <p:nvSpPr>
            <p:cNvPr id="12" name="TextBox 11">
              <a:extLst>
                <a:ext uri="{FF2B5EF4-FFF2-40B4-BE49-F238E27FC236}">
                  <a16:creationId xmlns:a16="http://schemas.microsoft.com/office/drawing/2014/main" id="{0D98CE99-869D-9A4A-85ED-FA8439108FF7}"/>
                </a:ext>
              </a:extLst>
            </p:cNvPr>
            <p:cNvSpPr txBox="1"/>
            <p:nvPr/>
          </p:nvSpPr>
          <p:spPr>
            <a:xfrm>
              <a:off x="12140139" y="6809187"/>
              <a:ext cx="462884" cy="491225"/>
            </a:xfrm>
            <a:prstGeom prst="rect">
              <a:avLst/>
            </a:prstGeom>
            <a:noFill/>
          </p:spPr>
          <p:txBody>
            <a:bodyPr wrap="none" rtlCol="0">
              <a:spAutoFit/>
            </a:bodyPr>
            <a:lstStyle/>
            <a:p>
              <a:r>
                <a:rPr lang="en-US" sz="2592" b="1" dirty="0">
                  <a:solidFill>
                    <a:srgbClr val="FF0000"/>
                  </a:solidFill>
                </a:rPr>
                <a:t>L’</a:t>
              </a:r>
            </a:p>
          </p:txBody>
        </p:sp>
      </p:grpSp>
      <p:pic>
        <p:nvPicPr>
          <p:cNvPr id="14" name="Picture 13">
            <a:extLst>
              <a:ext uri="{FF2B5EF4-FFF2-40B4-BE49-F238E27FC236}">
                <a16:creationId xmlns:a16="http://schemas.microsoft.com/office/drawing/2014/main" id="{5510849D-3EA8-E149-90EB-B0C3D557E6F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597396" y="3636578"/>
            <a:ext cx="4016502" cy="4593021"/>
          </a:xfrm>
          <a:prstGeom prst="rect">
            <a:avLst/>
          </a:prstGeom>
        </p:spPr>
      </p:pic>
    </p:spTree>
    <p:extLst>
      <p:ext uri="{BB962C8B-B14F-4D97-AF65-F5344CB8AC3E}">
        <p14:creationId xmlns:p14="http://schemas.microsoft.com/office/powerpoint/2010/main" val="269283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E97305-628C-634C-9189-36BD130CB9F1}"/>
              </a:ext>
            </a:extLst>
          </p:cNvPr>
          <p:cNvSpPr>
            <a:spLocks noGrp="1"/>
          </p:cNvSpPr>
          <p:nvPr>
            <p:ph type="sldNum" sz="quarter" idx="12"/>
          </p:nvPr>
        </p:nvSpPr>
        <p:spPr/>
        <p:txBody>
          <a:bodyPr/>
          <a:lstStyle/>
          <a:p>
            <a:fld id="{03722D57-58D6-9447-A6D5-A97F6C35A8FB}" type="slidenum">
              <a:rPr lang="en-US" smtClean="0"/>
              <a:pPr/>
              <a:t>9</a:t>
            </a:fld>
            <a:endParaRPr lang="en-US" dirty="0"/>
          </a:p>
        </p:txBody>
      </p:sp>
      <p:sp>
        <p:nvSpPr>
          <p:cNvPr id="2" name="Title 1">
            <a:extLst>
              <a:ext uri="{FF2B5EF4-FFF2-40B4-BE49-F238E27FC236}">
                <a16:creationId xmlns:a16="http://schemas.microsoft.com/office/drawing/2014/main" id="{A5FB4CA8-1B14-504D-AE8B-2A2A95CB6F3A}"/>
              </a:ext>
            </a:extLst>
          </p:cNvPr>
          <p:cNvSpPr>
            <a:spLocks noGrp="1"/>
          </p:cNvSpPr>
          <p:nvPr>
            <p:ph type="title"/>
          </p:nvPr>
        </p:nvSpPr>
        <p:spPr>
          <a:xfrm>
            <a:off x="3200400" y="60449"/>
            <a:ext cx="10972800" cy="923121"/>
          </a:xfrm>
          <a:prstGeom prst="rect">
            <a:avLst/>
          </a:prstGeom>
        </p:spPr>
        <p:txBody>
          <a:bodyPr/>
          <a:lstStyle/>
          <a:p>
            <a:r>
              <a:rPr lang="en-US" dirty="0"/>
              <a:t>Summer MCS Large-scale Environments </a:t>
            </a:r>
          </a:p>
        </p:txBody>
      </p:sp>
      <p:sp>
        <p:nvSpPr>
          <p:cNvPr id="3" name="Content Placeholder 2">
            <a:extLst>
              <a:ext uri="{FF2B5EF4-FFF2-40B4-BE49-F238E27FC236}">
                <a16:creationId xmlns:a16="http://schemas.microsoft.com/office/drawing/2014/main" id="{E19E338B-5CB7-114F-82AE-DE58D6DEF3AB}"/>
              </a:ext>
            </a:extLst>
          </p:cNvPr>
          <p:cNvSpPr>
            <a:spLocks noGrp="1"/>
          </p:cNvSpPr>
          <p:nvPr>
            <p:ph sz="quarter" idx="20"/>
          </p:nvPr>
        </p:nvSpPr>
        <p:spPr>
          <a:xfrm>
            <a:off x="1371600" y="2057399"/>
            <a:ext cx="5089358" cy="5486401"/>
          </a:xfrm>
          <a:prstGeom prst="rect">
            <a:avLst/>
          </a:prstGeom>
        </p:spPr>
        <p:txBody>
          <a:bodyPr/>
          <a:lstStyle/>
          <a:p>
            <a:r>
              <a:rPr lang="en-US" sz="2400" b="1" dirty="0"/>
              <a:t>Commonality</a:t>
            </a:r>
            <a:r>
              <a:rPr lang="en-US" sz="2400" dirty="0"/>
              <a:t> in synoptic patterns:</a:t>
            </a:r>
          </a:p>
          <a:p>
            <a:pPr lvl="1"/>
            <a:r>
              <a:rPr lang="en-US" sz="2000" dirty="0"/>
              <a:t>Weakest baroclinic forcing: high pressure ridge dominates CONUS</a:t>
            </a:r>
          </a:p>
          <a:p>
            <a:pPr lvl="1"/>
            <a:r>
              <a:rPr lang="en-US" sz="2000" dirty="0"/>
              <a:t>Favorable thermodynamic environments: large mean low-level humidity with small humidity anomaly across the regions</a:t>
            </a:r>
          </a:p>
          <a:p>
            <a:pPr lvl="1"/>
            <a:r>
              <a:rPr lang="en-US" sz="2000" dirty="0"/>
              <a:t>Weak LLJ and low-level convergence</a:t>
            </a:r>
          </a:p>
          <a:p>
            <a:r>
              <a:rPr lang="en-US" sz="2400" b="1" dirty="0"/>
              <a:t>Differences</a:t>
            </a:r>
            <a:r>
              <a:rPr lang="en-US" sz="2400" dirty="0"/>
              <a:t> across regions</a:t>
            </a:r>
          </a:p>
          <a:p>
            <a:pPr lvl="1"/>
            <a:r>
              <a:rPr lang="en-US" sz="2000" dirty="0"/>
              <a:t>Moisture anomaly</a:t>
            </a:r>
          </a:p>
          <a:p>
            <a:pPr lvl="1"/>
            <a:r>
              <a:rPr lang="en-US" sz="2000" dirty="0"/>
              <a:t>Wind anomaly</a:t>
            </a:r>
          </a:p>
          <a:p>
            <a:pPr lvl="1"/>
            <a:r>
              <a:rPr lang="en-US" sz="2000" dirty="0"/>
              <a:t>Convergence</a:t>
            </a:r>
          </a:p>
        </p:txBody>
      </p:sp>
      <p:sp>
        <p:nvSpPr>
          <p:cNvPr id="15" name="TextBox 14">
            <a:extLst>
              <a:ext uri="{FF2B5EF4-FFF2-40B4-BE49-F238E27FC236}">
                <a16:creationId xmlns:a16="http://schemas.microsoft.com/office/drawing/2014/main" id="{6BE0BEFB-697B-2346-A27F-1DA61261B07E}"/>
              </a:ext>
            </a:extLst>
          </p:cNvPr>
          <p:cNvSpPr txBox="1"/>
          <p:nvPr/>
        </p:nvSpPr>
        <p:spPr>
          <a:xfrm>
            <a:off x="7962193" y="926587"/>
            <a:ext cx="971741" cy="461665"/>
          </a:xfrm>
          <a:prstGeom prst="rect">
            <a:avLst/>
          </a:prstGeom>
          <a:noFill/>
        </p:spPr>
        <p:txBody>
          <a:bodyPr wrap="none" rtlCol="0">
            <a:spAutoFit/>
          </a:bodyPr>
          <a:lstStyle/>
          <a:p>
            <a:pPr algn="ctr"/>
            <a:r>
              <a:rPr lang="en-US" sz="2400" b="1" dirty="0">
                <a:solidFill>
                  <a:schemeClr val="accent2"/>
                </a:solidFill>
              </a:rPr>
              <a:t>Mean</a:t>
            </a:r>
          </a:p>
        </p:txBody>
      </p:sp>
      <p:sp>
        <p:nvSpPr>
          <p:cNvPr id="19" name="TextBox 18">
            <a:extLst>
              <a:ext uri="{FF2B5EF4-FFF2-40B4-BE49-F238E27FC236}">
                <a16:creationId xmlns:a16="http://schemas.microsoft.com/office/drawing/2014/main" id="{FB5B7CDA-D1DD-5A46-ADA1-061F38343261}"/>
              </a:ext>
            </a:extLst>
          </p:cNvPr>
          <p:cNvSpPr txBox="1"/>
          <p:nvPr/>
        </p:nvSpPr>
        <p:spPr>
          <a:xfrm>
            <a:off x="11797653" y="923121"/>
            <a:ext cx="1484702" cy="461665"/>
          </a:xfrm>
          <a:prstGeom prst="rect">
            <a:avLst/>
          </a:prstGeom>
          <a:noFill/>
        </p:spPr>
        <p:txBody>
          <a:bodyPr wrap="none" rtlCol="0">
            <a:spAutoFit/>
          </a:bodyPr>
          <a:lstStyle/>
          <a:p>
            <a:pPr algn="ctr"/>
            <a:r>
              <a:rPr lang="en-US" sz="2400" b="1" dirty="0">
                <a:solidFill>
                  <a:schemeClr val="accent6">
                    <a:lumMod val="60000"/>
                    <a:lumOff val="40000"/>
                  </a:schemeClr>
                </a:solidFill>
              </a:rPr>
              <a:t>Anomaly</a:t>
            </a:r>
          </a:p>
        </p:txBody>
      </p:sp>
      <p:pic>
        <p:nvPicPr>
          <p:cNvPr id="9" name="Picture 8">
            <a:extLst>
              <a:ext uri="{FF2B5EF4-FFF2-40B4-BE49-F238E27FC236}">
                <a16:creationId xmlns:a16="http://schemas.microsoft.com/office/drawing/2014/main" id="{A6D1310F-3485-9142-AEFA-D9C038343A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97396" y="1316736"/>
            <a:ext cx="4016502" cy="6912864"/>
          </a:xfrm>
          <a:prstGeom prst="rect">
            <a:avLst/>
          </a:prstGeom>
        </p:spPr>
      </p:pic>
      <p:pic>
        <p:nvPicPr>
          <p:cNvPr id="10" name="Picture 9">
            <a:extLst>
              <a:ext uri="{FF2B5EF4-FFF2-40B4-BE49-F238E27FC236}">
                <a16:creationId xmlns:a16="http://schemas.microsoft.com/office/drawing/2014/main" id="{F6FDD208-EEE6-E44A-8095-BD3F7025C3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13898" y="1316736"/>
            <a:ext cx="4016502" cy="6912864"/>
          </a:xfrm>
          <a:prstGeom prst="rect">
            <a:avLst/>
          </a:prstGeom>
        </p:spPr>
      </p:pic>
      <p:sp>
        <p:nvSpPr>
          <p:cNvPr id="12" name="TextBox 11">
            <a:extLst>
              <a:ext uri="{FF2B5EF4-FFF2-40B4-BE49-F238E27FC236}">
                <a16:creationId xmlns:a16="http://schemas.microsoft.com/office/drawing/2014/main" id="{40CB5E3B-4DEF-D749-BB8E-74D6CA2A0A4C}"/>
              </a:ext>
            </a:extLst>
          </p:cNvPr>
          <p:cNvSpPr txBox="1"/>
          <p:nvPr/>
        </p:nvSpPr>
        <p:spPr>
          <a:xfrm>
            <a:off x="9097097" y="3023426"/>
            <a:ext cx="881973" cy="387798"/>
          </a:xfrm>
          <a:prstGeom prst="rect">
            <a:avLst/>
          </a:prstGeom>
          <a:noFill/>
        </p:spPr>
        <p:txBody>
          <a:bodyPr wrap="none" rtlCol="0">
            <a:spAutoFit/>
          </a:bodyPr>
          <a:lstStyle/>
          <a:p>
            <a:r>
              <a:rPr lang="en-US" sz="1920" b="1" dirty="0">
                <a:solidFill>
                  <a:srgbClr val="FF0000"/>
                </a:solidFill>
              </a:rPr>
              <a:t>NASH</a:t>
            </a:r>
          </a:p>
        </p:txBody>
      </p:sp>
      <p:sp>
        <p:nvSpPr>
          <p:cNvPr id="14" name="TextBox 13">
            <a:extLst>
              <a:ext uri="{FF2B5EF4-FFF2-40B4-BE49-F238E27FC236}">
                <a16:creationId xmlns:a16="http://schemas.microsoft.com/office/drawing/2014/main" id="{21496EA9-96E1-8340-B0F0-877459A6AB9B}"/>
              </a:ext>
            </a:extLst>
          </p:cNvPr>
          <p:cNvSpPr txBox="1"/>
          <p:nvPr/>
        </p:nvSpPr>
        <p:spPr>
          <a:xfrm>
            <a:off x="9202217" y="5340386"/>
            <a:ext cx="881973" cy="387798"/>
          </a:xfrm>
          <a:prstGeom prst="rect">
            <a:avLst/>
          </a:prstGeom>
          <a:noFill/>
        </p:spPr>
        <p:txBody>
          <a:bodyPr wrap="none" rtlCol="0">
            <a:spAutoFit/>
          </a:bodyPr>
          <a:lstStyle/>
          <a:p>
            <a:r>
              <a:rPr lang="en-US" sz="1920" b="1" dirty="0">
                <a:solidFill>
                  <a:srgbClr val="FF0000"/>
                </a:solidFill>
              </a:rPr>
              <a:t>NASH</a:t>
            </a:r>
          </a:p>
        </p:txBody>
      </p:sp>
      <p:sp>
        <p:nvSpPr>
          <p:cNvPr id="16" name="TextBox 15">
            <a:extLst>
              <a:ext uri="{FF2B5EF4-FFF2-40B4-BE49-F238E27FC236}">
                <a16:creationId xmlns:a16="http://schemas.microsoft.com/office/drawing/2014/main" id="{F1BD1FDE-161D-CE4D-9CFD-EB529C653C0E}"/>
              </a:ext>
            </a:extLst>
          </p:cNvPr>
          <p:cNvSpPr txBox="1"/>
          <p:nvPr/>
        </p:nvSpPr>
        <p:spPr>
          <a:xfrm>
            <a:off x="9222419" y="7627620"/>
            <a:ext cx="881973" cy="387798"/>
          </a:xfrm>
          <a:prstGeom prst="rect">
            <a:avLst/>
          </a:prstGeom>
          <a:noFill/>
        </p:spPr>
        <p:txBody>
          <a:bodyPr wrap="none" rtlCol="0">
            <a:spAutoFit/>
          </a:bodyPr>
          <a:lstStyle/>
          <a:p>
            <a:r>
              <a:rPr lang="en-US" sz="1920" b="1" dirty="0">
                <a:solidFill>
                  <a:srgbClr val="FF0000"/>
                </a:solidFill>
              </a:rPr>
              <a:t>NASH</a:t>
            </a:r>
          </a:p>
        </p:txBody>
      </p:sp>
    </p:spTree>
    <p:extLst>
      <p:ext uri="{BB962C8B-B14F-4D97-AF65-F5344CB8AC3E}">
        <p14:creationId xmlns:p14="http://schemas.microsoft.com/office/powerpoint/2010/main" val="24864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Plain.potx" id="{0782FAF7-70BE-4A7B-A9AB-04CE0CD8A8DE}" vid="{2CD97732-1318-4B64-80C1-95496D5ABA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3092</TotalTime>
  <Words>1253</Words>
  <Application>Microsoft Macintosh PowerPoint</Application>
  <PresentationFormat>Custom</PresentationFormat>
  <Paragraphs>218</Paragraphs>
  <Slides>15</Slides>
  <Notes>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Helvetica</vt:lpstr>
      <vt:lpstr>Wingdings</vt:lpstr>
      <vt:lpstr>PNNL_Option_4</vt:lpstr>
      <vt:lpstr>3-D Characteristics of MCSs East of the Rocky Mountains and Their Large-scale Environments</vt:lpstr>
      <vt:lpstr>Importance of MCS in the Hydrologic Cycle</vt:lpstr>
      <vt:lpstr>Objectives</vt:lpstr>
      <vt:lpstr>Dataset and Methodology</vt:lpstr>
      <vt:lpstr>An Example of Tracked MCS</vt:lpstr>
      <vt:lpstr>Seasonal Cycle of MCS Frequency and Precipitation</vt:lpstr>
      <vt:lpstr>MCS Seasonal Cycle in 3 Climate Regions</vt:lpstr>
      <vt:lpstr>Spring MCS Large-scale Environments</vt:lpstr>
      <vt:lpstr>Summer MCS Large-scale Environments </vt:lpstr>
      <vt:lpstr>MCS Genesis Locations</vt:lpstr>
      <vt:lpstr>MCS Precipitation Diurnal Cycle During Warm Seasons</vt:lpstr>
      <vt:lpstr>MCS Convective Feature Size and Intensity</vt:lpstr>
      <vt:lpstr>Warm Season MCS Feature Composite Evolution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Characteristics of MCSs East of the Rocky Mountains and Their Large-scale Environments</dc:title>
  <dc:creator>Zhe Feng</dc:creator>
  <cp:lastModifiedBy>Zhe Feng</cp:lastModifiedBy>
  <cp:revision>214</cp:revision>
  <dcterms:created xsi:type="dcterms:W3CDTF">2018-10-16T18:33:06Z</dcterms:created>
  <dcterms:modified xsi:type="dcterms:W3CDTF">2018-12-07T19:21:04Z</dcterms:modified>
</cp:coreProperties>
</file>