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81" r:id="rId3"/>
    <p:sldId id="278" r:id="rId4"/>
    <p:sldId id="282" r:id="rId5"/>
    <p:sldId id="274" r:id="rId6"/>
    <p:sldId id="275" r:id="rId7"/>
    <p:sldId id="257" r:id="rId8"/>
    <p:sldId id="258" r:id="rId9"/>
    <p:sldId id="260" r:id="rId10"/>
    <p:sldId id="265" r:id="rId11"/>
    <p:sldId id="264" r:id="rId12"/>
    <p:sldId id="261" r:id="rId13"/>
    <p:sldId id="259" r:id="rId14"/>
    <p:sldId id="271" r:id="rId15"/>
    <p:sldId id="266" r:id="rId16"/>
    <p:sldId id="267" r:id="rId17"/>
    <p:sldId id="283" r:id="rId18"/>
    <p:sldId id="284" r:id="rId19"/>
    <p:sldId id="273" r:id="rId20"/>
    <p:sldId id="262" r:id="rId21"/>
    <p:sldId id="272" r:id="rId22"/>
    <p:sldId id="268" r:id="rId23"/>
    <p:sldId id="287" r:id="rId24"/>
    <p:sldId id="286" r:id="rId25"/>
    <p:sldId id="285" r:id="rId26"/>
    <p:sldId id="26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AE38"/>
    <a:srgbClr val="E3BE94"/>
    <a:srgbClr val="33CC33"/>
    <a:srgbClr val="0000FF"/>
    <a:srgbClr val="6A686D"/>
    <a:srgbClr val="3A19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42" autoAdjust="0"/>
  </p:normalViewPr>
  <p:slideViewPr>
    <p:cSldViewPr snapToGrid="0">
      <p:cViewPr varScale="1">
        <p:scale>
          <a:sx n="162" d="100"/>
          <a:sy n="162" d="100"/>
        </p:scale>
        <p:origin x="-992" y="-96"/>
      </p:cViewPr>
      <p:guideLst>
        <p:guide orient="horz" pos="2144"/>
        <p:guide pos="28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B89C38-939D-6C4D-8E42-3C5C79196D74}" type="datetimeFigureOut">
              <a:rPr lang="en-US" smtClean="0"/>
              <a:t>6/28/18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E53FE-28CD-B545-8B68-D5DF4BEEA523}" type="slidenum">
              <a:rPr lang="en-US" smtClean="0"/>
              <a:t>‹#›</a:t>
            </a:fld>
            <a:endParaRPr lang="en-US"/>
          </a:p>
        </p:txBody>
      </p:sp>
    </p:spTree>
    <p:extLst>
      <p:ext uri="{BB962C8B-B14F-4D97-AF65-F5344CB8AC3E}">
        <p14:creationId xmlns:p14="http://schemas.microsoft.com/office/powerpoint/2010/main" val="33339470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1</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Arial" charset="0"/>
                <a:ea typeface="ＭＳ Ｐゴシック" charset="0"/>
                <a:cs typeface="ＭＳ Ｐゴシック" charset="0"/>
              </a:defRPr>
            </a:lvl1pPr>
            <a:lvl2pPr marL="702756" indent="-270291" defTabSz="914485" eaLnBrk="0" hangingPunct="0">
              <a:defRPr sz="2300" b="1">
                <a:solidFill>
                  <a:schemeClr val="tx1"/>
                </a:solidFill>
                <a:latin typeface="Arial" charset="0"/>
                <a:ea typeface="ＭＳ Ｐゴシック" charset="0"/>
              </a:defRPr>
            </a:lvl2pPr>
            <a:lvl3pPr marL="1081164" indent="-216233" defTabSz="914485" eaLnBrk="0" hangingPunct="0">
              <a:defRPr sz="2300" b="1">
                <a:solidFill>
                  <a:schemeClr val="tx1"/>
                </a:solidFill>
                <a:latin typeface="Arial" charset="0"/>
                <a:ea typeface="ＭＳ Ｐゴシック" charset="0"/>
              </a:defRPr>
            </a:lvl3pPr>
            <a:lvl4pPr marL="1513629" indent="-216233" defTabSz="914485" eaLnBrk="0" hangingPunct="0">
              <a:defRPr sz="2300" b="1">
                <a:solidFill>
                  <a:schemeClr val="tx1"/>
                </a:solidFill>
                <a:latin typeface="Arial" charset="0"/>
                <a:ea typeface="ＭＳ Ｐゴシック" charset="0"/>
              </a:defRPr>
            </a:lvl4pPr>
            <a:lvl5pPr marL="1946095" indent="-216233" defTabSz="914485" eaLnBrk="0" hangingPunct="0">
              <a:defRPr sz="2300" b="1">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Arial" charset="0"/>
                <a:ea typeface="ＭＳ Ｐゴシック" charset="0"/>
              </a:defRPr>
            </a:lvl9pPr>
          </a:lstStyle>
          <a:p>
            <a:pPr eaLnBrk="1" hangingPunct="1"/>
            <a:fld id="{DC908573-B3BD-494C-A6AC-95028A18B705}" type="slidenum">
              <a:rPr lang="en-US" sz="1200">
                <a:solidFill>
                  <a:srgbClr val="000000"/>
                </a:solidFill>
              </a:rPr>
              <a:pPr eaLnBrk="1" hangingPunct="1"/>
              <a:t>11</a:t>
            </a:fld>
            <a:endParaRPr lang="en-US" sz="1200">
              <a:solidFill>
                <a:srgbClr val="000000"/>
              </a:solidFill>
            </a:endParaRPr>
          </a:p>
        </p:txBody>
      </p:sp>
      <p:sp>
        <p:nvSpPr>
          <p:cNvPr id="28674"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28675" name="Rectangle 3"/>
          <p:cNvSpPr>
            <a:spLocks noGrp="1" noChangeArrowheads="1"/>
          </p:cNvSpPr>
          <p:nvPr>
            <p:ph type="body" idx="1"/>
          </p:nvPr>
        </p:nvSpPr>
        <p:spPr>
          <a:xfrm>
            <a:off x="913805" y="4342191"/>
            <a:ext cx="5030391" cy="4115405"/>
          </a:xfrm>
          <a:solidFill>
            <a:srgbClr val="FFFFFF"/>
          </a:solidFill>
          <a:ln>
            <a:solidFill>
              <a:srgbClr val="000000"/>
            </a:solidFill>
          </a:ln>
        </p:spPr>
        <p:txBody>
          <a:bodyPr lIns="86478" tIns="43239" rIns="86478" bIns="43239"/>
          <a:lstStyle/>
          <a:p>
            <a:pPr eaLnBrk="1" hangingPunct="1">
              <a:spcBef>
                <a:spcPct val="0"/>
              </a:spcBef>
            </a:pPr>
            <a:r>
              <a:rPr lang="en-US">
                <a:latin typeface="Times New Roman" charset="0"/>
                <a:ea typeface="ＭＳ Ｐゴシック" charset="0"/>
                <a:cs typeface="ＭＳ Ｐゴシック" charset="0"/>
              </a:rPr>
              <a:t>Stratus and stratocumulus are related to </a:t>
            </a:r>
          </a:p>
          <a:p>
            <a:pPr eaLnBrk="1" hangingPunct="1">
              <a:spcBef>
                <a:spcPct val="0"/>
              </a:spcBef>
            </a:pPr>
            <a:r>
              <a:rPr lang="en-US">
                <a:latin typeface="Times New Roman" charset="0"/>
                <a:ea typeface="ＭＳ Ｐゴシック" charset="0"/>
                <a:cs typeface="ＭＳ Ｐゴシック" charset="0"/>
              </a:rPr>
              <a:t>   </a:t>
            </a:r>
            <a:r>
              <a:rPr lang="en-US" u="sng">
                <a:latin typeface="Times New Roman" charset="0"/>
                <a:ea typeface="ＭＳ Ｐゴシック" charset="0"/>
                <a:cs typeface="ＭＳ Ｐゴシック" charset="0"/>
              </a:rPr>
              <a:t>SST</a:t>
            </a:r>
            <a:r>
              <a:rPr lang="en-US">
                <a:latin typeface="Times New Roman" charset="0"/>
                <a:ea typeface="ＭＳ Ｐゴシック" charset="0"/>
                <a:cs typeface="ＭＳ Ｐゴシック" charset="0"/>
              </a:rPr>
              <a:t> and  </a:t>
            </a:r>
          </a:p>
          <a:p>
            <a:pPr eaLnBrk="1" hangingPunct="1">
              <a:spcBef>
                <a:spcPct val="0"/>
              </a:spcBef>
            </a:pPr>
            <a:r>
              <a:rPr lang="en-US">
                <a:latin typeface="Times New Roman" charset="0"/>
                <a:ea typeface="ＭＳ Ｐゴシック" charset="0"/>
                <a:cs typeface="ＭＳ Ｐゴシック" charset="0"/>
              </a:rPr>
              <a:t>   </a:t>
            </a:r>
            <a:r>
              <a:rPr lang="en-US" u="sng">
                <a:latin typeface="Times New Roman" charset="0"/>
                <a:ea typeface="ＭＳ Ｐゴシック" charset="0"/>
                <a:cs typeface="ＭＳ Ｐゴシック" charset="0"/>
              </a:rPr>
              <a:t>LARGE-SCALE CIRC</a:t>
            </a:r>
            <a:r>
              <a:rPr lang="en-US">
                <a:latin typeface="Times New Roman" charset="0"/>
                <a:ea typeface="ＭＳ Ｐゴシック" charset="0"/>
                <a:cs typeface="ＭＳ Ｐゴシック" charset="0"/>
              </a:rPr>
              <a:t>. </a:t>
            </a:r>
          </a:p>
          <a:p>
            <a:pPr eaLnBrk="1" hangingPunct="1">
              <a:spcBef>
                <a:spcPct val="0"/>
              </a:spcBef>
            </a:pPr>
            <a:r>
              <a:rPr lang="en-US">
                <a:latin typeface="Times New Roman" charset="0"/>
                <a:ea typeface="ＭＳ Ｐゴシック" charset="0"/>
                <a:cs typeface="ＭＳ Ｐゴシック" charset="0"/>
              </a:rPr>
              <a:t>   See next slides.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12</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13</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14</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20</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21</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22</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26</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2</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4</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5</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6</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7</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8</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9</a:t>
            </a:fld>
            <a:endParaRPr lang="en-US"/>
          </a:p>
        </p:txBody>
      </p:sp>
    </p:spTree>
    <p:extLst>
      <p:ext uri="{BB962C8B-B14F-4D97-AF65-F5344CB8AC3E}">
        <p14:creationId xmlns:p14="http://schemas.microsoft.com/office/powerpoint/2010/main" val="418997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Arial" charset="0"/>
                <a:ea typeface="ＭＳ Ｐゴシック" charset="0"/>
                <a:cs typeface="ＭＳ Ｐゴシック" charset="0"/>
              </a:defRPr>
            </a:lvl1pPr>
            <a:lvl2pPr marL="702756" indent="-270291" defTabSz="914485" eaLnBrk="0" hangingPunct="0">
              <a:defRPr sz="2300" b="1">
                <a:solidFill>
                  <a:schemeClr val="tx1"/>
                </a:solidFill>
                <a:latin typeface="Arial" charset="0"/>
                <a:ea typeface="ＭＳ Ｐゴシック" charset="0"/>
              </a:defRPr>
            </a:lvl2pPr>
            <a:lvl3pPr marL="1081164" indent="-216233" defTabSz="914485" eaLnBrk="0" hangingPunct="0">
              <a:defRPr sz="2300" b="1">
                <a:solidFill>
                  <a:schemeClr val="tx1"/>
                </a:solidFill>
                <a:latin typeface="Arial" charset="0"/>
                <a:ea typeface="ＭＳ Ｐゴシック" charset="0"/>
              </a:defRPr>
            </a:lvl3pPr>
            <a:lvl4pPr marL="1513629" indent="-216233" defTabSz="914485" eaLnBrk="0" hangingPunct="0">
              <a:defRPr sz="2300" b="1">
                <a:solidFill>
                  <a:schemeClr val="tx1"/>
                </a:solidFill>
                <a:latin typeface="Arial" charset="0"/>
                <a:ea typeface="ＭＳ Ｐゴシック" charset="0"/>
              </a:defRPr>
            </a:lvl4pPr>
            <a:lvl5pPr marL="1946095" indent="-216233" defTabSz="914485" eaLnBrk="0" hangingPunct="0">
              <a:defRPr sz="2300" b="1">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Arial" charset="0"/>
                <a:ea typeface="ＭＳ Ｐゴシック" charset="0"/>
              </a:defRPr>
            </a:lvl9pPr>
          </a:lstStyle>
          <a:p>
            <a:pPr eaLnBrk="1" hangingPunct="1"/>
            <a:fld id="{FF33CEC4-4335-B547-9C63-3450C533C3F7}" type="slidenum">
              <a:rPr lang="en-US" sz="1200">
                <a:solidFill>
                  <a:srgbClr val="000000"/>
                </a:solidFill>
              </a:rPr>
              <a:pPr eaLnBrk="1" hangingPunct="1"/>
              <a:t>10</a:t>
            </a:fld>
            <a:endParaRPr lang="en-US" sz="1200">
              <a:solidFill>
                <a:srgbClr val="000000"/>
              </a:solidFill>
            </a:endParaRPr>
          </a:p>
        </p:txBody>
      </p:sp>
      <p:sp>
        <p:nvSpPr>
          <p:cNvPr id="30722"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30723" name="Rectangle 3"/>
          <p:cNvSpPr>
            <a:spLocks noGrp="1" noChangeArrowheads="1"/>
          </p:cNvSpPr>
          <p:nvPr>
            <p:ph type="body" idx="1"/>
          </p:nvPr>
        </p:nvSpPr>
        <p:spPr>
          <a:xfrm>
            <a:off x="913805" y="4342191"/>
            <a:ext cx="5030391" cy="4115405"/>
          </a:xfrm>
          <a:solidFill>
            <a:srgbClr val="FFFFFF"/>
          </a:solidFill>
          <a:ln>
            <a:solidFill>
              <a:srgbClr val="000000"/>
            </a:solidFill>
          </a:ln>
        </p:spPr>
        <p:txBody>
          <a:bodyPr lIns="86478" tIns="43239" rIns="86478" bIns="43239"/>
          <a:lstStyle/>
          <a:p>
            <a:pPr eaLnBrk="1" hangingPunct="1">
              <a:spcBef>
                <a:spcPct val="0"/>
              </a:spcBef>
            </a:pPr>
            <a:r>
              <a:rPr lang="en-US">
                <a:latin typeface="Times New Roman" charset="0"/>
                <a:ea typeface="ＭＳ Ｐゴシック" charset="0"/>
                <a:cs typeface="ＭＳ Ｐゴシック" charset="0"/>
              </a:rPr>
              <a:t>Stratus and stratocumulus are related to </a:t>
            </a:r>
          </a:p>
          <a:p>
            <a:pPr eaLnBrk="1" hangingPunct="1">
              <a:spcBef>
                <a:spcPct val="0"/>
              </a:spcBef>
            </a:pPr>
            <a:r>
              <a:rPr lang="en-US">
                <a:latin typeface="Times New Roman" charset="0"/>
                <a:ea typeface="ＭＳ Ｐゴシック" charset="0"/>
                <a:cs typeface="ＭＳ Ｐゴシック" charset="0"/>
              </a:rPr>
              <a:t>   </a:t>
            </a:r>
            <a:r>
              <a:rPr lang="en-US" u="sng">
                <a:latin typeface="Times New Roman" charset="0"/>
                <a:ea typeface="ＭＳ Ｐゴシック" charset="0"/>
                <a:cs typeface="ＭＳ Ｐゴシック" charset="0"/>
              </a:rPr>
              <a:t>SST</a:t>
            </a:r>
            <a:r>
              <a:rPr lang="en-US">
                <a:latin typeface="Times New Roman" charset="0"/>
                <a:ea typeface="ＭＳ Ｐゴシック" charset="0"/>
                <a:cs typeface="ＭＳ Ｐゴシック" charset="0"/>
              </a:rPr>
              <a:t> and  </a:t>
            </a:r>
          </a:p>
          <a:p>
            <a:pPr eaLnBrk="1" hangingPunct="1">
              <a:spcBef>
                <a:spcPct val="0"/>
              </a:spcBef>
            </a:pPr>
            <a:r>
              <a:rPr lang="en-US">
                <a:latin typeface="Times New Roman" charset="0"/>
                <a:ea typeface="ＭＳ Ｐゴシック" charset="0"/>
                <a:cs typeface="ＭＳ Ｐゴシック" charset="0"/>
              </a:rPr>
              <a:t>   </a:t>
            </a:r>
            <a:r>
              <a:rPr lang="en-US" u="sng">
                <a:latin typeface="Times New Roman" charset="0"/>
                <a:ea typeface="ＭＳ Ｐゴシック" charset="0"/>
                <a:cs typeface="ＭＳ Ｐゴシック" charset="0"/>
              </a:rPr>
              <a:t>LARGE-SCALE CIRC</a:t>
            </a:r>
            <a:r>
              <a:rPr lang="en-US">
                <a:latin typeface="Times New Roman" charset="0"/>
                <a:ea typeface="ＭＳ Ｐゴシック" charset="0"/>
                <a:cs typeface="ＭＳ Ｐゴシック" charset="0"/>
              </a:rPr>
              <a:t>. </a:t>
            </a:r>
          </a:p>
          <a:p>
            <a:pPr eaLnBrk="1" hangingPunct="1">
              <a:spcBef>
                <a:spcPct val="0"/>
              </a:spcBef>
            </a:pPr>
            <a:r>
              <a:rPr lang="en-US">
                <a:latin typeface="Times New Roman" charset="0"/>
                <a:ea typeface="ＭＳ Ｐゴシック" charset="0"/>
                <a:cs typeface="ＭＳ Ｐゴシック" charset="0"/>
              </a:rPr>
              <a:t>   See next slides.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69131545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60857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33600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32841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3075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40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939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77012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19683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95871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6/28/18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07155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6505331"/>
            <a:ext cx="9144000" cy="369332"/>
          </a:xfrm>
          <a:prstGeom prst="rect">
            <a:avLst/>
          </a:prstGeom>
          <a:solidFill>
            <a:srgbClr val="E3BE94"/>
          </a:solidFill>
        </p:spPr>
        <p:txBody>
          <a:bodyPr wrap="square" rtlCol="0">
            <a:spAutoFit/>
          </a:bodyPr>
          <a:lstStyle/>
          <a:p>
            <a:pPr algn="ctr"/>
            <a:r>
              <a:rPr lang="en-US" dirty="0" smtClean="0">
                <a:solidFill>
                  <a:srgbClr val="6A686D"/>
                </a:solidFill>
              </a:rPr>
              <a:t>PNNL S&amp;T Symposium, Richland, 28 June 2018</a:t>
            </a:r>
            <a:endParaRPr lang="en-US" dirty="0">
              <a:solidFill>
                <a:srgbClr val="6A686D"/>
              </a:solidFill>
            </a:endParaRPr>
          </a:p>
        </p:txBody>
      </p:sp>
    </p:spTree>
    <p:extLst>
      <p:ext uri="{BB962C8B-B14F-4D97-AF65-F5344CB8AC3E}">
        <p14:creationId xmlns:p14="http://schemas.microsoft.com/office/powerpoint/2010/main" val="244894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200" y="750165"/>
            <a:ext cx="8411601" cy="1446550"/>
          </a:xfrm>
          <a:prstGeom prst="rect">
            <a:avLst/>
          </a:prstGeom>
          <a:noFill/>
        </p:spPr>
        <p:txBody>
          <a:bodyPr wrap="square" rtlCol="0">
            <a:spAutoFit/>
          </a:bodyPr>
          <a:lstStyle/>
          <a:p>
            <a:pPr algn="ctr"/>
            <a:r>
              <a:rPr lang="en-US" sz="4400" dirty="0" smtClean="0"/>
              <a:t>Studying Clouds and Precipitation:</a:t>
            </a:r>
            <a:r>
              <a:rPr lang="en-US" sz="4400" dirty="0"/>
              <a:t> </a:t>
            </a:r>
            <a:r>
              <a:rPr lang="en-US" sz="4400" dirty="0" smtClean="0"/>
              <a:t>A Key to Understanding Climate</a:t>
            </a:r>
            <a:endParaRPr lang="en-US" sz="4400" dirty="0"/>
          </a:p>
        </p:txBody>
      </p:sp>
      <p:sp>
        <p:nvSpPr>
          <p:cNvPr id="7" name="TextBox 6"/>
          <p:cNvSpPr txBox="1"/>
          <p:nvPr/>
        </p:nvSpPr>
        <p:spPr>
          <a:xfrm>
            <a:off x="0" y="2910489"/>
            <a:ext cx="9144000" cy="1077218"/>
          </a:xfrm>
          <a:prstGeom prst="rect">
            <a:avLst/>
          </a:prstGeom>
          <a:noFill/>
        </p:spPr>
        <p:txBody>
          <a:bodyPr wrap="square" rtlCol="0">
            <a:spAutoFit/>
          </a:bodyPr>
          <a:lstStyle/>
          <a:p>
            <a:pPr algn="ctr"/>
            <a:r>
              <a:rPr lang="en-US" sz="3200" dirty="0" smtClean="0"/>
              <a:t>Robert A. Houze, Jr.</a:t>
            </a:r>
          </a:p>
          <a:p>
            <a:pPr algn="ctr"/>
            <a:r>
              <a:rPr lang="en-US" sz="3200" dirty="0" smtClean="0"/>
              <a:t>University of Washington and PNNL/ASGCD</a:t>
            </a:r>
            <a:endParaRPr lang="en-US" sz="3200" dirty="0"/>
          </a:p>
        </p:txBody>
      </p:sp>
      <p:pic>
        <p:nvPicPr>
          <p:cNvPr id="11" name="Picture 10" descr="pnnl_logo.png"/>
          <p:cNvPicPr>
            <a:picLocks noChangeAspect="1"/>
          </p:cNvPicPr>
          <p:nvPr/>
        </p:nvPicPr>
        <p:blipFill rotWithShape="1">
          <a:blip r:embed="rId3">
            <a:extLst>
              <a:ext uri="{28A0092B-C50C-407E-A947-70E740481C1C}">
                <a14:useLocalDpi xmlns:a14="http://schemas.microsoft.com/office/drawing/2010/main" val="0"/>
              </a:ext>
            </a:extLst>
          </a:blip>
          <a:srcRect t="19513" b="26819"/>
          <a:stretch/>
        </p:blipFill>
        <p:spPr>
          <a:xfrm>
            <a:off x="6701693" y="5181600"/>
            <a:ext cx="1861410" cy="998968"/>
          </a:xfrm>
          <a:prstGeom prst="rect">
            <a:avLst/>
          </a:prstGeom>
        </p:spPr>
      </p:pic>
      <p:pic>
        <p:nvPicPr>
          <p:cNvPr id="12" name="Picture 11"/>
          <p:cNvPicPr>
            <a:picLocks noChangeAspect="1"/>
          </p:cNvPicPr>
          <p:nvPr/>
        </p:nvPicPr>
        <p:blipFill>
          <a:blip r:embed="rId4"/>
          <a:stretch>
            <a:fillRect/>
          </a:stretch>
        </p:blipFill>
        <p:spPr>
          <a:xfrm>
            <a:off x="660400" y="5370626"/>
            <a:ext cx="1562100" cy="766405"/>
          </a:xfrm>
          <a:prstGeom prst="rect">
            <a:avLst/>
          </a:prstGeom>
        </p:spPr>
      </p:pic>
    </p:spTree>
    <p:extLst>
      <p:ext uri="{BB962C8B-B14F-4D97-AF65-F5344CB8AC3E}">
        <p14:creationId xmlns:p14="http://schemas.microsoft.com/office/powerpoint/2010/main" val="6419327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19200" y="1209675"/>
            <a:ext cx="6705600" cy="5137150"/>
          </a:xfrm>
          <a:prstGeom prst="rect">
            <a:avLst/>
          </a:prstGeom>
          <a:solidFill>
            <a:schemeClr val="bg2">
              <a:lumMod val="95000"/>
              <a:lumOff val="5000"/>
            </a:schemeClr>
          </a:solidFill>
          <a:ln w="9525" cap="flat" cmpd="sng" algn="ctr">
            <a:noFill/>
            <a:prstDash val="solid"/>
            <a:round/>
            <a:headEnd type="none" w="med" len="med"/>
            <a:tailEnd type="none" w="med" len="med"/>
          </a:ln>
          <a:effectLst/>
        </p:spPr>
        <p:txBody>
          <a:bodyPr/>
          <a:lstStyle/>
          <a:p>
            <a:pPr>
              <a:defRPr/>
            </a:pPr>
            <a:endParaRPr lang="en-US">
              <a:solidFill>
                <a:srgbClr val="FFFFFF"/>
              </a:solidFill>
              <a:latin typeface="Arial" pitchFamily="-110" charset="0"/>
              <a:ea typeface="ＭＳ Ｐゴシック" pitchFamily="-111" charset="-128"/>
              <a:cs typeface="ＭＳ Ｐゴシック" pitchFamily="-111" charset="-128"/>
            </a:endParaRPr>
          </a:p>
        </p:txBody>
      </p:sp>
      <p:graphicFrame>
        <p:nvGraphicFramePr>
          <p:cNvPr id="29698" name="Object 2"/>
          <p:cNvGraphicFramePr>
            <a:graphicFrameLocks noChangeAspect="1"/>
          </p:cNvGraphicFramePr>
          <p:nvPr/>
        </p:nvGraphicFramePr>
        <p:xfrm>
          <a:off x="1246188" y="1447800"/>
          <a:ext cx="6653212" cy="4572000"/>
        </p:xfrm>
        <a:graphic>
          <a:graphicData uri="http://schemas.openxmlformats.org/presentationml/2006/ole">
            <mc:AlternateContent xmlns:mc="http://schemas.openxmlformats.org/markup-compatibility/2006">
              <mc:Choice xmlns:v="urn:schemas-microsoft-com:vml" Requires="v">
                <p:oleObj spid="_x0000_s3118" name="Image" r:id="rId4" imgW="6653968" imgH="4571429" progId="">
                  <p:embed/>
                </p:oleObj>
              </mc:Choice>
              <mc:Fallback>
                <p:oleObj name="Image" r:id="rId4" imgW="6653968" imgH="45714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1447800"/>
                        <a:ext cx="66532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699" name="Text Box 4"/>
          <p:cNvSpPr txBox="1">
            <a:spLocks noChangeArrowheads="1"/>
          </p:cNvSpPr>
          <p:nvPr/>
        </p:nvSpPr>
        <p:spPr bwMode="auto">
          <a:xfrm>
            <a:off x="0" y="355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600" b="0">
                <a:solidFill>
                  <a:srgbClr val="FFFFFF"/>
                </a:solidFill>
              </a:rPr>
              <a:t>Stratus &amp; Stratocumulus</a:t>
            </a:r>
          </a:p>
        </p:txBody>
      </p:sp>
      <p:pic>
        <p:nvPicPr>
          <p:cNvPr id="29700" name="Picture 5" descr="Stratus-revers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320429"/>
            <a:ext cx="67056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0" y="2921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600" b="0" dirty="0"/>
              <a:t>Stratus &amp; Stratocumulus</a:t>
            </a:r>
          </a:p>
        </p:txBody>
      </p:sp>
    </p:spTree>
    <p:extLst>
      <p:ext uri="{BB962C8B-B14F-4D97-AF65-F5344CB8AC3E}">
        <p14:creationId xmlns:p14="http://schemas.microsoft.com/office/powerpoint/2010/main" val="17788866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19200" y="1209675"/>
            <a:ext cx="6705600" cy="5137150"/>
          </a:xfrm>
          <a:prstGeom prst="rect">
            <a:avLst/>
          </a:prstGeom>
          <a:solidFill>
            <a:schemeClr val="bg2">
              <a:lumMod val="95000"/>
              <a:lumOff val="5000"/>
            </a:schemeClr>
          </a:solidFill>
          <a:ln w="9525" cap="flat" cmpd="sng" algn="ctr">
            <a:noFill/>
            <a:prstDash val="solid"/>
            <a:round/>
            <a:headEnd type="none" w="med" len="med"/>
            <a:tailEnd type="none" w="med" len="med"/>
          </a:ln>
          <a:effectLst/>
        </p:spPr>
        <p:txBody>
          <a:bodyPr/>
          <a:lstStyle/>
          <a:p>
            <a:pPr>
              <a:defRPr/>
            </a:pPr>
            <a:endParaRPr lang="en-US">
              <a:solidFill>
                <a:srgbClr val="FFFFFF"/>
              </a:solidFill>
              <a:latin typeface="Arial" pitchFamily="-110" charset="0"/>
              <a:ea typeface="ＭＳ Ｐゴシック" pitchFamily="-111" charset="-128"/>
              <a:cs typeface="ＭＳ Ｐゴシック" pitchFamily="-111" charset="-128"/>
            </a:endParaRPr>
          </a:p>
        </p:txBody>
      </p:sp>
      <p:graphicFrame>
        <p:nvGraphicFramePr>
          <p:cNvPr id="27650" name="Object 2"/>
          <p:cNvGraphicFramePr>
            <a:graphicFrameLocks noChangeAspect="1"/>
          </p:cNvGraphicFramePr>
          <p:nvPr/>
        </p:nvGraphicFramePr>
        <p:xfrm>
          <a:off x="1246188" y="1447800"/>
          <a:ext cx="6653212" cy="4572000"/>
        </p:xfrm>
        <a:graphic>
          <a:graphicData uri="http://schemas.openxmlformats.org/presentationml/2006/ole">
            <mc:AlternateContent xmlns:mc="http://schemas.openxmlformats.org/markup-compatibility/2006">
              <mc:Choice xmlns:v="urn:schemas-microsoft-com:vml" Requires="v">
                <p:oleObj spid="_x0000_s1070" name="Image" r:id="rId4" imgW="6653968" imgH="4571429" progId="">
                  <p:embed/>
                </p:oleObj>
              </mc:Choice>
              <mc:Fallback>
                <p:oleObj name="Image" r:id="rId4" imgW="6653968" imgH="45714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1447800"/>
                        <a:ext cx="66532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651" name="Text Box 4"/>
          <p:cNvSpPr txBox="1">
            <a:spLocks noChangeArrowheads="1"/>
          </p:cNvSpPr>
          <p:nvPr/>
        </p:nvSpPr>
        <p:spPr bwMode="auto">
          <a:xfrm>
            <a:off x="0" y="355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600" b="0">
                <a:solidFill>
                  <a:srgbClr val="FFFFFF"/>
                </a:solidFill>
              </a:rPr>
              <a:t>Stratus &amp; Stratocumulus</a:t>
            </a:r>
          </a:p>
        </p:txBody>
      </p:sp>
      <p:pic>
        <p:nvPicPr>
          <p:cNvPr id="27652" name="Picture 5" descr="Stratus-revers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438275"/>
            <a:ext cx="67056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RFrever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091829"/>
            <a:ext cx="67056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0" y="2921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600" b="0" dirty="0"/>
              <a:t>Stratus &amp; Stratocumulus</a:t>
            </a:r>
          </a:p>
        </p:txBody>
      </p:sp>
    </p:spTree>
    <p:extLst>
      <p:ext uri="{BB962C8B-B14F-4D97-AF65-F5344CB8AC3E}">
        <p14:creationId xmlns:p14="http://schemas.microsoft.com/office/powerpoint/2010/main" val="33045648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9144000" cy="6858000"/>
          </a:xfrm>
          <a:prstGeom prst="rect">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lIns="101716" tIns="50859" rIns="101716" bIns="50859"/>
          <a:lstStyle/>
          <a:p>
            <a:pPr defTabSz="1017157" fontAlgn="base">
              <a:spcBef>
                <a:spcPct val="0"/>
              </a:spcBef>
              <a:spcAft>
                <a:spcPct val="0"/>
              </a:spcAft>
            </a:pPr>
            <a:endParaRPr lang="en-US" sz="2700">
              <a:solidFill>
                <a:srgbClr val="FFFFFF"/>
              </a:solidFill>
              <a:latin typeface="Times New Roman" charset="0"/>
              <a:ea typeface="ＭＳ Ｐゴシック" charset="0"/>
              <a:cs typeface="ＭＳ Ｐゴシック" charset="0"/>
            </a:endParaRPr>
          </a:p>
        </p:txBody>
      </p:sp>
      <p:pic>
        <p:nvPicPr>
          <p:cNvPr id="3" name="Content Placeholder 2" descr="201005042010GEIR.JPG"/>
          <p:cNvPicPr>
            <a:picLocks noChangeAspect="1"/>
          </p:cNvPicPr>
          <p:nvPr/>
        </p:nvPicPr>
        <p:blipFill>
          <a:blip r:embed="rId3">
            <a:extLst>
              <a:ext uri="{28A0092B-C50C-407E-A947-70E740481C1C}">
                <a14:useLocalDpi xmlns:a14="http://schemas.microsoft.com/office/drawing/2010/main" val="0"/>
              </a:ext>
            </a:extLst>
          </a:blip>
          <a:srcRect l="-20833" r="-20833"/>
          <a:stretch>
            <a:fillRect/>
          </a:stretch>
        </p:blipFill>
        <p:spPr>
          <a:xfrm>
            <a:off x="212513" y="149013"/>
            <a:ext cx="8549640" cy="6217920"/>
          </a:xfrm>
          <a:prstGeom prst="rect">
            <a:avLst/>
          </a:prstGeom>
        </p:spPr>
      </p:pic>
      <p:sp>
        <p:nvSpPr>
          <p:cNvPr id="4" name="TextBox 4"/>
          <p:cNvSpPr txBox="1">
            <a:spLocks noChangeArrowheads="1"/>
          </p:cNvSpPr>
          <p:nvPr/>
        </p:nvSpPr>
        <p:spPr bwMode="auto">
          <a:xfrm>
            <a:off x="932445" y="3284965"/>
            <a:ext cx="2877110"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dirty="0">
                <a:solidFill>
                  <a:srgbClr val="FFFFFF"/>
                </a:solidFill>
              </a:rPr>
              <a:t>Marine stratocumulus</a:t>
            </a:r>
          </a:p>
        </p:txBody>
      </p:sp>
      <p:cxnSp>
        <p:nvCxnSpPr>
          <p:cNvPr id="5" name="Straight Arrow Connector 5"/>
          <p:cNvCxnSpPr>
            <a:cxnSpLocks noChangeShapeType="1"/>
          </p:cNvCxnSpPr>
          <p:nvPr/>
        </p:nvCxnSpPr>
        <p:spPr bwMode="auto">
          <a:xfrm>
            <a:off x="1972733" y="3776137"/>
            <a:ext cx="1988980" cy="626110"/>
          </a:xfrm>
          <a:prstGeom prst="straightConnector1">
            <a:avLst/>
          </a:prstGeom>
          <a:noFill/>
          <a:ln w="190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6" name="Straight Arrow Connector 8"/>
          <p:cNvCxnSpPr>
            <a:cxnSpLocks noChangeShapeType="1"/>
          </p:cNvCxnSpPr>
          <p:nvPr/>
        </p:nvCxnSpPr>
        <p:spPr bwMode="auto">
          <a:xfrm rot="5400000" flipH="1" flipV="1">
            <a:off x="1684709" y="2537687"/>
            <a:ext cx="1002136" cy="492443"/>
          </a:xfrm>
          <a:prstGeom prst="straightConnector1">
            <a:avLst/>
          </a:prstGeom>
          <a:noFill/>
          <a:ln w="19050">
            <a:solidFill>
              <a:srgbClr val="FFFFFF"/>
            </a:solidFill>
            <a:round/>
            <a:headEnd/>
            <a:tailEnd type="arrow" w="med" len="med"/>
          </a:ln>
          <a:extLst>
            <a:ext uri="{909E8E84-426E-40dd-AFC4-6F175D3DCCD1}">
              <a14:hiddenFill xmlns:a14="http://schemas.microsoft.com/office/drawing/2010/main">
                <a:noFill/>
              </a14:hiddenFill>
            </a:ext>
          </a:extLst>
        </p:spPr>
      </p:cxnSp>
      <p:grpSp>
        <p:nvGrpSpPr>
          <p:cNvPr id="2" name="Group 1"/>
          <p:cNvGrpSpPr/>
          <p:nvPr/>
        </p:nvGrpSpPr>
        <p:grpSpPr>
          <a:xfrm>
            <a:off x="2786645" y="1722865"/>
            <a:ext cx="3945311" cy="1058435"/>
            <a:chOff x="2786645" y="1722865"/>
            <a:chExt cx="3945311" cy="1058435"/>
          </a:xfrm>
        </p:grpSpPr>
        <p:sp>
          <p:nvSpPr>
            <p:cNvPr id="8" name="TextBox 4"/>
            <p:cNvSpPr txBox="1">
              <a:spLocks noChangeArrowheads="1"/>
            </p:cNvSpPr>
            <p:nvPr/>
          </p:nvSpPr>
          <p:spPr bwMode="auto">
            <a:xfrm>
              <a:off x="2786645" y="1722865"/>
              <a:ext cx="3945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dirty="0" smtClean="0">
                  <a:solidFill>
                    <a:srgbClr val="FFFFFF"/>
                  </a:solidFill>
                </a:rPr>
                <a:t>Mesoscale convective systems</a:t>
              </a:r>
              <a:endParaRPr lang="en-US" dirty="0">
                <a:solidFill>
                  <a:srgbClr val="FFFFFF"/>
                </a:solidFill>
              </a:endParaRPr>
            </a:p>
          </p:txBody>
        </p:sp>
        <p:cxnSp>
          <p:nvCxnSpPr>
            <p:cNvPr id="10" name="Straight Arrow Connector 5"/>
            <p:cNvCxnSpPr>
              <a:cxnSpLocks noChangeShapeType="1"/>
            </p:cNvCxnSpPr>
            <p:nvPr/>
          </p:nvCxnSpPr>
          <p:spPr bwMode="auto">
            <a:xfrm flipH="1">
              <a:off x="3149600" y="2214037"/>
              <a:ext cx="677334" cy="567263"/>
            </a:xfrm>
            <a:prstGeom prst="straightConnector1">
              <a:avLst/>
            </a:prstGeom>
            <a:noFill/>
            <a:ln w="19050">
              <a:solidFill>
                <a:srgbClr val="FFFFFF"/>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66749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3464559" y="1568614"/>
            <a:ext cx="1819569" cy="750083"/>
          </a:xfrm>
          <a:custGeom>
            <a:avLst/>
            <a:gdLst>
              <a:gd name="connsiteX0" fmla="*/ 399543 w 1954906"/>
              <a:gd name="connsiteY0" fmla="*/ 99882 h 806194"/>
              <a:gd name="connsiteX1" fmla="*/ 0 w 1954906"/>
              <a:gd name="connsiteY1" fmla="*/ 806194 h 806194"/>
              <a:gd name="connsiteX2" fmla="*/ 1690922 w 1954906"/>
              <a:gd name="connsiteY2" fmla="*/ 720580 h 806194"/>
              <a:gd name="connsiteX3" fmla="*/ 1954906 w 1954906"/>
              <a:gd name="connsiteY3" fmla="*/ 121285 h 806194"/>
              <a:gd name="connsiteX4" fmla="*/ 1890694 w 1954906"/>
              <a:gd name="connsiteY4" fmla="*/ 0 h 806194"/>
              <a:gd name="connsiteX5" fmla="*/ 399543 w 1954906"/>
              <a:gd name="connsiteY5" fmla="*/ 99882 h 80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4906" h="806194">
                <a:moveTo>
                  <a:pt x="399543" y="99882"/>
                </a:moveTo>
                <a:lnTo>
                  <a:pt x="0" y="806194"/>
                </a:lnTo>
                <a:lnTo>
                  <a:pt x="1690922" y="720580"/>
                </a:lnTo>
                <a:lnTo>
                  <a:pt x="1954906" y="121285"/>
                </a:lnTo>
                <a:lnTo>
                  <a:pt x="1890694" y="0"/>
                </a:lnTo>
                <a:lnTo>
                  <a:pt x="399543" y="99882"/>
                </a:lnTo>
                <a:close/>
              </a:path>
            </a:pathLst>
          </a:cu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8" descr="MesoConvSyst_IMG"/>
          <p:cNvPicPr>
            <a:picLocks noChangeAspect="1" noChangeArrowheads="1"/>
          </p:cNvPicPr>
          <p:nvPr/>
        </p:nvPicPr>
        <p:blipFill rotWithShape="1">
          <a:blip r:embed="rId3">
            <a:extLst>
              <a:ext uri="{28A0092B-C50C-407E-A947-70E740481C1C}">
                <a14:useLocalDpi xmlns:a14="http://schemas.microsoft.com/office/drawing/2010/main" val="0"/>
              </a:ext>
            </a:extLst>
          </a:blip>
          <a:srcRect l="2997" t="5195"/>
          <a:stretch/>
        </p:blipFill>
        <p:spPr bwMode="auto">
          <a:xfrm>
            <a:off x="0" y="0"/>
            <a:ext cx="9144001" cy="651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p:cNvSpPr txBox="1">
            <a:spLocks noChangeArrowheads="1"/>
          </p:cNvSpPr>
          <p:nvPr/>
        </p:nvSpPr>
        <p:spPr bwMode="auto">
          <a:xfrm>
            <a:off x="4576239" y="4376293"/>
            <a:ext cx="2985791" cy="133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16" tIns="50859" rIns="101716" bIns="5085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157" eaLnBrk="1" fontAlgn="base" hangingPunct="1">
              <a:spcBef>
                <a:spcPct val="0"/>
              </a:spcBef>
              <a:spcAft>
                <a:spcPct val="0"/>
              </a:spcAft>
            </a:pPr>
            <a:r>
              <a:rPr lang="en-US" sz="2000" dirty="0">
                <a:solidFill>
                  <a:srgbClr val="FFFFFF"/>
                </a:solidFill>
                <a:latin typeface="Arial" charset="0"/>
              </a:rPr>
              <a:t>Cloud is thick, lots of precipitation </a:t>
            </a:r>
            <a:r>
              <a:rPr lang="en-US" sz="2000" dirty="0" smtClean="0">
                <a:solidFill>
                  <a:srgbClr val="FFFFFF"/>
                </a:solidFill>
                <a:latin typeface="Arial" charset="0"/>
              </a:rPr>
              <a:t>falling, lots of latent heat being released</a:t>
            </a:r>
            <a:endParaRPr lang="en-US" sz="2000" dirty="0">
              <a:solidFill>
                <a:srgbClr val="FFFFFF"/>
              </a:solidFill>
              <a:latin typeface="Arial" charset="0"/>
            </a:endParaRPr>
          </a:p>
        </p:txBody>
      </p:sp>
      <p:sp>
        <p:nvSpPr>
          <p:cNvPr id="4" name="TextBox 3"/>
          <p:cNvSpPr txBox="1"/>
          <p:nvPr/>
        </p:nvSpPr>
        <p:spPr>
          <a:xfrm>
            <a:off x="5154226" y="1911359"/>
            <a:ext cx="666342" cy="369332"/>
          </a:xfrm>
          <a:prstGeom prst="rect">
            <a:avLst/>
          </a:prstGeom>
          <a:noFill/>
        </p:spPr>
        <p:txBody>
          <a:bodyPr wrap="square" rtlCol="0">
            <a:spAutoFit/>
          </a:bodyPr>
          <a:lstStyle/>
          <a:p>
            <a:r>
              <a:rPr lang="en-US" dirty="0" smtClean="0">
                <a:solidFill>
                  <a:schemeClr val="bg1"/>
                </a:solidFill>
              </a:rPr>
              <a:t>Iowa</a:t>
            </a:r>
            <a:endParaRPr lang="en-US" dirty="0">
              <a:solidFill>
                <a:schemeClr val="bg1"/>
              </a:solidFill>
            </a:endParaRPr>
          </a:p>
        </p:txBody>
      </p:sp>
      <p:sp>
        <p:nvSpPr>
          <p:cNvPr id="7" name="Text Box 12"/>
          <p:cNvSpPr txBox="1">
            <a:spLocks noChangeArrowheads="1"/>
          </p:cNvSpPr>
          <p:nvPr/>
        </p:nvSpPr>
        <p:spPr bwMode="auto">
          <a:xfrm>
            <a:off x="1450484" y="2955366"/>
            <a:ext cx="2985791" cy="71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16" tIns="50859" rIns="101716" bIns="5085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157" eaLnBrk="1" fontAlgn="base" hangingPunct="1">
              <a:spcBef>
                <a:spcPct val="0"/>
              </a:spcBef>
              <a:spcAft>
                <a:spcPct val="0"/>
              </a:spcAft>
            </a:pPr>
            <a:r>
              <a:rPr lang="en-US" sz="2000" dirty="0">
                <a:solidFill>
                  <a:srgbClr val="FFFFFF"/>
                </a:solidFill>
                <a:latin typeface="Arial" charset="0"/>
              </a:rPr>
              <a:t>High cloud top extends over huge area</a:t>
            </a:r>
          </a:p>
        </p:txBody>
      </p:sp>
      <p:sp>
        <p:nvSpPr>
          <p:cNvPr id="12" name="Freeform 11"/>
          <p:cNvSpPr/>
          <p:nvPr/>
        </p:nvSpPr>
        <p:spPr>
          <a:xfrm>
            <a:off x="4868333" y="1752600"/>
            <a:ext cx="1481667" cy="728133"/>
          </a:xfrm>
          <a:custGeom>
            <a:avLst/>
            <a:gdLst>
              <a:gd name="connsiteX0" fmla="*/ 101600 w 1481667"/>
              <a:gd name="connsiteY0" fmla="*/ 50800 h 728133"/>
              <a:gd name="connsiteX1" fmla="*/ 0 w 1481667"/>
              <a:gd name="connsiteY1" fmla="*/ 220133 h 728133"/>
              <a:gd name="connsiteX2" fmla="*/ 16934 w 1481667"/>
              <a:gd name="connsiteY2" fmla="*/ 702733 h 728133"/>
              <a:gd name="connsiteX3" fmla="*/ 990600 w 1481667"/>
              <a:gd name="connsiteY3" fmla="*/ 651933 h 728133"/>
              <a:gd name="connsiteX4" fmla="*/ 1049867 w 1481667"/>
              <a:gd name="connsiteY4" fmla="*/ 728133 h 728133"/>
              <a:gd name="connsiteX5" fmla="*/ 1236134 w 1481667"/>
              <a:gd name="connsiteY5" fmla="*/ 550333 h 728133"/>
              <a:gd name="connsiteX6" fmla="*/ 1210734 w 1481667"/>
              <a:gd name="connsiteY6" fmla="*/ 465667 h 728133"/>
              <a:gd name="connsiteX7" fmla="*/ 1430867 w 1481667"/>
              <a:gd name="connsiteY7" fmla="*/ 414867 h 728133"/>
              <a:gd name="connsiteX8" fmla="*/ 1481667 w 1481667"/>
              <a:gd name="connsiteY8" fmla="*/ 270933 h 728133"/>
              <a:gd name="connsiteX9" fmla="*/ 1329267 w 1481667"/>
              <a:gd name="connsiteY9" fmla="*/ 160867 h 728133"/>
              <a:gd name="connsiteX10" fmla="*/ 1354667 w 1481667"/>
              <a:gd name="connsiteY10" fmla="*/ 0 h 728133"/>
              <a:gd name="connsiteX11" fmla="*/ 101600 w 1481667"/>
              <a:gd name="connsiteY11" fmla="*/ 50800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667" h="728133">
                <a:moveTo>
                  <a:pt x="101600" y="50800"/>
                </a:moveTo>
                <a:lnTo>
                  <a:pt x="0" y="220133"/>
                </a:lnTo>
                <a:lnTo>
                  <a:pt x="16934" y="702733"/>
                </a:lnTo>
                <a:lnTo>
                  <a:pt x="990600" y="651933"/>
                </a:lnTo>
                <a:lnTo>
                  <a:pt x="1049867" y="728133"/>
                </a:lnTo>
                <a:lnTo>
                  <a:pt x="1236134" y="550333"/>
                </a:lnTo>
                <a:lnTo>
                  <a:pt x="1210734" y="465667"/>
                </a:lnTo>
                <a:lnTo>
                  <a:pt x="1430867" y="414867"/>
                </a:lnTo>
                <a:lnTo>
                  <a:pt x="1481667" y="270933"/>
                </a:lnTo>
                <a:lnTo>
                  <a:pt x="1329267" y="160867"/>
                </a:lnTo>
                <a:lnTo>
                  <a:pt x="1354667" y="0"/>
                </a:lnTo>
                <a:lnTo>
                  <a:pt x="101600" y="50800"/>
                </a:lnTo>
                <a:close/>
              </a:path>
            </a:pathLst>
          </a:cu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Box 12"/>
          <p:cNvSpPr txBox="1">
            <a:spLocks noChangeArrowheads="1"/>
          </p:cNvSpPr>
          <p:nvPr/>
        </p:nvSpPr>
        <p:spPr bwMode="auto">
          <a:xfrm>
            <a:off x="5258464" y="3302629"/>
            <a:ext cx="2985791" cy="71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16" tIns="50859" rIns="101716" bIns="5085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157" eaLnBrk="1" fontAlgn="base" hangingPunct="1">
              <a:spcBef>
                <a:spcPct val="0"/>
              </a:spcBef>
              <a:spcAft>
                <a:spcPct val="0"/>
              </a:spcAft>
            </a:pPr>
            <a:r>
              <a:rPr lang="en-US" sz="2000" dirty="0" smtClean="0">
                <a:solidFill>
                  <a:srgbClr val="FFFFFF"/>
                </a:solidFill>
                <a:latin typeface="Arial" charset="0"/>
              </a:rPr>
              <a:t>Mesoscale Convective System</a:t>
            </a:r>
            <a:endParaRPr lang="en-US" sz="2000" dirty="0">
              <a:solidFill>
                <a:srgbClr val="FFFFFF"/>
              </a:solidFill>
              <a:latin typeface="Arial" charset="0"/>
            </a:endParaRPr>
          </a:p>
        </p:txBody>
      </p:sp>
      <p:sp>
        <p:nvSpPr>
          <p:cNvPr id="2" name="Rectangle 1"/>
          <p:cNvSpPr/>
          <p:nvPr/>
        </p:nvSpPr>
        <p:spPr>
          <a:xfrm>
            <a:off x="0" y="6452282"/>
            <a:ext cx="9144000" cy="462558"/>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6749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416" y="188138"/>
            <a:ext cx="8099168" cy="523220"/>
          </a:xfrm>
          <a:prstGeom prst="rect">
            <a:avLst/>
          </a:prstGeom>
          <a:noFill/>
        </p:spPr>
        <p:txBody>
          <a:bodyPr wrap="none" rtlCol="0">
            <a:spAutoFit/>
          </a:bodyPr>
          <a:lstStyle/>
          <a:p>
            <a:pPr algn="ctr"/>
            <a:r>
              <a:rPr lang="en-US" sz="2800" b="1" dirty="0" smtClean="0"/>
              <a:t>Cross section view of a Mesoscale Convective System</a:t>
            </a:r>
            <a:endParaRPr lang="en-US" sz="2800" b="1" dirty="0"/>
          </a:p>
        </p:txBody>
      </p:sp>
      <p:pic>
        <p:nvPicPr>
          <p:cNvPr id="2" name="Picture 1"/>
          <p:cNvPicPr>
            <a:picLocks noChangeAspect="1"/>
          </p:cNvPicPr>
          <p:nvPr/>
        </p:nvPicPr>
        <p:blipFill>
          <a:blip r:embed="rId3"/>
          <a:stretch>
            <a:fillRect/>
          </a:stretch>
        </p:blipFill>
        <p:spPr>
          <a:xfrm>
            <a:off x="961327" y="1306816"/>
            <a:ext cx="7574116" cy="5078904"/>
          </a:xfrm>
          <a:prstGeom prst="rect">
            <a:avLst/>
          </a:prstGeom>
        </p:spPr>
      </p:pic>
      <p:sp>
        <p:nvSpPr>
          <p:cNvPr id="4" name="TextBox 3"/>
          <p:cNvSpPr txBox="1"/>
          <p:nvPr/>
        </p:nvSpPr>
        <p:spPr>
          <a:xfrm>
            <a:off x="1162140" y="5272027"/>
            <a:ext cx="301660" cy="369332"/>
          </a:xfrm>
          <a:prstGeom prst="rect">
            <a:avLst/>
          </a:prstGeom>
          <a:noFill/>
        </p:spPr>
        <p:txBody>
          <a:bodyPr wrap="none" rtlCol="0">
            <a:spAutoFit/>
          </a:bodyPr>
          <a:lstStyle/>
          <a:p>
            <a:r>
              <a:rPr lang="en-US" b="1" dirty="0" smtClean="0"/>
              <a:t>0</a:t>
            </a:r>
            <a:endParaRPr lang="en-US" b="1" dirty="0"/>
          </a:p>
        </p:txBody>
      </p:sp>
      <p:sp>
        <p:nvSpPr>
          <p:cNvPr id="6" name="TextBox 5"/>
          <p:cNvSpPr txBox="1"/>
          <p:nvPr/>
        </p:nvSpPr>
        <p:spPr>
          <a:xfrm>
            <a:off x="1162140" y="4036953"/>
            <a:ext cx="301660" cy="369332"/>
          </a:xfrm>
          <a:prstGeom prst="rect">
            <a:avLst/>
          </a:prstGeom>
          <a:noFill/>
        </p:spPr>
        <p:txBody>
          <a:bodyPr wrap="none" rtlCol="0">
            <a:spAutoFit/>
          </a:bodyPr>
          <a:lstStyle/>
          <a:p>
            <a:r>
              <a:rPr lang="en-US" b="1" dirty="0"/>
              <a:t>5</a:t>
            </a:r>
          </a:p>
        </p:txBody>
      </p:sp>
      <p:sp>
        <p:nvSpPr>
          <p:cNvPr id="7" name="TextBox 6"/>
          <p:cNvSpPr txBox="1"/>
          <p:nvPr/>
        </p:nvSpPr>
        <p:spPr>
          <a:xfrm>
            <a:off x="1045146" y="1555506"/>
            <a:ext cx="418654" cy="369332"/>
          </a:xfrm>
          <a:prstGeom prst="rect">
            <a:avLst/>
          </a:prstGeom>
          <a:noFill/>
        </p:spPr>
        <p:txBody>
          <a:bodyPr wrap="none" rtlCol="0">
            <a:spAutoFit/>
          </a:bodyPr>
          <a:lstStyle/>
          <a:p>
            <a:r>
              <a:rPr lang="en-US" b="1" dirty="0" smtClean="0"/>
              <a:t>15</a:t>
            </a:r>
            <a:endParaRPr lang="en-US" b="1" dirty="0"/>
          </a:p>
        </p:txBody>
      </p:sp>
      <p:sp>
        <p:nvSpPr>
          <p:cNvPr id="8" name="TextBox 7"/>
          <p:cNvSpPr txBox="1"/>
          <p:nvPr/>
        </p:nvSpPr>
        <p:spPr>
          <a:xfrm>
            <a:off x="1045146" y="2836696"/>
            <a:ext cx="418654" cy="369332"/>
          </a:xfrm>
          <a:prstGeom prst="rect">
            <a:avLst/>
          </a:prstGeom>
          <a:noFill/>
        </p:spPr>
        <p:txBody>
          <a:bodyPr wrap="none" rtlCol="0">
            <a:spAutoFit/>
          </a:bodyPr>
          <a:lstStyle/>
          <a:p>
            <a:r>
              <a:rPr lang="en-US" b="1" dirty="0" smtClean="0"/>
              <a:t>10</a:t>
            </a:r>
            <a:endParaRPr lang="en-US" b="1" dirty="0"/>
          </a:p>
        </p:txBody>
      </p:sp>
      <p:sp>
        <p:nvSpPr>
          <p:cNvPr id="5" name="TextBox 4"/>
          <p:cNvSpPr txBox="1"/>
          <p:nvPr/>
        </p:nvSpPr>
        <p:spPr>
          <a:xfrm rot="16200000">
            <a:off x="-406487" y="3425983"/>
            <a:ext cx="2890184" cy="369332"/>
          </a:xfrm>
          <a:prstGeom prst="rect">
            <a:avLst/>
          </a:prstGeom>
          <a:noFill/>
        </p:spPr>
        <p:txBody>
          <a:bodyPr wrap="none" rtlCol="0">
            <a:spAutoFit/>
          </a:bodyPr>
          <a:lstStyle/>
          <a:p>
            <a:r>
              <a:rPr lang="en-US" b="1" dirty="0" smtClean="0"/>
              <a:t>Height above Sea Level (km)</a:t>
            </a:r>
            <a:endParaRPr lang="en-US" b="1" dirty="0"/>
          </a:p>
        </p:txBody>
      </p:sp>
      <p:sp>
        <p:nvSpPr>
          <p:cNvPr id="10" name="Rectangle 9"/>
          <p:cNvSpPr/>
          <p:nvPr/>
        </p:nvSpPr>
        <p:spPr>
          <a:xfrm>
            <a:off x="1599210" y="1826860"/>
            <a:ext cx="576185" cy="423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5737873" y="6012341"/>
            <a:ext cx="576185" cy="423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p:nvPicPr>
        <p:blipFill>
          <a:blip r:embed="rId4"/>
          <a:stretch>
            <a:fillRect/>
          </a:stretch>
        </p:blipFill>
        <p:spPr>
          <a:xfrm rot="6341630">
            <a:off x="2230527" y="940339"/>
            <a:ext cx="568089" cy="550648"/>
          </a:xfrm>
          <a:prstGeom prst="rect">
            <a:avLst/>
          </a:prstGeom>
        </p:spPr>
      </p:pic>
      <p:sp>
        <p:nvSpPr>
          <p:cNvPr id="13" name="TextBox 12"/>
          <p:cNvSpPr txBox="1"/>
          <p:nvPr/>
        </p:nvSpPr>
        <p:spPr>
          <a:xfrm>
            <a:off x="2751580" y="980265"/>
            <a:ext cx="882974" cy="338554"/>
          </a:xfrm>
          <a:prstGeom prst="rect">
            <a:avLst/>
          </a:prstGeom>
          <a:noFill/>
        </p:spPr>
        <p:txBody>
          <a:bodyPr wrap="none" rtlCol="0">
            <a:spAutoFit/>
          </a:bodyPr>
          <a:lstStyle/>
          <a:p>
            <a:r>
              <a:rPr lang="en-US" sz="1600" b="1" dirty="0"/>
              <a:t>S</a:t>
            </a:r>
            <a:r>
              <a:rPr lang="en-US" sz="1600" b="1" dirty="0" smtClean="0"/>
              <a:t>atellite</a:t>
            </a:r>
            <a:endParaRPr lang="en-US" sz="1600" b="1" dirty="0"/>
          </a:p>
        </p:txBody>
      </p:sp>
      <p:sp>
        <p:nvSpPr>
          <p:cNvPr id="15" name="Rectangle 14"/>
          <p:cNvSpPr/>
          <p:nvPr/>
        </p:nvSpPr>
        <p:spPr>
          <a:xfrm>
            <a:off x="6220448" y="4647926"/>
            <a:ext cx="2068637" cy="823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7101900" y="5342120"/>
            <a:ext cx="1306868" cy="338554"/>
          </a:xfrm>
          <a:prstGeom prst="rect">
            <a:avLst/>
          </a:prstGeom>
          <a:noFill/>
        </p:spPr>
        <p:txBody>
          <a:bodyPr wrap="none" rtlCol="0">
            <a:spAutoFit/>
          </a:bodyPr>
          <a:lstStyle/>
          <a:p>
            <a:r>
              <a:rPr lang="en-US" sz="1600" b="1" dirty="0" smtClean="0"/>
              <a:t>Earth surface</a:t>
            </a:r>
            <a:endParaRPr lang="en-US" sz="1600" b="1" dirty="0"/>
          </a:p>
        </p:txBody>
      </p:sp>
      <p:sp>
        <p:nvSpPr>
          <p:cNvPr id="18" name="TextBox 17"/>
          <p:cNvSpPr txBox="1"/>
          <p:nvPr/>
        </p:nvSpPr>
        <p:spPr>
          <a:xfrm>
            <a:off x="2739360" y="2955193"/>
            <a:ext cx="678591" cy="338554"/>
          </a:xfrm>
          <a:prstGeom prst="rect">
            <a:avLst/>
          </a:prstGeom>
          <a:noFill/>
        </p:spPr>
        <p:txBody>
          <a:bodyPr wrap="none" rtlCol="0">
            <a:spAutoFit/>
          </a:bodyPr>
          <a:lstStyle/>
          <a:p>
            <a:r>
              <a:rPr lang="en-US" sz="1600" b="1" dirty="0" smtClean="0"/>
              <a:t>Cond.</a:t>
            </a:r>
            <a:endParaRPr lang="en-US" sz="1600" b="1" dirty="0"/>
          </a:p>
        </p:txBody>
      </p:sp>
      <p:sp>
        <p:nvSpPr>
          <p:cNvPr id="19" name="Rectangle 18"/>
          <p:cNvSpPr/>
          <p:nvPr/>
        </p:nvSpPr>
        <p:spPr>
          <a:xfrm>
            <a:off x="2950553" y="5683569"/>
            <a:ext cx="2305667" cy="717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1" name="TextBox 20"/>
          <p:cNvSpPr txBox="1"/>
          <p:nvPr/>
        </p:nvSpPr>
        <p:spPr>
          <a:xfrm>
            <a:off x="3620810" y="5592091"/>
            <a:ext cx="1459026" cy="584776"/>
          </a:xfrm>
          <a:prstGeom prst="rect">
            <a:avLst/>
          </a:prstGeom>
          <a:noFill/>
        </p:spPr>
        <p:txBody>
          <a:bodyPr wrap="square" rtlCol="0">
            <a:spAutoFit/>
          </a:bodyPr>
          <a:lstStyle/>
          <a:p>
            <a:pPr algn="ctr"/>
            <a:r>
              <a:rPr lang="en-US" sz="1600" b="1" dirty="0" smtClean="0">
                <a:solidFill>
                  <a:srgbClr val="43AE38"/>
                </a:solidFill>
              </a:rPr>
              <a:t>“Stratiform region”</a:t>
            </a:r>
            <a:endParaRPr lang="en-US" sz="1600" b="1" dirty="0">
              <a:solidFill>
                <a:srgbClr val="43AE38"/>
              </a:solidFill>
            </a:endParaRPr>
          </a:p>
        </p:txBody>
      </p:sp>
      <p:cxnSp>
        <p:nvCxnSpPr>
          <p:cNvPr id="23" name="Straight Arrow Connector 22"/>
          <p:cNvCxnSpPr/>
          <p:nvPr/>
        </p:nvCxnSpPr>
        <p:spPr>
          <a:xfrm flipH="1">
            <a:off x="3645254" y="5930492"/>
            <a:ext cx="1599207" cy="0"/>
          </a:xfrm>
          <a:prstGeom prst="straightConnector1">
            <a:avLst/>
          </a:prstGeom>
          <a:ln>
            <a:solidFill>
              <a:srgbClr val="43AE38"/>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9583022" y="5859485"/>
            <a:ext cx="223419" cy="0"/>
          </a:xfrm>
          <a:prstGeom prst="straightConnector1">
            <a:avLst/>
          </a:prstGeom>
          <a:ln>
            <a:solidFill>
              <a:srgbClr val="43AE38"/>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61254" y="2908627"/>
            <a:ext cx="1552173" cy="1200329"/>
          </a:xfrm>
          <a:prstGeom prst="rect">
            <a:avLst/>
          </a:prstGeom>
          <a:noFill/>
          <a:ln w="19050" cmpd="sng">
            <a:solidFill>
              <a:schemeClr val="tx1"/>
            </a:solidFill>
          </a:ln>
        </p:spPr>
        <p:txBody>
          <a:bodyPr wrap="square" rtlCol="0">
            <a:spAutoFit/>
          </a:bodyPr>
          <a:lstStyle/>
          <a:p>
            <a:pPr algn="ctr"/>
            <a:r>
              <a:rPr lang="en-US" b="1" dirty="0" smtClean="0"/>
              <a:t>MCS concentrates the heating aloft</a:t>
            </a:r>
            <a:endParaRPr lang="en-US" b="1" dirty="0"/>
          </a:p>
        </p:txBody>
      </p:sp>
      <p:cxnSp>
        <p:nvCxnSpPr>
          <p:cNvPr id="29" name="Straight Arrow Connector 28"/>
          <p:cNvCxnSpPr/>
          <p:nvPr/>
        </p:nvCxnSpPr>
        <p:spPr>
          <a:xfrm flipH="1">
            <a:off x="2774178" y="5622019"/>
            <a:ext cx="604157" cy="530146"/>
          </a:xfrm>
          <a:prstGeom prst="straightConnector1">
            <a:avLst/>
          </a:prstGeom>
          <a:ln>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403718" y="5776984"/>
            <a:ext cx="1348325" cy="923330"/>
          </a:xfrm>
          <a:prstGeom prst="rect">
            <a:avLst/>
          </a:prstGeom>
          <a:noFill/>
        </p:spPr>
        <p:txBody>
          <a:bodyPr wrap="square" rtlCol="0">
            <a:spAutoFit/>
          </a:bodyPr>
          <a:lstStyle/>
          <a:p>
            <a:pPr algn="r"/>
            <a:r>
              <a:rPr lang="en-US" b="1" dirty="0" smtClean="0">
                <a:solidFill>
                  <a:srgbClr val="FF0000"/>
                </a:solidFill>
              </a:rPr>
              <a:t>“Convective </a:t>
            </a:r>
            <a:r>
              <a:rPr lang="en-US" b="1" dirty="0">
                <a:solidFill>
                  <a:srgbClr val="FF0000"/>
                </a:solidFill>
              </a:rPr>
              <a:t>region”</a:t>
            </a:r>
          </a:p>
          <a:p>
            <a:pPr algn="r"/>
            <a:endParaRPr lang="en-US" dirty="0">
              <a:solidFill>
                <a:srgbClr val="FF0000"/>
              </a:solidFill>
            </a:endParaRPr>
          </a:p>
        </p:txBody>
      </p:sp>
      <p:sp>
        <p:nvSpPr>
          <p:cNvPr id="39" name="Rectangle 38"/>
          <p:cNvSpPr/>
          <p:nvPr/>
        </p:nvSpPr>
        <p:spPr>
          <a:xfrm>
            <a:off x="-1" y="6444442"/>
            <a:ext cx="9144001" cy="470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351061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06" y="2302000"/>
            <a:ext cx="8650589" cy="2298851"/>
          </a:xfrm>
          <a:prstGeom prst="rect">
            <a:avLst/>
          </a:prstGeom>
          <a:noFill/>
        </p:spPr>
        <p:txBody>
          <a:bodyPr wrap="square" lIns="81931" tIns="40964" rIns="81931" bIns="40964" rtlCol="0">
            <a:spAutoFit/>
          </a:bodyPr>
          <a:lstStyle/>
          <a:p>
            <a:pPr algn="ctr"/>
            <a:r>
              <a:rPr lang="en-US" sz="3600" dirty="0">
                <a:solidFill>
                  <a:schemeClr val="tx1">
                    <a:lumMod val="95000"/>
                    <a:lumOff val="5000"/>
                  </a:schemeClr>
                </a:solidFill>
                <a:latin typeface="Arial"/>
                <a:cs typeface="Arial"/>
              </a:rPr>
              <a:t>Global Significance of Cumulonimbus and Mesoscale Convective Systems</a:t>
            </a:r>
          </a:p>
          <a:p>
            <a:pPr algn="ctr"/>
            <a:r>
              <a:rPr lang="en-US" sz="3600" dirty="0">
                <a:solidFill>
                  <a:schemeClr val="tx1">
                    <a:lumMod val="95000"/>
                    <a:lumOff val="5000"/>
                  </a:schemeClr>
                </a:solidFill>
                <a:latin typeface="Arial"/>
                <a:cs typeface="Arial"/>
              </a:rPr>
              <a:t> </a:t>
            </a:r>
          </a:p>
          <a:p>
            <a:pPr algn="ctr"/>
            <a:r>
              <a:rPr lang="en-US" sz="3600" dirty="0">
                <a:solidFill>
                  <a:schemeClr val="tx1">
                    <a:lumMod val="95000"/>
                    <a:lumOff val="5000"/>
                  </a:schemeClr>
                </a:solidFill>
                <a:latin typeface="Arial"/>
                <a:cs typeface="Arial"/>
              </a:rPr>
              <a:t>*Latent Heating of Atmosphere*  </a:t>
            </a:r>
          </a:p>
        </p:txBody>
      </p:sp>
    </p:spTree>
    <p:extLst>
      <p:ext uri="{BB962C8B-B14F-4D97-AF65-F5344CB8AC3E}">
        <p14:creationId xmlns:p14="http://schemas.microsoft.com/office/powerpoint/2010/main" val="7114501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039"/>
          <a:stretch/>
        </p:blipFill>
        <p:spPr>
          <a:xfrm>
            <a:off x="0" y="1091191"/>
            <a:ext cx="9144000" cy="4903209"/>
          </a:xfrm>
          <a:prstGeom prst="rect">
            <a:avLst/>
          </a:prstGeom>
        </p:spPr>
      </p:pic>
      <p:sp>
        <p:nvSpPr>
          <p:cNvPr id="3" name="TextBox 2"/>
          <p:cNvSpPr txBox="1"/>
          <p:nvPr/>
        </p:nvSpPr>
        <p:spPr>
          <a:xfrm>
            <a:off x="7303028" y="6117190"/>
            <a:ext cx="1543193" cy="298172"/>
          </a:xfrm>
          <a:prstGeom prst="rect">
            <a:avLst/>
          </a:prstGeom>
          <a:noFill/>
        </p:spPr>
        <p:txBody>
          <a:bodyPr wrap="none" lIns="81931" tIns="40964" rIns="81931" bIns="40964" rtlCol="0">
            <a:spAutoFit/>
          </a:bodyPr>
          <a:lstStyle/>
          <a:p>
            <a:r>
              <a:rPr lang="en-US" sz="1400" dirty="0" smtClean="0"/>
              <a:t>Houze </a:t>
            </a:r>
            <a:r>
              <a:rPr lang="en-US" sz="1400" dirty="0"/>
              <a:t>et al. (2015)</a:t>
            </a:r>
          </a:p>
        </p:txBody>
      </p:sp>
      <p:sp>
        <p:nvSpPr>
          <p:cNvPr id="4" name="Text Box 3"/>
          <p:cNvSpPr txBox="1">
            <a:spLocks noChangeArrowheads="1"/>
          </p:cNvSpPr>
          <p:nvPr/>
        </p:nvSpPr>
        <p:spPr bwMode="auto">
          <a:xfrm>
            <a:off x="0" y="574444"/>
            <a:ext cx="9144000" cy="46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0" tIns="45641" rIns="91280" bIns="4564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rgbClr val="000000"/>
                </a:solidFill>
                <a:latin typeface="Arial"/>
                <a:cs typeface="Arial"/>
              </a:rPr>
              <a:t>Tropical </a:t>
            </a:r>
            <a:r>
              <a:rPr lang="en-US" dirty="0" smtClean="0">
                <a:solidFill>
                  <a:srgbClr val="000000"/>
                </a:solidFill>
                <a:latin typeface="Arial"/>
                <a:cs typeface="Arial"/>
              </a:rPr>
              <a:t>Precipitation from the TRMM Satellite</a:t>
            </a:r>
            <a:endParaRPr lang="en-US" dirty="0">
              <a:solidFill>
                <a:srgbClr val="000000"/>
              </a:solidFill>
              <a:latin typeface="Arial"/>
              <a:cs typeface="Arial"/>
            </a:endParaRPr>
          </a:p>
        </p:txBody>
      </p:sp>
    </p:spTree>
    <p:extLst>
      <p:ext uri="{BB962C8B-B14F-4D97-AF65-F5344CB8AC3E}">
        <p14:creationId xmlns:p14="http://schemas.microsoft.com/office/powerpoint/2010/main" val="25241542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3" r="5691" b="6335"/>
          <a:stretch/>
        </p:blipFill>
        <p:spPr>
          <a:xfrm>
            <a:off x="320202" y="964465"/>
            <a:ext cx="8503597" cy="5249825"/>
          </a:xfrm>
          <a:prstGeom prst="rect">
            <a:avLst/>
          </a:prstGeom>
        </p:spPr>
      </p:pic>
      <p:sp>
        <p:nvSpPr>
          <p:cNvPr id="3" name="TextBox 2"/>
          <p:cNvSpPr txBox="1"/>
          <p:nvPr/>
        </p:nvSpPr>
        <p:spPr>
          <a:xfrm>
            <a:off x="1124114" y="352396"/>
            <a:ext cx="6895772" cy="646331"/>
          </a:xfrm>
          <a:prstGeom prst="rect">
            <a:avLst/>
          </a:prstGeom>
          <a:noFill/>
        </p:spPr>
        <p:txBody>
          <a:bodyPr wrap="square" rtlCol="0">
            <a:spAutoFit/>
          </a:bodyPr>
          <a:lstStyle/>
          <a:p>
            <a:pPr algn="ctr"/>
            <a:r>
              <a:rPr lang="en-US" dirty="0" smtClean="0"/>
              <a:t>Multi-sensor satellite sensing shows where MCSs occur and account for 57% of latent heating </a:t>
            </a:r>
            <a:endParaRPr lang="en-US" dirty="0"/>
          </a:p>
        </p:txBody>
      </p:sp>
      <p:sp>
        <p:nvSpPr>
          <p:cNvPr id="4" name="TextBox 3"/>
          <p:cNvSpPr txBox="1"/>
          <p:nvPr/>
        </p:nvSpPr>
        <p:spPr>
          <a:xfrm>
            <a:off x="6528520" y="6070264"/>
            <a:ext cx="2360780" cy="369332"/>
          </a:xfrm>
          <a:prstGeom prst="rect">
            <a:avLst/>
          </a:prstGeom>
          <a:noFill/>
        </p:spPr>
        <p:txBody>
          <a:bodyPr wrap="none" rtlCol="0">
            <a:spAutoFit/>
          </a:bodyPr>
          <a:lstStyle/>
          <a:p>
            <a:r>
              <a:rPr lang="en-US" dirty="0" smtClean="0"/>
              <a:t>Yuan and Houze (2010)</a:t>
            </a:r>
            <a:endParaRPr lang="en-US" dirty="0"/>
          </a:p>
        </p:txBody>
      </p:sp>
    </p:spTree>
    <p:extLst>
      <p:ext uri="{BB962C8B-B14F-4D97-AF65-F5344CB8AC3E}">
        <p14:creationId xmlns:p14="http://schemas.microsoft.com/office/powerpoint/2010/main" val="40953478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306" t="6398" r="3534" b="7974"/>
          <a:stretch/>
        </p:blipFill>
        <p:spPr>
          <a:xfrm>
            <a:off x="1649432" y="1081914"/>
            <a:ext cx="7015775" cy="4992239"/>
          </a:xfrm>
          <a:prstGeom prst="rect">
            <a:avLst/>
          </a:prstGeom>
        </p:spPr>
      </p:pic>
      <p:sp>
        <p:nvSpPr>
          <p:cNvPr id="3" name="TextBox 2"/>
          <p:cNvSpPr txBox="1"/>
          <p:nvPr/>
        </p:nvSpPr>
        <p:spPr>
          <a:xfrm>
            <a:off x="222612" y="1334704"/>
            <a:ext cx="1387622" cy="1754327"/>
          </a:xfrm>
          <a:prstGeom prst="rect">
            <a:avLst/>
          </a:prstGeom>
          <a:noFill/>
        </p:spPr>
        <p:txBody>
          <a:bodyPr wrap="square" rtlCol="0">
            <a:spAutoFit/>
          </a:bodyPr>
          <a:lstStyle/>
          <a:p>
            <a:r>
              <a:rPr lang="en-US" dirty="0" smtClean="0"/>
              <a:t>Tropical circulation </a:t>
            </a:r>
            <a:r>
              <a:rPr lang="en-US" u="sng" dirty="0" smtClean="0"/>
              <a:t>without</a:t>
            </a:r>
            <a:r>
              <a:rPr lang="en-US" dirty="0" smtClean="0"/>
              <a:t> top-heavy heating by MCSs</a:t>
            </a:r>
            <a:endParaRPr lang="en-US" dirty="0"/>
          </a:p>
        </p:txBody>
      </p:sp>
      <p:sp>
        <p:nvSpPr>
          <p:cNvPr id="4" name="TextBox 3"/>
          <p:cNvSpPr txBox="1"/>
          <p:nvPr/>
        </p:nvSpPr>
        <p:spPr>
          <a:xfrm>
            <a:off x="233898" y="3719579"/>
            <a:ext cx="1387622" cy="1754327"/>
          </a:xfrm>
          <a:prstGeom prst="rect">
            <a:avLst/>
          </a:prstGeom>
          <a:noFill/>
        </p:spPr>
        <p:txBody>
          <a:bodyPr wrap="square" rtlCol="0">
            <a:spAutoFit/>
          </a:bodyPr>
          <a:lstStyle/>
          <a:p>
            <a:r>
              <a:rPr lang="en-US" dirty="0" smtClean="0"/>
              <a:t>Tropical circulation </a:t>
            </a:r>
            <a:r>
              <a:rPr lang="en-US" u="sng" dirty="0" smtClean="0"/>
              <a:t>with</a:t>
            </a:r>
            <a:r>
              <a:rPr lang="en-US" dirty="0" smtClean="0"/>
              <a:t> top-heavy heating by MCSs</a:t>
            </a:r>
            <a:endParaRPr lang="en-US" dirty="0"/>
          </a:p>
        </p:txBody>
      </p:sp>
      <p:sp>
        <p:nvSpPr>
          <p:cNvPr id="5" name="TextBox 4"/>
          <p:cNvSpPr txBox="1"/>
          <p:nvPr/>
        </p:nvSpPr>
        <p:spPr>
          <a:xfrm>
            <a:off x="0" y="305758"/>
            <a:ext cx="9143999" cy="369332"/>
          </a:xfrm>
          <a:prstGeom prst="rect">
            <a:avLst/>
          </a:prstGeom>
          <a:noFill/>
        </p:spPr>
        <p:txBody>
          <a:bodyPr wrap="square" rtlCol="0">
            <a:spAutoFit/>
          </a:bodyPr>
          <a:lstStyle/>
          <a:p>
            <a:pPr algn="ctr"/>
            <a:r>
              <a:rPr lang="en-US" dirty="0" smtClean="0"/>
              <a:t>Effect of MCSs on large-scale circulation of the atmosphere</a:t>
            </a:r>
            <a:endParaRPr lang="en-US" dirty="0"/>
          </a:p>
        </p:txBody>
      </p:sp>
      <p:sp>
        <p:nvSpPr>
          <p:cNvPr id="6" name="TextBox 5"/>
          <p:cNvSpPr txBox="1"/>
          <p:nvPr/>
        </p:nvSpPr>
        <p:spPr>
          <a:xfrm>
            <a:off x="6528520" y="6070264"/>
            <a:ext cx="2518576" cy="369332"/>
          </a:xfrm>
          <a:prstGeom prst="rect">
            <a:avLst/>
          </a:prstGeom>
          <a:noFill/>
        </p:spPr>
        <p:txBody>
          <a:bodyPr wrap="none" rtlCol="0">
            <a:spAutoFit/>
          </a:bodyPr>
          <a:lstStyle/>
          <a:p>
            <a:r>
              <a:rPr lang="en-US" dirty="0" smtClean="0"/>
              <a:t>Schumacher et al. (2004)</a:t>
            </a:r>
            <a:endParaRPr lang="en-US" dirty="0"/>
          </a:p>
        </p:txBody>
      </p:sp>
    </p:spTree>
    <p:extLst>
      <p:ext uri="{BB962C8B-B14F-4D97-AF65-F5344CB8AC3E}">
        <p14:creationId xmlns:p14="http://schemas.microsoft.com/office/powerpoint/2010/main" val="3981314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06" y="2833638"/>
            <a:ext cx="8650589" cy="1190724"/>
          </a:xfrm>
          <a:prstGeom prst="rect">
            <a:avLst/>
          </a:prstGeom>
          <a:noFill/>
        </p:spPr>
        <p:txBody>
          <a:bodyPr wrap="square" lIns="81931" tIns="40964" rIns="81931" bIns="40964" rtlCol="0">
            <a:spAutoFit/>
          </a:bodyPr>
          <a:lstStyle/>
          <a:p>
            <a:pPr algn="ctr"/>
            <a:r>
              <a:rPr lang="en-US" sz="3600" dirty="0" smtClean="0">
                <a:solidFill>
                  <a:schemeClr val="tx1">
                    <a:lumMod val="95000"/>
                    <a:lumOff val="5000"/>
                  </a:schemeClr>
                </a:solidFill>
                <a:latin typeface="Arial"/>
                <a:cs typeface="Arial"/>
              </a:rPr>
              <a:t>Some work we are doing in ASGCD on Mesoscale Convective Systems</a:t>
            </a:r>
            <a:endParaRPr lang="en-US" sz="3600"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6447136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72" y="2848445"/>
            <a:ext cx="9064628" cy="584776"/>
          </a:xfrm>
          <a:prstGeom prst="rect">
            <a:avLst/>
          </a:prstGeom>
          <a:noFill/>
        </p:spPr>
        <p:txBody>
          <a:bodyPr wrap="square" rtlCol="0">
            <a:spAutoFit/>
          </a:bodyPr>
          <a:lstStyle/>
          <a:p>
            <a:pPr algn="ctr"/>
            <a:r>
              <a:rPr lang="en-US" sz="3200" dirty="0" smtClean="0"/>
              <a:t>Looking out the window</a:t>
            </a:r>
            <a:endParaRPr lang="en-US" sz="3200" dirty="0"/>
          </a:p>
        </p:txBody>
      </p:sp>
    </p:spTree>
    <p:extLst>
      <p:ext uri="{BB962C8B-B14F-4D97-AF65-F5344CB8AC3E}">
        <p14:creationId xmlns:p14="http://schemas.microsoft.com/office/powerpoint/2010/main" val="41826979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705" r="1378"/>
          <a:stretch/>
        </p:blipFill>
        <p:spPr>
          <a:xfrm>
            <a:off x="0" y="940718"/>
            <a:ext cx="9018003" cy="5562576"/>
          </a:xfrm>
          <a:prstGeom prst="rect">
            <a:avLst/>
          </a:prstGeom>
        </p:spPr>
      </p:pic>
      <p:sp>
        <p:nvSpPr>
          <p:cNvPr id="2" name="TextBox 1"/>
          <p:cNvSpPr txBox="1"/>
          <p:nvPr/>
        </p:nvSpPr>
        <p:spPr>
          <a:xfrm>
            <a:off x="0" y="134393"/>
            <a:ext cx="9143999" cy="461665"/>
          </a:xfrm>
          <a:prstGeom prst="rect">
            <a:avLst/>
          </a:prstGeom>
          <a:noFill/>
        </p:spPr>
        <p:txBody>
          <a:bodyPr wrap="square" rtlCol="0">
            <a:spAutoFit/>
          </a:bodyPr>
          <a:lstStyle/>
          <a:p>
            <a:pPr algn="ctr"/>
            <a:r>
              <a:rPr lang="en-US" sz="2400" dirty="0" smtClean="0"/>
              <a:t>Where MCSs initiate over the U.S. in spring and summer</a:t>
            </a:r>
            <a:endParaRPr lang="en-US" sz="2400" dirty="0"/>
          </a:p>
        </p:txBody>
      </p:sp>
      <p:sp>
        <p:nvSpPr>
          <p:cNvPr id="4" name="TextBox 3"/>
          <p:cNvSpPr txBox="1"/>
          <p:nvPr/>
        </p:nvSpPr>
        <p:spPr>
          <a:xfrm>
            <a:off x="6832660" y="4837695"/>
            <a:ext cx="1826363" cy="646331"/>
          </a:xfrm>
          <a:prstGeom prst="rect">
            <a:avLst/>
          </a:prstGeom>
          <a:solidFill>
            <a:srgbClr val="FFFFFF"/>
          </a:solidFill>
          <a:ln w="38100" cmpd="sng">
            <a:solidFill>
              <a:schemeClr val="tx1"/>
            </a:solidFill>
          </a:ln>
        </p:spPr>
        <p:txBody>
          <a:bodyPr wrap="square" rtlCol="0">
            <a:spAutoFit/>
          </a:bodyPr>
          <a:lstStyle/>
          <a:p>
            <a:pPr algn="ctr"/>
            <a:r>
              <a:rPr lang="en-US" dirty="0" smtClean="0"/>
              <a:t>Winds at 500 hPa (~15,000 feet)</a:t>
            </a:r>
            <a:endParaRPr lang="en-US" dirty="0"/>
          </a:p>
        </p:txBody>
      </p:sp>
      <p:sp>
        <p:nvSpPr>
          <p:cNvPr id="6" name="TextBox 5"/>
          <p:cNvSpPr txBox="1"/>
          <p:nvPr/>
        </p:nvSpPr>
        <p:spPr>
          <a:xfrm>
            <a:off x="6661800" y="6070264"/>
            <a:ext cx="1816160" cy="369332"/>
          </a:xfrm>
          <a:prstGeom prst="rect">
            <a:avLst/>
          </a:prstGeom>
          <a:noFill/>
        </p:spPr>
        <p:txBody>
          <a:bodyPr wrap="none" rtlCol="0">
            <a:spAutoFit/>
          </a:bodyPr>
          <a:lstStyle/>
          <a:p>
            <a:r>
              <a:rPr lang="en-US" dirty="0" smtClean="0"/>
              <a:t>Yang et al. (2017)</a:t>
            </a:r>
            <a:endParaRPr lang="en-US" dirty="0"/>
          </a:p>
        </p:txBody>
      </p:sp>
    </p:spTree>
    <p:extLst>
      <p:ext uri="{BB962C8B-B14F-4D97-AF65-F5344CB8AC3E}">
        <p14:creationId xmlns:p14="http://schemas.microsoft.com/office/powerpoint/2010/main" val="6674951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4429"/>
          <a:stretch/>
        </p:blipFill>
        <p:spPr>
          <a:xfrm>
            <a:off x="0" y="766040"/>
            <a:ext cx="9144000" cy="5294215"/>
          </a:xfrm>
          <a:prstGeom prst="rect">
            <a:avLst/>
          </a:prstGeom>
        </p:spPr>
      </p:pic>
      <p:sp>
        <p:nvSpPr>
          <p:cNvPr id="4" name="TextBox 3"/>
          <p:cNvSpPr txBox="1"/>
          <p:nvPr/>
        </p:nvSpPr>
        <p:spPr>
          <a:xfrm>
            <a:off x="0" y="134393"/>
            <a:ext cx="9143999" cy="461665"/>
          </a:xfrm>
          <a:prstGeom prst="rect">
            <a:avLst/>
          </a:prstGeom>
          <a:noFill/>
        </p:spPr>
        <p:txBody>
          <a:bodyPr wrap="square" rtlCol="0">
            <a:spAutoFit/>
          </a:bodyPr>
          <a:lstStyle/>
          <a:p>
            <a:pPr algn="ctr"/>
            <a:r>
              <a:rPr lang="en-US" sz="2400" dirty="0" smtClean="0"/>
              <a:t>Where MCSs initiate over the U.S. in spring and summer</a:t>
            </a:r>
            <a:endParaRPr lang="en-US" sz="2400" dirty="0"/>
          </a:p>
        </p:txBody>
      </p:sp>
      <p:sp>
        <p:nvSpPr>
          <p:cNvPr id="5" name="TextBox 4"/>
          <p:cNvSpPr txBox="1"/>
          <p:nvPr/>
        </p:nvSpPr>
        <p:spPr>
          <a:xfrm>
            <a:off x="6832660" y="4837695"/>
            <a:ext cx="1826363" cy="646331"/>
          </a:xfrm>
          <a:prstGeom prst="rect">
            <a:avLst/>
          </a:prstGeom>
          <a:solidFill>
            <a:srgbClr val="FFFFFF"/>
          </a:solidFill>
          <a:ln w="38100" cmpd="sng">
            <a:solidFill>
              <a:schemeClr val="tx1"/>
            </a:solidFill>
          </a:ln>
        </p:spPr>
        <p:txBody>
          <a:bodyPr wrap="square" rtlCol="0">
            <a:spAutoFit/>
          </a:bodyPr>
          <a:lstStyle/>
          <a:p>
            <a:pPr algn="ctr"/>
            <a:r>
              <a:rPr lang="en-US" dirty="0" smtClean="0"/>
              <a:t>Winds at 500 hPa (~10,000 feet)</a:t>
            </a:r>
            <a:endParaRPr lang="en-US" dirty="0"/>
          </a:p>
        </p:txBody>
      </p:sp>
      <p:sp>
        <p:nvSpPr>
          <p:cNvPr id="6" name="TextBox 5"/>
          <p:cNvSpPr txBox="1"/>
          <p:nvPr/>
        </p:nvSpPr>
        <p:spPr>
          <a:xfrm>
            <a:off x="6661800" y="6070264"/>
            <a:ext cx="1816160" cy="369332"/>
          </a:xfrm>
          <a:prstGeom prst="rect">
            <a:avLst/>
          </a:prstGeom>
          <a:noFill/>
        </p:spPr>
        <p:txBody>
          <a:bodyPr wrap="none" rtlCol="0">
            <a:spAutoFit/>
          </a:bodyPr>
          <a:lstStyle/>
          <a:p>
            <a:r>
              <a:rPr lang="en-US" dirty="0" smtClean="0"/>
              <a:t>Yang et al. (2017)</a:t>
            </a:r>
            <a:endParaRPr lang="en-US" dirty="0"/>
          </a:p>
        </p:txBody>
      </p:sp>
    </p:spTree>
    <p:extLst>
      <p:ext uri="{BB962C8B-B14F-4D97-AF65-F5344CB8AC3E}">
        <p14:creationId xmlns:p14="http://schemas.microsoft.com/office/powerpoint/2010/main" val="35351061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1344" y="667578"/>
            <a:ext cx="8077228" cy="5418693"/>
            <a:chOff x="4676997" y="2175993"/>
            <a:chExt cx="4619403" cy="3098975"/>
          </a:xfrm>
        </p:grpSpPr>
        <p:pic>
          <p:nvPicPr>
            <p:cNvPr id="3" name="Picture 2"/>
            <p:cNvPicPr>
              <a:picLocks noChangeAspect="1"/>
            </p:cNvPicPr>
            <p:nvPr/>
          </p:nvPicPr>
          <p:blipFill rotWithShape="1">
            <a:blip r:embed="rId3"/>
            <a:srcRect l="3675" r="90593"/>
            <a:stretch/>
          </p:blipFill>
          <p:spPr>
            <a:xfrm>
              <a:off x="4676997" y="2175993"/>
              <a:ext cx="524146" cy="3098975"/>
            </a:xfrm>
            <a:prstGeom prst="rect">
              <a:avLst/>
            </a:prstGeom>
          </p:spPr>
        </p:pic>
        <p:pic>
          <p:nvPicPr>
            <p:cNvPr id="6" name="Picture 5"/>
            <p:cNvPicPr>
              <a:picLocks noChangeAspect="1"/>
            </p:cNvPicPr>
            <p:nvPr/>
          </p:nvPicPr>
          <p:blipFill rotWithShape="1">
            <a:blip r:embed="rId3"/>
            <a:srcRect l="54110" t="13040" r="1"/>
            <a:stretch/>
          </p:blipFill>
          <p:spPr>
            <a:xfrm>
              <a:off x="5100346" y="2580121"/>
              <a:ext cx="4196054" cy="2694847"/>
            </a:xfrm>
            <a:prstGeom prst="rect">
              <a:avLst/>
            </a:prstGeom>
          </p:spPr>
        </p:pic>
      </p:grpSp>
      <p:sp>
        <p:nvSpPr>
          <p:cNvPr id="7" name="TextBox 6"/>
          <p:cNvSpPr txBox="1"/>
          <p:nvPr/>
        </p:nvSpPr>
        <p:spPr>
          <a:xfrm>
            <a:off x="873990" y="252804"/>
            <a:ext cx="7396020" cy="830997"/>
          </a:xfrm>
          <a:prstGeom prst="rect">
            <a:avLst/>
          </a:prstGeom>
          <a:noFill/>
        </p:spPr>
        <p:txBody>
          <a:bodyPr wrap="square" rtlCol="0">
            <a:spAutoFit/>
          </a:bodyPr>
          <a:lstStyle/>
          <a:p>
            <a:pPr algn="ctr"/>
            <a:r>
              <a:rPr lang="en-US" sz="2400" dirty="0" smtClean="0"/>
              <a:t>How the wind at ~10,000 feet changes after an MCS has been present for 9 hours</a:t>
            </a:r>
            <a:endParaRPr lang="en-US" sz="2400" dirty="0"/>
          </a:p>
        </p:txBody>
      </p:sp>
      <p:sp>
        <p:nvSpPr>
          <p:cNvPr id="8" name="TextBox 7"/>
          <p:cNvSpPr txBox="1"/>
          <p:nvPr/>
        </p:nvSpPr>
        <p:spPr>
          <a:xfrm>
            <a:off x="6661800" y="6070264"/>
            <a:ext cx="1816160" cy="369332"/>
          </a:xfrm>
          <a:prstGeom prst="rect">
            <a:avLst/>
          </a:prstGeom>
          <a:noFill/>
        </p:spPr>
        <p:txBody>
          <a:bodyPr wrap="none" rtlCol="0">
            <a:spAutoFit/>
          </a:bodyPr>
          <a:lstStyle/>
          <a:p>
            <a:r>
              <a:rPr lang="en-US" dirty="0" smtClean="0"/>
              <a:t>Yang et al. (2017)</a:t>
            </a:r>
            <a:endParaRPr lang="en-US" dirty="0"/>
          </a:p>
        </p:txBody>
      </p:sp>
    </p:spTree>
    <p:extLst>
      <p:ext uri="{BB962C8B-B14F-4D97-AF65-F5344CB8AC3E}">
        <p14:creationId xmlns:p14="http://schemas.microsoft.com/office/powerpoint/2010/main" val="35351061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06" y="2833638"/>
            <a:ext cx="8650589" cy="1190724"/>
          </a:xfrm>
          <a:prstGeom prst="rect">
            <a:avLst/>
          </a:prstGeom>
          <a:noFill/>
        </p:spPr>
        <p:txBody>
          <a:bodyPr wrap="square" lIns="81931" tIns="40964" rIns="81931" bIns="40964" rtlCol="0">
            <a:spAutoFit/>
          </a:bodyPr>
          <a:lstStyle/>
          <a:p>
            <a:pPr algn="ctr"/>
            <a:r>
              <a:rPr lang="en-US" sz="3600" dirty="0" smtClean="0">
                <a:solidFill>
                  <a:schemeClr val="tx1">
                    <a:lumMod val="95000"/>
                    <a:lumOff val="5000"/>
                  </a:schemeClr>
                </a:solidFill>
                <a:latin typeface="Arial"/>
                <a:cs typeface="Arial"/>
              </a:rPr>
              <a:t>Is there an implication for climate change?</a:t>
            </a:r>
            <a:endParaRPr lang="en-US" sz="3600"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4341631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343661"/>
            <a:ext cx="9144000" cy="4170679"/>
            <a:chOff x="0" y="878593"/>
            <a:chExt cx="9144000" cy="4170679"/>
          </a:xfrm>
        </p:grpSpPr>
        <p:sp>
          <p:nvSpPr>
            <p:cNvPr id="3" name="TextBox 2"/>
            <p:cNvSpPr txBox="1"/>
            <p:nvPr/>
          </p:nvSpPr>
          <p:spPr>
            <a:xfrm>
              <a:off x="55914" y="878593"/>
              <a:ext cx="9026181" cy="461665"/>
            </a:xfrm>
            <a:prstGeom prst="rect">
              <a:avLst/>
            </a:prstGeom>
            <a:noFill/>
          </p:spPr>
          <p:txBody>
            <a:bodyPr wrap="square" rtlCol="0">
              <a:spAutoFit/>
            </a:bodyPr>
            <a:lstStyle/>
            <a:p>
              <a:pPr algn="ctr"/>
              <a:r>
                <a:rPr lang="en-US" sz="2400" dirty="0" smtClean="0"/>
                <a:t>Trend of MCS rainfall over the central U.S. </a:t>
              </a:r>
              <a:endParaRPr lang="en-US" sz="2400" dirty="0"/>
            </a:p>
          </p:txBody>
        </p:sp>
        <p:grpSp>
          <p:nvGrpSpPr>
            <p:cNvPr id="6" name="Group 5"/>
            <p:cNvGrpSpPr/>
            <p:nvPr/>
          </p:nvGrpSpPr>
          <p:grpSpPr>
            <a:xfrm>
              <a:off x="0" y="1371600"/>
              <a:ext cx="9144000" cy="3677672"/>
              <a:chOff x="0" y="2021402"/>
              <a:chExt cx="9144000" cy="3677672"/>
            </a:xfrm>
          </p:grpSpPr>
          <p:pic>
            <p:nvPicPr>
              <p:cNvPr id="2" name="Picture 1"/>
              <p:cNvPicPr>
                <a:picLocks noChangeAspect="1"/>
              </p:cNvPicPr>
              <p:nvPr/>
            </p:nvPicPr>
            <p:blipFill rotWithShape="1">
              <a:blip r:embed="rId2"/>
              <a:srcRect t="10893"/>
              <a:stretch/>
            </p:blipFill>
            <p:spPr>
              <a:xfrm>
                <a:off x="0" y="2060695"/>
                <a:ext cx="9144000" cy="3638379"/>
              </a:xfrm>
              <a:prstGeom prst="rect">
                <a:avLst/>
              </a:prstGeom>
            </p:spPr>
          </p:pic>
          <p:sp>
            <p:nvSpPr>
              <p:cNvPr id="4" name="Rectangle 3"/>
              <p:cNvSpPr/>
              <p:nvPr/>
            </p:nvSpPr>
            <p:spPr>
              <a:xfrm>
                <a:off x="215670" y="2036733"/>
                <a:ext cx="191706" cy="319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4857197" y="2021402"/>
                <a:ext cx="191706" cy="319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 name="TextBox 7"/>
          <p:cNvSpPr txBox="1"/>
          <p:nvPr/>
        </p:nvSpPr>
        <p:spPr>
          <a:xfrm>
            <a:off x="6661800" y="6070264"/>
            <a:ext cx="1814018" cy="369332"/>
          </a:xfrm>
          <a:prstGeom prst="rect">
            <a:avLst/>
          </a:prstGeom>
          <a:noFill/>
        </p:spPr>
        <p:txBody>
          <a:bodyPr wrap="none" rtlCol="0">
            <a:spAutoFit/>
          </a:bodyPr>
          <a:lstStyle/>
          <a:p>
            <a:r>
              <a:rPr lang="en-US" dirty="0" smtClean="0"/>
              <a:t>Feng et al. (2016)</a:t>
            </a:r>
            <a:endParaRPr lang="en-US" dirty="0"/>
          </a:p>
        </p:txBody>
      </p:sp>
    </p:spTree>
    <p:extLst>
      <p:ext uri="{BB962C8B-B14F-4D97-AF65-F5344CB8AC3E}">
        <p14:creationId xmlns:p14="http://schemas.microsoft.com/office/powerpoint/2010/main" val="6579953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55581" y="0"/>
            <a:ext cx="4032839" cy="6421700"/>
          </a:xfrm>
          <a:prstGeom prst="rect">
            <a:avLst/>
          </a:prstGeom>
        </p:spPr>
      </p:pic>
      <p:sp>
        <p:nvSpPr>
          <p:cNvPr id="4" name="TextBox 3"/>
          <p:cNvSpPr txBox="1"/>
          <p:nvPr/>
        </p:nvSpPr>
        <p:spPr>
          <a:xfrm>
            <a:off x="511217" y="2611811"/>
            <a:ext cx="1861151" cy="1200328"/>
          </a:xfrm>
          <a:prstGeom prst="rect">
            <a:avLst/>
          </a:prstGeom>
          <a:noFill/>
        </p:spPr>
        <p:txBody>
          <a:bodyPr wrap="square" rtlCol="0">
            <a:spAutoFit/>
          </a:bodyPr>
          <a:lstStyle/>
          <a:p>
            <a:r>
              <a:rPr lang="en-US" sz="2400" dirty="0" smtClean="0"/>
              <a:t>Trends over the central U.S. </a:t>
            </a:r>
            <a:endParaRPr lang="en-US" sz="2400" dirty="0"/>
          </a:p>
        </p:txBody>
      </p:sp>
      <p:sp>
        <p:nvSpPr>
          <p:cNvPr id="8" name="TextBox 7"/>
          <p:cNvSpPr txBox="1"/>
          <p:nvPr/>
        </p:nvSpPr>
        <p:spPr>
          <a:xfrm>
            <a:off x="6661800" y="6070264"/>
            <a:ext cx="1814018" cy="369332"/>
          </a:xfrm>
          <a:prstGeom prst="rect">
            <a:avLst/>
          </a:prstGeom>
          <a:noFill/>
        </p:spPr>
        <p:txBody>
          <a:bodyPr wrap="none" rtlCol="0">
            <a:spAutoFit/>
          </a:bodyPr>
          <a:lstStyle/>
          <a:p>
            <a:r>
              <a:rPr lang="en-US" dirty="0" smtClean="0"/>
              <a:t>Feng et al. (2016)</a:t>
            </a:r>
            <a:endParaRPr lang="en-US" dirty="0"/>
          </a:p>
        </p:txBody>
      </p:sp>
    </p:spTree>
    <p:extLst>
      <p:ext uri="{BB962C8B-B14F-4D97-AF65-F5344CB8AC3E}">
        <p14:creationId xmlns:p14="http://schemas.microsoft.com/office/powerpoint/2010/main" val="1478343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700" y="347957"/>
            <a:ext cx="8095552" cy="5632311"/>
          </a:xfrm>
          <a:prstGeom prst="rect">
            <a:avLst/>
          </a:prstGeom>
          <a:noFill/>
        </p:spPr>
        <p:txBody>
          <a:bodyPr wrap="square" rtlCol="0">
            <a:spAutoFit/>
          </a:bodyPr>
          <a:lstStyle/>
          <a:p>
            <a:r>
              <a:rPr lang="en-US" sz="4000" b="1" dirty="0" smtClean="0"/>
              <a:t>My role at PNNL</a:t>
            </a:r>
          </a:p>
          <a:p>
            <a:endParaRPr lang="en-US" sz="4000" dirty="0"/>
          </a:p>
          <a:p>
            <a:r>
              <a:rPr lang="en-US" sz="4000" dirty="0" smtClean="0"/>
              <a:t>After nearly 50 years of observing precipitating cloud systems around the world by radar, aircraft, and satellite, I’m now working with ASGCD modelers to account for the physical mechanisms by which cloud systems affect the global climate.</a:t>
            </a:r>
            <a:endParaRPr lang="en-US" sz="4000" dirty="0"/>
          </a:p>
        </p:txBody>
      </p:sp>
    </p:spTree>
    <p:extLst>
      <p:ext uri="{BB962C8B-B14F-4D97-AF65-F5344CB8AC3E}">
        <p14:creationId xmlns:p14="http://schemas.microsoft.com/office/powerpoint/2010/main" val="35351061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3519"/>
          <a:stretch/>
        </p:blipFill>
        <p:spPr>
          <a:xfrm>
            <a:off x="4724400" y="1286917"/>
            <a:ext cx="4250267" cy="1720070"/>
          </a:xfrm>
          <a:prstGeom prst="rect">
            <a:avLst/>
          </a:prstGeom>
        </p:spPr>
      </p:pic>
      <p:pic>
        <p:nvPicPr>
          <p:cNvPr id="4" name="Picture 3"/>
          <p:cNvPicPr>
            <a:picLocks noChangeAspect="1"/>
          </p:cNvPicPr>
          <p:nvPr/>
        </p:nvPicPr>
        <p:blipFill rotWithShape="1">
          <a:blip r:embed="rId2"/>
          <a:srcRect l="3565" r="50741"/>
          <a:stretch/>
        </p:blipFill>
        <p:spPr>
          <a:xfrm>
            <a:off x="203200" y="463154"/>
            <a:ext cx="4178301" cy="1720070"/>
          </a:xfrm>
          <a:prstGeom prst="rect">
            <a:avLst/>
          </a:prstGeom>
        </p:spPr>
      </p:pic>
      <p:pic>
        <p:nvPicPr>
          <p:cNvPr id="6" name="Picture 5"/>
          <p:cNvPicPr>
            <a:picLocks noChangeAspect="1"/>
          </p:cNvPicPr>
          <p:nvPr/>
        </p:nvPicPr>
        <p:blipFill>
          <a:blip r:embed="rId3"/>
          <a:stretch>
            <a:fillRect/>
          </a:stretch>
        </p:blipFill>
        <p:spPr>
          <a:xfrm>
            <a:off x="169334" y="2915586"/>
            <a:ext cx="4263813" cy="2042092"/>
          </a:xfrm>
          <a:prstGeom prst="rect">
            <a:avLst/>
          </a:prstGeom>
        </p:spPr>
      </p:pic>
      <p:pic>
        <p:nvPicPr>
          <p:cNvPr id="7" name="Picture 6"/>
          <p:cNvPicPr>
            <a:picLocks noChangeAspect="1"/>
          </p:cNvPicPr>
          <p:nvPr/>
        </p:nvPicPr>
        <p:blipFill rotWithShape="1">
          <a:blip r:embed="rId4"/>
          <a:srcRect b="24061"/>
          <a:stretch/>
        </p:blipFill>
        <p:spPr>
          <a:xfrm>
            <a:off x="4741332" y="3903779"/>
            <a:ext cx="3996267" cy="2014404"/>
          </a:xfrm>
          <a:prstGeom prst="rect">
            <a:avLst/>
          </a:prstGeom>
        </p:spPr>
      </p:pic>
      <p:sp>
        <p:nvSpPr>
          <p:cNvPr id="9" name="TextBox 8"/>
          <p:cNvSpPr txBox="1"/>
          <p:nvPr/>
        </p:nvSpPr>
        <p:spPr>
          <a:xfrm>
            <a:off x="1583614" y="2195187"/>
            <a:ext cx="973757" cy="369332"/>
          </a:xfrm>
          <a:prstGeom prst="rect">
            <a:avLst/>
          </a:prstGeom>
          <a:noFill/>
        </p:spPr>
        <p:txBody>
          <a:bodyPr wrap="none" rtlCol="0">
            <a:spAutoFit/>
          </a:bodyPr>
          <a:lstStyle/>
          <a:p>
            <a:r>
              <a:rPr lang="en-US" dirty="0" smtClean="0"/>
              <a:t>cumulus</a:t>
            </a:r>
            <a:endParaRPr lang="en-US" dirty="0"/>
          </a:p>
        </p:txBody>
      </p:sp>
      <p:sp>
        <p:nvSpPr>
          <p:cNvPr id="10" name="TextBox 9"/>
          <p:cNvSpPr txBox="1"/>
          <p:nvPr/>
        </p:nvSpPr>
        <p:spPr>
          <a:xfrm>
            <a:off x="6361422" y="3006143"/>
            <a:ext cx="973757" cy="369332"/>
          </a:xfrm>
          <a:prstGeom prst="rect">
            <a:avLst/>
          </a:prstGeom>
          <a:noFill/>
        </p:spPr>
        <p:txBody>
          <a:bodyPr wrap="none" rtlCol="0">
            <a:spAutoFit/>
          </a:bodyPr>
          <a:lstStyle/>
          <a:p>
            <a:r>
              <a:rPr lang="en-US" dirty="0" smtClean="0"/>
              <a:t>cumulus</a:t>
            </a:r>
            <a:endParaRPr lang="en-US" dirty="0"/>
          </a:p>
        </p:txBody>
      </p:sp>
      <p:sp>
        <p:nvSpPr>
          <p:cNvPr id="11" name="TextBox 10"/>
          <p:cNvSpPr txBox="1"/>
          <p:nvPr/>
        </p:nvSpPr>
        <p:spPr>
          <a:xfrm>
            <a:off x="1540022" y="4950452"/>
            <a:ext cx="710451" cy="369332"/>
          </a:xfrm>
          <a:prstGeom prst="rect">
            <a:avLst/>
          </a:prstGeom>
          <a:noFill/>
        </p:spPr>
        <p:txBody>
          <a:bodyPr wrap="none" rtlCol="0">
            <a:spAutoFit/>
          </a:bodyPr>
          <a:lstStyle/>
          <a:p>
            <a:r>
              <a:rPr lang="en-US" dirty="0" smtClean="0"/>
              <a:t>cirrus</a:t>
            </a:r>
            <a:endParaRPr lang="en-US" dirty="0"/>
          </a:p>
        </p:txBody>
      </p:sp>
      <p:sp>
        <p:nvSpPr>
          <p:cNvPr id="12" name="TextBox 11"/>
          <p:cNvSpPr txBox="1"/>
          <p:nvPr/>
        </p:nvSpPr>
        <p:spPr>
          <a:xfrm>
            <a:off x="6275185" y="5906926"/>
            <a:ext cx="1065278" cy="369332"/>
          </a:xfrm>
          <a:prstGeom prst="rect">
            <a:avLst/>
          </a:prstGeom>
          <a:noFill/>
        </p:spPr>
        <p:txBody>
          <a:bodyPr wrap="none" rtlCol="0">
            <a:spAutoFit/>
          </a:bodyPr>
          <a:lstStyle/>
          <a:p>
            <a:r>
              <a:rPr lang="en-US" dirty="0" smtClean="0"/>
              <a:t>lenticular</a:t>
            </a:r>
            <a:endParaRPr lang="en-US" dirty="0"/>
          </a:p>
        </p:txBody>
      </p:sp>
    </p:spTree>
    <p:extLst>
      <p:ext uri="{BB962C8B-B14F-4D97-AF65-F5344CB8AC3E}">
        <p14:creationId xmlns:p14="http://schemas.microsoft.com/office/powerpoint/2010/main" val="31084233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72" y="2848445"/>
            <a:ext cx="9064628" cy="584776"/>
          </a:xfrm>
          <a:prstGeom prst="rect">
            <a:avLst/>
          </a:prstGeom>
          <a:noFill/>
        </p:spPr>
        <p:txBody>
          <a:bodyPr wrap="square" rtlCol="0">
            <a:spAutoFit/>
          </a:bodyPr>
          <a:lstStyle/>
          <a:p>
            <a:pPr algn="ctr"/>
            <a:r>
              <a:rPr lang="en-US" sz="3200" dirty="0" smtClean="0"/>
              <a:t>Looking down from space</a:t>
            </a:r>
            <a:endParaRPr lang="en-US" sz="3200" dirty="0"/>
          </a:p>
        </p:txBody>
      </p:sp>
    </p:spTree>
    <p:extLst>
      <p:ext uri="{BB962C8B-B14F-4D97-AF65-F5344CB8AC3E}">
        <p14:creationId xmlns:p14="http://schemas.microsoft.com/office/powerpoint/2010/main" val="1898878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200"/>
          <a:stretch/>
        </p:blipFill>
        <p:spPr>
          <a:xfrm>
            <a:off x="-1" y="0"/>
            <a:ext cx="10723833" cy="6881917"/>
          </a:xfrm>
          <a:prstGeom prst="rect">
            <a:avLst/>
          </a:prstGeom>
        </p:spPr>
      </p:pic>
    </p:spTree>
    <p:extLst>
      <p:ext uri="{BB962C8B-B14F-4D97-AF65-F5344CB8AC3E}">
        <p14:creationId xmlns:p14="http://schemas.microsoft.com/office/powerpoint/2010/main" val="14044090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4301" b="10325"/>
          <a:stretch/>
        </p:blipFill>
        <p:spPr>
          <a:xfrm>
            <a:off x="0" y="1"/>
            <a:ext cx="9144000" cy="6858000"/>
          </a:xfrm>
          <a:prstGeom prst="rect">
            <a:avLst/>
          </a:prstGeom>
        </p:spPr>
      </p:pic>
    </p:spTree>
    <p:extLst>
      <p:ext uri="{BB962C8B-B14F-4D97-AF65-F5344CB8AC3E}">
        <p14:creationId xmlns:p14="http://schemas.microsoft.com/office/powerpoint/2010/main" val="14044090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630" y="694124"/>
            <a:ext cx="4162407" cy="5244792"/>
          </a:xfrm>
          <a:prstGeom prst="rect">
            <a:avLst/>
          </a:prstGeom>
        </p:spPr>
      </p:pic>
      <p:sp>
        <p:nvSpPr>
          <p:cNvPr id="3" name="TextBox 2"/>
          <p:cNvSpPr txBox="1"/>
          <p:nvPr/>
        </p:nvSpPr>
        <p:spPr>
          <a:xfrm>
            <a:off x="4443821" y="987488"/>
            <a:ext cx="4463682" cy="4893647"/>
          </a:xfrm>
          <a:prstGeom prst="rect">
            <a:avLst/>
          </a:prstGeom>
          <a:noFill/>
        </p:spPr>
        <p:txBody>
          <a:bodyPr wrap="none" rtlCol="0">
            <a:spAutoFit/>
          </a:bodyPr>
          <a:lstStyle/>
          <a:p>
            <a:r>
              <a:rPr lang="en-US" sz="2400" dirty="0" smtClean="0"/>
              <a:t>Before satellites:</a:t>
            </a:r>
          </a:p>
          <a:p>
            <a:pPr marL="222250" lvl="1"/>
            <a:r>
              <a:rPr lang="en-US" sz="2400" dirty="0" smtClean="0"/>
              <a:t>Stratus</a:t>
            </a:r>
          </a:p>
          <a:p>
            <a:pPr marL="222250" lvl="1"/>
            <a:r>
              <a:rPr lang="en-US" sz="2400" dirty="0" smtClean="0"/>
              <a:t>Cumulus</a:t>
            </a:r>
          </a:p>
          <a:p>
            <a:pPr marL="222250" lvl="1"/>
            <a:r>
              <a:rPr lang="en-US" sz="2400" dirty="0" smtClean="0"/>
              <a:t>Cirrus</a:t>
            </a:r>
          </a:p>
          <a:p>
            <a:pPr marL="222250" lvl="1"/>
            <a:r>
              <a:rPr lang="en-US" sz="2400" dirty="0" smtClean="0"/>
              <a:t>Lenticular</a:t>
            </a:r>
            <a:endParaRPr lang="en-US" sz="2400" dirty="0"/>
          </a:p>
          <a:p>
            <a:pPr marL="222250" lvl="1"/>
            <a:r>
              <a:rPr lang="en-US" sz="2400" dirty="0" smtClean="0"/>
              <a:t>Nimbostratus</a:t>
            </a:r>
          </a:p>
          <a:p>
            <a:pPr marL="222250" lvl="1"/>
            <a:r>
              <a:rPr lang="en-US" sz="2400" dirty="0" smtClean="0"/>
              <a:t>Cumulonimbus</a:t>
            </a:r>
          </a:p>
          <a:p>
            <a:endParaRPr lang="en-US" sz="2400" dirty="0" smtClean="0"/>
          </a:p>
          <a:p>
            <a:r>
              <a:rPr lang="en-US" sz="2400" dirty="0" smtClean="0"/>
              <a:t>After satellites:</a:t>
            </a:r>
          </a:p>
          <a:p>
            <a:pPr marL="222250" lvl="1"/>
            <a:r>
              <a:rPr lang="en-US" sz="2400" dirty="0" smtClean="0"/>
              <a:t>Fronts</a:t>
            </a:r>
          </a:p>
          <a:p>
            <a:pPr marL="222250" lvl="1"/>
            <a:r>
              <a:rPr lang="en-US" sz="2400" dirty="0" smtClean="0"/>
              <a:t>Hurricanes</a:t>
            </a:r>
          </a:p>
          <a:p>
            <a:pPr marL="222250" lvl="1"/>
            <a:r>
              <a:rPr lang="en-US" sz="2400" dirty="0" smtClean="0"/>
              <a:t>“Mesoscale convective systems"</a:t>
            </a:r>
          </a:p>
          <a:p>
            <a:endParaRPr lang="en-US" sz="2400" dirty="0"/>
          </a:p>
        </p:txBody>
      </p:sp>
      <p:sp>
        <p:nvSpPr>
          <p:cNvPr id="4" name="TextBox 3"/>
          <p:cNvSpPr txBox="1"/>
          <p:nvPr/>
        </p:nvSpPr>
        <p:spPr>
          <a:xfrm>
            <a:off x="1658540" y="2876045"/>
            <a:ext cx="1441420" cy="646331"/>
          </a:xfrm>
          <a:prstGeom prst="rect">
            <a:avLst/>
          </a:prstGeom>
          <a:noFill/>
        </p:spPr>
        <p:txBody>
          <a:bodyPr wrap="none" rtlCol="0">
            <a:spAutoFit/>
          </a:bodyPr>
          <a:lstStyle/>
          <a:p>
            <a:pPr algn="ctr"/>
            <a:r>
              <a:rPr lang="en-US" b="1" dirty="0" smtClean="0">
                <a:solidFill>
                  <a:schemeClr val="bg1"/>
                </a:solidFill>
              </a:rPr>
              <a:t>Microphysics</a:t>
            </a:r>
          </a:p>
          <a:p>
            <a:pPr algn="ctr"/>
            <a:r>
              <a:rPr lang="en-US" b="1" dirty="0" smtClean="0">
                <a:solidFill>
                  <a:schemeClr val="bg1"/>
                </a:solidFill>
              </a:rPr>
              <a:t>Air motions</a:t>
            </a:r>
            <a:endParaRPr lang="en-US" b="1" dirty="0">
              <a:solidFill>
                <a:schemeClr val="bg1"/>
              </a:solidFill>
            </a:endParaRPr>
          </a:p>
        </p:txBody>
      </p:sp>
    </p:spTree>
    <p:extLst>
      <p:ext uri="{BB962C8B-B14F-4D97-AF65-F5344CB8AC3E}">
        <p14:creationId xmlns:p14="http://schemas.microsoft.com/office/powerpoint/2010/main" val="2269862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72" y="2848445"/>
            <a:ext cx="9064628" cy="1077218"/>
          </a:xfrm>
          <a:prstGeom prst="rect">
            <a:avLst/>
          </a:prstGeom>
          <a:noFill/>
        </p:spPr>
        <p:txBody>
          <a:bodyPr wrap="square" rtlCol="0">
            <a:spAutoFit/>
          </a:bodyPr>
          <a:lstStyle/>
          <a:p>
            <a:pPr algn="ctr"/>
            <a:r>
              <a:rPr lang="en-US" sz="3200" dirty="0" smtClean="0"/>
              <a:t>What do cloud processes have to do with Earth’s climate?</a:t>
            </a:r>
            <a:endParaRPr lang="en-US" sz="3200" dirty="0"/>
          </a:p>
        </p:txBody>
      </p:sp>
    </p:spTree>
    <p:extLst>
      <p:ext uri="{BB962C8B-B14F-4D97-AF65-F5344CB8AC3E}">
        <p14:creationId xmlns:p14="http://schemas.microsoft.com/office/powerpoint/2010/main" val="17783636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0" y="0"/>
            <a:ext cx="9144000" cy="6550121"/>
          </a:xfrm>
          <a:prstGeom prst="rect">
            <a:avLst/>
          </a:pr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lIns="101716" tIns="50859" rIns="101716" bIns="50859"/>
          <a:lstStyle/>
          <a:p>
            <a:pPr defTabSz="1017157" fontAlgn="base">
              <a:spcBef>
                <a:spcPct val="0"/>
              </a:spcBef>
              <a:spcAft>
                <a:spcPct val="0"/>
              </a:spcAft>
            </a:pPr>
            <a:endParaRPr lang="en-US" sz="2700">
              <a:solidFill>
                <a:srgbClr val="FFFFFF"/>
              </a:solidFill>
              <a:latin typeface="Times New Roman" charset="0"/>
              <a:ea typeface="ＭＳ Ｐゴシック" charset="0"/>
              <a:cs typeface="ＭＳ Ｐゴシック" charset="0"/>
            </a:endParaRPr>
          </a:p>
        </p:txBody>
      </p:sp>
      <p:pic>
        <p:nvPicPr>
          <p:cNvPr id="12" name="Picture 2" descr="201005042010GEV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9845" y="1"/>
            <a:ext cx="6357470" cy="655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1"/>
          <p:cNvGrpSpPr>
            <a:grpSpLocks/>
          </p:cNvGrpSpPr>
          <p:nvPr/>
        </p:nvGrpSpPr>
        <p:grpSpPr bwMode="auto">
          <a:xfrm>
            <a:off x="730180" y="2056012"/>
            <a:ext cx="3214054" cy="2453262"/>
            <a:chOff x="312971" y="2152323"/>
            <a:chExt cx="3467139" cy="2569087"/>
          </a:xfrm>
        </p:grpSpPr>
        <p:grpSp>
          <p:nvGrpSpPr>
            <p:cNvPr id="14" name="Group 14"/>
            <p:cNvGrpSpPr>
              <a:grpSpLocks/>
            </p:cNvGrpSpPr>
            <p:nvPr/>
          </p:nvGrpSpPr>
          <p:grpSpPr bwMode="auto">
            <a:xfrm>
              <a:off x="312971" y="3376705"/>
              <a:ext cx="3467139" cy="1344705"/>
              <a:chOff x="312972" y="3376706"/>
              <a:chExt cx="3467146" cy="1344706"/>
            </a:xfrm>
          </p:grpSpPr>
          <p:sp>
            <p:nvSpPr>
              <p:cNvPr id="16" name="TextBox 3"/>
              <p:cNvSpPr txBox="1">
                <a:spLocks noChangeArrowheads="1"/>
              </p:cNvSpPr>
              <p:nvPr/>
            </p:nvSpPr>
            <p:spPr bwMode="auto">
              <a:xfrm>
                <a:off x="312972" y="3376706"/>
                <a:ext cx="2615589" cy="40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37931725" indent="-37474525" defTabSz="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a:solidFill>
                      <a:srgbClr val="FFFFFF"/>
                    </a:solidFill>
                  </a:rPr>
                  <a:t>Marine stratocumulus</a:t>
                </a:r>
              </a:p>
            </p:txBody>
          </p:sp>
          <p:cxnSp>
            <p:nvCxnSpPr>
              <p:cNvPr id="17" name="Straight Arrow Connector 7"/>
              <p:cNvCxnSpPr>
                <a:cxnSpLocks noChangeShapeType="1"/>
              </p:cNvCxnSpPr>
              <p:nvPr/>
            </p:nvCxnSpPr>
            <p:spPr bwMode="auto">
              <a:xfrm>
                <a:off x="2207822" y="3885401"/>
                <a:ext cx="1572296" cy="836011"/>
              </a:xfrm>
              <a:prstGeom prst="straightConnector1">
                <a:avLst/>
              </a:prstGeom>
              <a:noFill/>
              <a:ln w="19050">
                <a:solidFill>
                  <a:srgbClr val="FFFFFF"/>
                </a:solidFill>
                <a:round/>
                <a:headEnd/>
                <a:tailEnd type="arrow" w="med" len="med"/>
              </a:ln>
              <a:extLst>
                <a:ext uri="{909E8E84-426E-40dd-AFC4-6F175D3DCCD1}">
                  <a14:hiddenFill xmlns:a14="http://schemas.microsoft.com/office/drawing/2010/main">
                    <a:noFill/>
                  </a14:hiddenFill>
                </a:ext>
              </a:extLst>
            </p:spPr>
          </p:cxnSp>
        </p:grpSp>
        <p:cxnSp>
          <p:nvCxnSpPr>
            <p:cNvPr id="15" name="Straight Arrow Connector 15"/>
            <p:cNvCxnSpPr>
              <a:cxnSpLocks noChangeShapeType="1"/>
            </p:cNvCxnSpPr>
            <p:nvPr/>
          </p:nvCxnSpPr>
          <p:spPr bwMode="auto">
            <a:xfrm rot="5400000" flipH="1" flipV="1">
              <a:off x="1263721" y="2666603"/>
              <a:ext cx="1224383" cy="195824"/>
            </a:xfrm>
            <a:prstGeom prst="straightConnector1">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cxnSp>
      </p:grpSp>
      <p:sp>
        <p:nvSpPr>
          <p:cNvPr id="2" name="Rectangle 1"/>
          <p:cNvSpPr/>
          <p:nvPr/>
        </p:nvSpPr>
        <p:spPr>
          <a:xfrm>
            <a:off x="0" y="6546362"/>
            <a:ext cx="9144000" cy="39983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674951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21588</TotalTime>
  <Words>466</Words>
  <Application>Microsoft Macintosh PowerPoint</Application>
  <PresentationFormat>On-screen Show (4:3)</PresentationFormat>
  <Paragraphs>100</Paragraphs>
  <Slides>26</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Default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 Department of Atmos. 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243</cp:revision>
  <dcterms:created xsi:type="dcterms:W3CDTF">2017-05-19T15:16:16Z</dcterms:created>
  <dcterms:modified xsi:type="dcterms:W3CDTF">2018-06-28T21:28:13Z</dcterms:modified>
</cp:coreProperties>
</file>