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sldIdLst>
    <p:sldId id="256" r:id="rId2"/>
    <p:sldId id="257" r:id="rId3"/>
    <p:sldId id="258" r:id="rId4"/>
    <p:sldId id="272" r:id="rId5"/>
    <p:sldId id="270" r:id="rId6"/>
    <p:sldId id="259" r:id="rId7"/>
    <p:sldId id="260" r:id="rId8"/>
    <p:sldId id="264" r:id="rId9"/>
    <p:sldId id="262" r:id="rId10"/>
    <p:sldId id="263" r:id="rId11"/>
    <p:sldId id="273" r:id="rId12"/>
    <p:sldId id="274" r:id="rId13"/>
    <p:sldId id="261" r:id="rId14"/>
    <p:sldId id="275" r:id="rId15"/>
    <p:sldId id="276" r:id="rId16"/>
    <p:sldId id="267" r:id="rId17"/>
    <p:sldId id="26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0F3E"/>
    <a:srgbClr val="2F5597"/>
    <a:srgbClr val="DEEBF7"/>
    <a:srgbClr val="AF20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03"/>
    <p:restoredTop sz="94599"/>
  </p:normalViewPr>
  <p:slideViewPr>
    <p:cSldViewPr snapToGrid="0" snapToObjects="1">
      <p:cViewPr varScale="1">
        <p:scale>
          <a:sx n="86" d="100"/>
          <a:sy n="86" d="100"/>
        </p:scale>
        <p:origin x="216" y="6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C02E2-7CD1-EA41-A875-A2A0ED1B3FD9}" type="datetimeFigureOut">
              <a:rPr lang="en-US" smtClean="0"/>
              <a:t>6/29/18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A2E04A-5ED6-AD4F-A68C-14351DAFB819}" type="slidenum">
              <a:rPr lang="en-US" smtClean="0"/>
              <a:t>‹#›</a:t>
            </a:fld>
            <a:endParaRPr lang="en-US"/>
          </a:p>
        </p:txBody>
      </p:sp>
    </p:spTree>
    <p:extLst>
      <p:ext uri="{BB962C8B-B14F-4D97-AF65-F5344CB8AC3E}">
        <p14:creationId xmlns:p14="http://schemas.microsoft.com/office/powerpoint/2010/main" val="1916181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Few orographic precipitation studies have considered high terrain/leeside due to lack of observations</a:t>
            </a:r>
          </a:p>
        </p:txBody>
      </p:sp>
      <p:sp>
        <p:nvSpPr>
          <p:cNvPr id="4" name="Slide Number Placeholder 3"/>
          <p:cNvSpPr>
            <a:spLocks noGrp="1"/>
          </p:cNvSpPr>
          <p:nvPr>
            <p:ph type="sldNum" sz="quarter" idx="10"/>
          </p:nvPr>
        </p:nvSpPr>
        <p:spPr/>
        <p:txBody>
          <a:bodyPr/>
          <a:lstStyle/>
          <a:p>
            <a:fld id="{4EA2E04A-5ED6-AD4F-A68C-14351DAFB819}" type="slidenum">
              <a:rPr lang="en-US" smtClean="0"/>
              <a:t>2</a:t>
            </a:fld>
            <a:endParaRPr lang="en-US"/>
          </a:p>
        </p:txBody>
      </p:sp>
    </p:spTree>
    <p:extLst>
      <p:ext uri="{BB962C8B-B14F-4D97-AF65-F5344CB8AC3E}">
        <p14:creationId xmlns:p14="http://schemas.microsoft.com/office/powerpoint/2010/main" val="2984374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mostly at ice</a:t>
            </a:r>
          </a:p>
          <a:p>
            <a:r>
              <a:rPr lang="en-US" dirty="0"/>
              <a:t>Click 1: more variable and weaker over ocean, more uniform over high terrain</a:t>
            </a:r>
          </a:p>
          <a:p>
            <a:r>
              <a:rPr lang="en-US" dirty="0"/>
              <a:t>Click 2: but doesn’t trail w/height as fast as prefrontal or warm sectors (suggests strong vertical ascent)</a:t>
            </a:r>
          </a:p>
          <a:p>
            <a:endParaRPr lang="en-US" dirty="0"/>
          </a:p>
        </p:txBody>
      </p:sp>
      <p:sp>
        <p:nvSpPr>
          <p:cNvPr id="4" name="Slide Number Placeholder 3"/>
          <p:cNvSpPr>
            <a:spLocks noGrp="1"/>
          </p:cNvSpPr>
          <p:nvPr>
            <p:ph type="sldNum" sz="quarter" idx="10"/>
          </p:nvPr>
        </p:nvSpPr>
        <p:spPr/>
        <p:txBody>
          <a:bodyPr/>
          <a:lstStyle/>
          <a:p>
            <a:fld id="{4EA2E04A-5ED6-AD4F-A68C-14351DAFB819}" type="slidenum">
              <a:rPr lang="en-US" smtClean="0"/>
              <a:t>14</a:t>
            </a:fld>
            <a:endParaRPr lang="en-US"/>
          </a:p>
        </p:txBody>
      </p:sp>
    </p:spTree>
    <p:extLst>
      <p:ext uri="{BB962C8B-B14F-4D97-AF65-F5344CB8AC3E}">
        <p14:creationId xmlns:p14="http://schemas.microsoft.com/office/powerpoint/2010/main" val="207095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three sectors come together for climatology</a:t>
            </a:r>
          </a:p>
        </p:txBody>
      </p:sp>
      <p:sp>
        <p:nvSpPr>
          <p:cNvPr id="4" name="Slide Number Placeholder 3"/>
          <p:cNvSpPr>
            <a:spLocks noGrp="1"/>
          </p:cNvSpPr>
          <p:nvPr>
            <p:ph type="sldNum" sz="quarter" idx="10"/>
          </p:nvPr>
        </p:nvSpPr>
        <p:spPr/>
        <p:txBody>
          <a:bodyPr/>
          <a:lstStyle/>
          <a:p>
            <a:fld id="{4EA2E04A-5ED6-AD4F-A68C-14351DAFB819}" type="slidenum">
              <a:rPr lang="en-US" smtClean="0"/>
              <a:t>17</a:t>
            </a:fld>
            <a:endParaRPr lang="en-US"/>
          </a:p>
        </p:txBody>
      </p:sp>
    </p:spTree>
    <p:extLst>
      <p:ext uri="{BB962C8B-B14F-4D97-AF65-F5344CB8AC3E}">
        <p14:creationId xmlns:p14="http://schemas.microsoft.com/office/powerpoint/2010/main" val="1704734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theory, we know that the response of precipitating clouds to a mountain range is controlled by the characteristics of the upstream flow—especially the flow and stability which are often characterized  in the Froude number. The essential components—flow and stability—are determined by the “sector” of the midlatitude cyclone. </a:t>
            </a:r>
          </a:p>
        </p:txBody>
      </p:sp>
      <p:sp>
        <p:nvSpPr>
          <p:cNvPr id="4" name="Slide Number Placeholder 3"/>
          <p:cNvSpPr>
            <a:spLocks noGrp="1"/>
          </p:cNvSpPr>
          <p:nvPr>
            <p:ph type="sldNum" sz="quarter" idx="10"/>
          </p:nvPr>
        </p:nvSpPr>
        <p:spPr/>
        <p:txBody>
          <a:bodyPr/>
          <a:lstStyle/>
          <a:p>
            <a:fld id="{4EA2E04A-5ED6-AD4F-A68C-14351DAFB819}" type="slidenum">
              <a:rPr lang="en-US" smtClean="0"/>
              <a:t>4</a:t>
            </a:fld>
            <a:endParaRPr lang="en-US"/>
          </a:p>
        </p:txBody>
      </p:sp>
    </p:spTree>
    <p:extLst>
      <p:ext uri="{BB962C8B-B14F-4D97-AF65-F5344CB8AC3E}">
        <p14:creationId xmlns:p14="http://schemas.microsoft.com/office/powerpoint/2010/main" val="3495593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-Prefrontal has broad, continuous cloud shields over both ocean and land</a:t>
            </a:r>
          </a:p>
          <a:p>
            <a:r>
              <a:rPr lang="en-US" dirty="0"/>
              <a:t>-Warm sectors have more broken clouds, especially over ocean. Two southwest, one southerly</a:t>
            </a:r>
          </a:p>
          <a:p>
            <a:r>
              <a:rPr lang="en-US" dirty="0"/>
              <a:t>-Postfrontal has smaller convective elements and upper-level troughs</a:t>
            </a:r>
          </a:p>
        </p:txBody>
      </p:sp>
      <p:sp>
        <p:nvSpPr>
          <p:cNvPr id="4" name="Slide Number Placeholder 3"/>
          <p:cNvSpPr>
            <a:spLocks noGrp="1"/>
          </p:cNvSpPr>
          <p:nvPr>
            <p:ph type="sldNum" sz="quarter" idx="10"/>
          </p:nvPr>
        </p:nvSpPr>
        <p:spPr/>
        <p:txBody>
          <a:bodyPr/>
          <a:lstStyle/>
          <a:p>
            <a:fld id="{4EA2E04A-5ED6-AD4F-A68C-14351DAFB819}" type="slidenum">
              <a:rPr lang="en-US" smtClean="0"/>
              <a:t>5</a:t>
            </a:fld>
            <a:endParaRPr lang="en-US"/>
          </a:p>
        </p:txBody>
      </p:sp>
    </p:spTree>
    <p:extLst>
      <p:ext uri="{BB962C8B-B14F-4D97-AF65-F5344CB8AC3E}">
        <p14:creationId xmlns:p14="http://schemas.microsoft.com/office/powerpoint/2010/main" val="2792229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A2E04A-5ED6-AD4F-A68C-14351DAFB819}" type="slidenum">
              <a:rPr lang="en-US" smtClean="0"/>
              <a:t>6</a:t>
            </a:fld>
            <a:endParaRPr lang="en-US"/>
          </a:p>
        </p:txBody>
      </p:sp>
    </p:spTree>
    <p:extLst>
      <p:ext uri="{BB962C8B-B14F-4D97-AF65-F5344CB8AC3E}">
        <p14:creationId xmlns:p14="http://schemas.microsoft.com/office/powerpoint/2010/main" val="3620285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Prefrontal: broad stratiform </a:t>
            </a:r>
            <a:r>
              <a:rPr lang="en-US" dirty="0" err="1"/>
              <a:t>precip</a:t>
            </a:r>
            <a:r>
              <a:rPr lang="en-US" dirty="0"/>
              <a:t>, rapid diminishment over high terrain/lee</a:t>
            </a:r>
          </a:p>
          <a:p>
            <a:r>
              <a:rPr lang="en-US" dirty="0"/>
              <a:t>Eye candy slide</a:t>
            </a:r>
          </a:p>
          <a:p>
            <a:r>
              <a:rPr lang="en-US" dirty="0"/>
              <a:t>Warm sector: isolated over ocean, deep cloud centered over land, lots of ice-phase enhancement</a:t>
            </a:r>
          </a:p>
          <a:p>
            <a:r>
              <a:rPr lang="en-US" dirty="0"/>
              <a:t>Postfrontal: isolated convection over ocean, broader but less intense cores over land</a:t>
            </a:r>
          </a:p>
        </p:txBody>
      </p:sp>
      <p:sp>
        <p:nvSpPr>
          <p:cNvPr id="4" name="Slide Number Placeholder 3"/>
          <p:cNvSpPr>
            <a:spLocks noGrp="1"/>
          </p:cNvSpPr>
          <p:nvPr>
            <p:ph type="sldNum" sz="quarter" idx="10"/>
          </p:nvPr>
        </p:nvSpPr>
        <p:spPr/>
        <p:txBody>
          <a:bodyPr/>
          <a:lstStyle/>
          <a:p>
            <a:fld id="{4EA2E04A-5ED6-AD4F-A68C-14351DAFB819}" type="slidenum">
              <a:rPr lang="en-US" smtClean="0"/>
              <a:t>7</a:t>
            </a:fld>
            <a:endParaRPr lang="en-US"/>
          </a:p>
        </p:txBody>
      </p:sp>
    </p:spTree>
    <p:extLst>
      <p:ext uri="{BB962C8B-B14F-4D97-AF65-F5344CB8AC3E}">
        <p14:creationId xmlns:p14="http://schemas.microsoft.com/office/powerpoint/2010/main" val="3304389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much spread or difference between regions</a:t>
            </a:r>
          </a:p>
        </p:txBody>
      </p:sp>
      <p:sp>
        <p:nvSpPr>
          <p:cNvPr id="4" name="Slide Number Placeholder 3"/>
          <p:cNvSpPr>
            <a:spLocks noGrp="1"/>
          </p:cNvSpPr>
          <p:nvPr>
            <p:ph type="sldNum" sz="quarter" idx="10"/>
          </p:nvPr>
        </p:nvSpPr>
        <p:spPr/>
        <p:txBody>
          <a:bodyPr/>
          <a:lstStyle/>
          <a:p>
            <a:fld id="{4EA2E04A-5ED6-AD4F-A68C-14351DAFB819}" type="slidenum">
              <a:rPr lang="en-US" smtClean="0"/>
              <a:t>8</a:t>
            </a:fld>
            <a:endParaRPr lang="en-US"/>
          </a:p>
        </p:txBody>
      </p:sp>
    </p:spTree>
    <p:extLst>
      <p:ext uri="{BB962C8B-B14F-4D97-AF65-F5344CB8AC3E}">
        <p14:creationId xmlns:p14="http://schemas.microsoft.com/office/powerpoint/2010/main" val="2838799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Mountain wave response under stably stratified environmental conditions</a:t>
            </a:r>
          </a:p>
        </p:txBody>
      </p:sp>
      <p:sp>
        <p:nvSpPr>
          <p:cNvPr id="4" name="Slide Number Placeholder 3"/>
          <p:cNvSpPr>
            <a:spLocks noGrp="1"/>
          </p:cNvSpPr>
          <p:nvPr>
            <p:ph type="sldNum" sz="quarter" idx="10"/>
          </p:nvPr>
        </p:nvSpPr>
        <p:spPr/>
        <p:txBody>
          <a:bodyPr/>
          <a:lstStyle/>
          <a:p>
            <a:fld id="{4EA2E04A-5ED6-AD4F-A68C-14351DAFB819}" type="slidenum">
              <a:rPr lang="en-US" smtClean="0"/>
              <a:t>9</a:t>
            </a:fld>
            <a:endParaRPr lang="en-US"/>
          </a:p>
        </p:txBody>
      </p:sp>
    </p:spTree>
    <p:extLst>
      <p:ext uri="{BB962C8B-B14F-4D97-AF65-F5344CB8AC3E}">
        <p14:creationId xmlns:p14="http://schemas.microsoft.com/office/powerpoint/2010/main" val="2412114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Presumably some ice is advected to lee side—disdrometers show high </a:t>
            </a:r>
          </a:p>
        </p:txBody>
      </p:sp>
      <p:sp>
        <p:nvSpPr>
          <p:cNvPr id="4" name="Slide Number Placeholder 3"/>
          <p:cNvSpPr>
            <a:spLocks noGrp="1"/>
          </p:cNvSpPr>
          <p:nvPr>
            <p:ph type="sldNum" sz="quarter" idx="10"/>
          </p:nvPr>
        </p:nvSpPr>
        <p:spPr/>
        <p:txBody>
          <a:bodyPr/>
          <a:lstStyle/>
          <a:p>
            <a:fld id="{4EA2E04A-5ED6-AD4F-A68C-14351DAFB819}" type="slidenum">
              <a:rPr lang="en-US" smtClean="0"/>
              <a:t>10</a:t>
            </a:fld>
            <a:endParaRPr lang="en-US"/>
          </a:p>
        </p:txBody>
      </p:sp>
    </p:spTree>
    <p:extLst>
      <p:ext uri="{BB962C8B-B14F-4D97-AF65-F5344CB8AC3E}">
        <p14:creationId xmlns:p14="http://schemas.microsoft.com/office/powerpoint/2010/main" val="1653813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30-40 </a:t>
            </a:r>
            <a:r>
              <a:rPr lang="en-US" dirty="0" err="1"/>
              <a:t>dBZ</a:t>
            </a:r>
            <a:r>
              <a:rPr lang="en-US" dirty="0"/>
              <a:t> in mode over windward/high terrain</a:t>
            </a:r>
          </a:p>
        </p:txBody>
      </p:sp>
      <p:sp>
        <p:nvSpPr>
          <p:cNvPr id="4" name="Slide Number Placeholder 3"/>
          <p:cNvSpPr>
            <a:spLocks noGrp="1"/>
          </p:cNvSpPr>
          <p:nvPr>
            <p:ph type="sldNum" sz="quarter" idx="10"/>
          </p:nvPr>
        </p:nvSpPr>
        <p:spPr/>
        <p:txBody>
          <a:bodyPr/>
          <a:lstStyle/>
          <a:p>
            <a:fld id="{4EA2E04A-5ED6-AD4F-A68C-14351DAFB819}" type="slidenum">
              <a:rPr lang="en-US" smtClean="0"/>
              <a:t>11</a:t>
            </a:fld>
            <a:endParaRPr lang="en-US"/>
          </a:p>
        </p:txBody>
      </p:sp>
    </p:spTree>
    <p:extLst>
      <p:ext uri="{BB962C8B-B14F-4D97-AF65-F5344CB8AC3E}">
        <p14:creationId xmlns:p14="http://schemas.microsoft.com/office/powerpoint/2010/main" val="3241784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B91684-9D1C-5440-8A06-8155AB93C2F6}" type="datetimeFigureOut">
              <a:rPr lang="en-US" smtClean="0"/>
              <a:t>6/29/18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4E3AE-D1E1-B147-A9EB-070C1C964855}" type="slidenum">
              <a:rPr lang="en-US" smtClean="0"/>
              <a:t>‹#›</a:t>
            </a:fld>
            <a:endParaRPr lang="en-US"/>
          </a:p>
        </p:txBody>
      </p:sp>
    </p:spTree>
    <p:extLst>
      <p:ext uri="{BB962C8B-B14F-4D97-AF65-F5344CB8AC3E}">
        <p14:creationId xmlns:p14="http://schemas.microsoft.com/office/powerpoint/2010/main" val="2223850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B91684-9D1C-5440-8A06-8155AB93C2F6}" type="datetimeFigureOut">
              <a:rPr lang="en-US" smtClean="0"/>
              <a:t>6/29/18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4E3AE-D1E1-B147-A9EB-070C1C964855}" type="slidenum">
              <a:rPr lang="en-US" smtClean="0"/>
              <a:t>‹#›</a:t>
            </a:fld>
            <a:endParaRPr lang="en-US"/>
          </a:p>
        </p:txBody>
      </p:sp>
    </p:spTree>
    <p:extLst>
      <p:ext uri="{BB962C8B-B14F-4D97-AF65-F5344CB8AC3E}">
        <p14:creationId xmlns:p14="http://schemas.microsoft.com/office/powerpoint/2010/main" val="107782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B91684-9D1C-5440-8A06-8155AB93C2F6}" type="datetimeFigureOut">
              <a:rPr lang="en-US" smtClean="0"/>
              <a:t>6/29/18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4E3AE-D1E1-B147-A9EB-070C1C964855}" type="slidenum">
              <a:rPr lang="en-US" smtClean="0"/>
              <a:t>‹#›</a:t>
            </a:fld>
            <a:endParaRPr lang="en-US"/>
          </a:p>
        </p:txBody>
      </p:sp>
    </p:spTree>
    <p:extLst>
      <p:ext uri="{BB962C8B-B14F-4D97-AF65-F5344CB8AC3E}">
        <p14:creationId xmlns:p14="http://schemas.microsoft.com/office/powerpoint/2010/main" val="1161985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B91684-9D1C-5440-8A06-8155AB93C2F6}" type="datetimeFigureOut">
              <a:rPr lang="en-US" smtClean="0"/>
              <a:t>6/29/18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4E3AE-D1E1-B147-A9EB-070C1C964855}" type="slidenum">
              <a:rPr lang="en-US" smtClean="0"/>
              <a:t>‹#›</a:t>
            </a:fld>
            <a:endParaRPr lang="en-US"/>
          </a:p>
        </p:txBody>
      </p:sp>
    </p:spTree>
    <p:extLst>
      <p:ext uri="{BB962C8B-B14F-4D97-AF65-F5344CB8AC3E}">
        <p14:creationId xmlns:p14="http://schemas.microsoft.com/office/powerpoint/2010/main" val="1974746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6B91684-9D1C-5440-8A06-8155AB93C2F6}" type="datetimeFigureOut">
              <a:rPr lang="en-US" smtClean="0"/>
              <a:t>6/29/18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4E3AE-D1E1-B147-A9EB-070C1C964855}" type="slidenum">
              <a:rPr lang="en-US" smtClean="0"/>
              <a:t>‹#›</a:t>
            </a:fld>
            <a:endParaRPr lang="en-US"/>
          </a:p>
        </p:txBody>
      </p:sp>
    </p:spTree>
    <p:extLst>
      <p:ext uri="{BB962C8B-B14F-4D97-AF65-F5344CB8AC3E}">
        <p14:creationId xmlns:p14="http://schemas.microsoft.com/office/powerpoint/2010/main" val="3411396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B91684-9D1C-5440-8A06-8155AB93C2F6}" type="datetimeFigureOut">
              <a:rPr lang="en-US" smtClean="0"/>
              <a:t>6/29/18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4E3AE-D1E1-B147-A9EB-070C1C964855}" type="slidenum">
              <a:rPr lang="en-US" smtClean="0"/>
              <a:t>‹#›</a:t>
            </a:fld>
            <a:endParaRPr lang="en-US"/>
          </a:p>
        </p:txBody>
      </p:sp>
    </p:spTree>
    <p:extLst>
      <p:ext uri="{BB962C8B-B14F-4D97-AF65-F5344CB8AC3E}">
        <p14:creationId xmlns:p14="http://schemas.microsoft.com/office/powerpoint/2010/main" val="2532898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B91684-9D1C-5440-8A06-8155AB93C2F6}" type="datetimeFigureOut">
              <a:rPr lang="en-US" smtClean="0"/>
              <a:t>6/29/18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B4E3AE-D1E1-B147-A9EB-070C1C964855}" type="slidenum">
              <a:rPr lang="en-US" smtClean="0"/>
              <a:t>‹#›</a:t>
            </a:fld>
            <a:endParaRPr lang="en-US"/>
          </a:p>
        </p:txBody>
      </p:sp>
    </p:spTree>
    <p:extLst>
      <p:ext uri="{BB962C8B-B14F-4D97-AF65-F5344CB8AC3E}">
        <p14:creationId xmlns:p14="http://schemas.microsoft.com/office/powerpoint/2010/main" val="1827823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B91684-9D1C-5440-8A06-8155AB93C2F6}" type="datetimeFigureOut">
              <a:rPr lang="en-US" smtClean="0"/>
              <a:t>6/29/18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B4E3AE-D1E1-B147-A9EB-070C1C964855}" type="slidenum">
              <a:rPr lang="en-US" smtClean="0"/>
              <a:t>‹#›</a:t>
            </a:fld>
            <a:endParaRPr lang="en-US"/>
          </a:p>
        </p:txBody>
      </p:sp>
    </p:spTree>
    <p:extLst>
      <p:ext uri="{BB962C8B-B14F-4D97-AF65-F5344CB8AC3E}">
        <p14:creationId xmlns:p14="http://schemas.microsoft.com/office/powerpoint/2010/main" val="2848774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B91684-9D1C-5440-8A06-8155AB93C2F6}" type="datetimeFigureOut">
              <a:rPr lang="en-US" smtClean="0"/>
              <a:t>6/29/18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B4E3AE-D1E1-B147-A9EB-070C1C964855}" type="slidenum">
              <a:rPr lang="en-US" smtClean="0"/>
              <a:t>‹#›</a:t>
            </a:fld>
            <a:endParaRPr lang="en-US"/>
          </a:p>
        </p:txBody>
      </p:sp>
    </p:spTree>
    <p:extLst>
      <p:ext uri="{BB962C8B-B14F-4D97-AF65-F5344CB8AC3E}">
        <p14:creationId xmlns:p14="http://schemas.microsoft.com/office/powerpoint/2010/main" val="1009993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B91684-9D1C-5440-8A06-8155AB93C2F6}" type="datetimeFigureOut">
              <a:rPr lang="en-US" smtClean="0"/>
              <a:t>6/29/18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4E3AE-D1E1-B147-A9EB-070C1C964855}" type="slidenum">
              <a:rPr lang="en-US" smtClean="0"/>
              <a:t>‹#›</a:t>
            </a:fld>
            <a:endParaRPr lang="en-US"/>
          </a:p>
        </p:txBody>
      </p:sp>
    </p:spTree>
    <p:extLst>
      <p:ext uri="{BB962C8B-B14F-4D97-AF65-F5344CB8AC3E}">
        <p14:creationId xmlns:p14="http://schemas.microsoft.com/office/powerpoint/2010/main" val="1935573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B91684-9D1C-5440-8A06-8155AB93C2F6}" type="datetimeFigureOut">
              <a:rPr lang="en-US" smtClean="0"/>
              <a:t>6/29/18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4E3AE-D1E1-B147-A9EB-070C1C964855}" type="slidenum">
              <a:rPr lang="en-US" smtClean="0"/>
              <a:t>‹#›</a:t>
            </a:fld>
            <a:endParaRPr lang="en-US"/>
          </a:p>
        </p:txBody>
      </p:sp>
    </p:spTree>
    <p:extLst>
      <p:ext uri="{BB962C8B-B14F-4D97-AF65-F5344CB8AC3E}">
        <p14:creationId xmlns:p14="http://schemas.microsoft.com/office/powerpoint/2010/main" val="1728750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B91684-9D1C-5440-8A06-8155AB93C2F6}" type="datetimeFigureOut">
              <a:rPr lang="en-US" smtClean="0"/>
              <a:t>6/29/18</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4E3AE-D1E1-B147-A9EB-070C1C964855}" type="slidenum">
              <a:rPr lang="en-US" smtClean="0"/>
              <a:t>‹#›</a:t>
            </a:fld>
            <a:endParaRPr lang="en-US"/>
          </a:p>
        </p:txBody>
      </p:sp>
    </p:spTree>
    <p:extLst>
      <p:ext uri="{BB962C8B-B14F-4D97-AF65-F5344CB8AC3E}">
        <p14:creationId xmlns:p14="http://schemas.microsoft.com/office/powerpoint/2010/main" val="39019335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 name="Picture 17" descr="ER2_viewing_DC8_dec3.jpg_large.jpg">
            <a:extLst>
              <a:ext uri="{FF2B5EF4-FFF2-40B4-BE49-F238E27FC236}">
                <a16:creationId xmlns:a16="http://schemas.microsoft.com/office/drawing/2014/main" id="{F67ECFBC-F9A1-FA41-8B7B-90AC752168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411" y="0"/>
            <a:ext cx="10286998" cy="6858000"/>
          </a:xfrm>
          <a:prstGeom prst="rect">
            <a:avLst/>
          </a:prstGeom>
        </p:spPr>
      </p:pic>
      <p:sp>
        <p:nvSpPr>
          <p:cNvPr id="2" name="Title 1">
            <a:extLst>
              <a:ext uri="{FF2B5EF4-FFF2-40B4-BE49-F238E27FC236}">
                <a16:creationId xmlns:a16="http://schemas.microsoft.com/office/drawing/2014/main" id="{523996FD-13F4-CA4D-B692-E1B82594A772}"/>
              </a:ext>
            </a:extLst>
          </p:cNvPr>
          <p:cNvSpPr>
            <a:spLocks noGrp="1"/>
          </p:cNvSpPr>
          <p:nvPr>
            <p:ph type="ctrTitle"/>
          </p:nvPr>
        </p:nvSpPr>
        <p:spPr>
          <a:xfrm>
            <a:off x="790411" y="-1612"/>
            <a:ext cx="10325147" cy="2387600"/>
          </a:xfrm>
        </p:spPr>
        <p:txBody>
          <a:bodyPr>
            <a:noAutofit/>
          </a:bodyPr>
          <a:lstStyle/>
          <a:p>
            <a:r>
              <a:rPr lang="en-US" sz="4000" b="1" dirty="0"/>
              <a:t>Vertical Structure and Microphysical Characteristics of Precipitation on the High Terrain and Lee Side of the Olympic Mountains </a:t>
            </a:r>
            <a:br>
              <a:rPr lang="en-US" sz="4000" b="1" dirty="0"/>
            </a:br>
            <a:r>
              <a:rPr lang="en-US" sz="4000" b="1" dirty="0"/>
              <a:t>As Seen in OLYMPEX</a:t>
            </a:r>
          </a:p>
        </p:txBody>
      </p:sp>
      <p:sp>
        <p:nvSpPr>
          <p:cNvPr id="13" name="Subtitle 2">
            <a:extLst>
              <a:ext uri="{FF2B5EF4-FFF2-40B4-BE49-F238E27FC236}">
                <a16:creationId xmlns:a16="http://schemas.microsoft.com/office/drawing/2014/main" id="{433BED60-150D-1E4C-AFD0-484ECB719256}"/>
              </a:ext>
            </a:extLst>
          </p:cNvPr>
          <p:cNvSpPr>
            <a:spLocks noGrp="1"/>
          </p:cNvSpPr>
          <p:nvPr>
            <p:ph type="subTitle" idx="1"/>
          </p:nvPr>
        </p:nvSpPr>
        <p:spPr>
          <a:xfrm>
            <a:off x="1524000" y="5385080"/>
            <a:ext cx="9144000" cy="1472921"/>
          </a:xfrm>
        </p:spPr>
        <p:txBody>
          <a:bodyPr>
            <a:normAutofit fontScale="62500" lnSpcReduction="20000"/>
          </a:bodyPr>
          <a:lstStyle/>
          <a:p>
            <a:r>
              <a:rPr lang="en-US" sz="4000" dirty="0">
                <a:solidFill>
                  <a:schemeClr val="bg1"/>
                </a:solidFill>
              </a:rPr>
              <a:t>Joe Zagrodnik</a:t>
            </a:r>
          </a:p>
          <a:p>
            <a:r>
              <a:rPr lang="en-US" dirty="0">
                <a:solidFill>
                  <a:schemeClr val="bg1"/>
                </a:solidFill>
              </a:rPr>
              <a:t>Lynn </a:t>
            </a:r>
            <a:r>
              <a:rPr lang="en-US" dirty="0" err="1">
                <a:solidFill>
                  <a:schemeClr val="bg1"/>
                </a:solidFill>
              </a:rPr>
              <a:t>McMurdie</a:t>
            </a:r>
            <a:r>
              <a:rPr lang="en-US" dirty="0">
                <a:solidFill>
                  <a:schemeClr val="bg1"/>
                </a:solidFill>
              </a:rPr>
              <a:t>, Robert A. </a:t>
            </a:r>
            <a:r>
              <a:rPr lang="en-US" dirty="0" err="1">
                <a:solidFill>
                  <a:schemeClr val="bg1"/>
                </a:solidFill>
              </a:rPr>
              <a:t>Houze</a:t>
            </a:r>
            <a:endParaRPr lang="en-US" dirty="0">
              <a:solidFill>
                <a:schemeClr val="bg1"/>
              </a:solidFill>
            </a:endParaRPr>
          </a:p>
          <a:p>
            <a:endParaRPr lang="en-US" sz="1000" dirty="0">
              <a:solidFill>
                <a:schemeClr val="bg1"/>
              </a:solidFill>
            </a:endParaRPr>
          </a:p>
          <a:p>
            <a:r>
              <a:rPr lang="en-US" dirty="0">
                <a:solidFill>
                  <a:schemeClr val="bg1"/>
                </a:solidFill>
              </a:rPr>
              <a:t>AMS Mountain Meteorology Conference</a:t>
            </a:r>
          </a:p>
          <a:p>
            <a:r>
              <a:rPr lang="en-US" dirty="0">
                <a:solidFill>
                  <a:schemeClr val="bg1"/>
                </a:solidFill>
              </a:rPr>
              <a:t>Santa Fe, NM 26 June 2018</a:t>
            </a:r>
          </a:p>
        </p:txBody>
      </p:sp>
      <p:pic>
        <p:nvPicPr>
          <p:cNvPr id="14" name="Picture 13" descr="logo_image2.png">
            <a:extLst>
              <a:ext uri="{FF2B5EF4-FFF2-40B4-BE49-F238E27FC236}">
                <a16:creationId xmlns:a16="http://schemas.microsoft.com/office/drawing/2014/main" id="{A0BB24CC-7C03-E045-827E-AEFAAA1F9C15}"/>
              </a:ext>
            </a:extLst>
          </p:cNvPr>
          <p:cNvPicPr>
            <a:picLocks noChangeAspect="1"/>
          </p:cNvPicPr>
          <p:nvPr/>
        </p:nvPicPr>
        <p:blipFill>
          <a:blip r:embed="rId3"/>
          <a:stretch>
            <a:fillRect/>
          </a:stretch>
        </p:blipFill>
        <p:spPr>
          <a:xfrm>
            <a:off x="1407482" y="5199766"/>
            <a:ext cx="1251468" cy="1060957"/>
          </a:xfrm>
          <a:prstGeom prst="rect">
            <a:avLst/>
          </a:prstGeom>
        </p:spPr>
      </p:pic>
      <p:pic>
        <p:nvPicPr>
          <p:cNvPr id="15" name="Picture 14">
            <a:extLst>
              <a:ext uri="{FF2B5EF4-FFF2-40B4-BE49-F238E27FC236}">
                <a16:creationId xmlns:a16="http://schemas.microsoft.com/office/drawing/2014/main" id="{B4FA2FE7-ACCE-0F46-846A-5A3059CDE0D7}"/>
              </a:ext>
            </a:extLst>
          </p:cNvPr>
          <p:cNvPicPr>
            <a:picLocks noChangeAspect="1"/>
          </p:cNvPicPr>
          <p:nvPr/>
        </p:nvPicPr>
        <p:blipFill>
          <a:blip r:embed="rId4"/>
          <a:stretch>
            <a:fillRect/>
          </a:stretch>
        </p:blipFill>
        <p:spPr>
          <a:xfrm>
            <a:off x="7945939" y="5247115"/>
            <a:ext cx="1130639" cy="938431"/>
          </a:xfrm>
          <a:prstGeom prst="rect">
            <a:avLst/>
          </a:prstGeom>
        </p:spPr>
      </p:pic>
      <p:pic>
        <p:nvPicPr>
          <p:cNvPr id="16" name="Picture 15">
            <a:extLst>
              <a:ext uri="{FF2B5EF4-FFF2-40B4-BE49-F238E27FC236}">
                <a16:creationId xmlns:a16="http://schemas.microsoft.com/office/drawing/2014/main" id="{EB75FEBA-EA31-5B4D-8FC7-5AFE5500FCD7}"/>
              </a:ext>
            </a:extLst>
          </p:cNvPr>
          <p:cNvPicPr>
            <a:picLocks noChangeAspect="1"/>
          </p:cNvPicPr>
          <p:nvPr/>
        </p:nvPicPr>
        <p:blipFill>
          <a:blip r:embed="rId5"/>
          <a:stretch>
            <a:fillRect/>
          </a:stretch>
        </p:blipFill>
        <p:spPr>
          <a:xfrm>
            <a:off x="9256409" y="5247115"/>
            <a:ext cx="1035757" cy="1035757"/>
          </a:xfrm>
          <a:prstGeom prst="rect">
            <a:avLst/>
          </a:prstGeom>
        </p:spPr>
      </p:pic>
      <p:pic>
        <p:nvPicPr>
          <p:cNvPr id="17" name="Picture 16">
            <a:extLst>
              <a:ext uri="{FF2B5EF4-FFF2-40B4-BE49-F238E27FC236}">
                <a16:creationId xmlns:a16="http://schemas.microsoft.com/office/drawing/2014/main" id="{2E43993C-EA88-BC4D-8804-6D3DEB28EBF6}"/>
              </a:ext>
            </a:extLst>
          </p:cNvPr>
          <p:cNvPicPr>
            <a:picLocks noChangeAspect="1"/>
          </p:cNvPicPr>
          <p:nvPr/>
        </p:nvPicPr>
        <p:blipFill>
          <a:blip r:embed="rId6"/>
          <a:stretch>
            <a:fillRect/>
          </a:stretch>
        </p:blipFill>
        <p:spPr>
          <a:xfrm>
            <a:off x="2858829" y="5248664"/>
            <a:ext cx="1300459" cy="896098"/>
          </a:xfrm>
          <a:prstGeom prst="rect">
            <a:avLst/>
          </a:prstGeom>
        </p:spPr>
      </p:pic>
      <p:sp>
        <p:nvSpPr>
          <p:cNvPr id="19" name="TextBox 18">
            <a:extLst>
              <a:ext uri="{FF2B5EF4-FFF2-40B4-BE49-F238E27FC236}">
                <a16:creationId xmlns:a16="http://schemas.microsoft.com/office/drawing/2014/main" id="{8FC89FC2-85C8-694A-BE45-6B61B230EE59}"/>
              </a:ext>
            </a:extLst>
          </p:cNvPr>
          <p:cNvSpPr txBox="1"/>
          <p:nvPr/>
        </p:nvSpPr>
        <p:spPr>
          <a:xfrm>
            <a:off x="7922399" y="6196073"/>
            <a:ext cx="1889294" cy="646331"/>
          </a:xfrm>
          <a:prstGeom prst="rect">
            <a:avLst/>
          </a:prstGeom>
          <a:noFill/>
        </p:spPr>
        <p:txBody>
          <a:bodyPr wrap="square" rtlCol="0">
            <a:spAutoFit/>
          </a:bodyPr>
          <a:lstStyle/>
          <a:p>
            <a:r>
              <a:rPr lang="en-US" sz="1200" dirty="0">
                <a:solidFill>
                  <a:schemeClr val="bg1"/>
                </a:solidFill>
              </a:rPr>
              <a:t>NNX16AD75G</a:t>
            </a:r>
          </a:p>
          <a:p>
            <a:r>
              <a:rPr lang="en-US" sz="1200" dirty="0">
                <a:solidFill>
                  <a:schemeClr val="bg1"/>
                </a:solidFill>
              </a:rPr>
              <a:t>NNX16AK05G 80NSSC17K0279</a:t>
            </a:r>
          </a:p>
        </p:txBody>
      </p:sp>
      <p:sp>
        <p:nvSpPr>
          <p:cNvPr id="20" name="TextBox 19">
            <a:extLst>
              <a:ext uri="{FF2B5EF4-FFF2-40B4-BE49-F238E27FC236}">
                <a16:creationId xmlns:a16="http://schemas.microsoft.com/office/drawing/2014/main" id="{40ED4102-2030-9D4F-A298-2B4545895A5E}"/>
              </a:ext>
            </a:extLst>
          </p:cNvPr>
          <p:cNvSpPr txBox="1"/>
          <p:nvPr/>
        </p:nvSpPr>
        <p:spPr>
          <a:xfrm>
            <a:off x="9226264" y="6302833"/>
            <a:ext cx="1889294" cy="523220"/>
          </a:xfrm>
          <a:prstGeom prst="rect">
            <a:avLst/>
          </a:prstGeom>
          <a:noFill/>
        </p:spPr>
        <p:txBody>
          <a:bodyPr wrap="square" rtlCol="0">
            <a:spAutoFit/>
          </a:bodyPr>
          <a:lstStyle/>
          <a:p>
            <a:r>
              <a:rPr lang="en-US" sz="1400" dirty="0">
                <a:solidFill>
                  <a:schemeClr val="bg1"/>
                </a:solidFill>
              </a:rPr>
              <a:t>AGS-1503155 </a:t>
            </a:r>
          </a:p>
          <a:p>
            <a:r>
              <a:rPr lang="en-US" sz="1400" dirty="0">
                <a:solidFill>
                  <a:schemeClr val="bg1"/>
                </a:solidFill>
              </a:rPr>
              <a:t>AGS-1657251</a:t>
            </a:r>
            <a:endParaRPr lang="en-US" sz="1050" dirty="0">
              <a:solidFill>
                <a:schemeClr val="bg1"/>
              </a:solidFill>
            </a:endParaRPr>
          </a:p>
        </p:txBody>
      </p:sp>
    </p:spTree>
    <p:extLst>
      <p:ext uri="{BB962C8B-B14F-4D97-AF65-F5344CB8AC3E}">
        <p14:creationId xmlns:p14="http://schemas.microsoft.com/office/powerpoint/2010/main" val="2976223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lh6.googleusercontent.com/L4iMmoNO1HCgtprgnaFl-Ko9Gq01QR3-oNx6UkxcOf1hJeo2yHeIOEgkbMrB_Sv93fCHFbrJ61zt2U9NTOBRPAlFgumkvzL0iBNw8Wfb4y-Gp0eWmTKDMP-5hhZcJHftgUSo350si-8">
            <a:extLst>
              <a:ext uri="{FF2B5EF4-FFF2-40B4-BE49-F238E27FC236}">
                <a16:creationId xmlns:a16="http://schemas.microsoft.com/office/drawing/2014/main" id="{1E889FEA-A517-0E43-BA25-35AF1C5DB5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1984" y="0"/>
            <a:ext cx="6171358" cy="68623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5EB99D8-CE95-3041-96B5-F69D38AA3EA4}"/>
              </a:ext>
            </a:extLst>
          </p:cNvPr>
          <p:cNvSpPr txBox="1"/>
          <p:nvPr/>
        </p:nvSpPr>
        <p:spPr>
          <a:xfrm>
            <a:off x="224330" y="1510980"/>
            <a:ext cx="4057653" cy="3416320"/>
          </a:xfrm>
          <a:prstGeom prst="rect">
            <a:avLst/>
          </a:prstGeom>
          <a:noFill/>
        </p:spPr>
        <p:txBody>
          <a:bodyPr wrap="square" rtlCol="0">
            <a:spAutoFit/>
          </a:bodyPr>
          <a:lstStyle/>
          <a:p>
            <a:r>
              <a:rPr lang="en-US" sz="2400" dirty="0"/>
              <a:t>Uniform 3-4 mm h</a:t>
            </a:r>
            <a:r>
              <a:rPr lang="en-US" sz="2400" baseline="30000" dirty="0"/>
              <a:t>-1</a:t>
            </a:r>
            <a:r>
              <a:rPr lang="en-US" sz="2400" dirty="0"/>
              <a:t> over coast and windward side.</a:t>
            </a:r>
          </a:p>
          <a:p>
            <a:endParaRPr lang="en-US" sz="2400" dirty="0"/>
          </a:p>
          <a:p>
            <a:r>
              <a:rPr lang="en-US" sz="2400" dirty="0"/>
              <a:t>Rapid decline to &lt; 1 mm h</a:t>
            </a:r>
            <a:r>
              <a:rPr lang="en-US" sz="2400" baseline="30000" dirty="0"/>
              <a:t>-1</a:t>
            </a:r>
            <a:r>
              <a:rPr lang="en-US" sz="2400" dirty="0"/>
              <a:t> at windward/high terrain boundary.</a:t>
            </a:r>
          </a:p>
          <a:p>
            <a:endParaRPr lang="en-US" sz="2400" dirty="0"/>
          </a:p>
          <a:p>
            <a:r>
              <a:rPr lang="en-US" sz="2400" dirty="0"/>
              <a:t>Nearly complete “rain shadow” in lee.</a:t>
            </a:r>
          </a:p>
        </p:txBody>
      </p:sp>
      <p:sp>
        <p:nvSpPr>
          <p:cNvPr id="3" name="TextBox 2">
            <a:extLst>
              <a:ext uri="{FF2B5EF4-FFF2-40B4-BE49-F238E27FC236}">
                <a16:creationId xmlns:a16="http://schemas.microsoft.com/office/drawing/2014/main" id="{7B142AEC-F31C-AB49-B7DC-F4E85F9EAB30}"/>
              </a:ext>
            </a:extLst>
          </p:cNvPr>
          <p:cNvSpPr txBox="1"/>
          <p:nvPr/>
        </p:nvSpPr>
        <p:spPr>
          <a:xfrm>
            <a:off x="10453342" y="1875065"/>
            <a:ext cx="1593515" cy="2031325"/>
          </a:xfrm>
          <a:prstGeom prst="rect">
            <a:avLst/>
          </a:prstGeom>
          <a:noFill/>
        </p:spPr>
        <p:txBody>
          <a:bodyPr wrap="square" rtlCol="0">
            <a:spAutoFit/>
          </a:bodyPr>
          <a:lstStyle/>
          <a:p>
            <a:endParaRPr lang="en-US" dirty="0"/>
          </a:p>
          <a:p>
            <a:r>
              <a:rPr lang="en-US" dirty="0"/>
              <a:t>Average precipitation rate (mm h</a:t>
            </a:r>
            <a:r>
              <a:rPr lang="en-US" baseline="30000" dirty="0"/>
              <a:t>-1</a:t>
            </a:r>
            <a:r>
              <a:rPr lang="en-US" dirty="0"/>
              <a:t>) during </a:t>
            </a:r>
            <a:r>
              <a:rPr lang="en-US" dirty="0">
                <a:solidFill>
                  <a:schemeClr val="accent6"/>
                </a:solidFill>
              </a:rPr>
              <a:t>prefrontal </a:t>
            </a:r>
            <a:r>
              <a:rPr lang="en-US" dirty="0"/>
              <a:t>flights</a:t>
            </a:r>
          </a:p>
        </p:txBody>
      </p:sp>
      <p:sp>
        <p:nvSpPr>
          <p:cNvPr id="5" name="TextBox 4">
            <a:extLst>
              <a:ext uri="{FF2B5EF4-FFF2-40B4-BE49-F238E27FC236}">
                <a16:creationId xmlns:a16="http://schemas.microsoft.com/office/drawing/2014/main" id="{36903B00-A0D4-A647-9CFC-EB9C21343637}"/>
              </a:ext>
            </a:extLst>
          </p:cNvPr>
          <p:cNvSpPr txBox="1"/>
          <p:nvPr/>
        </p:nvSpPr>
        <p:spPr>
          <a:xfrm>
            <a:off x="0" y="6211669"/>
            <a:ext cx="4057653" cy="646331"/>
          </a:xfrm>
          <a:prstGeom prst="rect">
            <a:avLst/>
          </a:prstGeom>
          <a:noFill/>
        </p:spPr>
        <p:txBody>
          <a:bodyPr wrap="square" rtlCol="0">
            <a:spAutoFit/>
          </a:bodyPr>
          <a:lstStyle/>
          <a:p>
            <a:r>
              <a:rPr lang="en-US" dirty="0"/>
              <a:t>*See poster (</a:t>
            </a:r>
            <a:r>
              <a:rPr lang="en-US" dirty="0" err="1"/>
              <a:t>McMurdie</a:t>
            </a:r>
            <a:r>
              <a:rPr lang="en-US" dirty="0"/>
              <a:t> et al.) for surface </a:t>
            </a:r>
          </a:p>
          <a:p>
            <a:r>
              <a:rPr lang="en-US" dirty="0"/>
              <a:t>particle size distributions</a:t>
            </a:r>
          </a:p>
        </p:txBody>
      </p:sp>
    </p:spTree>
    <p:extLst>
      <p:ext uri="{BB962C8B-B14F-4D97-AF65-F5344CB8AC3E}">
        <p14:creationId xmlns:p14="http://schemas.microsoft.com/office/powerpoint/2010/main" val="2776553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5.googleusercontent.com/tH9KPVPYZ4f0c6DCEKRIdeoWmQ6Yp5Vx1BoI8-vw26RPIjrDflF60qC0pX4p84BIgbmEVhvscze0UKLGHDT9XoIF06bHPVSjncJh9TBqFcAfnWU15Ka9U-Ml9UqxieYpvJ567S-8k_Q">
            <a:extLst>
              <a:ext uri="{FF2B5EF4-FFF2-40B4-BE49-F238E27FC236}">
                <a16:creationId xmlns:a16="http://schemas.microsoft.com/office/drawing/2014/main" id="{95DA9A13-21F7-1444-BD50-0FE111B48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590" y="369622"/>
            <a:ext cx="9821182" cy="64883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ECFD8C6-A231-544C-9D4D-A9870D3EF932}"/>
              </a:ext>
            </a:extLst>
          </p:cNvPr>
          <p:cNvSpPr txBox="1"/>
          <p:nvPr/>
        </p:nvSpPr>
        <p:spPr>
          <a:xfrm>
            <a:off x="1528393" y="-1998"/>
            <a:ext cx="9059779" cy="461665"/>
          </a:xfrm>
          <a:prstGeom prst="rect">
            <a:avLst/>
          </a:prstGeom>
          <a:noFill/>
        </p:spPr>
        <p:txBody>
          <a:bodyPr wrap="square" rtlCol="0">
            <a:spAutoFit/>
          </a:bodyPr>
          <a:lstStyle/>
          <a:p>
            <a:pPr algn="ctr"/>
            <a:r>
              <a:rPr lang="en-US" sz="2400" dirty="0">
                <a:solidFill>
                  <a:srgbClr val="F70F3E"/>
                </a:solidFill>
              </a:rPr>
              <a:t>Warm Sector </a:t>
            </a:r>
            <a:r>
              <a:rPr lang="en-US" sz="2400" dirty="0"/>
              <a:t>CFADs by geographic region</a:t>
            </a:r>
          </a:p>
        </p:txBody>
      </p:sp>
      <p:cxnSp>
        <p:nvCxnSpPr>
          <p:cNvPr id="5" name="Straight Arrow Connector 4">
            <a:extLst>
              <a:ext uri="{FF2B5EF4-FFF2-40B4-BE49-F238E27FC236}">
                <a16:creationId xmlns:a16="http://schemas.microsoft.com/office/drawing/2014/main" id="{27920C8C-7711-FC49-A387-B8B7D2EB8B73}"/>
              </a:ext>
            </a:extLst>
          </p:cNvPr>
          <p:cNvCxnSpPr>
            <a:cxnSpLocks/>
          </p:cNvCxnSpPr>
          <p:nvPr/>
        </p:nvCxnSpPr>
        <p:spPr>
          <a:xfrm flipH="1">
            <a:off x="3161633" y="4181165"/>
            <a:ext cx="553453" cy="397042"/>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723A3C39-7F72-B541-8D6A-A4D33824DF1C}"/>
              </a:ext>
            </a:extLst>
          </p:cNvPr>
          <p:cNvCxnSpPr>
            <a:cxnSpLocks/>
          </p:cNvCxnSpPr>
          <p:nvPr/>
        </p:nvCxnSpPr>
        <p:spPr>
          <a:xfrm flipH="1">
            <a:off x="9340517" y="1099267"/>
            <a:ext cx="553453" cy="397042"/>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A6A0EF1-9FC9-5D47-ACEE-F91F4EC1FBC6}"/>
              </a:ext>
            </a:extLst>
          </p:cNvPr>
          <p:cNvCxnSpPr>
            <a:cxnSpLocks/>
          </p:cNvCxnSpPr>
          <p:nvPr/>
        </p:nvCxnSpPr>
        <p:spPr>
          <a:xfrm flipH="1">
            <a:off x="10184256" y="5187329"/>
            <a:ext cx="553453" cy="3970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067E7F8-FF53-1A49-94D0-DF8AFCD98113}"/>
              </a:ext>
            </a:extLst>
          </p:cNvPr>
          <p:cNvCxnSpPr>
            <a:cxnSpLocks/>
          </p:cNvCxnSpPr>
          <p:nvPr/>
        </p:nvCxnSpPr>
        <p:spPr>
          <a:xfrm>
            <a:off x="2075542" y="1901372"/>
            <a:ext cx="1086091"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188D6BC-ABA8-354C-957B-21BC3487898A}"/>
              </a:ext>
            </a:extLst>
          </p:cNvPr>
          <p:cNvCxnSpPr>
            <a:cxnSpLocks/>
          </p:cNvCxnSpPr>
          <p:nvPr/>
        </p:nvCxnSpPr>
        <p:spPr>
          <a:xfrm flipH="1">
            <a:off x="6499249" y="4017880"/>
            <a:ext cx="553453" cy="397042"/>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1E5EAD3-CDBF-B244-A1F6-16741887A9FA}"/>
              </a:ext>
            </a:extLst>
          </p:cNvPr>
          <p:cNvCxnSpPr>
            <a:cxnSpLocks/>
          </p:cNvCxnSpPr>
          <p:nvPr/>
        </p:nvCxnSpPr>
        <p:spPr>
          <a:xfrm flipH="1">
            <a:off x="3802231" y="5187329"/>
            <a:ext cx="553453" cy="3970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8E31D08-5785-7D4F-AE99-312FC39309EB}"/>
              </a:ext>
            </a:extLst>
          </p:cNvPr>
          <p:cNvCxnSpPr>
            <a:cxnSpLocks/>
          </p:cNvCxnSpPr>
          <p:nvPr/>
        </p:nvCxnSpPr>
        <p:spPr>
          <a:xfrm flipH="1">
            <a:off x="7035325" y="5234500"/>
            <a:ext cx="553453" cy="3970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3630063-3701-6145-896C-B590B401E355}"/>
              </a:ext>
            </a:extLst>
          </p:cNvPr>
          <p:cNvCxnSpPr>
            <a:cxnSpLocks/>
          </p:cNvCxnSpPr>
          <p:nvPr/>
        </p:nvCxnSpPr>
        <p:spPr>
          <a:xfrm flipH="1" flipV="1">
            <a:off x="3401179" y="6019799"/>
            <a:ext cx="677778" cy="52614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0261907-DDA7-A946-B709-C248E8895A87}"/>
              </a:ext>
            </a:extLst>
          </p:cNvPr>
          <p:cNvCxnSpPr>
            <a:cxnSpLocks/>
          </p:cNvCxnSpPr>
          <p:nvPr/>
        </p:nvCxnSpPr>
        <p:spPr>
          <a:xfrm flipH="1" flipV="1">
            <a:off x="6696436" y="6019799"/>
            <a:ext cx="677778" cy="52614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303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500754-850B-2440-B21A-438376D6AEBD}"/>
              </a:ext>
            </a:extLst>
          </p:cNvPr>
          <p:cNvSpPr txBox="1"/>
          <p:nvPr/>
        </p:nvSpPr>
        <p:spPr>
          <a:xfrm>
            <a:off x="593295" y="121740"/>
            <a:ext cx="5832141" cy="400110"/>
          </a:xfrm>
          <a:prstGeom prst="rect">
            <a:avLst/>
          </a:prstGeom>
          <a:noFill/>
        </p:spPr>
        <p:txBody>
          <a:bodyPr wrap="square" rtlCol="0">
            <a:spAutoFit/>
          </a:bodyPr>
          <a:lstStyle/>
          <a:p>
            <a:pPr algn="ctr"/>
            <a:r>
              <a:rPr lang="en-US" sz="2000" dirty="0">
                <a:solidFill>
                  <a:srgbClr val="F70F3E"/>
                </a:solidFill>
              </a:rPr>
              <a:t>Warm Sector </a:t>
            </a:r>
            <a:r>
              <a:rPr lang="en-US" sz="2000" dirty="0"/>
              <a:t>CFAD differences (relative to OCEAN)</a:t>
            </a:r>
          </a:p>
        </p:txBody>
      </p:sp>
      <p:sp>
        <p:nvSpPr>
          <p:cNvPr id="5" name="TextBox 4">
            <a:extLst>
              <a:ext uri="{FF2B5EF4-FFF2-40B4-BE49-F238E27FC236}">
                <a16:creationId xmlns:a16="http://schemas.microsoft.com/office/drawing/2014/main" id="{19E0E244-0CA4-5C4B-81D9-FE58924C5B61}"/>
              </a:ext>
            </a:extLst>
          </p:cNvPr>
          <p:cNvSpPr txBox="1"/>
          <p:nvPr/>
        </p:nvSpPr>
        <p:spPr>
          <a:xfrm>
            <a:off x="8084457" y="2443557"/>
            <a:ext cx="1407694" cy="2031325"/>
          </a:xfrm>
          <a:prstGeom prst="rect">
            <a:avLst/>
          </a:prstGeom>
          <a:noFill/>
        </p:spPr>
        <p:txBody>
          <a:bodyPr wrap="square" rtlCol="0">
            <a:spAutoFit/>
          </a:bodyPr>
          <a:lstStyle/>
          <a:p>
            <a:r>
              <a:rPr lang="en-US" dirty="0">
                <a:solidFill>
                  <a:srgbClr val="2F5597"/>
                </a:solidFill>
              </a:rPr>
              <a:t>Blue:</a:t>
            </a:r>
            <a:r>
              <a:rPr lang="en-US" dirty="0"/>
              <a:t> higher over ocean</a:t>
            </a:r>
          </a:p>
          <a:p>
            <a:endParaRPr lang="en-US" dirty="0"/>
          </a:p>
          <a:p>
            <a:r>
              <a:rPr lang="en-US" dirty="0">
                <a:solidFill>
                  <a:srgbClr val="FF0000"/>
                </a:solidFill>
              </a:rPr>
              <a:t>Red: </a:t>
            </a:r>
            <a:r>
              <a:rPr lang="en-US" dirty="0"/>
              <a:t>higher over comparison region</a:t>
            </a:r>
          </a:p>
        </p:txBody>
      </p:sp>
      <p:pic>
        <p:nvPicPr>
          <p:cNvPr id="1028" name="Picture 4" descr="https://lh3.googleusercontent.com/HueQ8vOm5Dge2BVGR_c-JdY_5oLUKo6GmoMKVWRvVJhd6RFx0Usat68SDBq1EzG4JOdCQFek6BAJ1OpNcMBzAik2WiyWgkSfxgYBx29AQ9wYGWh25JalkfHCBqBTrFazDIUumSwkjG4">
            <a:extLst>
              <a:ext uri="{FF2B5EF4-FFF2-40B4-BE49-F238E27FC236}">
                <a16:creationId xmlns:a16="http://schemas.microsoft.com/office/drawing/2014/main" id="{0602704E-752C-B640-9DBD-467ACA36B7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1850"/>
            <a:ext cx="8084457" cy="63361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AC41B74-71DC-BE4D-92AB-6C6CE6524972}"/>
              </a:ext>
            </a:extLst>
          </p:cNvPr>
          <p:cNvSpPr txBox="1"/>
          <p:nvPr/>
        </p:nvSpPr>
        <p:spPr>
          <a:xfrm>
            <a:off x="7542188" y="842220"/>
            <a:ext cx="3720898" cy="1477328"/>
          </a:xfrm>
          <a:prstGeom prst="rect">
            <a:avLst/>
          </a:prstGeom>
          <a:noFill/>
        </p:spPr>
        <p:txBody>
          <a:bodyPr wrap="square" rtlCol="0">
            <a:spAutoFit/>
          </a:bodyPr>
          <a:lstStyle/>
          <a:p>
            <a:r>
              <a:rPr lang="en-US" sz="2400" dirty="0"/>
              <a:t>Windward/High Terrain: Deep enhancement over full vertical profile </a:t>
            </a:r>
            <a:r>
              <a:rPr lang="en-US" dirty="0"/>
              <a:t>(consistent with </a:t>
            </a:r>
            <a:r>
              <a:rPr lang="en-US" dirty="0" err="1"/>
              <a:t>McMurdie</a:t>
            </a:r>
            <a:r>
              <a:rPr lang="en-US" dirty="0"/>
              <a:t> et al. 2018)</a:t>
            </a:r>
            <a:endParaRPr lang="en-US" sz="2400" dirty="0"/>
          </a:p>
        </p:txBody>
      </p:sp>
      <p:sp>
        <p:nvSpPr>
          <p:cNvPr id="8" name="TextBox 7">
            <a:extLst>
              <a:ext uri="{FF2B5EF4-FFF2-40B4-BE49-F238E27FC236}">
                <a16:creationId xmlns:a16="http://schemas.microsoft.com/office/drawing/2014/main" id="{B653BDD6-8801-0B43-9AB5-939A309A1667}"/>
              </a:ext>
            </a:extLst>
          </p:cNvPr>
          <p:cNvSpPr txBox="1"/>
          <p:nvPr/>
        </p:nvSpPr>
        <p:spPr>
          <a:xfrm>
            <a:off x="7493816" y="5066276"/>
            <a:ext cx="3996669" cy="1200329"/>
          </a:xfrm>
          <a:prstGeom prst="rect">
            <a:avLst/>
          </a:prstGeom>
          <a:noFill/>
        </p:spPr>
        <p:txBody>
          <a:bodyPr wrap="square" rtlCol="0">
            <a:spAutoFit/>
          </a:bodyPr>
          <a:lstStyle/>
          <a:p>
            <a:r>
              <a:rPr lang="en-US" sz="2400" dirty="0"/>
              <a:t>Lee: Enhancement most pronounced near/below bright band--suggests spillover</a:t>
            </a:r>
          </a:p>
        </p:txBody>
      </p:sp>
      <p:cxnSp>
        <p:nvCxnSpPr>
          <p:cNvPr id="9" name="Straight Arrow Connector 8">
            <a:extLst>
              <a:ext uri="{FF2B5EF4-FFF2-40B4-BE49-F238E27FC236}">
                <a16:creationId xmlns:a16="http://schemas.microsoft.com/office/drawing/2014/main" id="{2FDD25FE-2BFA-4846-B159-446D78B14A8C}"/>
              </a:ext>
            </a:extLst>
          </p:cNvPr>
          <p:cNvCxnSpPr>
            <a:cxnSpLocks/>
          </p:cNvCxnSpPr>
          <p:nvPr/>
        </p:nvCxnSpPr>
        <p:spPr>
          <a:xfrm flipH="1">
            <a:off x="6398581" y="5666440"/>
            <a:ext cx="1095235" cy="20894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047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6EADDF-AB42-8444-BDFB-F5480C3D495A}"/>
              </a:ext>
            </a:extLst>
          </p:cNvPr>
          <p:cNvSpPr/>
          <p:nvPr/>
        </p:nvSpPr>
        <p:spPr>
          <a:xfrm>
            <a:off x="5977217" y="3244334"/>
            <a:ext cx="237566" cy="369332"/>
          </a:xfrm>
          <a:prstGeom prst="rect">
            <a:avLst/>
          </a:prstGeom>
        </p:spPr>
        <p:txBody>
          <a:bodyPr wrap="none">
            <a:spAutoFit/>
          </a:bodyPr>
          <a:lstStyle/>
          <a:p>
            <a:r>
              <a:rPr lang="en-US" dirty="0"/>
              <a:t> </a:t>
            </a:r>
          </a:p>
        </p:txBody>
      </p:sp>
      <p:pic>
        <p:nvPicPr>
          <p:cNvPr id="5124" name="Picture 4" descr="https://lh5.googleusercontent.com/IeXm3CuVKVq8jorodE1bpciq-pk0_zNX1-2SEwlRJulL9AfVJnOgOyYQvTR5vPkwF9Ciw0E8ery2sQLRTIOqaTakMrfpP2Q38PT9Myldl5pq3GbY38grjWW58AdeIhEUbb4nM0cI2oM">
            <a:extLst>
              <a:ext uri="{FF2B5EF4-FFF2-40B4-BE49-F238E27FC236}">
                <a16:creationId xmlns:a16="http://schemas.microsoft.com/office/drawing/2014/main" id="{D0E869B5-F7D3-564C-A1D1-61D8359489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195" y="0"/>
            <a:ext cx="6072147" cy="67520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266A8B5-383C-DE4A-B8FC-0D3BA6870AD8}"/>
              </a:ext>
            </a:extLst>
          </p:cNvPr>
          <p:cNvSpPr txBox="1"/>
          <p:nvPr/>
        </p:nvSpPr>
        <p:spPr>
          <a:xfrm>
            <a:off x="10453342" y="1875065"/>
            <a:ext cx="1593515" cy="1754326"/>
          </a:xfrm>
          <a:prstGeom prst="rect">
            <a:avLst/>
          </a:prstGeom>
          <a:noFill/>
        </p:spPr>
        <p:txBody>
          <a:bodyPr wrap="square" rtlCol="0">
            <a:spAutoFit/>
          </a:bodyPr>
          <a:lstStyle/>
          <a:p>
            <a:endParaRPr lang="en-US" dirty="0"/>
          </a:p>
          <a:p>
            <a:r>
              <a:rPr lang="en-US" dirty="0"/>
              <a:t>Average precipitation rate (mm h</a:t>
            </a:r>
            <a:r>
              <a:rPr lang="en-US" baseline="30000" dirty="0"/>
              <a:t>-1</a:t>
            </a:r>
            <a:r>
              <a:rPr lang="en-US" dirty="0"/>
              <a:t>) during </a:t>
            </a:r>
            <a:r>
              <a:rPr lang="en-US" dirty="0">
                <a:solidFill>
                  <a:srgbClr val="FF0000"/>
                </a:solidFill>
              </a:rPr>
              <a:t>warm sector </a:t>
            </a:r>
            <a:r>
              <a:rPr lang="en-US" dirty="0"/>
              <a:t>flights</a:t>
            </a:r>
          </a:p>
        </p:txBody>
      </p:sp>
      <p:sp>
        <p:nvSpPr>
          <p:cNvPr id="6" name="TextBox 5">
            <a:extLst>
              <a:ext uri="{FF2B5EF4-FFF2-40B4-BE49-F238E27FC236}">
                <a16:creationId xmlns:a16="http://schemas.microsoft.com/office/drawing/2014/main" id="{C30A62F1-B45A-DA48-8C80-E634C7627AAF}"/>
              </a:ext>
            </a:extLst>
          </p:cNvPr>
          <p:cNvSpPr txBox="1"/>
          <p:nvPr/>
        </p:nvSpPr>
        <p:spPr>
          <a:xfrm>
            <a:off x="224330" y="1510980"/>
            <a:ext cx="4057653" cy="4062651"/>
          </a:xfrm>
          <a:prstGeom prst="rect">
            <a:avLst/>
          </a:prstGeom>
          <a:noFill/>
        </p:spPr>
        <p:txBody>
          <a:bodyPr wrap="square" rtlCol="0">
            <a:spAutoFit/>
          </a:bodyPr>
          <a:lstStyle/>
          <a:p>
            <a:r>
              <a:rPr lang="en-US" sz="2400" dirty="0"/>
              <a:t>Factor of 6-8 times more </a:t>
            </a:r>
            <a:r>
              <a:rPr lang="en-US" sz="2400" dirty="0" err="1"/>
              <a:t>precip</a:t>
            </a:r>
            <a:r>
              <a:rPr lang="en-US" sz="2400" dirty="0"/>
              <a:t> on windward slopes than coast.</a:t>
            </a:r>
            <a:br>
              <a:rPr lang="en-US" sz="2400" dirty="0"/>
            </a:br>
            <a:r>
              <a:rPr lang="en-US" dirty="0"/>
              <a:t>(see Zagrodnik et al. 2018 JAS)</a:t>
            </a:r>
          </a:p>
          <a:p>
            <a:endParaRPr lang="en-US" sz="2400" dirty="0"/>
          </a:p>
          <a:p>
            <a:r>
              <a:rPr lang="en-US" sz="2400" dirty="0"/>
              <a:t>Sharp diminishment is located directly over high terrain, similar to climatology. </a:t>
            </a:r>
          </a:p>
          <a:p>
            <a:endParaRPr lang="en-US" sz="2400" dirty="0"/>
          </a:p>
          <a:p>
            <a:r>
              <a:rPr lang="en-US" sz="2400" dirty="0"/>
              <a:t>More precipitation reaches lee side. </a:t>
            </a:r>
          </a:p>
        </p:txBody>
      </p:sp>
    </p:spTree>
    <p:extLst>
      <p:ext uri="{BB962C8B-B14F-4D97-AF65-F5344CB8AC3E}">
        <p14:creationId xmlns:p14="http://schemas.microsoft.com/office/powerpoint/2010/main" val="1993556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lh6.googleusercontent.com/p8TJJKpHOE-WdcvYUL44wbBP1H6XYuOCnUUhJUIBjsTxVDKO8ZQrrF7GMTrRMRT5Vlc4L-hZ9FRBluwWDd-I6Wo5wN-OXvOQ89NdVRxGbs4xyGQyBiJTRBW71hMtnkqx5faVyFeZXt8">
            <a:extLst>
              <a:ext uri="{FF2B5EF4-FFF2-40B4-BE49-F238E27FC236}">
                <a16:creationId xmlns:a16="http://schemas.microsoft.com/office/drawing/2014/main" id="{77B02AC8-029D-494A-AB23-E80C4F817E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819" y="302500"/>
            <a:ext cx="9922782" cy="6555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ECFD8C6-A231-544C-9D4D-A9870D3EF932}"/>
              </a:ext>
            </a:extLst>
          </p:cNvPr>
          <p:cNvSpPr txBox="1"/>
          <p:nvPr/>
        </p:nvSpPr>
        <p:spPr>
          <a:xfrm>
            <a:off x="2227943" y="1"/>
            <a:ext cx="8396514" cy="461665"/>
          </a:xfrm>
          <a:prstGeom prst="rect">
            <a:avLst/>
          </a:prstGeom>
          <a:noFill/>
        </p:spPr>
        <p:txBody>
          <a:bodyPr wrap="square" rtlCol="0">
            <a:spAutoFit/>
          </a:bodyPr>
          <a:lstStyle/>
          <a:p>
            <a:pPr algn="ctr"/>
            <a:r>
              <a:rPr lang="en-US" sz="2400" dirty="0">
                <a:solidFill>
                  <a:srgbClr val="0070C0"/>
                </a:solidFill>
              </a:rPr>
              <a:t>Postfrontal</a:t>
            </a:r>
            <a:r>
              <a:rPr lang="en-US" sz="2400" dirty="0"/>
              <a:t> CFADs by geographic region (Note: 6 km max height)</a:t>
            </a:r>
          </a:p>
        </p:txBody>
      </p:sp>
      <p:cxnSp>
        <p:nvCxnSpPr>
          <p:cNvPr id="6" name="Straight Arrow Connector 5">
            <a:extLst>
              <a:ext uri="{FF2B5EF4-FFF2-40B4-BE49-F238E27FC236}">
                <a16:creationId xmlns:a16="http://schemas.microsoft.com/office/drawing/2014/main" id="{F0FE6870-DB81-734D-9F8B-81E8297A1CBB}"/>
              </a:ext>
            </a:extLst>
          </p:cNvPr>
          <p:cNvCxnSpPr>
            <a:cxnSpLocks/>
          </p:cNvCxnSpPr>
          <p:nvPr/>
        </p:nvCxnSpPr>
        <p:spPr>
          <a:xfrm>
            <a:off x="5319190" y="3501103"/>
            <a:ext cx="363444" cy="31745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98D24D7-E348-3D40-B42C-C4477DD19631}"/>
              </a:ext>
            </a:extLst>
          </p:cNvPr>
          <p:cNvCxnSpPr>
            <a:cxnSpLocks/>
          </p:cNvCxnSpPr>
          <p:nvPr/>
        </p:nvCxnSpPr>
        <p:spPr>
          <a:xfrm>
            <a:off x="6127524" y="4992915"/>
            <a:ext cx="520034"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B411634-97E9-9740-8043-9E077017DFD1}"/>
              </a:ext>
            </a:extLst>
          </p:cNvPr>
          <p:cNvCxnSpPr>
            <a:cxnSpLocks/>
          </p:cNvCxnSpPr>
          <p:nvPr/>
        </p:nvCxnSpPr>
        <p:spPr>
          <a:xfrm>
            <a:off x="5399314" y="1865087"/>
            <a:ext cx="916896"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5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500754-850B-2440-B21A-438376D6AEBD}"/>
              </a:ext>
            </a:extLst>
          </p:cNvPr>
          <p:cNvSpPr txBox="1"/>
          <p:nvPr/>
        </p:nvSpPr>
        <p:spPr>
          <a:xfrm>
            <a:off x="347472" y="8224"/>
            <a:ext cx="5832141" cy="400110"/>
          </a:xfrm>
          <a:prstGeom prst="rect">
            <a:avLst/>
          </a:prstGeom>
          <a:noFill/>
        </p:spPr>
        <p:txBody>
          <a:bodyPr wrap="square" rtlCol="0">
            <a:spAutoFit/>
          </a:bodyPr>
          <a:lstStyle/>
          <a:p>
            <a:pPr algn="ctr"/>
            <a:r>
              <a:rPr lang="en-US" sz="2000" dirty="0">
                <a:solidFill>
                  <a:srgbClr val="0070C0"/>
                </a:solidFill>
              </a:rPr>
              <a:t>Postfrontal</a:t>
            </a:r>
            <a:r>
              <a:rPr lang="en-US" sz="2000" dirty="0"/>
              <a:t> CFAD differences (relative to OCEAN)</a:t>
            </a:r>
          </a:p>
        </p:txBody>
      </p:sp>
      <p:sp>
        <p:nvSpPr>
          <p:cNvPr id="7" name="TextBox 6">
            <a:extLst>
              <a:ext uri="{FF2B5EF4-FFF2-40B4-BE49-F238E27FC236}">
                <a16:creationId xmlns:a16="http://schemas.microsoft.com/office/drawing/2014/main" id="{1BDB40AC-D977-C24B-8FB6-30E42601463C}"/>
              </a:ext>
            </a:extLst>
          </p:cNvPr>
          <p:cNvSpPr txBox="1"/>
          <p:nvPr/>
        </p:nvSpPr>
        <p:spPr>
          <a:xfrm>
            <a:off x="8279493" y="2443558"/>
            <a:ext cx="1407694" cy="2031325"/>
          </a:xfrm>
          <a:prstGeom prst="rect">
            <a:avLst/>
          </a:prstGeom>
          <a:noFill/>
        </p:spPr>
        <p:txBody>
          <a:bodyPr wrap="square" rtlCol="0">
            <a:spAutoFit/>
          </a:bodyPr>
          <a:lstStyle/>
          <a:p>
            <a:r>
              <a:rPr lang="en-US" dirty="0">
                <a:solidFill>
                  <a:srgbClr val="2F5597"/>
                </a:solidFill>
              </a:rPr>
              <a:t>Blue:</a:t>
            </a:r>
            <a:r>
              <a:rPr lang="en-US" dirty="0"/>
              <a:t> higher over ocean</a:t>
            </a:r>
          </a:p>
          <a:p>
            <a:endParaRPr lang="en-US" dirty="0"/>
          </a:p>
          <a:p>
            <a:r>
              <a:rPr lang="en-US" dirty="0">
                <a:solidFill>
                  <a:srgbClr val="FF0000"/>
                </a:solidFill>
              </a:rPr>
              <a:t>Red: </a:t>
            </a:r>
            <a:r>
              <a:rPr lang="en-US" dirty="0"/>
              <a:t>higher over comparison region</a:t>
            </a:r>
          </a:p>
        </p:txBody>
      </p:sp>
      <p:pic>
        <p:nvPicPr>
          <p:cNvPr id="4098" name="Picture 2" descr="https://lh6.googleusercontent.com/Z7sqp-EWfD_mlcgM3odbhpGciu6ILtAVJL5qYv6D39y8KrdspynLcukksih7bWrUAGLSe2FW38Di8_AlkvMHGQLphPJIHUHDWy7zQcmtZ8_aWLJR_dImP3WiNlBgr_G691F774STnI0">
            <a:extLst>
              <a:ext uri="{FF2B5EF4-FFF2-40B4-BE49-F238E27FC236}">
                <a16:creationId xmlns:a16="http://schemas.microsoft.com/office/drawing/2014/main" id="{B5EC2F94-484F-044C-ABC4-3C5316E484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0110"/>
            <a:ext cx="8279493" cy="64890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1717841-3C84-9642-9B51-CE2B13789D80}"/>
              </a:ext>
            </a:extLst>
          </p:cNvPr>
          <p:cNvSpPr txBox="1"/>
          <p:nvPr/>
        </p:nvSpPr>
        <p:spPr>
          <a:xfrm>
            <a:off x="7542188" y="842220"/>
            <a:ext cx="3430612" cy="1200329"/>
          </a:xfrm>
          <a:prstGeom prst="rect">
            <a:avLst/>
          </a:prstGeom>
          <a:noFill/>
        </p:spPr>
        <p:txBody>
          <a:bodyPr wrap="square" rtlCol="0">
            <a:spAutoFit/>
          </a:bodyPr>
          <a:lstStyle/>
          <a:p>
            <a:r>
              <a:rPr lang="en-US" sz="2400" dirty="0"/>
              <a:t>Windward/High Terrain: Deep layer of enhancement</a:t>
            </a:r>
          </a:p>
        </p:txBody>
      </p:sp>
      <p:sp>
        <p:nvSpPr>
          <p:cNvPr id="8" name="TextBox 7">
            <a:extLst>
              <a:ext uri="{FF2B5EF4-FFF2-40B4-BE49-F238E27FC236}">
                <a16:creationId xmlns:a16="http://schemas.microsoft.com/office/drawing/2014/main" id="{F1D46C41-4A2F-C741-8225-0580BB3A22DF}"/>
              </a:ext>
            </a:extLst>
          </p:cNvPr>
          <p:cNvSpPr txBox="1"/>
          <p:nvPr/>
        </p:nvSpPr>
        <p:spPr>
          <a:xfrm>
            <a:off x="7542188" y="4874993"/>
            <a:ext cx="3996669" cy="1569660"/>
          </a:xfrm>
          <a:prstGeom prst="rect">
            <a:avLst/>
          </a:prstGeom>
          <a:noFill/>
        </p:spPr>
        <p:txBody>
          <a:bodyPr wrap="square" rtlCol="0">
            <a:spAutoFit/>
          </a:bodyPr>
          <a:lstStyle/>
          <a:p>
            <a:r>
              <a:rPr lang="en-US" sz="2400" dirty="0"/>
              <a:t>Lee: Diminished echo at higher levels--WNW flow advected shallow showers through Strait of Juan de Fuca</a:t>
            </a:r>
          </a:p>
        </p:txBody>
      </p:sp>
    </p:spTree>
    <p:extLst>
      <p:ext uri="{BB962C8B-B14F-4D97-AF65-F5344CB8AC3E}">
        <p14:creationId xmlns:p14="http://schemas.microsoft.com/office/powerpoint/2010/main" val="79419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lh3.googleusercontent.com/HGuzw1BrxOGPnxp29_9Dr3_H0KegO-7k8uDwpRwkTWRjMBV1slekpgv8j2GMi6RrRy1VAXEqUgRB5bTQG5Gh8ol493ott7G7VQ8frZXFl6eBLeKbdpAwz067gSOluTIan_OwH9QSS44">
            <a:extLst>
              <a:ext uri="{FF2B5EF4-FFF2-40B4-BE49-F238E27FC236}">
                <a16:creationId xmlns:a16="http://schemas.microsoft.com/office/drawing/2014/main" id="{6E0CDB30-4F62-D240-9664-B1D5018285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5204" y="21461"/>
            <a:ext cx="6148138" cy="68365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350BDC1-E4D8-664C-93D3-BA44FDEE30BC}"/>
              </a:ext>
            </a:extLst>
          </p:cNvPr>
          <p:cNvSpPr txBox="1"/>
          <p:nvPr/>
        </p:nvSpPr>
        <p:spPr>
          <a:xfrm>
            <a:off x="10453342" y="1875065"/>
            <a:ext cx="1593515" cy="2031325"/>
          </a:xfrm>
          <a:prstGeom prst="rect">
            <a:avLst/>
          </a:prstGeom>
          <a:noFill/>
        </p:spPr>
        <p:txBody>
          <a:bodyPr wrap="square" rtlCol="0">
            <a:spAutoFit/>
          </a:bodyPr>
          <a:lstStyle/>
          <a:p>
            <a:endParaRPr lang="en-US" dirty="0"/>
          </a:p>
          <a:p>
            <a:r>
              <a:rPr lang="en-US" dirty="0"/>
              <a:t>Average precipitation rate (mm h</a:t>
            </a:r>
            <a:r>
              <a:rPr lang="en-US" baseline="30000" dirty="0"/>
              <a:t>-1</a:t>
            </a:r>
            <a:r>
              <a:rPr lang="en-US" dirty="0"/>
              <a:t>) during </a:t>
            </a:r>
            <a:r>
              <a:rPr lang="en-US" dirty="0">
                <a:solidFill>
                  <a:srgbClr val="0070C0"/>
                </a:solidFill>
              </a:rPr>
              <a:t>postfrontal </a:t>
            </a:r>
            <a:r>
              <a:rPr lang="en-US" dirty="0"/>
              <a:t>flights</a:t>
            </a:r>
          </a:p>
        </p:txBody>
      </p:sp>
      <p:sp>
        <p:nvSpPr>
          <p:cNvPr id="5" name="TextBox 4">
            <a:extLst>
              <a:ext uri="{FF2B5EF4-FFF2-40B4-BE49-F238E27FC236}">
                <a16:creationId xmlns:a16="http://schemas.microsoft.com/office/drawing/2014/main" id="{C25903A1-E901-334E-936A-4330541AE666}"/>
              </a:ext>
            </a:extLst>
          </p:cNvPr>
          <p:cNvSpPr txBox="1"/>
          <p:nvPr/>
        </p:nvSpPr>
        <p:spPr>
          <a:xfrm>
            <a:off x="247551" y="1162637"/>
            <a:ext cx="4057653" cy="4524315"/>
          </a:xfrm>
          <a:prstGeom prst="rect">
            <a:avLst/>
          </a:prstGeom>
          <a:noFill/>
        </p:spPr>
        <p:txBody>
          <a:bodyPr wrap="square" rtlCol="0">
            <a:spAutoFit/>
          </a:bodyPr>
          <a:lstStyle/>
          <a:p>
            <a:endParaRPr lang="en-US" sz="2400" dirty="0"/>
          </a:p>
          <a:p>
            <a:r>
              <a:rPr lang="en-US" sz="2400" dirty="0"/>
              <a:t>Windward maximum </a:t>
            </a:r>
          </a:p>
          <a:p>
            <a:r>
              <a:rPr lang="en-US" sz="2400" dirty="0"/>
              <a:t>(present in all 3 sectors). </a:t>
            </a:r>
          </a:p>
          <a:p>
            <a:endParaRPr lang="en-US" sz="2400" dirty="0"/>
          </a:p>
          <a:p>
            <a:r>
              <a:rPr lang="en-US" sz="2400" dirty="0"/>
              <a:t>Weaker gradient of diminishment over high terrain/lee than prefrontal.</a:t>
            </a:r>
          </a:p>
          <a:p>
            <a:endParaRPr lang="en-US" sz="2400" dirty="0"/>
          </a:p>
          <a:p>
            <a:r>
              <a:rPr lang="en-US" sz="2400" dirty="0"/>
              <a:t>Considerable snow accumulation in postfrontal sector (low melting level + long event duration).</a:t>
            </a:r>
          </a:p>
        </p:txBody>
      </p:sp>
    </p:spTree>
    <p:extLst>
      <p:ext uri="{BB962C8B-B14F-4D97-AF65-F5344CB8AC3E}">
        <p14:creationId xmlns:p14="http://schemas.microsoft.com/office/powerpoint/2010/main" val="443677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A5BB4-F16C-6F4D-B093-C4DFE7041CA1}"/>
              </a:ext>
            </a:extLst>
          </p:cNvPr>
          <p:cNvSpPr>
            <a:spLocks noGrp="1"/>
          </p:cNvSpPr>
          <p:nvPr>
            <p:ph type="title"/>
          </p:nvPr>
        </p:nvSpPr>
        <p:spPr>
          <a:xfrm>
            <a:off x="2152650" y="1"/>
            <a:ext cx="7886700" cy="1325563"/>
          </a:xfrm>
        </p:spPr>
        <p:txBody>
          <a:bodyPr/>
          <a:lstStyle/>
          <a:p>
            <a:pPr algn="ctr"/>
            <a:r>
              <a:rPr lang="en-US" dirty="0"/>
              <a:t>Conclusions</a:t>
            </a:r>
          </a:p>
        </p:txBody>
      </p:sp>
      <p:sp>
        <p:nvSpPr>
          <p:cNvPr id="3" name="Content Placeholder 2">
            <a:extLst>
              <a:ext uri="{FF2B5EF4-FFF2-40B4-BE49-F238E27FC236}">
                <a16:creationId xmlns:a16="http://schemas.microsoft.com/office/drawing/2014/main" id="{73702CE5-C1AF-B74B-8389-9054508AC3A6}"/>
              </a:ext>
            </a:extLst>
          </p:cNvPr>
          <p:cNvSpPr>
            <a:spLocks noGrp="1"/>
          </p:cNvSpPr>
          <p:nvPr>
            <p:ph idx="1"/>
          </p:nvPr>
        </p:nvSpPr>
        <p:spPr>
          <a:xfrm>
            <a:off x="769257" y="1103086"/>
            <a:ext cx="11030857" cy="5073877"/>
          </a:xfrm>
        </p:spPr>
        <p:txBody>
          <a:bodyPr>
            <a:normAutofit lnSpcReduction="10000"/>
          </a:bodyPr>
          <a:lstStyle/>
          <a:p>
            <a:r>
              <a:rPr lang="en-US" dirty="0"/>
              <a:t>Spatial distribution of precipitation modification (in horizontal and vertical) was strongly dependent on the </a:t>
            </a:r>
            <a:r>
              <a:rPr lang="en-US" b="1" dirty="0"/>
              <a:t>large-scale environment </a:t>
            </a:r>
            <a:r>
              <a:rPr lang="en-US" dirty="0"/>
              <a:t>associated with different </a:t>
            </a:r>
            <a:r>
              <a:rPr lang="en-US" b="1" dirty="0"/>
              <a:t>synoptic storm sectors</a:t>
            </a:r>
            <a:r>
              <a:rPr lang="en-US" dirty="0"/>
              <a:t>. </a:t>
            </a:r>
          </a:p>
          <a:p>
            <a:endParaRPr lang="en-US" dirty="0"/>
          </a:p>
          <a:p>
            <a:r>
              <a:rPr lang="en-US" b="1" dirty="0"/>
              <a:t>Windward enhancement </a:t>
            </a:r>
            <a:r>
              <a:rPr lang="en-US" dirty="0"/>
              <a:t>and </a:t>
            </a:r>
            <a:r>
              <a:rPr lang="en-US" b="1" dirty="0"/>
              <a:t>leeside diminishment </a:t>
            </a:r>
            <a:r>
              <a:rPr lang="en-US" dirty="0"/>
              <a:t>were omnipresent but details were </a:t>
            </a:r>
            <a:r>
              <a:rPr lang="en-US" b="1" dirty="0"/>
              <a:t>highly variable</a:t>
            </a:r>
            <a:r>
              <a:rPr lang="en-US" dirty="0"/>
              <a:t>:</a:t>
            </a:r>
          </a:p>
          <a:p>
            <a:pPr lvl="1"/>
            <a:r>
              <a:rPr lang="en-US" dirty="0">
                <a:solidFill>
                  <a:schemeClr val="accent6"/>
                </a:solidFill>
              </a:rPr>
              <a:t>Prefrontal</a:t>
            </a:r>
            <a:r>
              <a:rPr lang="en-US" dirty="0"/>
              <a:t>: enhancement shifted upstream, near-complete lee rain shadow</a:t>
            </a:r>
          </a:p>
          <a:p>
            <a:pPr lvl="1"/>
            <a:r>
              <a:rPr lang="en-US" dirty="0">
                <a:solidFill>
                  <a:srgbClr val="FF0000"/>
                </a:solidFill>
              </a:rPr>
              <a:t>Warm sector</a:t>
            </a:r>
            <a:r>
              <a:rPr lang="en-US" dirty="0"/>
              <a:t>: deep, intense enhancement over mountains spilled over to lee</a:t>
            </a:r>
          </a:p>
          <a:p>
            <a:pPr lvl="1"/>
            <a:r>
              <a:rPr lang="en-US" dirty="0">
                <a:solidFill>
                  <a:srgbClr val="0070C0"/>
                </a:solidFill>
              </a:rPr>
              <a:t>Postfrontal</a:t>
            </a:r>
            <a:r>
              <a:rPr lang="en-US" dirty="0"/>
              <a:t>: convective to stratiform transition from coast to mountains</a:t>
            </a:r>
          </a:p>
          <a:p>
            <a:pPr lvl="1"/>
            <a:endParaRPr lang="en-US" dirty="0"/>
          </a:p>
          <a:p>
            <a:r>
              <a:rPr lang="en-US" dirty="0"/>
              <a:t>How does the nature of precipitation particles vary by location/sector?</a:t>
            </a:r>
          </a:p>
          <a:p>
            <a:pPr lvl="1"/>
            <a:r>
              <a:rPr lang="en-US" b="1" dirty="0"/>
              <a:t>See our poster </a:t>
            </a:r>
            <a:r>
              <a:rPr lang="en-US" dirty="0"/>
              <a:t>(#7: </a:t>
            </a:r>
            <a:r>
              <a:rPr lang="en-US" dirty="0" err="1"/>
              <a:t>McMurdie</a:t>
            </a:r>
            <a:r>
              <a:rPr lang="en-US" dirty="0"/>
              <a:t> et al.) for surface particle size distributions!</a:t>
            </a:r>
          </a:p>
        </p:txBody>
      </p:sp>
    </p:spTree>
    <p:extLst>
      <p:ext uri="{BB962C8B-B14F-4D97-AF65-F5344CB8AC3E}">
        <p14:creationId xmlns:p14="http://schemas.microsoft.com/office/powerpoint/2010/main" val="3575327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8A25F2-FA50-7945-9FCB-0C80ACE857CA}"/>
              </a:ext>
            </a:extLst>
          </p:cNvPr>
          <p:cNvPicPr>
            <a:picLocks noChangeAspect="1"/>
          </p:cNvPicPr>
          <p:nvPr/>
        </p:nvPicPr>
        <p:blipFill>
          <a:blip r:embed="rId3"/>
          <a:stretch>
            <a:fillRect/>
          </a:stretch>
        </p:blipFill>
        <p:spPr>
          <a:xfrm>
            <a:off x="3820561" y="1027293"/>
            <a:ext cx="8371439" cy="4904276"/>
          </a:xfrm>
          <a:prstGeom prst="rect">
            <a:avLst/>
          </a:prstGeom>
        </p:spPr>
      </p:pic>
      <p:grpSp>
        <p:nvGrpSpPr>
          <p:cNvPr id="33" name="Group 32">
            <a:extLst>
              <a:ext uri="{FF2B5EF4-FFF2-40B4-BE49-F238E27FC236}">
                <a16:creationId xmlns:a16="http://schemas.microsoft.com/office/drawing/2014/main" id="{1B5CC40B-8FF2-444F-BAC6-D1665DC9E9B3}"/>
              </a:ext>
            </a:extLst>
          </p:cNvPr>
          <p:cNvGrpSpPr/>
          <p:nvPr/>
        </p:nvGrpSpPr>
        <p:grpSpPr>
          <a:xfrm>
            <a:off x="206624" y="2788628"/>
            <a:ext cx="5033129" cy="3630039"/>
            <a:chOff x="206624" y="2995865"/>
            <a:chExt cx="5033129" cy="3630039"/>
          </a:xfrm>
        </p:grpSpPr>
        <p:sp>
          <p:nvSpPr>
            <p:cNvPr id="8" name="Oval 7">
              <a:extLst>
                <a:ext uri="{FF2B5EF4-FFF2-40B4-BE49-F238E27FC236}">
                  <a16:creationId xmlns:a16="http://schemas.microsoft.com/office/drawing/2014/main" id="{09DAC66F-DE15-944C-A967-73F9095413E5}"/>
                </a:ext>
              </a:extLst>
            </p:cNvPr>
            <p:cNvSpPr/>
            <p:nvPr/>
          </p:nvSpPr>
          <p:spPr>
            <a:xfrm>
              <a:off x="4457700" y="2995865"/>
              <a:ext cx="782053" cy="72189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6" name="Straight Arrow Connector 15">
              <a:extLst>
                <a:ext uri="{FF2B5EF4-FFF2-40B4-BE49-F238E27FC236}">
                  <a16:creationId xmlns:a16="http://schemas.microsoft.com/office/drawing/2014/main" id="{30999704-5471-3F47-9FC5-983F5CB54DB4}"/>
                </a:ext>
              </a:extLst>
            </p:cNvPr>
            <p:cNvCxnSpPr>
              <a:cxnSpLocks/>
            </p:cNvCxnSpPr>
            <p:nvPr/>
          </p:nvCxnSpPr>
          <p:spPr>
            <a:xfrm flipV="1">
              <a:off x="3275694" y="3667481"/>
              <a:ext cx="1257300" cy="139377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C2E7742-1FC9-4D4A-9FF0-6263C49DF996}"/>
                </a:ext>
              </a:extLst>
            </p:cNvPr>
            <p:cNvSpPr txBox="1"/>
            <p:nvPr/>
          </p:nvSpPr>
          <p:spPr>
            <a:xfrm>
              <a:off x="206624" y="4502246"/>
              <a:ext cx="3487071" cy="2123658"/>
            </a:xfrm>
            <a:prstGeom prst="rect">
              <a:avLst/>
            </a:prstGeom>
            <a:solidFill>
              <a:schemeClr val="bg1"/>
            </a:solidFill>
            <a:ln w="57150">
              <a:solidFill>
                <a:schemeClr val="accent2"/>
              </a:solidFill>
            </a:ln>
          </p:spPr>
          <p:txBody>
            <a:bodyPr wrap="square" rtlCol="0">
              <a:spAutoFit/>
            </a:bodyPr>
            <a:lstStyle/>
            <a:p>
              <a:pPr algn="ctr"/>
              <a:r>
                <a:rPr lang="en-US" sz="2200" u="sng" dirty="0"/>
                <a:t>Windward precipitation enhancement</a:t>
              </a:r>
              <a:endParaRPr lang="en-US" sz="2200" dirty="0"/>
            </a:p>
            <a:p>
              <a:pPr marL="342900" indent="-342900">
                <a:buFont typeface="Arial" panose="020B0604020202020204" pitchFamily="34" charset="0"/>
                <a:buChar char="•"/>
              </a:pPr>
              <a:r>
                <a:rPr lang="en-US" sz="2200" dirty="0"/>
                <a:t>100-200 inches (2.5-5.0 meters) of precipitation per year</a:t>
              </a:r>
            </a:p>
            <a:p>
              <a:pPr marL="342900" indent="-342900">
                <a:buFont typeface="Arial" panose="020B0604020202020204" pitchFamily="34" charset="0"/>
                <a:buChar char="•"/>
              </a:pPr>
              <a:r>
                <a:rPr lang="en-US" sz="2200" dirty="0"/>
                <a:t>Lots of research attention</a:t>
              </a:r>
            </a:p>
          </p:txBody>
        </p:sp>
      </p:grpSp>
      <p:sp>
        <p:nvSpPr>
          <p:cNvPr id="10" name="TextBox 9">
            <a:extLst>
              <a:ext uri="{FF2B5EF4-FFF2-40B4-BE49-F238E27FC236}">
                <a16:creationId xmlns:a16="http://schemas.microsoft.com/office/drawing/2014/main" id="{24728621-85E1-A440-80CC-26A107849BAC}"/>
              </a:ext>
            </a:extLst>
          </p:cNvPr>
          <p:cNvSpPr txBox="1"/>
          <p:nvPr/>
        </p:nvSpPr>
        <p:spPr>
          <a:xfrm>
            <a:off x="806117" y="0"/>
            <a:ext cx="11237494" cy="646331"/>
          </a:xfrm>
          <a:prstGeom prst="rect">
            <a:avLst/>
          </a:prstGeom>
          <a:noFill/>
        </p:spPr>
        <p:txBody>
          <a:bodyPr wrap="square" rtlCol="0">
            <a:spAutoFit/>
          </a:bodyPr>
          <a:lstStyle/>
          <a:p>
            <a:r>
              <a:rPr lang="en-US" sz="3600" dirty="0"/>
              <a:t>Olympic Mountains Annual Precipitation Climatology</a:t>
            </a:r>
          </a:p>
        </p:txBody>
      </p:sp>
      <p:grpSp>
        <p:nvGrpSpPr>
          <p:cNvPr id="32" name="Group 31">
            <a:extLst>
              <a:ext uri="{FF2B5EF4-FFF2-40B4-BE49-F238E27FC236}">
                <a16:creationId xmlns:a16="http://schemas.microsoft.com/office/drawing/2014/main" id="{2A0ADA91-FBB0-3540-A91B-4FBE84526A44}"/>
              </a:ext>
            </a:extLst>
          </p:cNvPr>
          <p:cNvGrpSpPr/>
          <p:nvPr/>
        </p:nvGrpSpPr>
        <p:grpSpPr>
          <a:xfrm>
            <a:off x="206624" y="1168952"/>
            <a:ext cx="5708903" cy="2462213"/>
            <a:chOff x="206624" y="1168952"/>
            <a:chExt cx="5708903" cy="2462213"/>
          </a:xfrm>
        </p:grpSpPr>
        <p:sp>
          <p:nvSpPr>
            <p:cNvPr id="14" name="Oval 13">
              <a:extLst>
                <a:ext uri="{FF2B5EF4-FFF2-40B4-BE49-F238E27FC236}">
                  <a16:creationId xmlns:a16="http://schemas.microsoft.com/office/drawing/2014/main" id="{80FB6AE6-8CC7-7041-BA37-7B936A1E08D0}"/>
                </a:ext>
              </a:extLst>
            </p:cNvPr>
            <p:cNvSpPr/>
            <p:nvPr/>
          </p:nvSpPr>
          <p:spPr>
            <a:xfrm rot="1648559">
              <a:off x="4840706" y="2427681"/>
              <a:ext cx="1074821" cy="72189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 name="Straight Arrow Connector 20">
              <a:extLst>
                <a:ext uri="{FF2B5EF4-FFF2-40B4-BE49-F238E27FC236}">
                  <a16:creationId xmlns:a16="http://schemas.microsoft.com/office/drawing/2014/main" id="{93A24EC1-0ECB-AB46-AB8C-5CAB39C0A2FE}"/>
                </a:ext>
              </a:extLst>
            </p:cNvPr>
            <p:cNvCxnSpPr>
              <a:cxnSpLocks/>
            </p:cNvCxnSpPr>
            <p:nvPr/>
          </p:nvCxnSpPr>
          <p:spPr>
            <a:xfrm>
              <a:off x="3452057" y="1634667"/>
              <a:ext cx="1432764" cy="85587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E9A6B78-F068-BD49-83E1-A20631F81363}"/>
                </a:ext>
              </a:extLst>
            </p:cNvPr>
            <p:cNvSpPr txBox="1"/>
            <p:nvPr/>
          </p:nvSpPr>
          <p:spPr>
            <a:xfrm>
              <a:off x="206624" y="1168952"/>
              <a:ext cx="3341504" cy="2462213"/>
            </a:xfrm>
            <a:prstGeom prst="rect">
              <a:avLst/>
            </a:prstGeom>
            <a:solidFill>
              <a:schemeClr val="bg1"/>
            </a:solidFill>
            <a:ln w="57150">
              <a:solidFill>
                <a:srgbClr val="FF0000"/>
              </a:solidFill>
            </a:ln>
          </p:spPr>
          <p:txBody>
            <a:bodyPr wrap="square" rtlCol="0">
              <a:spAutoFit/>
            </a:bodyPr>
            <a:lstStyle/>
            <a:p>
              <a:pPr algn="ctr"/>
              <a:r>
                <a:rPr lang="en-US" sz="2200" u="sng" dirty="0"/>
                <a:t>High terrain – lee side </a:t>
              </a:r>
              <a:r>
                <a:rPr lang="en-US" sz="2200" u="sng" dirty="0" err="1"/>
                <a:t>precip</a:t>
              </a:r>
              <a:r>
                <a:rPr lang="en-US" sz="2200" u="sng" dirty="0"/>
                <a:t> diminishment</a:t>
              </a:r>
            </a:p>
            <a:p>
              <a:pPr marL="342900" indent="-342900">
                <a:buFont typeface="Arial" panose="020B0604020202020204" pitchFamily="34" charset="0"/>
                <a:buChar char="•"/>
              </a:pPr>
              <a:r>
                <a:rPr lang="en-US" sz="2200" dirty="0"/>
                <a:t>Very strong downward precipitation gradient</a:t>
              </a:r>
            </a:p>
            <a:p>
              <a:pPr marL="342900" indent="-342900">
                <a:buFont typeface="Arial" panose="020B0604020202020204" pitchFamily="34" charset="0"/>
                <a:buChar char="•"/>
              </a:pPr>
              <a:r>
                <a:rPr lang="en-US" sz="2200" dirty="0"/>
                <a:t>Poorly observed by ground-based observations</a:t>
              </a:r>
            </a:p>
          </p:txBody>
        </p:sp>
      </p:grpSp>
      <p:grpSp>
        <p:nvGrpSpPr>
          <p:cNvPr id="31" name="Group 30">
            <a:extLst>
              <a:ext uri="{FF2B5EF4-FFF2-40B4-BE49-F238E27FC236}">
                <a16:creationId xmlns:a16="http://schemas.microsoft.com/office/drawing/2014/main" id="{914AC9DD-21B4-7047-B398-828C7A3F84FD}"/>
              </a:ext>
            </a:extLst>
          </p:cNvPr>
          <p:cNvGrpSpPr/>
          <p:nvPr/>
        </p:nvGrpSpPr>
        <p:grpSpPr>
          <a:xfrm>
            <a:off x="348755" y="1207699"/>
            <a:ext cx="3333261" cy="4578753"/>
            <a:chOff x="6293876" y="1245240"/>
            <a:chExt cx="3333261" cy="4578753"/>
          </a:xfrm>
        </p:grpSpPr>
        <p:pic>
          <p:nvPicPr>
            <p:cNvPr id="29" name="Picture 28">
              <a:extLst>
                <a:ext uri="{FF2B5EF4-FFF2-40B4-BE49-F238E27FC236}">
                  <a16:creationId xmlns:a16="http://schemas.microsoft.com/office/drawing/2014/main" id="{28656981-5815-D546-AFFF-92BCD217E6CF}"/>
                </a:ext>
              </a:extLst>
            </p:cNvPr>
            <p:cNvPicPr>
              <a:picLocks noChangeAspect="1"/>
            </p:cNvPicPr>
            <p:nvPr/>
          </p:nvPicPr>
          <p:blipFill>
            <a:blip r:embed="rId4"/>
            <a:stretch>
              <a:fillRect/>
            </a:stretch>
          </p:blipFill>
          <p:spPr>
            <a:xfrm>
              <a:off x="6293876" y="1245240"/>
              <a:ext cx="3333261" cy="4578753"/>
            </a:xfrm>
            <a:prstGeom prst="rect">
              <a:avLst/>
            </a:prstGeom>
            <a:ln w="57150">
              <a:solidFill>
                <a:schemeClr val="tx1"/>
              </a:solidFill>
            </a:ln>
          </p:spPr>
        </p:pic>
        <p:sp>
          <p:nvSpPr>
            <p:cNvPr id="30" name="TextBox 29">
              <a:extLst>
                <a:ext uri="{FF2B5EF4-FFF2-40B4-BE49-F238E27FC236}">
                  <a16:creationId xmlns:a16="http://schemas.microsoft.com/office/drawing/2014/main" id="{E0E89752-742D-CF41-8AE0-E59DD1686E76}"/>
                </a:ext>
              </a:extLst>
            </p:cNvPr>
            <p:cNvSpPr txBox="1"/>
            <p:nvPr/>
          </p:nvSpPr>
          <p:spPr>
            <a:xfrm>
              <a:off x="6303730" y="1262160"/>
              <a:ext cx="2108811" cy="369332"/>
            </a:xfrm>
            <a:prstGeom prst="rect">
              <a:avLst/>
            </a:prstGeom>
            <a:noFill/>
          </p:spPr>
          <p:txBody>
            <a:bodyPr wrap="square" rtlCol="0">
              <a:spAutoFit/>
            </a:bodyPr>
            <a:lstStyle/>
            <a:p>
              <a:r>
                <a:rPr lang="en-US" dirty="0"/>
                <a:t>Topographic map</a:t>
              </a:r>
            </a:p>
          </p:txBody>
        </p:sp>
      </p:grpSp>
      <p:sp>
        <p:nvSpPr>
          <p:cNvPr id="34" name="Rectangle 33">
            <a:extLst>
              <a:ext uri="{FF2B5EF4-FFF2-40B4-BE49-F238E27FC236}">
                <a16:creationId xmlns:a16="http://schemas.microsoft.com/office/drawing/2014/main" id="{0E9C1317-2307-6640-B1AE-D69DFF443677}"/>
              </a:ext>
            </a:extLst>
          </p:cNvPr>
          <p:cNvSpPr/>
          <p:nvPr/>
        </p:nvSpPr>
        <p:spPr>
          <a:xfrm>
            <a:off x="3910263" y="6041940"/>
            <a:ext cx="8133348" cy="830997"/>
          </a:xfrm>
          <a:prstGeom prst="rect">
            <a:avLst/>
          </a:prstGeom>
        </p:spPr>
        <p:txBody>
          <a:bodyPr wrap="square">
            <a:spAutoFit/>
          </a:bodyPr>
          <a:lstStyle/>
          <a:p>
            <a:r>
              <a:rPr lang="en-US" sz="2400" dirty="0"/>
              <a:t>What dynamic and microphysical processes control the diminishment of precipitation on the high terrain and lee side?</a:t>
            </a:r>
          </a:p>
        </p:txBody>
      </p:sp>
      <p:sp>
        <p:nvSpPr>
          <p:cNvPr id="38" name="Oval 37">
            <a:extLst>
              <a:ext uri="{FF2B5EF4-FFF2-40B4-BE49-F238E27FC236}">
                <a16:creationId xmlns:a16="http://schemas.microsoft.com/office/drawing/2014/main" id="{2BE661E3-FAE7-5645-B064-DAC0E2CEBCAA}"/>
              </a:ext>
            </a:extLst>
          </p:cNvPr>
          <p:cNvSpPr/>
          <p:nvPr/>
        </p:nvSpPr>
        <p:spPr>
          <a:xfrm rot="2102186">
            <a:off x="1518250" y="2456031"/>
            <a:ext cx="810883" cy="54596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72208E8D-05D5-4E44-B750-8545431B0423}"/>
              </a:ext>
            </a:extLst>
          </p:cNvPr>
          <p:cNvSpPr/>
          <p:nvPr/>
        </p:nvSpPr>
        <p:spPr>
          <a:xfrm rot="2102186">
            <a:off x="4931972" y="2611529"/>
            <a:ext cx="810883" cy="54596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693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animBg="1"/>
      <p:bldP spid="3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A5BB4-F16C-6F4D-B093-C4DFE7041CA1}"/>
              </a:ext>
            </a:extLst>
          </p:cNvPr>
          <p:cNvSpPr>
            <a:spLocks noGrp="1"/>
          </p:cNvSpPr>
          <p:nvPr>
            <p:ph type="title"/>
          </p:nvPr>
        </p:nvSpPr>
        <p:spPr>
          <a:xfrm>
            <a:off x="1960145" y="312822"/>
            <a:ext cx="7886700" cy="830179"/>
          </a:xfrm>
        </p:spPr>
        <p:txBody>
          <a:bodyPr>
            <a:normAutofit fontScale="90000"/>
          </a:bodyPr>
          <a:lstStyle/>
          <a:p>
            <a:pPr algn="ctr"/>
            <a:r>
              <a:rPr lang="en-US" dirty="0"/>
              <a:t>NASA 3</a:t>
            </a:r>
            <a:r>
              <a:rPr lang="en-US" baseline="30000" dirty="0"/>
              <a:t>rd</a:t>
            </a:r>
            <a:r>
              <a:rPr lang="en-US" dirty="0"/>
              <a:t>-Gen Airborne Precipitation Radar (APR-3)</a:t>
            </a:r>
          </a:p>
        </p:txBody>
      </p:sp>
      <p:sp>
        <p:nvSpPr>
          <p:cNvPr id="3" name="Content Placeholder 2">
            <a:extLst>
              <a:ext uri="{FF2B5EF4-FFF2-40B4-BE49-F238E27FC236}">
                <a16:creationId xmlns:a16="http://schemas.microsoft.com/office/drawing/2014/main" id="{73702CE5-C1AF-B74B-8389-9054508AC3A6}"/>
              </a:ext>
            </a:extLst>
          </p:cNvPr>
          <p:cNvSpPr>
            <a:spLocks noGrp="1"/>
          </p:cNvSpPr>
          <p:nvPr>
            <p:ph idx="1"/>
          </p:nvPr>
        </p:nvSpPr>
        <p:spPr>
          <a:xfrm>
            <a:off x="2152650" y="1515979"/>
            <a:ext cx="8250655" cy="4660984"/>
          </a:xfrm>
        </p:spPr>
        <p:txBody>
          <a:bodyPr>
            <a:normAutofit/>
          </a:bodyPr>
          <a:lstStyle/>
          <a:p>
            <a:r>
              <a:rPr lang="en-US" sz="2400" dirty="0"/>
              <a:t>Flies on NASA DC-8</a:t>
            </a:r>
          </a:p>
          <a:p>
            <a:r>
              <a:rPr lang="en-US" sz="2400" dirty="0"/>
              <a:t>Triple-frequency (Ku/Ka/W-band)</a:t>
            </a:r>
          </a:p>
          <a:p>
            <a:r>
              <a:rPr lang="en-US" sz="2400" dirty="0"/>
              <a:t>120 m vertical resolution</a:t>
            </a:r>
          </a:p>
          <a:p>
            <a:r>
              <a:rPr lang="en-US" sz="2400" dirty="0"/>
              <a:t>0.2 Hz measurement frequency (~0.2 km resolution)</a:t>
            </a:r>
          </a:p>
          <a:p>
            <a:r>
              <a:rPr lang="en-US" sz="2400" dirty="0"/>
              <a:t>Key benefit: full transects of Olympic Mountains with same instrument package!</a:t>
            </a:r>
          </a:p>
          <a:p>
            <a:endParaRPr lang="en-US" sz="2400" dirty="0"/>
          </a:p>
        </p:txBody>
      </p:sp>
      <p:pic>
        <p:nvPicPr>
          <p:cNvPr id="4" name="Picture 3">
            <a:extLst>
              <a:ext uri="{FF2B5EF4-FFF2-40B4-BE49-F238E27FC236}">
                <a16:creationId xmlns:a16="http://schemas.microsoft.com/office/drawing/2014/main" id="{FF48A182-337F-A54F-94D9-4B2804B913E3}"/>
              </a:ext>
            </a:extLst>
          </p:cNvPr>
          <p:cNvPicPr>
            <a:picLocks noChangeAspect="1"/>
          </p:cNvPicPr>
          <p:nvPr/>
        </p:nvPicPr>
        <p:blipFill>
          <a:blip r:embed="rId2"/>
          <a:stretch>
            <a:fillRect/>
          </a:stretch>
        </p:blipFill>
        <p:spPr>
          <a:xfrm>
            <a:off x="1244602" y="4132968"/>
            <a:ext cx="5802664" cy="2573205"/>
          </a:xfrm>
          <a:prstGeom prst="rect">
            <a:avLst/>
          </a:prstGeom>
        </p:spPr>
      </p:pic>
      <p:pic>
        <p:nvPicPr>
          <p:cNvPr id="6" name="Picture 5" descr="DC-8_tarmac_AlanBoyd.jpg">
            <a:extLst>
              <a:ext uri="{FF2B5EF4-FFF2-40B4-BE49-F238E27FC236}">
                <a16:creationId xmlns:a16="http://schemas.microsoft.com/office/drawing/2014/main" id="{898081DE-F43A-5F44-93AD-70FD84F814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7091" y="4132968"/>
            <a:ext cx="3705894" cy="2573205"/>
          </a:xfrm>
          <a:prstGeom prst="rect">
            <a:avLst/>
          </a:prstGeom>
        </p:spPr>
      </p:pic>
    </p:spTree>
    <p:extLst>
      <p:ext uri="{BB962C8B-B14F-4D97-AF65-F5344CB8AC3E}">
        <p14:creationId xmlns:p14="http://schemas.microsoft.com/office/powerpoint/2010/main" val="3300265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754D81-4642-B545-8360-D31CCC333217}"/>
              </a:ext>
            </a:extLst>
          </p:cNvPr>
          <p:cNvPicPr/>
          <p:nvPr/>
        </p:nvPicPr>
        <p:blipFill>
          <a:blip r:embed="rId3">
            <a:extLst>
              <a:ext uri="{28A0092B-C50C-407E-A947-70E740481C1C}">
                <a14:useLocalDpi xmlns:a14="http://schemas.microsoft.com/office/drawing/2010/main" val="0"/>
              </a:ext>
            </a:extLst>
          </a:blip>
          <a:stretch>
            <a:fillRect/>
          </a:stretch>
        </p:blipFill>
        <p:spPr>
          <a:xfrm>
            <a:off x="0" y="379486"/>
            <a:ext cx="6413588" cy="6162194"/>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01F3826-8355-BF42-AB35-7AE7EADAB826}"/>
                  </a:ext>
                </a:extLst>
              </p:cNvPr>
              <p:cNvSpPr txBox="1"/>
              <p:nvPr/>
            </p:nvSpPr>
            <p:spPr>
              <a:xfrm>
                <a:off x="6527486" y="232260"/>
                <a:ext cx="5492061" cy="6309420"/>
              </a:xfrm>
              <a:prstGeom prst="rect">
                <a:avLst/>
              </a:prstGeom>
              <a:noFill/>
            </p:spPr>
            <p:txBody>
              <a:bodyPr wrap="square" rtlCol="0">
                <a:spAutoFit/>
              </a:bodyPr>
              <a:lstStyle/>
              <a:p>
                <a:r>
                  <a:rPr lang="en-US" sz="2800" dirty="0"/>
                  <a:t>9 OLYMPEX APR-3 Missions chosen for this study:</a:t>
                </a:r>
              </a:p>
              <a:p>
                <a:endParaRPr lang="en-US" sz="2800" dirty="0"/>
              </a:p>
              <a:p>
                <a:r>
                  <a:rPr lang="en-US" sz="2400" dirty="0">
                    <a:solidFill>
                      <a:schemeClr val="accent6">
                        <a:lumMod val="75000"/>
                      </a:schemeClr>
                    </a:solidFill>
                  </a:rPr>
                  <a:t>3 “Prefrontal” flights</a:t>
                </a:r>
              </a:p>
              <a:p>
                <a:pPr marL="342900" indent="-342900">
                  <a:buFont typeface="Arial" panose="020B0604020202020204" pitchFamily="34" charset="0"/>
                  <a:buChar char="•"/>
                </a:pPr>
                <a:r>
                  <a:rPr lang="en-US" sz="2000" dirty="0">
                    <a:solidFill>
                      <a:schemeClr val="accent6">
                        <a:lumMod val="75000"/>
                      </a:schemeClr>
                    </a:solidFill>
                  </a:rPr>
                  <a:t>Moderate IVT: 500-560 kg m</a:t>
                </a:r>
                <a:r>
                  <a:rPr lang="en-US" sz="2000" baseline="30000" dirty="0">
                    <a:solidFill>
                      <a:schemeClr val="accent6">
                        <a:lumMod val="75000"/>
                      </a:schemeClr>
                    </a:solidFill>
                  </a:rPr>
                  <a:t>-1 </a:t>
                </a:r>
                <a:r>
                  <a:rPr lang="en-US" sz="2000" dirty="0">
                    <a:solidFill>
                      <a:schemeClr val="accent6">
                        <a:lumMod val="75000"/>
                      </a:schemeClr>
                    </a:solidFill>
                  </a:rPr>
                  <a:t>s</a:t>
                </a:r>
                <a:r>
                  <a:rPr lang="en-US" sz="2000" baseline="30000" dirty="0">
                    <a:solidFill>
                      <a:schemeClr val="accent6">
                        <a:lumMod val="75000"/>
                      </a:schemeClr>
                    </a:solidFill>
                  </a:rPr>
                  <a:t>-1</a:t>
                </a:r>
                <a:endParaRPr lang="en-US" sz="2000" dirty="0">
                  <a:solidFill>
                    <a:schemeClr val="accent6">
                      <a:lumMod val="75000"/>
                    </a:schemeClr>
                  </a:solidFill>
                </a:endParaRPr>
              </a:p>
              <a:p>
                <a:pPr marL="342900" indent="-342900">
                  <a:buFont typeface="Arial" panose="020B0604020202020204" pitchFamily="34" charset="0"/>
                  <a:buChar char="•"/>
                </a:pPr>
                <a:r>
                  <a:rPr lang="en-US" sz="2000" dirty="0">
                    <a:solidFill>
                      <a:schemeClr val="accent6">
                        <a:lumMod val="75000"/>
                      </a:schemeClr>
                    </a:solidFill>
                  </a:rPr>
                  <a:t>Stably stratified low levels (</a:t>
                </a:r>
                <a14:m>
                  <m:oMath xmlns:m="http://schemas.openxmlformats.org/officeDocument/2006/math">
                    <m:sSubSup>
                      <m:sSubSupPr>
                        <m:ctrlPr>
                          <a:rPr lang="en-US" sz="2000" b="0" i="1" smtClean="0">
                            <a:solidFill>
                              <a:schemeClr val="accent6">
                                <a:lumMod val="75000"/>
                              </a:schemeClr>
                            </a:solidFill>
                            <a:latin typeface="Cambria Math" panose="02040503050406030204" pitchFamily="18" charset="0"/>
                          </a:rPr>
                        </m:ctrlPr>
                      </m:sSubSupPr>
                      <m:e>
                        <m:r>
                          <a:rPr lang="en-US" sz="2000" b="0" i="1" smtClean="0">
                            <a:solidFill>
                              <a:schemeClr val="accent6">
                                <a:lumMod val="75000"/>
                              </a:schemeClr>
                            </a:solidFill>
                            <a:latin typeface="Cambria Math" panose="02040503050406030204" pitchFamily="18" charset="0"/>
                          </a:rPr>
                          <m:t>𝑁</m:t>
                        </m:r>
                      </m:e>
                      <m:sub>
                        <m:r>
                          <a:rPr lang="en-US" sz="2000" b="0" i="1" smtClean="0">
                            <a:solidFill>
                              <a:schemeClr val="accent6">
                                <a:lumMod val="75000"/>
                              </a:schemeClr>
                            </a:solidFill>
                            <a:latin typeface="Cambria Math" panose="02040503050406030204" pitchFamily="18" charset="0"/>
                          </a:rPr>
                          <m:t>𝑚</m:t>
                        </m:r>
                      </m:sub>
                      <m:sup>
                        <m:r>
                          <a:rPr lang="en-US" sz="2000" b="0" i="1" smtClean="0">
                            <a:solidFill>
                              <a:schemeClr val="accent6">
                                <a:lumMod val="75000"/>
                              </a:schemeClr>
                            </a:solidFill>
                            <a:latin typeface="Cambria Math" panose="02040503050406030204" pitchFamily="18" charset="0"/>
                          </a:rPr>
                          <m:t>2</m:t>
                        </m:r>
                      </m:sup>
                    </m:sSubSup>
                    <m:r>
                      <a:rPr lang="en-US" sz="2000" b="0" i="1" smtClean="0">
                        <a:solidFill>
                          <a:schemeClr val="accent6">
                            <a:lumMod val="75000"/>
                          </a:schemeClr>
                        </a:solidFill>
                        <a:latin typeface="Cambria Math" panose="02040503050406030204" pitchFamily="18" charset="0"/>
                      </a:rPr>
                      <m:t>&gt;0</m:t>
                    </m:r>
                  </m:oMath>
                </a14:m>
                <a:r>
                  <a:rPr lang="en-US" sz="2000" dirty="0">
                    <a:solidFill>
                      <a:schemeClr val="accent6">
                        <a:lumMod val="75000"/>
                      </a:schemeClr>
                    </a:solidFill>
                  </a:rPr>
                  <a:t>)</a:t>
                </a:r>
              </a:p>
              <a:p>
                <a:pPr marL="342900" indent="-342900">
                  <a:buFont typeface="Arial" panose="020B0604020202020204" pitchFamily="34" charset="0"/>
                  <a:buChar char="•"/>
                </a:pPr>
                <a:r>
                  <a:rPr lang="en-US" sz="2000" dirty="0">
                    <a:solidFill>
                      <a:schemeClr val="accent6">
                        <a:lumMod val="75000"/>
                      </a:schemeClr>
                    </a:solidFill>
                  </a:rPr>
                  <a:t>Veering winds (easterly component at 925 </a:t>
                </a:r>
                <a:r>
                  <a:rPr lang="en-US" sz="2000" dirty="0" err="1">
                    <a:solidFill>
                      <a:schemeClr val="accent6">
                        <a:lumMod val="75000"/>
                      </a:schemeClr>
                    </a:solidFill>
                  </a:rPr>
                  <a:t>hPa</a:t>
                </a:r>
                <a:r>
                  <a:rPr lang="en-US" sz="2000" dirty="0">
                    <a:solidFill>
                      <a:schemeClr val="accent6">
                        <a:lumMod val="75000"/>
                      </a:schemeClr>
                    </a:solidFill>
                  </a:rPr>
                  <a:t>)</a:t>
                </a:r>
                <a:endParaRPr lang="en-US" sz="2000" dirty="0"/>
              </a:p>
              <a:p>
                <a:endParaRPr lang="en-US" sz="2000" dirty="0"/>
              </a:p>
              <a:p>
                <a:r>
                  <a:rPr lang="en-US" sz="2400" dirty="0">
                    <a:solidFill>
                      <a:srgbClr val="C00000"/>
                    </a:solidFill>
                  </a:rPr>
                  <a:t>3 “Warm Sector” flights</a:t>
                </a:r>
              </a:p>
              <a:p>
                <a:pPr marL="342900" indent="-342900">
                  <a:buFont typeface="Arial" panose="020B0604020202020204" pitchFamily="34" charset="0"/>
                  <a:buChar char="•"/>
                </a:pPr>
                <a:r>
                  <a:rPr lang="en-US" sz="2000" dirty="0">
                    <a:solidFill>
                      <a:srgbClr val="C00000"/>
                    </a:solidFill>
                  </a:rPr>
                  <a:t>High IVT: 575-815 kg m</a:t>
                </a:r>
                <a:r>
                  <a:rPr lang="en-US" sz="2000" baseline="30000" dirty="0">
                    <a:solidFill>
                      <a:srgbClr val="C00000"/>
                    </a:solidFill>
                  </a:rPr>
                  <a:t>-1 </a:t>
                </a:r>
                <a:r>
                  <a:rPr lang="en-US" sz="2000" dirty="0">
                    <a:solidFill>
                      <a:srgbClr val="C00000"/>
                    </a:solidFill>
                  </a:rPr>
                  <a:t>s</a:t>
                </a:r>
                <a:r>
                  <a:rPr lang="en-US" sz="2000" baseline="30000" dirty="0">
                    <a:solidFill>
                      <a:srgbClr val="C00000"/>
                    </a:solidFill>
                  </a:rPr>
                  <a:t>-1</a:t>
                </a:r>
                <a:endParaRPr lang="en-US" sz="2000" dirty="0">
                  <a:solidFill>
                    <a:srgbClr val="C00000"/>
                  </a:solidFill>
                </a:endParaRPr>
              </a:p>
              <a:p>
                <a:pPr marL="342900" indent="-342900">
                  <a:buFont typeface="Arial" panose="020B0604020202020204" pitchFamily="34" charset="0"/>
                  <a:buChar char="•"/>
                </a:pPr>
                <a:r>
                  <a:rPr lang="en-US" sz="2000" dirty="0">
                    <a:solidFill>
                      <a:srgbClr val="C00000"/>
                    </a:solidFill>
                  </a:rPr>
                  <a:t>Moist-neutral low levels (</a:t>
                </a:r>
                <a14:m>
                  <m:oMath xmlns:m="http://schemas.openxmlformats.org/officeDocument/2006/math">
                    <m:sSubSup>
                      <m:sSubSupPr>
                        <m:ctrlPr>
                          <a:rPr lang="en-US" sz="2000" i="1">
                            <a:solidFill>
                              <a:srgbClr val="C00000"/>
                            </a:solidFill>
                            <a:latin typeface="Cambria Math" panose="02040503050406030204" pitchFamily="18" charset="0"/>
                          </a:rPr>
                        </m:ctrlPr>
                      </m:sSubSupPr>
                      <m:e>
                        <m:r>
                          <a:rPr lang="en-US" sz="2000" i="1">
                            <a:solidFill>
                              <a:srgbClr val="C00000"/>
                            </a:solidFill>
                            <a:latin typeface="Cambria Math" panose="02040503050406030204" pitchFamily="18" charset="0"/>
                          </a:rPr>
                          <m:t>𝑁</m:t>
                        </m:r>
                      </m:e>
                      <m:sub>
                        <m:r>
                          <a:rPr lang="en-US" sz="2000" i="1">
                            <a:solidFill>
                              <a:srgbClr val="C00000"/>
                            </a:solidFill>
                            <a:latin typeface="Cambria Math" panose="02040503050406030204" pitchFamily="18" charset="0"/>
                          </a:rPr>
                          <m:t>𝑚</m:t>
                        </m:r>
                      </m:sub>
                      <m:sup>
                        <m:r>
                          <a:rPr lang="en-US" sz="2000" i="1">
                            <a:solidFill>
                              <a:srgbClr val="C00000"/>
                            </a:solidFill>
                            <a:latin typeface="Cambria Math" panose="02040503050406030204" pitchFamily="18" charset="0"/>
                          </a:rPr>
                          <m:t>2</m:t>
                        </m:r>
                      </m:sup>
                    </m:sSubSup>
                    <m:r>
                      <a:rPr lang="en-US" sz="2000" dirty="0" smtClean="0">
                        <a:solidFill>
                          <a:srgbClr val="C00000"/>
                        </a:solidFill>
                        <a:latin typeface="Cambria Math" panose="02040503050406030204" pitchFamily="18" charset="0"/>
                        <a:ea typeface="Cambria Math" panose="02040503050406030204" pitchFamily="18" charset="0"/>
                      </a:rPr>
                      <m:t>≈</m:t>
                    </m:r>
                    <m:r>
                      <a:rPr lang="en-US" sz="2000" b="0" i="0" dirty="0" smtClean="0">
                        <a:solidFill>
                          <a:srgbClr val="C00000"/>
                        </a:solidFill>
                        <a:latin typeface="Cambria Math" panose="02040503050406030204" pitchFamily="18" charset="0"/>
                        <a:ea typeface="Cambria Math" panose="02040503050406030204" pitchFamily="18" charset="0"/>
                      </a:rPr>
                      <m:t>0</m:t>
                    </m:r>
                  </m:oMath>
                </a14:m>
                <a:r>
                  <a:rPr lang="en-US" sz="2000" dirty="0">
                    <a:solidFill>
                      <a:srgbClr val="C00000"/>
                    </a:solidFill>
                  </a:rPr>
                  <a:t>)</a:t>
                </a:r>
              </a:p>
              <a:p>
                <a:pPr marL="342900" indent="-342900">
                  <a:buFont typeface="Arial" panose="020B0604020202020204" pitchFamily="34" charset="0"/>
                  <a:buChar char="•"/>
                </a:pPr>
                <a:r>
                  <a:rPr lang="en-US" sz="2000" dirty="0">
                    <a:solidFill>
                      <a:srgbClr val="C00000"/>
                    </a:solidFill>
                  </a:rPr>
                  <a:t>High melting level: &gt; 2 km </a:t>
                </a:r>
              </a:p>
              <a:p>
                <a:endParaRPr lang="en-US" sz="2000" dirty="0"/>
              </a:p>
              <a:p>
                <a:r>
                  <a:rPr lang="en-US" sz="2400" dirty="0">
                    <a:solidFill>
                      <a:srgbClr val="0070C0"/>
                    </a:solidFill>
                  </a:rPr>
                  <a:t>3 “Postfrontal” flights</a:t>
                </a:r>
              </a:p>
              <a:p>
                <a:pPr marL="342900" indent="-342900">
                  <a:buFont typeface="Arial" panose="020B0604020202020204" pitchFamily="34" charset="0"/>
                  <a:buChar char="•"/>
                </a:pPr>
                <a:r>
                  <a:rPr lang="en-US" sz="2000" dirty="0">
                    <a:solidFill>
                      <a:srgbClr val="0070C0"/>
                    </a:solidFill>
                  </a:rPr>
                  <a:t>Low IVT: 100-400 kg m</a:t>
                </a:r>
                <a:r>
                  <a:rPr lang="en-US" sz="2000" baseline="30000" dirty="0">
                    <a:solidFill>
                      <a:srgbClr val="0070C0"/>
                    </a:solidFill>
                  </a:rPr>
                  <a:t>-1</a:t>
                </a:r>
                <a:r>
                  <a:rPr lang="en-US" sz="2000" dirty="0">
                    <a:solidFill>
                      <a:srgbClr val="0070C0"/>
                    </a:solidFill>
                  </a:rPr>
                  <a:t> s</a:t>
                </a:r>
                <a:r>
                  <a:rPr lang="en-US" sz="2000" baseline="30000" dirty="0">
                    <a:solidFill>
                      <a:srgbClr val="0070C0"/>
                    </a:solidFill>
                  </a:rPr>
                  <a:t>-1</a:t>
                </a:r>
                <a:endParaRPr lang="en-US" sz="2000" dirty="0">
                  <a:solidFill>
                    <a:srgbClr val="0070C0"/>
                  </a:solidFill>
                </a:endParaRPr>
              </a:p>
              <a:p>
                <a:pPr marL="342900" indent="-342900">
                  <a:buFont typeface="Arial" panose="020B0604020202020204" pitchFamily="34" charset="0"/>
                  <a:buChar char="•"/>
                </a:pPr>
                <a:r>
                  <a:rPr lang="en-US" sz="2000" dirty="0">
                    <a:solidFill>
                      <a:srgbClr val="0070C0"/>
                    </a:solidFill>
                  </a:rPr>
                  <a:t>Low melting levels: 1-1.4 km</a:t>
                </a:r>
              </a:p>
              <a:p>
                <a:pPr marL="342900" indent="-342900">
                  <a:buFont typeface="Arial" panose="020B0604020202020204" pitchFamily="34" charset="0"/>
                  <a:buChar char="•"/>
                </a:pPr>
                <a:r>
                  <a:rPr lang="en-US" sz="2000" dirty="0">
                    <a:solidFill>
                      <a:srgbClr val="0070C0"/>
                    </a:solidFill>
                  </a:rPr>
                  <a:t>Unstable low levels (</a:t>
                </a:r>
                <a14:m>
                  <m:oMath xmlns:m="http://schemas.openxmlformats.org/officeDocument/2006/math">
                    <m:sSubSup>
                      <m:sSubSupPr>
                        <m:ctrlPr>
                          <a:rPr lang="en-US" sz="2000" i="1">
                            <a:solidFill>
                              <a:srgbClr val="0070C0"/>
                            </a:solidFill>
                            <a:latin typeface="Cambria Math" panose="02040503050406030204" pitchFamily="18" charset="0"/>
                          </a:rPr>
                        </m:ctrlPr>
                      </m:sSubSupPr>
                      <m:e>
                        <m:r>
                          <a:rPr lang="en-US" sz="2000" i="1">
                            <a:solidFill>
                              <a:srgbClr val="0070C0"/>
                            </a:solidFill>
                            <a:latin typeface="Cambria Math" panose="02040503050406030204" pitchFamily="18" charset="0"/>
                          </a:rPr>
                          <m:t>𝑁</m:t>
                        </m:r>
                      </m:e>
                      <m:sub>
                        <m:r>
                          <a:rPr lang="en-US" sz="2000" i="1">
                            <a:solidFill>
                              <a:srgbClr val="0070C0"/>
                            </a:solidFill>
                            <a:latin typeface="Cambria Math" panose="02040503050406030204" pitchFamily="18" charset="0"/>
                          </a:rPr>
                          <m:t>𝑚</m:t>
                        </m:r>
                      </m:sub>
                      <m:sup>
                        <m:r>
                          <a:rPr lang="en-US" sz="2000" i="1">
                            <a:solidFill>
                              <a:srgbClr val="0070C0"/>
                            </a:solidFill>
                            <a:latin typeface="Cambria Math" panose="02040503050406030204" pitchFamily="18" charset="0"/>
                          </a:rPr>
                          <m:t>2</m:t>
                        </m:r>
                      </m:sup>
                    </m:sSubSup>
                    <m:r>
                      <a:rPr lang="en-US" sz="2000" b="0" i="1" smtClean="0">
                        <a:solidFill>
                          <a:srgbClr val="0070C0"/>
                        </a:solidFill>
                        <a:latin typeface="Cambria Math" panose="02040503050406030204" pitchFamily="18" charset="0"/>
                      </a:rPr>
                      <m:t>&lt;0)</m:t>
                    </m:r>
                  </m:oMath>
                </a14:m>
                <a:endParaRPr lang="en-US" sz="2000" dirty="0">
                  <a:solidFill>
                    <a:srgbClr val="0070C0"/>
                  </a:solidFill>
                </a:endParaRPr>
              </a:p>
              <a:p>
                <a:endParaRPr lang="en-US" sz="2800" dirty="0"/>
              </a:p>
            </p:txBody>
          </p:sp>
        </mc:Choice>
        <mc:Fallback xmlns="">
          <p:sp>
            <p:nvSpPr>
              <p:cNvPr id="5" name="TextBox 4">
                <a:extLst>
                  <a:ext uri="{FF2B5EF4-FFF2-40B4-BE49-F238E27FC236}">
                    <a16:creationId xmlns:a16="http://schemas.microsoft.com/office/drawing/2014/main" id="{201F3826-8355-BF42-AB35-7AE7EADAB826}"/>
                  </a:ext>
                </a:extLst>
              </p:cNvPr>
              <p:cNvSpPr txBox="1">
                <a:spLocks noRot="1" noChangeAspect="1" noMove="1" noResize="1" noEditPoints="1" noAdjustHandles="1" noChangeArrowheads="1" noChangeShapeType="1" noTextEdit="1"/>
              </p:cNvSpPr>
              <p:nvPr/>
            </p:nvSpPr>
            <p:spPr>
              <a:xfrm>
                <a:off x="6527486" y="232260"/>
                <a:ext cx="5492061" cy="6309420"/>
              </a:xfrm>
              <a:prstGeom prst="rect">
                <a:avLst/>
              </a:prstGeom>
              <a:blipFill>
                <a:blip r:embed="rId4"/>
                <a:stretch>
                  <a:fillRect l="-2079" t="-1004"/>
                </a:stretch>
              </a:blipFill>
            </p:spPr>
            <p:txBody>
              <a:bodyPr/>
              <a:lstStyle/>
              <a:p>
                <a:r>
                  <a:rPr lang="en-US">
                    <a:noFill/>
                  </a:rPr>
                  <a:t> </a:t>
                </a:r>
              </a:p>
            </p:txBody>
          </p:sp>
        </mc:Fallback>
      </mc:AlternateContent>
    </p:spTree>
    <p:extLst>
      <p:ext uri="{BB962C8B-B14F-4D97-AF65-F5344CB8AC3E}">
        <p14:creationId xmlns:p14="http://schemas.microsoft.com/office/powerpoint/2010/main" val="2283499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4.googleusercontent.com/7mWloHbTXuXfYSz43d6QR1cEub6eVFUuVrTBPnIwFkUBIcqCi1dQyZwPbPjCI9F1pNIMDgRrWY3ZsFkk5Gu5V9HmHK98dY_gr76SU651YlfFqXR8_TEkdWIuWIueklyqqG7lXV_W7fE">
            <a:extLst>
              <a:ext uri="{FF2B5EF4-FFF2-40B4-BE49-F238E27FC236}">
                <a16:creationId xmlns:a16="http://schemas.microsoft.com/office/drawing/2014/main" id="{23CD4C65-0573-AC40-8B7B-36621E5CF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0121" y="35952"/>
            <a:ext cx="7780609" cy="68220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211A8A9-8EE9-5E4E-8F05-17D26630F9F9}"/>
              </a:ext>
            </a:extLst>
          </p:cNvPr>
          <p:cNvSpPr txBox="1"/>
          <p:nvPr/>
        </p:nvSpPr>
        <p:spPr>
          <a:xfrm>
            <a:off x="143550" y="35952"/>
            <a:ext cx="4136571" cy="707886"/>
          </a:xfrm>
          <a:prstGeom prst="rect">
            <a:avLst/>
          </a:prstGeom>
          <a:noFill/>
        </p:spPr>
        <p:txBody>
          <a:bodyPr wrap="square" rtlCol="0">
            <a:spAutoFit/>
          </a:bodyPr>
          <a:lstStyle/>
          <a:p>
            <a:pPr algn="ctr"/>
            <a:r>
              <a:rPr lang="en-US" sz="2000" dirty="0"/>
              <a:t>IR Satellite Imagery + 500 </a:t>
            </a:r>
            <a:r>
              <a:rPr lang="en-US" sz="2000" dirty="0" err="1"/>
              <a:t>hPa</a:t>
            </a:r>
            <a:r>
              <a:rPr lang="en-US" sz="2000" dirty="0"/>
              <a:t> heights during flights </a:t>
            </a:r>
          </a:p>
        </p:txBody>
      </p:sp>
      <p:sp>
        <p:nvSpPr>
          <p:cNvPr id="5" name="TextBox 4">
            <a:extLst>
              <a:ext uri="{FF2B5EF4-FFF2-40B4-BE49-F238E27FC236}">
                <a16:creationId xmlns:a16="http://schemas.microsoft.com/office/drawing/2014/main" id="{D2E63C59-9AFA-DC44-89DD-003119A7A2E1}"/>
              </a:ext>
            </a:extLst>
          </p:cNvPr>
          <p:cNvSpPr txBox="1"/>
          <p:nvPr/>
        </p:nvSpPr>
        <p:spPr>
          <a:xfrm>
            <a:off x="2795298" y="929170"/>
            <a:ext cx="1694848" cy="461665"/>
          </a:xfrm>
          <a:prstGeom prst="rect">
            <a:avLst/>
          </a:prstGeom>
          <a:noFill/>
        </p:spPr>
        <p:txBody>
          <a:bodyPr wrap="square" rtlCol="0">
            <a:spAutoFit/>
          </a:bodyPr>
          <a:lstStyle/>
          <a:p>
            <a:r>
              <a:rPr lang="en-US" sz="2400" dirty="0">
                <a:solidFill>
                  <a:schemeClr val="accent6">
                    <a:lumMod val="75000"/>
                  </a:schemeClr>
                </a:solidFill>
              </a:rPr>
              <a:t>Prefrontal</a:t>
            </a:r>
          </a:p>
        </p:txBody>
      </p:sp>
      <p:sp>
        <p:nvSpPr>
          <p:cNvPr id="7" name="TextBox 6">
            <a:extLst>
              <a:ext uri="{FF2B5EF4-FFF2-40B4-BE49-F238E27FC236}">
                <a16:creationId xmlns:a16="http://schemas.microsoft.com/office/drawing/2014/main" id="{03E3FC37-468E-4948-9FD1-FB7E7B0737C1}"/>
              </a:ext>
            </a:extLst>
          </p:cNvPr>
          <p:cNvSpPr txBox="1"/>
          <p:nvPr/>
        </p:nvSpPr>
        <p:spPr>
          <a:xfrm>
            <a:off x="2873829" y="2902347"/>
            <a:ext cx="1347536" cy="830997"/>
          </a:xfrm>
          <a:prstGeom prst="rect">
            <a:avLst/>
          </a:prstGeom>
          <a:noFill/>
        </p:spPr>
        <p:txBody>
          <a:bodyPr wrap="square" rtlCol="0">
            <a:spAutoFit/>
          </a:bodyPr>
          <a:lstStyle/>
          <a:p>
            <a:r>
              <a:rPr lang="en-US" sz="2400" dirty="0">
                <a:solidFill>
                  <a:srgbClr val="C00000"/>
                </a:solidFill>
              </a:rPr>
              <a:t>Warm Sectors</a:t>
            </a:r>
          </a:p>
        </p:txBody>
      </p:sp>
      <p:sp>
        <p:nvSpPr>
          <p:cNvPr id="8" name="TextBox 7">
            <a:extLst>
              <a:ext uri="{FF2B5EF4-FFF2-40B4-BE49-F238E27FC236}">
                <a16:creationId xmlns:a16="http://schemas.microsoft.com/office/drawing/2014/main" id="{4CCA40B7-45E1-2F46-B190-AA20F445F5AB}"/>
              </a:ext>
            </a:extLst>
          </p:cNvPr>
          <p:cNvSpPr txBox="1"/>
          <p:nvPr/>
        </p:nvSpPr>
        <p:spPr>
          <a:xfrm>
            <a:off x="2663804" y="5365028"/>
            <a:ext cx="1826342" cy="461665"/>
          </a:xfrm>
          <a:prstGeom prst="rect">
            <a:avLst/>
          </a:prstGeom>
          <a:noFill/>
        </p:spPr>
        <p:txBody>
          <a:bodyPr wrap="square" rtlCol="0">
            <a:spAutoFit/>
          </a:bodyPr>
          <a:lstStyle/>
          <a:p>
            <a:r>
              <a:rPr lang="en-US" sz="2400" dirty="0">
                <a:solidFill>
                  <a:srgbClr val="0070C0"/>
                </a:solidFill>
              </a:rPr>
              <a:t>Postfrontal</a:t>
            </a:r>
          </a:p>
        </p:txBody>
      </p:sp>
    </p:spTree>
    <p:extLst>
      <p:ext uri="{BB962C8B-B14F-4D97-AF65-F5344CB8AC3E}">
        <p14:creationId xmlns:p14="http://schemas.microsoft.com/office/powerpoint/2010/main" val="1824759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5.googleusercontent.com/vbd1j0Hxf68KNXxm5VKfv8VcHJ_425geLIqW5Qsso6orD3wINPyVEVgzu3lzKdVWbRZlphtbmzyYxwGsko2uHsNG_UUbsULWxaVmtvbODiNBbYlzitt5vKoZKQYp45NrIPzonxnwFYY">
            <a:extLst>
              <a:ext uri="{FF2B5EF4-FFF2-40B4-BE49-F238E27FC236}">
                <a16:creationId xmlns:a16="http://schemas.microsoft.com/office/drawing/2014/main" id="{44238771-2B8B-884C-8551-48F675380E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9433" y="2785164"/>
            <a:ext cx="3902286" cy="40728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4.googleusercontent.com/vYMOWVCvi8MLIxSpcSvugqSMD7nhybAemj5UWURVnv9--QMGH0ne14TBkYZCLbNSpaNv2oJryD0CDH-GNYS5sRCDcKzy8nVGyZPlInHzpwjWHEayJRnTFDiX9Fyu-E9P1UPQMq6LFyk">
            <a:extLst>
              <a:ext uri="{FF2B5EF4-FFF2-40B4-BE49-F238E27FC236}">
                <a16:creationId xmlns:a16="http://schemas.microsoft.com/office/drawing/2014/main" id="{202573A0-E661-8149-B950-BE1028C5B4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2509" y="2787919"/>
            <a:ext cx="3899647" cy="40700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0410F68-3061-9548-A4E3-F5888BF3A186}"/>
              </a:ext>
            </a:extLst>
          </p:cNvPr>
          <p:cNvSpPr txBox="1"/>
          <p:nvPr/>
        </p:nvSpPr>
        <p:spPr>
          <a:xfrm>
            <a:off x="98613" y="52591"/>
            <a:ext cx="12093387" cy="646331"/>
          </a:xfrm>
          <a:prstGeom prst="rect">
            <a:avLst/>
          </a:prstGeom>
          <a:noFill/>
        </p:spPr>
        <p:txBody>
          <a:bodyPr wrap="square" rtlCol="0">
            <a:spAutoFit/>
          </a:bodyPr>
          <a:lstStyle/>
          <a:p>
            <a:pPr algn="ctr"/>
            <a:r>
              <a:rPr lang="en-US" sz="3600" dirty="0"/>
              <a:t>Flight tracks divided by storm sector and geographic region:</a:t>
            </a:r>
          </a:p>
        </p:txBody>
      </p:sp>
      <p:sp>
        <p:nvSpPr>
          <p:cNvPr id="5" name="TextBox 4">
            <a:extLst>
              <a:ext uri="{FF2B5EF4-FFF2-40B4-BE49-F238E27FC236}">
                <a16:creationId xmlns:a16="http://schemas.microsoft.com/office/drawing/2014/main" id="{945EB062-608F-FC4D-9C3C-99849E5C4367}"/>
              </a:ext>
            </a:extLst>
          </p:cNvPr>
          <p:cNvSpPr txBox="1"/>
          <p:nvPr/>
        </p:nvSpPr>
        <p:spPr>
          <a:xfrm>
            <a:off x="1100516" y="863503"/>
            <a:ext cx="9654989" cy="584775"/>
          </a:xfrm>
          <a:prstGeom prst="rect">
            <a:avLst/>
          </a:prstGeom>
          <a:noFill/>
        </p:spPr>
        <p:txBody>
          <a:bodyPr wrap="square" rtlCol="0">
            <a:spAutoFit/>
          </a:bodyPr>
          <a:lstStyle/>
          <a:p>
            <a:pPr algn="ctr"/>
            <a:r>
              <a:rPr lang="en-US" sz="3200" dirty="0">
                <a:solidFill>
                  <a:srgbClr val="0070C0"/>
                </a:solidFill>
              </a:rPr>
              <a:t>Ocean   </a:t>
            </a:r>
            <a:r>
              <a:rPr lang="en-US" sz="3200" dirty="0">
                <a:solidFill>
                  <a:schemeClr val="accent2"/>
                </a:solidFill>
              </a:rPr>
              <a:t>Coast   </a:t>
            </a:r>
            <a:r>
              <a:rPr lang="en-US" sz="3200" dirty="0">
                <a:solidFill>
                  <a:schemeClr val="accent6"/>
                </a:solidFill>
              </a:rPr>
              <a:t>Windward   </a:t>
            </a:r>
            <a:r>
              <a:rPr lang="en-US" sz="3200" dirty="0">
                <a:solidFill>
                  <a:srgbClr val="7030A0"/>
                </a:solidFill>
              </a:rPr>
              <a:t>High Terrain   </a:t>
            </a:r>
            <a:r>
              <a:rPr lang="en-US" sz="3200" dirty="0">
                <a:solidFill>
                  <a:srgbClr val="C00000"/>
                </a:solidFill>
              </a:rPr>
              <a:t>Lee Side</a:t>
            </a:r>
          </a:p>
        </p:txBody>
      </p:sp>
      <p:sp>
        <p:nvSpPr>
          <p:cNvPr id="6" name="TextBox 5">
            <a:extLst>
              <a:ext uri="{FF2B5EF4-FFF2-40B4-BE49-F238E27FC236}">
                <a16:creationId xmlns:a16="http://schemas.microsoft.com/office/drawing/2014/main" id="{5BBE986F-919C-7543-B84B-7474958557F8}"/>
              </a:ext>
            </a:extLst>
          </p:cNvPr>
          <p:cNvSpPr txBox="1"/>
          <p:nvPr/>
        </p:nvSpPr>
        <p:spPr>
          <a:xfrm>
            <a:off x="1258128" y="2154222"/>
            <a:ext cx="2237873" cy="523220"/>
          </a:xfrm>
          <a:prstGeom prst="rect">
            <a:avLst/>
          </a:prstGeom>
          <a:noFill/>
        </p:spPr>
        <p:txBody>
          <a:bodyPr wrap="square" rtlCol="0">
            <a:spAutoFit/>
          </a:bodyPr>
          <a:lstStyle/>
          <a:p>
            <a:r>
              <a:rPr lang="en-US" sz="2800" dirty="0">
                <a:solidFill>
                  <a:schemeClr val="accent6"/>
                </a:solidFill>
              </a:rPr>
              <a:t>Prefrontal</a:t>
            </a:r>
          </a:p>
        </p:txBody>
      </p:sp>
      <p:sp>
        <p:nvSpPr>
          <p:cNvPr id="10" name="TextBox 9">
            <a:extLst>
              <a:ext uri="{FF2B5EF4-FFF2-40B4-BE49-F238E27FC236}">
                <a16:creationId xmlns:a16="http://schemas.microsoft.com/office/drawing/2014/main" id="{0EB09982-62E8-9849-909E-5D7D32DC9351}"/>
              </a:ext>
            </a:extLst>
          </p:cNvPr>
          <p:cNvSpPr txBox="1"/>
          <p:nvPr/>
        </p:nvSpPr>
        <p:spPr>
          <a:xfrm>
            <a:off x="5155613" y="2154222"/>
            <a:ext cx="2237873" cy="523220"/>
          </a:xfrm>
          <a:prstGeom prst="rect">
            <a:avLst/>
          </a:prstGeom>
          <a:noFill/>
        </p:spPr>
        <p:txBody>
          <a:bodyPr wrap="square" rtlCol="0">
            <a:spAutoFit/>
          </a:bodyPr>
          <a:lstStyle/>
          <a:p>
            <a:r>
              <a:rPr lang="en-US" sz="2800" dirty="0">
                <a:solidFill>
                  <a:srgbClr val="C00000"/>
                </a:solidFill>
              </a:rPr>
              <a:t>Warm Sectors</a:t>
            </a:r>
          </a:p>
        </p:txBody>
      </p:sp>
      <p:sp>
        <p:nvSpPr>
          <p:cNvPr id="11" name="TextBox 10">
            <a:extLst>
              <a:ext uri="{FF2B5EF4-FFF2-40B4-BE49-F238E27FC236}">
                <a16:creationId xmlns:a16="http://schemas.microsoft.com/office/drawing/2014/main" id="{7F8C6209-8941-CE4C-A338-9D9BCB742D95}"/>
              </a:ext>
            </a:extLst>
          </p:cNvPr>
          <p:cNvSpPr txBox="1"/>
          <p:nvPr/>
        </p:nvSpPr>
        <p:spPr>
          <a:xfrm>
            <a:off x="9246604" y="2154222"/>
            <a:ext cx="2237873" cy="523220"/>
          </a:xfrm>
          <a:prstGeom prst="rect">
            <a:avLst/>
          </a:prstGeom>
          <a:noFill/>
        </p:spPr>
        <p:txBody>
          <a:bodyPr wrap="square" rtlCol="0">
            <a:spAutoFit/>
          </a:bodyPr>
          <a:lstStyle/>
          <a:p>
            <a:r>
              <a:rPr lang="en-US" sz="2800" dirty="0">
                <a:solidFill>
                  <a:srgbClr val="0070C0"/>
                </a:solidFill>
              </a:rPr>
              <a:t>Postfrontal</a:t>
            </a:r>
          </a:p>
        </p:txBody>
      </p:sp>
      <p:pic>
        <p:nvPicPr>
          <p:cNvPr id="1027" name="Picture 3" descr="https://lh3.googleusercontent.com/MEVTsrTO3fT7i7JLsEW13KOrlIHWSKP07axm3gGQ8ihsdcTUlE15jyMkiBwJcYU8dEQlFmkIBy6rq5DYaxs9HO8wz5neGSHkCJ6K8GXh45XYWFhJfKDo2_9bc5-o3Ux67qzU1LkSVEg">
            <a:extLst>
              <a:ext uri="{FF2B5EF4-FFF2-40B4-BE49-F238E27FC236}">
                <a16:creationId xmlns:a16="http://schemas.microsoft.com/office/drawing/2014/main" id="{95727B25-1358-3B4B-82FB-55B69C914F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13" y="2785165"/>
            <a:ext cx="3902286" cy="40728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BBCEDD5-7798-CD46-82CB-E77F30CA6F53}"/>
              </a:ext>
            </a:extLst>
          </p:cNvPr>
          <p:cNvSpPr txBox="1"/>
          <p:nvPr/>
        </p:nvSpPr>
        <p:spPr>
          <a:xfrm>
            <a:off x="4252686" y="1669142"/>
            <a:ext cx="4005943" cy="369332"/>
          </a:xfrm>
          <a:prstGeom prst="rect">
            <a:avLst/>
          </a:prstGeom>
          <a:noFill/>
        </p:spPr>
        <p:txBody>
          <a:bodyPr wrap="square" rtlCol="0">
            <a:spAutoFit/>
          </a:bodyPr>
          <a:lstStyle/>
          <a:p>
            <a:pPr algn="ctr"/>
            <a:r>
              <a:rPr lang="en-US" dirty="0"/>
              <a:t>~30 total measurement hours</a:t>
            </a:r>
          </a:p>
        </p:txBody>
      </p:sp>
    </p:spTree>
    <p:extLst>
      <p:ext uri="{BB962C8B-B14F-4D97-AF65-F5344CB8AC3E}">
        <p14:creationId xmlns:p14="http://schemas.microsoft.com/office/powerpoint/2010/main" val="200653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6.googleusercontent.com/mlY4NK2ywcI6-XlgfAwrKKo_lq0T8ouTihjkK5FkB3ml-Otm-_aCM22j2EZc-NeU709GkTajdsIFZfHesGhCN9KX7-DcGdx8LSn6IeTWFT6d5Ht6LBDk8EuoaSYty06kl1IcVdD9gKk">
            <a:extLst>
              <a:ext uri="{FF2B5EF4-FFF2-40B4-BE49-F238E27FC236}">
                <a16:creationId xmlns:a16="http://schemas.microsoft.com/office/drawing/2014/main" id="{3150979F-E5DB-6546-9A8C-B624FA616B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2807" y="126134"/>
            <a:ext cx="10047933" cy="67318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10A055B-A077-6F41-B646-EB130D285BF7}"/>
              </a:ext>
            </a:extLst>
          </p:cNvPr>
          <p:cNvSpPr txBox="1"/>
          <p:nvPr/>
        </p:nvSpPr>
        <p:spPr>
          <a:xfrm>
            <a:off x="230487" y="126134"/>
            <a:ext cx="1584866" cy="1938992"/>
          </a:xfrm>
          <a:prstGeom prst="rect">
            <a:avLst/>
          </a:prstGeom>
          <a:noFill/>
        </p:spPr>
        <p:txBody>
          <a:bodyPr wrap="square" rtlCol="0">
            <a:spAutoFit/>
          </a:bodyPr>
          <a:lstStyle/>
          <a:p>
            <a:pPr algn="ctr"/>
            <a:r>
              <a:rPr lang="en-US" sz="2400" dirty="0"/>
              <a:t>Example APR-3 transects of Ku- reflectivity</a:t>
            </a:r>
          </a:p>
        </p:txBody>
      </p:sp>
      <p:sp>
        <p:nvSpPr>
          <p:cNvPr id="6" name="TextBox 5">
            <a:extLst>
              <a:ext uri="{FF2B5EF4-FFF2-40B4-BE49-F238E27FC236}">
                <a16:creationId xmlns:a16="http://schemas.microsoft.com/office/drawing/2014/main" id="{65C556B7-2DE5-D64D-AAF5-02C5BAD1F2E7}"/>
              </a:ext>
            </a:extLst>
          </p:cNvPr>
          <p:cNvSpPr txBox="1"/>
          <p:nvPr/>
        </p:nvSpPr>
        <p:spPr>
          <a:xfrm>
            <a:off x="7096148" y="240306"/>
            <a:ext cx="1219200" cy="400110"/>
          </a:xfrm>
          <a:prstGeom prst="rect">
            <a:avLst/>
          </a:prstGeom>
          <a:noFill/>
        </p:spPr>
        <p:txBody>
          <a:bodyPr wrap="square" rtlCol="0">
            <a:spAutoFit/>
          </a:bodyPr>
          <a:lstStyle/>
          <a:p>
            <a:pPr algn="ctr"/>
            <a:r>
              <a:rPr lang="en-US" sz="2000" dirty="0">
                <a:solidFill>
                  <a:schemeClr val="accent6"/>
                </a:solidFill>
              </a:rPr>
              <a:t>Prefrontal</a:t>
            </a:r>
          </a:p>
        </p:txBody>
      </p:sp>
      <p:sp>
        <p:nvSpPr>
          <p:cNvPr id="8" name="TextBox 7">
            <a:extLst>
              <a:ext uri="{FF2B5EF4-FFF2-40B4-BE49-F238E27FC236}">
                <a16:creationId xmlns:a16="http://schemas.microsoft.com/office/drawing/2014/main" id="{84031818-F9C8-7841-8972-583F3E9157F6}"/>
              </a:ext>
            </a:extLst>
          </p:cNvPr>
          <p:cNvSpPr txBox="1"/>
          <p:nvPr/>
        </p:nvSpPr>
        <p:spPr>
          <a:xfrm>
            <a:off x="7024437" y="4639866"/>
            <a:ext cx="1832809" cy="400110"/>
          </a:xfrm>
          <a:prstGeom prst="rect">
            <a:avLst/>
          </a:prstGeom>
          <a:noFill/>
        </p:spPr>
        <p:txBody>
          <a:bodyPr wrap="square" rtlCol="0">
            <a:spAutoFit/>
          </a:bodyPr>
          <a:lstStyle/>
          <a:p>
            <a:pPr algn="ctr"/>
            <a:r>
              <a:rPr lang="en-US" sz="2000" dirty="0">
                <a:solidFill>
                  <a:srgbClr val="0070C0"/>
                </a:solidFill>
              </a:rPr>
              <a:t>Postfrontal</a:t>
            </a:r>
          </a:p>
        </p:txBody>
      </p:sp>
      <p:sp>
        <p:nvSpPr>
          <p:cNvPr id="9" name="TextBox 8">
            <a:extLst>
              <a:ext uri="{FF2B5EF4-FFF2-40B4-BE49-F238E27FC236}">
                <a16:creationId xmlns:a16="http://schemas.microsoft.com/office/drawing/2014/main" id="{5A2EF33F-6E3A-E647-A3D4-4804C04BB4A1}"/>
              </a:ext>
            </a:extLst>
          </p:cNvPr>
          <p:cNvSpPr txBox="1"/>
          <p:nvPr/>
        </p:nvSpPr>
        <p:spPr>
          <a:xfrm>
            <a:off x="9167352" y="-43143"/>
            <a:ext cx="2683042" cy="338554"/>
          </a:xfrm>
          <a:prstGeom prst="rect">
            <a:avLst/>
          </a:prstGeom>
          <a:noFill/>
        </p:spPr>
        <p:txBody>
          <a:bodyPr wrap="square" rtlCol="0">
            <a:spAutoFit/>
          </a:bodyPr>
          <a:lstStyle/>
          <a:p>
            <a:pPr algn="ctr"/>
            <a:r>
              <a:rPr lang="en-US" sz="1600" dirty="0"/>
              <a:t>Flight track + NEXRAD radar</a:t>
            </a:r>
          </a:p>
        </p:txBody>
      </p:sp>
      <p:sp>
        <p:nvSpPr>
          <p:cNvPr id="7" name="TextBox 6">
            <a:extLst>
              <a:ext uri="{FF2B5EF4-FFF2-40B4-BE49-F238E27FC236}">
                <a16:creationId xmlns:a16="http://schemas.microsoft.com/office/drawing/2014/main" id="{9F7C05CE-9EFB-E743-8D17-D17323AC641C}"/>
              </a:ext>
            </a:extLst>
          </p:cNvPr>
          <p:cNvSpPr txBox="1"/>
          <p:nvPr/>
        </p:nvSpPr>
        <p:spPr>
          <a:xfrm>
            <a:off x="6922452" y="2442432"/>
            <a:ext cx="1856873" cy="400110"/>
          </a:xfrm>
          <a:prstGeom prst="rect">
            <a:avLst/>
          </a:prstGeom>
          <a:noFill/>
        </p:spPr>
        <p:txBody>
          <a:bodyPr wrap="square" rtlCol="0">
            <a:spAutoFit/>
          </a:bodyPr>
          <a:lstStyle/>
          <a:p>
            <a:pPr algn="ctr"/>
            <a:r>
              <a:rPr lang="en-US" sz="2000" dirty="0">
                <a:solidFill>
                  <a:srgbClr val="C00000"/>
                </a:solidFill>
              </a:rPr>
              <a:t>Warm Sector</a:t>
            </a:r>
          </a:p>
        </p:txBody>
      </p:sp>
      <p:sp>
        <p:nvSpPr>
          <p:cNvPr id="13" name="TextBox 12">
            <a:extLst>
              <a:ext uri="{FF2B5EF4-FFF2-40B4-BE49-F238E27FC236}">
                <a16:creationId xmlns:a16="http://schemas.microsoft.com/office/drawing/2014/main" id="{CAF38B07-4455-614C-9503-0943D153FAA7}"/>
              </a:ext>
            </a:extLst>
          </p:cNvPr>
          <p:cNvSpPr txBox="1"/>
          <p:nvPr/>
        </p:nvSpPr>
        <p:spPr>
          <a:xfrm>
            <a:off x="176219" y="5303647"/>
            <a:ext cx="1639134" cy="1323439"/>
          </a:xfrm>
          <a:prstGeom prst="rect">
            <a:avLst/>
          </a:prstGeom>
          <a:noFill/>
        </p:spPr>
        <p:txBody>
          <a:bodyPr wrap="square" rtlCol="0">
            <a:spAutoFit/>
          </a:bodyPr>
          <a:lstStyle/>
          <a:p>
            <a:r>
              <a:rPr lang="en-US" sz="1600" dirty="0">
                <a:solidFill>
                  <a:srgbClr val="FF0000"/>
                </a:solidFill>
              </a:rPr>
              <a:t>Note: the red stripe</a:t>
            </a:r>
          </a:p>
          <a:p>
            <a:r>
              <a:rPr lang="en-US" sz="1600" dirty="0">
                <a:solidFill>
                  <a:srgbClr val="FF0000"/>
                </a:solidFill>
              </a:rPr>
              <a:t> (&gt; 50dBZ) </a:t>
            </a:r>
          </a:p>
          <a:p>
            <a:r>
              <a:rPr lang="en-US" sz="1600" dirty="0">
                <a:solidFill>
                  <a:srgbClr val="FF0000"/>
                </a:solidFill>
              </a:rPr>
              <a:t>is the ocean/land surface signature</a:t>
            </a:r>
          </a:p>
        </p:txBody>
      </p:sp>
    </p:spTree>
    <p:extLst>
      <p:ext uri="{BB962C8B-B14F-4D97-AF65-F5344CB8AC3E}">
        <p14:creationId xmlns:p14="http://schemas.microsoft.com/office/powerpoint/2010/main" val="684121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lh3.googleusercontent.com/8yWPf9e5tHOaer3iuWHA2mt84bw7bPN_R8K3KG8hN1DCXWW7qatxEqZ0F_GhxyM2Zb0UiX3wZUZZ0sh27vpfGfKGbQhlfYb8p6-YjIAcq30tWm1QtLSudFO7al-fDy9PSeOTH1WVnvk">
            <a:extLst>
              <a:ext uri="{FF2B5EF4-FFF2-40B4-BE49-F238E27FC236}">
                <a16:creationId xmlns:a16="http://schemas.microsoft.com/office/drawing/2014/main" id="{B47F2C34-1A73-864E-85EB-4DCC235407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5056" y="357928"/>
            <a:ext cx="9301888" cy="61453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ECFD8C6-A231-544C-9D4D-A9870D3EF932}"/>
              </a:ext>
            </a:extLst>
          </p:cNvPr>
          <p:cNvSpPr txBox="1"/>
          <p:nvPr/>
        </p:nvSpPr>
        <p:spPr>
          <a:xfrm>
            <a:off x="2017059" y="1"/>
            <a:ext cx="8471647" cy="461665"/>
          </a:xfrm>
          <a:prstGeom prst="rect">
            <a:avLst/>
          </a:prstGeom>
          <a:noFill/>
        </p:spPr>
        <p:txBody>
          <a:bodyPr wrap="square" rtlCol="0">
            <a:spAutoFit/>
          </a:bodyPr>
          <a:lstStyle/>
          <a:p>
            <a:pPr algn="ctr"/>
            <a:r>
              <a:rPr lang="en-US" sz="2400" dirty="0">
                <a:solidFill>
                  <a:srgbClr val="00B050"/>
                </a:solidFill>
              </a:rPr>
              <a:t>Prefrontal</a:t>
            </a:r>
            <a:r>
              <a:rPr lang="en-US" sz="2400" dirty="0"/>
              <a:t> CFADs by geographic region (normalized by level)</a:t>
            </a:r>
          </a:p>
        </p:txBody>
      </p:sp>
      <p:cxnSp>
        <p:nvCxnSpPr>
          <p:cNvPr id="9" name="Straight Arrow Connector 8">
            <a:extLst>
              <a:ext uri="{FF2B5EF4-FFF2-40B4-BE49-F238E27FC236}">
                <a16:creationId xmlns:a16="http://schemas.microsoft.com/office/drawing/2014/main" id="{7B818319-698D-D743-A1B9-2B408BFE7728}"/>
              </a:ext>
            </a:extLst>
          </p:cNvPr>
          <p:cNvCxnSpPr>
            <a:cxnSpLocks/>
          </p:cNvCxnSpPr>
          <p:nvPr/>
        </p:nvCxnSpPr>
        <p:spPr>
          <a:xfrm flipH="1">
            <a:off x="9296401" y="4981074"/>
            <a:ext cx="553453" cy="3970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0A6DCA45-7839-A048-857D-9905DCA32F30}"/>
              </a:ext>
            </a:extLst>
          </p:cNvPr>
          <p:cNvCxnSpPr>
            <a:cxnSpLocks/>
          </p:cNvCxnSpPr>
          <p:nvPr/>
        </p:nvCxnSpPr>
        <p:spPr>
          <a:xfrm>
            <a:off x="2365828" y="1828800"/>
            <a:ext cx="595085"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275714E-0509-AF4E-ABC9-C8F86565F484}"/>
              </a:ext>
            </a:extLst>
          </p:cNvPr>
          <p:cNvSpPr txBox="1"/>
          <p:nvPr/>
        </p:nvSpPr>
        <p:spPr>
          <a:xfrm>
            <a:off x="159658" y="2598058"/>
            <a:ext cx="1103086" cy="1200329"/>
          </a:xfrm>
          <a:prstGeom prst="rect">
            <a:avLst/>
          </a:prstGeom>
          <a:noFill/>
        </p:spPr>
        <p:txBody>
          <a:bodyPr wrap="square" rtlCol="0">
            <a:spAutoFit/>
          </a:bodyPr>
          <a:lstStyle/>
          <a:p>
            <a:r>
              <a:rPr lang="en-US" dirty="0"/>
              <a:t>Height relative to sea level</a:t>
            </a:r>
          </a:p>
        </p:txBody>
      </p:sp>
    </p:spTree>
    <p:extLst>
      <p:ext uri="{BB962C8B-B14F-4D97-AF65-F5344CB8AC3E}">
        <p14:creationId xmlns:p14="http://schemas.microsoft.com/office/powerpoint/2010/main" val="383055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500754-850B-2440-B21A-438376D6AEBD}"/>
              </a:ext>
            </a:extLst>
          </p:cNvPr>
          <p:cNvSpPr txBox="1"/>
          <p:nvPr/>
        </p:nvSpPr>
        <p:spPr>
          <a:xfrm>
            <a:off x="1692213" y="0"/>
            <a:ext cx="5832141" cy="400110"/>
          </a:xfrm>
          <a:prstGeom prst="rect">
            <a:avLst/>
          </a:prstGeom>
          <a:noFill/>
        </p:spPr>
        <p:txBody>
          <a:bodyPr wrap="square" rtlCol="0">
            <a:spAutoFit/>
          </a:bodyPr>
          <a:lstStyle/>
          <a:p>
            <a:pPr algn="ctr"/>
            <a:r>
              <a:rPr lang="en-US" sz="2000" dirty="0">
                <a:solidFill>
                  <a:srgbClr val="00B050"/>
                </a:solidFill>
              </a:rPr>
              <a:t>Prefrontal</a:t>
            </a:r>
            <a:r>
              <a:rPr lang="en-US" sz="2000" dirty="0"/>
              <a:t> CFAD differences (relative to OCEAN)</a:t>
            </a:r>
          </a:p>
        </p:txBody>
      </p:sp>
      <p:sp>
        <p:nvSpPr>
          <p:cNvPr id="5" name="TextBox 4">
            <a:extLst>
              <a:ext uri="{FF2B5EF4-FFF2-40B4-BE49-F238E27FC236}">
                <a16:creationId xmlns:a16="http://schemas.microsoft.com/office/drawing/2014/main" id="{D1D602D5-CFC4-6A4A-8634-CBA5034A6448}"/>
              </a:ext>
            </a:extLst>
          </p:cNvPr>
          <p:cNvSpPr txBox="1"/>
          <p:nvPr/>
        </p:nvSpPr>
        <p:spPr>
          <a:xfrm>
            <a:off x="9061647" y="2337979"/>
            <a:ext cx="1407694" cy="2031325"/>
          </a:xfrm>
          <a:prstGeom prst="rect">
            <a:avLst/>
          </a:prstGeom>
          <a:noFill/>
        </p:spPr>
        <p:txBody>
          <a:bodyPr wrap="square" rtlCol="0">
            <a:spAutoFit/>
          </a:bodyPr>
          <a:lstStyle/>
          <a:p>
            <a:r>
              <a:rPr lang="en-US" dirty="0">
                <a:solidFill>
                  <a:srgbClr val="2F5597"/>
                </a:solidFill>
              </a:rPr>
              <a:t>Blue:</a:t>
            </a:r>
            <a:r>
              <a:rPr lang="en-US" dirty="0"/>
              <a:t> higher over ocean</a:t>
            </a:r>
          </a:p>
          <a:p>
            <a:endParaRPr lang="en-US" dirty="0"/>
          </a:p>
          <a:p>
            <a:r>
              <a:rPr lang="en-US" dirty="0">
                <a:solidFill>
                  <a:srgbClr val="FF0000"/>
                </a:solidFill>
              </a:rPr>
              <a:t>Red: </a:t>
            </a:r>
            <a:r>
              <a:rPr lang="en-US" dirty="0"/>
              <a:t>higher over comparison region</a:t>
            </a:r>
          </a:p>
        </p:txBody>
      </p:sp>
      <p:pic>
        <p:nvPicPr>
          <p:cNvPr id="4098" name="Picture 2" descr="https://lh3.googleusercontent.com/0NQh6A6E5yQFq13soJhIIG837oXh0_7vZQnPFwwoTmrmCRIsUG9BmpBF6C9gEYyYQMfqs9Or2jrD1cgWrFpkUsUIMMlUVYM7ggpe2Cq7iczN5M2S-UcqTkA5uMBE7rVIdzn47eo3qps">
            <a:extLst>
              <a:ext uri="{FF2B5EF4-FFF2-40B4-BE49-F238E27FC236}">
                <a16:creationId xmlns:a16="http://schemas.microsoft.com/office/drawing/2014/main" id="{C884099E-C8B7-6B4B-9173-99AC3B3D24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553" y="334692"/>
            <a:ext cx="8323259" cy="6523308"/>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60D2DDAF-F07A-D741-80B7-60471A5BA976}"/>
              </a:ext>
            </a:extLst>
          </p:cNvPr>
          <p:cNvCxnSpPr>
            <a:cxnSpLocks/>
          </p:cNvCxnSpPr>
          <p:nvPr/>
        </p:nvCxnSpPr>
        <p:spPr>
          <a:xfrm flipH="1">
            <a:off x="6388888" y="1326305"/>
            <a:ext cx="1661300" cy="7334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5C76C3A-61F2-DF4D-9153-FE9460EC8D59}"/>
              </a:ext>
            </a:extLst>
          </p:cNvPr>
          <p:cNvSpPr txBox="1"/>
          <p:nvPr/>
        </p:nvSpPr>
        <p:spPr>
          <a:xfrm>
            <a:off x="8050188" y="832768"/>
            <a:ext cx="3430612" cy="1200329"/>
          </a:xfrm>
          <a:prstGeom prst="rect">
            <a:avLst/>
          </a:prstGeom>
          <a:noFill/>
        </p:spPr>
        <p:txBody>
          <a:bodyPr wrap="square" rtlCol="0">
            <a:spAutoFit/>
          </a:bodyPr>
          <a:lstStyle/>
          <a:p>
            <a:r>
              <a:rPr lang="en-US" sz="2400" dirty="0"/>
              <a:t>Windward: Modest enhancement upstream of high terrain</a:t>
            </a:r>
          </a:p>
        </p:txBody>
      </p:sp>
      <p:sp>
        <p:nvSpPr>
          <p:cNvPr id="10" name="TextBox 9">
            <a:extLst>
              <a:ext uri="{FF2B5EF4-FFF2-40B4-BE49-F238E27FC236}">
                <a16:creationId xmlns:a16="http://schemas.microsoft.com/office/drawing/2014/main" id="{DDE945AD-FC72-3543-857B-BC271BA2F85D}"/>
              </a:ext>
            </a:extLst>
          </p:cNvPr>
          <p:cNvSpPr txBox="1"/>
          <p:nvPr/>
        </p:nvSpPr>
        <p:spPr>
          <a:xfrm>
            <a:off x="8360532" y="5201779"/>
            <a:ext cx="3764548" cy="830997"/>
          </a:xfrm>
          <a:prstGeom prst="rect">
            <a:avLst/>
          </a:prstGeom>
          <a:noFill/>
        </p:spPr>
        <p:txBody>
          <a:bodyPr wrap="square" rtlCol="0">
            <a:spAutoFit/>
          </a:bodyPr>
          <a:lstStyle/>
          <a:p>
            <a:r>
              <a:rPr lang="en-US" sz="2400" dirty="0"/>
              <a:t>Lee: Significant diminishment at low levels</a:t>
            </a:r>
          </a:p>
        </p:txBody>
      </p:sp>
      <p:cxnSp>
        <p:nvCxnSpPr>
          <p:cNvPr id="8" name="Straight Arrow Connector 7">
            <a:extLst>
              <a:ext uri="{FF2B5EF4-FFF2-40B4-BE49-F238E27FC236}">
                <a16:creationId xmlns:a16="http://schemas.microsoft.com/office/drawing/2014/main" id="{681F14FA-DBCF-6A45-8A55-169DDA4D7733}"/>
              </a:ext>
            </a:extLst>
          </p:cNvPr>
          <p:cNvCxnSpPr>
            <a:cxnSpLocks/>
          </p:cNvCxnSpPr>
          <p:nvPr/>
        </p:nvCxnSpPr>
        <p:spPr>
          <a:xfrm flipH="1">
            <a:off x="7107345" y="5617277"/>
            <a:ext cx="1095235" cy="20894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290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11280</TotalTime>
  <Words>960</Words>
  <Application>Microsoft Macintosh PowerPoint</Application>
  <PresentationFormat>Widescreen</PresentationFormat>
  <Paragraphs>145</Paragraphs>
  <Slides>17</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Cambria Math</vt:lpstr>
      <vt:lpstr>Office Theme</vt:lpstr>
      <vt:lpstr>Vertical Structure and Microphysical Characteristics of Precipitation on the High Terrain and Lee Side of the Olympic Mountains  As Seen in OLYMPEX</vt:lpstr>
      <vt:lpstr>PowerPoint Presentation</vt:lpstr>
      <vt:lpstr>NASA 3rd-Gen Airborne Precipitation Radar (APR-3)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Airborne Radar Observations of frontal and post-frontal precipitation during OLYMPEX</dc:title>
  <dc:creator>Joseph P. Zagrodnik</dc:creator>
  <cp:lastModifiedBy>Joseph P. Zagrodnik</cp:lastModifiedBy>
  <cp:revision>65</cp:revision>
  <dcterms:created xsi:type="dcterms:W3CDTF">2018-04-24T17:54:51Z</dcterms:created>
  <dcterms:modified xsi:type="dcterms:W3CDTF">2018-06-29T21:00:03Z</dcterms:modified>
</cp:coreProperties>
</file>