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92" y="-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2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26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4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30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1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4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8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0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3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7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1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2A11F-9167-3E4D-AB48-E478A2E3FBB5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95B5F-7C63-F542-B0E4-D4502D57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2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POL_rainbow_20151219_1737UTC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4444"/>
          <a:stretch/>
        </p:blipFill>
        <p:spPr>
          <a:xfrm>
            <a:off x="0" y="0"/>
            <a:ext cx="9144000" cy="5130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9900" y="33634"/>
            <a:ext cx="739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</a:rPr>
              <a:t>Terrain-Enhanced Precipitation Processes above the Melting Layer: Results from the Olympic </a:t>
            </a:r>
            <a:r>
              <a:rPr lang="en-US" sz="3200" b="1" dirty="0">
                <a:solidFill>
                  <a:schemeClr val="bg1"/>
                </a:solidFill>
              </a:rPr>
              <a:t>Mountains Experiment (OLYMPEX)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79900" y="2334041"/>
            <a:ext cx="48641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Lynn McMurdie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University of Washington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 (co-authors: Angela Rowe, Joe </a:t>
            </a:r>
            <a:r>
              <a:rPr lang="en-US" b="1" dirty="0" err="1" smtClean="0">
                <a:solidFill>
                  <a:srgbClr val="FFFFFF"/>
                </a:solidFill>
              </a:rPr>
              <a:t>Zagrodnik</a:t>
            </a:r>
            <a:r>
              <a:rPr lang="en-US" b="1" dirty="0" smtClean="0">
                <a:solidFill>
                  <a:srgbClr val="FFFFFF"/>
                </a:solidFill>
              </a:rPr>
              <a:t>,</a:t>
            </a:r>
            <a:r>
              <a:rPr lang="en-US" b="1" dirty="0">
                <a:solidFill>
                  <a:srgbClr val="FFFFFF"/>
                </a:solidFill>
              </a:rPr>
              <a:t> Stacy </a:t>
            </a:r>
            <a:r>
              <a:rPr lang="en-US" b="1" dirty="0" err="1" smtClean="0">
                <a:solidFill>
                  <a:srgbClr val="FFFFFF"/>
                </a:solidFill>
              </a:rPr>
              <a:t>Brodzik</a:t>
            </a:r>
            <a:r>
              <a:rPr lang="en-US" b="1" dirty="0" smtClean="0">
                <a:solidFill>
                  <a:srgbClr val="FFFFFF"/>
                </a:solidFill>
              </a:rPr>
              <a:t>, </a:t>
            </a:r>
            <a:r>
              <a:rPr lang="en-US" b="1" dirty="0">
                <a:solidFill>
                  <a:srgbClr val="FFFFFF"/>
                </a:solidFill>
              </a:rPr>
              <a:t>Thomas </a:t>
            </a:r>
            <a:r>
              <a:rPr lang="en-US" b="1" dirty="0" err="1">
                <a:solidFill>
                  <a:srgbClr val="FFFFFF"/>
                </a:solidFill>
              </a:rPr>
              <a:t>Schuldt</a:t>
            </a:r>
            <a:r>
              <a:rPr lang="en-US" b="1" dirty="0">
                <a:solidFill>
                  <a:srgbClr val="FFFFFF"/>
                </a:solidFill>
              </a:rPr>
              <a:t>, Robert </a:t>
            </a:r>
            <a:r>
              <a:rPr lang="en-US" b="1" dirty="0" err="1">
                <a:solidFill>
                  <a:srgbClr val="FFFFFF"/>
                </a:solidFill>
              </a:rPr>
              <a:t>Houze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and</a:t>
            </a:r>
            <a:r>
              <a:rPr lang="en-US" b="1" dirty="0">
                <a:solidFill>
                  <a:srgbClr val="FFFFFF"/>
                </a:solidFill>
              </a:rPr>
              <a:t>, </a:t>
            </a:r>
            <a:r>
              <a:rPr lang="en-US" b="1" dirty="0" err="1">
                <a:solidFill>
                  <a:srgbClr val="FFFFFF"/>
                </a:solidFill>
              </a:rPr>
              <a:t>Jamin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Rader)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74168"/>
            <a:ext cx="914400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18</a:t>
            </a:r>
            <a:r>
              <a:rPr lang="en-US" b="1" baseline="30000" dirty="0" smtClean="0">
                <a:solidFill>
                  <a:schemeClr val="tx2"/>
                </a:solidFill>
              </a:rPr>
              <a:t>th</a:t>
            </a:r>
            <a:r>
              <a:rPr lang="en-US" b="1" dirty="0" smtClean="0">
                <a:solidFill>
                  <a:schemeClr val="tx2"/>
                </a:solidFill>
              </a:rPr>
              <a:t> AMS Meeting on Mountain Meteorology 26 June 2018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8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05_CFADdiffENV_v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048" b="50712"/>
          <a:stretch/>
        </p:blipFill>
        <p:spPr>
          <a:xfrm>
            <a:off x="1086779" y="0"/>
            <a:ext cx="6970442" cy="4744280"/>
          </a:xfrm>
          <a:prstGeom prst="rect">
            <a:avLst/>
          </a:prstGeom>
        </p:spPr>
      </p:pic>
      <p:pic>
        <p:nvPicPr>
          <p:cNvPr id="3" name="Picture 2" descr="F05_CFADdiffENV_v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3"/>
          <a:stretch/>
        </p:blipFill>
        <p:spPr>
          <a:xfrm>
            <a:off x="1086778" y="4650216"/>
            <a:ext cx="7663522" cy="4877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95700" y="317500"/>
            <a:ext cx="2209800" cy="4826000"/>
          </a:xfrm>
          <a:prstGeom prst="rect">
            <a:avLst/>
          </a:prstGeom>
          <a:noFill/>
          <a:ln w="76200" cmpd="sng">
            <a:solidFill>
              <a:srgbClr val="E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55402" y="4739116"/>
            <a:ext cx="142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~Post frontal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8526" y="4087836"/>
            <a:ext cx="1535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~Warm sector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5256" y="4750436"/>
            <a:ext cx="134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~Pre-frontal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5" y="3936468"/>
            <a:ext cx="1073542" cy="1041400"/>
          </a:xfrm>
          <a:prstGeom prst="rect">
            <a:avLst/>
          </a:prstGeom>
        </p:spPr>
      </p:pic>
      <p:pic>
        <p:nvPicPr>
          <p:cNvPr id="9" name="Picture 8" descr="F05_CFADdiffENV_v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3" t="13080" r="952" b="14885"/>
          <a:stretch/>
        </p:blipFill>
        <p:spPr>
          <a:xfrm>
            <a:off x="8191500" y="151868"/>
            <a:ext cx="4318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4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05_CFADdiffENV_v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8" r="8572"/>
          <a:stretch/>
        </p:blipFill>
        <p:spPr>
          <a:xfrm>
            <a:off x="1104900" y="292100"/>
            <a:ext cx="6976872" cy="48787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95700" y="317500"/>
            <a:ext cx="2209800" cy="4826000"/>
          </a:xfrm>
          <a:prstGeom prst="rect">
            <a:avLst/>
          </a:prstGeom>
          <a:noFill/>
          <a:ln w="76200" cmpd="sng">
            <a:solidFill>
              <a:srgbClr val="E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55402" y="4739116"/>
            <a:ext cx="142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~Post frontal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8526" y="4087836"/>
            <a:ext cx="1535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~Warm sector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5256" y="4750436"/>
            <a:ext cx="134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~Pre-frontal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5" y="3936468"/>
            <a:ext cx="1073542" cy="1041400"/>
          </a:xfrm>
          <a:prstGeom prst="rect">
            <a:avLst/>
          </a:prstGeom>
        </p:spPr>
      </p:pic>
      <p:pic>
        <p:nvPicPr>
          <p:cNvPr id="9" name="Picture 8" descr="F05_CFADdiffENV_v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3" t="13080" r="952" b="14885"/>
          <a:stretch/>
        </p:blipFill>
        <p:spPr>
          <a:xfrm>
            <a:off x="8191500" y="151868"/>
            <a:ext cx="431800" cy="482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9400" y="-32798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Land - Ocean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0100" y="101068"/>
            <a:ext cx="88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Height km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3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NPOL-13NOV_v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87" y="371823"/>
            <a:ext cx="7939826" cy="4746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713" y="4803801"/>
            <a:ext cx="8229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Warm Sector – 13 November </a:t>
            </a:r>
            <a:r>
              <a:rPr lang="en-US" dirty="0" smtClean="0"/>
              <a:t>2015 – IVT high, melting level high, neutral, SW winds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2087" y="4457700"/>
            <a:ext cx="538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km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413500" y="571500"/>
            <a:ext cx="1727200" cy="11719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6007100" y="0"/>
            <a:ext cx="3136900" cy="791401"/>
            <a:chOff x="5880100" y="805323"/>
            <a:chExt cx="3136900" cy="7914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26821" b="47358"/>
            <a:stretch/>
          </p:blipFill>
          <p:spPr>
            <a:xfrm>
              <a:off x="8166100" y="805323"/>
              <a:ext cx="850900" cy="7914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80100" y="9017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Come see poster #7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5143500" y="3937000"/>
            <a:ext cx="1689100" cy="482600"/>
          </a:xfrm>
          <a:prstGeom prst="straightConnector1">
            <a:avLst/>
          </a:prstGeom>
          <a:ln w="28575" cmpd="sng">
            <a:solidFill>
              <a:srgbClr val="E4E9E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99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0500" y="1092200"/>
            <a:ext cx="8868664" cy="3958630"/>
            <a:chOff x="101600" y="2501900"/>
            <a:chExt cx="8868664" cy="3958630"/>
          </a:xfrm>
        </p:grpSpPr>
        <p:pic>
          <p:nvPicPr>
            <p:cNvPr id="12" name="Picture 11" descr="stb_panel_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2616200"/>
              <a:ext cx="3009900" cy="300990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30200" y="2501900"/>
              <a:ext cx="8640064" cy="3958630"/>
              <a:chOff x="330200" y="2501900"/>
              <a:chExt cx="8640064" cy="3958630"/>
            </a:xfrm>
          </p:grpSpPr>
          <p:pic>
            <p:nvPicPr>
              <p:cNvPr id="14" name="Picture 13" descr="stb_panel_1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0" y="2616200"/>
                <a:ext cx="3015488" cy="3015488"/>
              </a:xfrm>
              <a:prstGeom prst="rect">
                <a:avLst/>
              </a:prstGeom>
            </p:spPr>
          </p:pic>
          <p:pic>
            <p:nvPicPr>
              <p:cNvPr id="15" name="Picture 14" descr="stb_panel_1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6300" y="2616200"/>
                <a:ext cx="3013964" cy="3013964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337300" y="2514600"/>
                <a:ext cx="1930400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Stable</a:t>
                </a:r>
                <a:endParaRPr lang="en-US" sz="24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57200" y="2514600"/>
                <a:ext cx="1930400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Unstable</a:t>
                </a:r>
                <a:endParaRPr lang="en-US" sz="24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467100" y="2501900"/>
                <a:ext cx="1930400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Neutral</a:t>
                </a:r>
                <a:endParaRPr lang="en-US" sz="24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299200" y="5537200"/>
                <a:ext cx="2260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Precipitation particles cannot get across high </a:t>
                </a:r>
                <a:r>
                  <a:rPr lang="en-US" dirty="0" smtClean="0"/>
                  <a:t>terrain, blocking?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111500" y="5499100"/>
                <a:ext cx="2641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Some </a:t>
                </a:r>
                <a:r>
                  <a:rPr lang="en-US" dirty="0" smtClean="0"/>
                  <a:t>diminishment of </a:t>
                </a:r>
                <a:r>
                  <a:rPr lang="en-US" dirty="0" smtClean="0"/>
                  <a:t>precipitation </a:t>
                </a:r>
                <a:r>
                  <a:rPr lang="en-US" dirty="0" smtClean="0"/>
                  <a:t>but </a:t>
                </a:r>
                <a:r>
                  <a:rPr lang="en-US" dirty="0" smtClean="0"/>
                  <a:t>some </a:t>
                </a:r>
                <a:r>
                  <a:rPr lang="en-US" dirty="0" smtClean="0"/>
                  <a:t>gets </a:t>
                </a:r>
                <a:r>
                  <a:rPr lang="en-US" dirty="0" smtClean="0"/>
                  <a:t>across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30200" y="5511800"/>
                <a:ext cx="2489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Post</a:t>
                </a:r>
                <a:r>
                  <a:rPr lang="en-US" dirty="0" smtClean="0"/>
                  <a:t>-</a:t>
                </a:r>
                <a:r>
                  <a:rPr lang="en-US" dirty="0" smtClean="0"/>
                  <a:t>frontal: winds W, NW, not leeside</a:t>
                </a:r>
                <a:endParaRPr lang="en-US" dirty="0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292100" y="133279"/>
            <a:ext cx="8255000" cy="954107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D8627"/>
                </a:solidFill>
              </a:rPr>
              <a:t>CFAD Difference between</a:t>
            </a:r>
            <a:endParaRPr lang="en-US" sz="2800" dirty="0"/>
          </a:p>
          <a:p>
            <a:r>
              <a:rPr lang="en-US" sz="2800" dirty="0" smtClean="0"/>
              <a:t>NPOL </a:t>
            </a:r>
            <a:r>
              <a:rPr lang="en-US" sz="2800" dirty="0" smtClean="0"/>
              <a:t>Ocean </a:t>
            </a:r>
            <a:r>
              <a:rPr lang="en-US" sz="2800" dirty="0" smtClean="0"/>
              <a:t>sector and EC </a:t>
            </a:r>
            <a:r>
              <a:rPr lang="en-US" sz="2800" dirty="0"/>
              <a:t>X-band </a:t>
            </a:r>
            <a:r>
              <a:rPr lang="en-US" sz="2800" dirty="0" smtClean="0"/>
              <a:t>Leeside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7302500" y="-4233"/>
            <a:ext cx="1660035" cy="1401233"/>
            <a:chOff x="1514968" y="0"/>
            <a:chExt cx="6114064" cy="4660489"/>
          </a:xfrm>
        </p:grpSpPr>
        <p:pic>
          <p:nvPicPr>
            <p:cNvPr id="24" name="Picture 23" descr="olympic_peninsula_background_map_colorbar_site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968" y="0"/>
              <a:ext cx="6114064" cy="4660489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2048933" y="508000"/>
              <a:ext cx="3386667" cy="3928533"/>
              <a:chOff x="2048933" y="508000"/>
              <a:chExt cx="3386667" cy="3928533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H="1">
                <a:off x="4715933" y="508000"/>
                <a:ext cx="296334" cy="1504357"/>
              </a:xfrm>
              <a:prstGeom prst="line">
                <a:avLst/>
              </a:prstGeom>
              <a:ln>
                <a:solidFill>
                  <a:srgbClr val="F2E01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020733" y="533400"/>
                <a:ext cx="406400" cy="1501987"/>
              </a:xfrm>
              <a:prstGeom prst="line">
                <a:avLst/>
              </a:prstGeom>
              <a:ln>
                <a:solidFill>
                  <a:srgbClr val="F2E01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Freeform 27"/>
              <p:cNvSpPr/>
              <p:nvPr/>
            </p:nvSpPr>
            <p:spPr>
              <a:xfrm>
                <a:off x="4715933" y="1998133"/>
                <a:ext cx="719667" cy="161356"/>
              </a:xfrm>
              <a:custGeom>
                <a:avLst/>
                <a:gdLst>
                  <a:gd name="connsiteX0" fmla="*/ 0 w 719667"/>
                  <a:gd name="connsiteY0" fmla="*/ 16934 h 161356"/>
                  <a:gd name="connsiteX1" fmla="*/ 160867 w 719667"/>
                  <a:gd name="connsiteY1" fmla="*/ 127000 h 161356"/>
                  <a:gd name="connsiteX2" fmla="*/ 338667 w 719667"/>
                  <a:gd name="connsiteY2" fmla="*/ 160867 h 161356"/>
                  <a:gd name="connsiteX3" fmla="*/ 508000 w 719667"/>
                  <a:gd name="connsiteY3" fmla="*/ 143934 h 161356"/>
                  <a:gd name="connsiteX4" fmla="*/ 609600 w 719667"/>
                  <a:gd name="connsiteY4" fmla="*/ 101600 h 161356"/>
                  <a:gd name="connsiteX5" fmla="*/ 719667 w 719667"/>
                  <a:gd name="connsiteY5" fmla="*/ 0 h 161356"/>
                  <a:gd name="connsiteX6" fmla="*/ 719667 w 719667"/>
                  <a:gd name="connsiteY6" fmla="*/ 0 h 16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9667" h="161356">
                    <a:moveTo>
                      <a:pt x="0" y="16934"/>
                    </a:moveTo>
                    <a:cubicBezTo>
                      <a:pt x="52211" y="59972"/>
                      <a:pt x="104423" y="103011"/>
                      <a:pt x="160867" y="127000"/>
                    </a:cubicBezTo>
                    <a:cubicBezTo>
                      <a:pt x="217311" y="150989"/>
                      <a:pt x="280812" y="158045"/>
                      <a:pt x="338667" y="160867"/>
                    </a:cubicBezTo>
                    <a:cubicBezTo>
                      <a:pt x="396522" y="163689"/>
                      <a:pt x="462845" y="153812"/>
                      <a:pt x="508000" y="143934"/>
                    </a:cubicBezTo>
                    <a:cubicBezTo>
                      <a:pt x="553155" y="134056"/>
                      <a:pt x="574322" y="125589"/>
                      <a:pt x="609600" y="101600"/>
                    </a:cubicBezTo>
                    <a:cubicBezTo>
                      <a:pt x="644878" y="77611"/>
                      <a:pt x="719667" y="0"/>
                      <a:pt x="719667" y="0"/>
                    </a:cubicBezTo>
                    <a:lnTo>
                      <a:pt x="719667" y="0"/>
                    </a:lnTo>
                  </a:path>
                </a:pathLst>
              </a:custGeom>
              <a:ln>
                <a:solidFill>
                  <a:srgbClr val="F2E01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2048933" y="1312333"/>
                <a:ext cx="1642534" cy="2159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3166533" y="3496733"/>
                <a:ext cx="524934" cy="9398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9242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4761"/>
            <a:ext cx="91440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Terrain-Enhanced Precipitation Processes above the Melting Layer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997408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97F155"/>
                </a:solidFill>
              </a:rPr>
              <a:t>Enhancement of the precipitating cloud system occurs aloft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FD8627"/>
                </a:solidFill>
              </a:rPr>
              <a:t>Synoptic and environmental conditions affect the degree of enhancement </a:t>
            </a: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Enhancement on windward slopes greatest during warm, strongly forced events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Things I couldn’t show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100" dirty="0" smtClean="0">
                <a:solidFill>
                  <a:srgbClr val="EEF52C"/>
                </a:solidFill>
              </a:rPr>
              <a:t>This same pattern of enhancement seen by the DPR on the GPM satellite</a:t>
            </a:r>
            <a:endParaRPr lang="en-US" sz="2100" dirty="0" smtClean="0">
              <a:solidFill>
                <a:srgbClr val="EEF52C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100" dirty="0" smtClean="0">
                <a:solidFill>
                  <a:srgbClr val="EEF52C"/>
                </a:solidFill>
              </a:rPr>
              <a:t>Warm rain processes below bright band also important during atmospheric river like conditions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100" dirty="0" smtClean="0">
                <a:solidFill>
                  <a:srgbClr val="EEF52C"/>
                </a:solidFill>
              </a:rPr>
              <a:t>Come see poster #7!!!!!!!</a:t>
            </a:r>
            <a:endParaRPr lang="en-US" sz="2100" dirty="0" smtClean="0">
              <a:solidFill>
                <a:srgbClr val="EEF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0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e_UQ_IMG_43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6" b="13002"/>
          <a:stretch/>
        </p:blipFill>
        <p:spPr>
          <a:xfrm>
            <a:off x="0" y="0"/>
            <a:ext cx="9144000" cy="515111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0869" y="1577276"/>
            <a:ext cx="8856133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Acknowledgements</a:t>
            </a:r>
            <a:endParaRPr lang="en-US" sz="4900" dirty="0">
              <a:solidFill>
                <a:srgbClr val="CCFFCC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68464" y="2235201"/>
            <a:ext cx="8710436" cy="21048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Work Supported by:</a:t>
            </a:r>
          </a:p>
          <a:p>
            <a:pPr marL="457200" indent="-457200"/>
            <a:r>
              <a:rPr lang="en-US" sz="2600" dirty="0" smtClean="0">
                <a:solidFill>
                  <a:schemeClr val="bg2"/>
                </a:solidFill>
              </a:rPr>
              <a:t>NASA grants: NNX16AD75G, NNX16AK05G, 80NSSC17K0279</a:t>
            </a:r>
          </a:p>
          <a:p>
            <a:pPr marL="457200" indent="-457200"/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</a:rPr>
              <a:t>NSF grants: AGS-1503155, AGS-1657251</a:t>
            </a:r>
            <a:endParaRPr lang="en-US" sz="2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614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AMS 18</a:t>
            </a:r>
            <a:r>
              <a:rPr lang="en-US" baseline="30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Mountain Meteorology Conference Santa Fe, 26 June 2018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9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01_v04.jpg"/>
          <p:cNvPicPr>
            <a:picLocks noChangeAspect="1"/>
          </p:cNvPicPr>
          <p:nvPr/>
        </p:nvPicPr>
        <p:blipFill rotWithShape="1">
          <a:blip r:embed="rId2"/>
          <a:srcRect l="1211" t="36902" r="86027" b="30345"/>
          <a:stretch/>
        </p:blipFill>
        <p:spPr>
          <a:xfrm>
            <a:off x="356130" y="382937"/>
            <a:ext cx="3885670" cy="4327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0400" y="382937"/>
            <a:ext cx="43942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OLYMPEX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Took place on Olympic Peninsula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Full compliment of radars, aircraft, ground network November 2015 – January 2016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Subset of ground network through April 2016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Physical validation of precipitation algorithms for the GPM satellites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Document precipitation processes in winter </a:t>
            </a:r>
            <a:r>
              <a:rPr lang="en-US" sz="2000" dirty="0" err="1" smtClean="0">
                <a:solidFill>
                  <a:schemeClr val="tx2"/>
                </a:solidFill>
              </a:rPr>
              <a:t>midlatitude</a:t>
            </a:r>
            <a:r>
              <a:rPr lang="en-US" sz="2000" dirty="0" smtClean="0">
                <a:solidFill>
                  <a:schemeClr val="tx2"/>
                </a:solidFill>
              </a:rPr>
              <a:t> cyclones over complex terrain</a:t>
            </a:r>
          </a:p>
        </p:txBody>
      </p:sp>
    </p:spTree>
    <p:extLst>
      <p:ext uri="{BB962C8B-B14F-4D97-AF65-F5344CB8AC3E}">
        <p14:creationId xmlns:p14="http://schemas.microsoft.com/office/powerpoint/2010/main" val="12503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46700" cy="5186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3100" y="0"/>
            <a:ext cx="46609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F6737"/>
                </a:solidFill>
              </a:rPr>
              <a:t>Prefrontal Environmental Characteristics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F6737"/>
                </a:solidFill>
              </a:rPr>
              <a:t>Warm</a:t>
            </a:r>
            <a:r>
              <a:rPr lang="en-US" sz="2400" dirty="0">
                <a:solidFill>
                  <a:srgbClr val="0F6737"/>
                </a:solidFill>
              </a:rPr>
              <a:t> </a:t>
            </a:r>
            <a:r>
              <a:rPr lang="en-US" sz="2400" dirty="0" smtClean="0">
                <a:solidFill>
                  <a:srgbClr val="0F6737"/>
                </a:solidFill>
              </a:rPr>
              <a:t>advection (veering winds)</a:t>
            </a:r>
            <a:endParaRPr lang="en-US" sz="2400" dirty="0" smtClean="0">
              <a:solidFill>
                <a:srgbClr val="0F6737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F6737"/>
                </a:solidFill>
              </a:rPr>
              <a:t>Stable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F6737"/>
                </a:solidFill>
              </a:rPr>
              <a:t>Low-level SE flow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F6737"/>
                </a:solidFill>
              </a:rPr>
              <a:t>IVT variable (can be high)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F6737"/>
                </a:solidFill>
              </a:rPr>
              <a:t>Increasing Melting Level height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F6737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98900" y="2667000"/>
            <a:ext cx="3999415" cy="2470162"/>
            <a:chOff x="2943118" y="-533400"/>
            <a:chExt cx="3999415" cy="2470162"/>
          </a:xfrm>
        </p:grpSpPr>
        <p:pic>
          <p:nvPicPr>
            <p:cNvPr id="5" name="Picture 4" descr="KLGX20151112_200515_0.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308" y="-342617"/>
              <a:ext cx="2399225" cy="2279379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2943118" y="-533400"/>
              <a:ext cx="1447800" cy="1320800"/>
            </a:xfrm>
            <a:prstGeom prst="straightConnector1">
              <a:avLst/>
            </a:prstGeom>
            <a:ln w="38100" cmpd="sng">
              <a:solidFill>
                <a:srgbClr val="156B3A"/>
              </a:solidFill>
              <a:tailEnd type="arrow"/>
            </a:ln>
            <a:effectLst>
              <a:outerShdw blurRad="50800" dist="38100" dir="2700000" algn="tl" rotWithShape="0">
                <a:schemeClr val="tx1"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645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46700" cy="5186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6300" y="0"/>
            <a:ext cx="4457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5A1A"/>
                </a:solidFill>
              </a:rPr>
              <a:t>Warm Sector Environmental Characteristics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EC5A1A"/>
                </a:solidFill>
              </a:rPr>
              <a:t>High IVT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EC5A1A"/>
                </a:solidFill>
              </a:rPr>
              <a:t>Neutral Stability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EC5A1A"/>
                </a:solidFill>
              </a:rPr>
              <a:t>SW flow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EC5A1A"/>
                </a:solidFill>
              </a:rPr>
              <a:t>High melting level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F6737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4264" y="2870200"/>
            <a:ext cx="5337259" cy="2282444"/>
            <a:chOff x="4219864" y="3810000"/>
            <a:chExt cx="5337259" cy="2282444"/>
          </a:xfrm>
        </p:grpSpPr>
        <p:pic>
          <p:nvPicPr>
            <p:cNvPr id="9" name="Picture 8" descr="KLGX20151113_060435_0.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670" y="3810000"/>
              <a:ext cx="2402453" cy="2282444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4219864" y="4699001"/>
              <a:ext cx="2752436" cy="241299"/>
            </a:xfrm>
            <a:prstGeom prst="straightConnector1">
              <a:avLst/>
            </a:prstGeom>
            <a:ln w="38100" cmpd="sng">
              <a:solidFill>
                <a:srgbClr val="EC5918"/>
              </a:solidFill>
              <a:tailEnd type="arrow"/>
            </a:ln>
            <a:effectLst>
              <a:outerShdw blurRad="50800" dist="38100" dir="2700000" algn="tl" rotWithShape="0">
                <a:schemeClr val="tx1"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33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46700" cy="5186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49800" y="0"/>
            <a:ext cx="4597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72589"/>
                </a:solidFill>
              </a:rPr>
              <a:t>Postfrontal Environmental Characteristics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E72589"/>
                </a:solidFill>
              </a:rPr>
              <a:t>Cold Advection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E72589"/>
                </a:solidFill>
              </a:rPr>
              <a:t>Unstable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E72589"/>
                </a:solidFill>
              </a:rPr>
              <a:t>W or NW flow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E72589"/>
                </a:solidFill>
              </a:rPr>
              <a:t>Low IVT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E72589"/>
                </a:solidFill>
              </a:rPr>
              <a:t>Low Melting Level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F6737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58698" y="2806700"/>
            <a:ext cx="6673383" cy="2362199"/>
            <a:chOff x="-4089400" y="-228600"/>
            <a:chExt cx="6673383" cy="2362199"/>
          </a:xfrm>
        </p:grpSpPr>
        <p:pic>
          <p:nvPicPr>
            <p:cNvPr id="13" name="Picture 12" descr="KLGX20151213_011126_0.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00" y="-152401"/>
              <a:ext cx="2406183" cy="228600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-4089400" y="-228600"/>
              <a:ext cx="4140200" cy="1193800"/>
            </a:xfrm>
            <a:prstGeom prst="straightConnector1">
              <a:avLst/>
            </a:prstGeom>
            <a:ln w="38100" cmpd="sng">
              <a:solidFill>
                <a:srgbClr val="D80076"/>
              </a:solidFill>
              <a:tailEnd type="arrow"/>
            </a:ln>
            <a:effectLst>
              <a:outerShdw blurRad="40000" dist="20000" dir="5400000" rotWithShape="0">
                <a:schemeClr val="tx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862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v10_may1_rainfall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" y="279400"/>
            <a:ext cx="6350000" cy="769441"/>
          </a:xfrm>
          <a:prstGeom prst="rect">
            <a:avLst/>
          </a:prstGeom>
          <a:solidFill>
            <a:srgbClr val="FFFFFF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</a:rPr>
              <a:t>Precipitation distribution is used to describe modification by flow over mountains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1500" y="4381500"/>
            <a:ext cx="375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Seasonal Precipitation Map on windward </a:t>
            </a:r>
            <a:r>
              <a:rPr lang="en-US" dirty="0">
                <a:solidFill>
                  <a:schemeClr val="bg1"/>
                </a:solidFill>
              </a:rPr>
              <a:t>slopes </a:t>
            </a:r>
            <a:r>
              <a:rPr lang="en-US" dirty="0" smtClean="0">
                <a:solidFill>
                  <a:schemeClr val="bg1"/>
                </a:solidFill>
              </a:rPr>
              <a:t>during OLYMPEX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1300" y="482600"/>
            <a:ext cx="25527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Map of precipitation does not tell whole story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What are the processes that create this distribution precipitation?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How are processes above the melting layer modified?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How does the modification vary with environmental conditions?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4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41506"/>
            <a:ext cx="6114064" cy="4660489"/>
            <a:chOff x="1514968" y="0"/>
            <a:chExt cx="6114064" cy="4660489"/>
          </a:xfrm>
        </p:grpSpPr>
        <p:pic>
          <p:nvPicPr>
            <p:cNvPr id="3" name="Picture 2" descr="olympic_peninsula_background_map_colorbar_site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968" y="0"/>
              <a:ext cx="6114064" cy="46604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981200" y="76182"/>
              <a:ext cx="4191000" cy="4360351"/>
              <a:chOff x="1981200" y="76182"/>
              <a:chExt cx="4191000" cy="4360351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H="1">
                <a:off x="4715933" y="508000"/>
                <a:ext cx="296334" cy="1504357"/>
              </a:xfrm>
              <a:prstGeom prst="line">
                <a:avLst/>
              </a:prstGeom>
              <a:ln>
                <a:solidFill>
                  <a:srgbClr val="F2E01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5020733" y="533400"/>
                <a:ext cx="406400" cy="1501987"/>
              </a:xfrm>
              <a:prstGeom prst="line">
                <a:avLst/>
              </a:prstGeom>
              <a:ln>
                <a:solidFill>
                  <a:srgbClr val="F2E01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Freeform 6"/>
              <p:cNvSpPr/>
              <p:nvPr/>
            </p:nvSpPr>
            <p:spPr>
              <a:xfrm>
                <a:off x="4715933" y="1998133"/>
                <a:ext cx="719667" cy="161356"/>
              </a:xfrm>
              <a:custGeom>
                <a:avLst/>
                <a:gdLst>
                  <a:gd name="connsiteX0" fmla="*/ 0 w 719667"/>
                  <a:gd name="connsiteY0" fmla="*/ 16934 h 161356"/>
                  <a:gd name="connsiteX1" fmla="*/ 160867 w 719667"/>
                  <a:gd name="connsiteY1" fmla="*/ 127000 h 161356"/>
                  <a:gd name="connsiteX2" fmla="*/ 338667 w 719667"/>
                  <a:gd name="connsiteY2" fmla="*/ 160867 h 161356"/>
                  <a:gd name="connsiteX3" fmla="*/ 508000 w 719667"/>
                  <a:gd name="connsiteY3" fmla="*/ 143934 h 161356"/>
                  <a:gd name="connsiteX4" fmla="*/ 609600 w 719667"/>
                  <a:gd name="connsiteY4" fmla="*/ 101600 h 161356"/>
                  <a:gd name="connsiteX5" fmla="*/ 719667 w 719667"/>
                  <a:gd name="connsiteY5" fmla="*/ 0 h 161356"/>
                  <a:gd name="connsiteX6" fmla="*/ 719667 w 719667"/>
                  <a:gd name="connsiteY6" fmla="*/ 0 h 16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9667" h="161356">
                    <a:moveTo>
                      <a:pt x="0" y="16934"/>
                    </a:moveTo>
                    <a:cubicBezTo>
                      <a:pt x="52211" y="59972"/>
                      <a:pt x="104423" y="103011"/>
                      <a:pt x="160867" y="127000"/>
                    </a:cubicBezTo>
                    <a:cubicBezTo>
                      <a:pt x="217311" y="150989"/>
                      <a:pt x="280812" y="158045"/>
                      <a:pt x="338667" y="160867"/>
                    </a:cubicBezTo>
                    <a:cubicBezTo>
                      <a:pt x="396522" y="163689"/>
                      <a:pt x="462845" y="153812"/>
                      <a:pt x="508000" y="143934"/>
                    </a:cubicBezTo>
                    <a:cubicBezTo>
                      <a:pt x="553155" y="134056"/>
                      <a:pt x="574322" y="125589"/>
                      <a:pt x="609600" y="101600"/>
                    </a:cubicBezTo>
                    <a:cubicBezTo>
                      <a:pt x="644878" y="77611"/>
                      <a:pt x="719667" y="0"/>
                      <a:pt x="719667" y="0"/>
                    </a:cubicBezTo>
                    <a:lnTo>
                      <a:pt x="719667" y="0"/>
                    </a:lnTo>
                  </a:path>
                </a:pathLst>
              </a:custGeom>
              <a:ln>
                <a:solidFill>
                  <a:srgbClr val="F2E01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H="1" flipV="1">
                <a:off x="2048933" y="1312333"/>
                <a:ext cx="1642534" cy="2159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3166533" y="3496733"/>
                <a:ext cx="524934" cy="9398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3683001" y="2125133"/>
                <a:ext cx="1083732" cy="1354668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3699933" y="2599267"/>
                <a:ext cx="1447800" cy="889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 11"/>
              <p:cNvSpPr/>
              <p:nvPr/>
            </p:nvSpPr>
            <p:spPr>
              <a:xfrm rot="13899135">
                <a:off x="4693986" y="2249533"/>
                <a:ext cx="609035" cy="153766"/>
              </a:xfrm>
              <a:custGeom>
                <a:avLst/>
                <a:gdLst>
                  <a:gd name="connsiteX0" fmla="*/ 0 w 719667"/>
                  <a:gd name="connsiteY0" fmla="*/ 16934 h 161356"/>
                  <a:gd name="connsiteX1" fmla="*/ 160867 w 719667"/>
                  <a:gd name="connsiteY1" fmla="*/ 127000 h 161356"/>
                  <a:gd name="connsiteX2" fmla="*/ 338667 w 719667"/>
                  <a:gd name="connsiteY2" fmla="*/ 160867 h 161356"/>
                  <a:gd name="connsiteX3" fmla="*/ 508000 w 719667"/>
                  <a:gd name="connsiteY3" fmla="*/ 143934 h 161356"/>
                  <a:gd name="connsiteX4" fmla="*/ 609600 w 719667"/>
                  <a:gd name="connsiteY4" fmla="*/ 101600 h 161356"/>
                  <a:gd name="connsiteX5" fmla="*/ 719667 w 719667"/>
                  <a:gd name="connsiteY5" fmla="*/ 0 h 161356"/>
                  <a:gd name="connsiteX6" fmla="*/ 719667 w 719667"/>
                  <a:gd name="connsiteY6" fmla="*/ 0 h 16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9667" h="161356">
                    <a:moveTo>
                      <a:pt x="0" y="16934"/>
                    </a:moveTo>
                    <a:cubicBezTo>
                      <a:pt x="52211" y="59972"/>
                      <a:pt x="104423" y="103011"/>
                      <a:pt x="160867" y="127000"/>
                    </a:cubicBezTo>
                    <a:cubicBezTo>
                      <a:pt x="217311" y="150989"/>
                      <a:pt x="280812" y="158045"/>
                      <a:pt x="338667" y="160867"/>
                    </a:cubicBezTo>
                    <a:cubicBezTo>
                      <a:pt x="396522" y="163689"/>
                      <a:pt x="462845" y="153812"/>
                      <a:pt x="508000" y="143934"/>
                    </a:cubicBezTo>
                    <a:cubicBezTo>
                      <a:pt x="553155" y="134056"/>
                      <a:pt x="574322" y="125589"/>
                      <a:pt x="609600" y="101600"/>
                    </a:cubicBezTo>
                    <a:cubicBezTo>
                      <a:pt x="644878" y="77611"/>
                      <a:pt x="719667" y="0"/>
                      <a:pt x="719667" y="0"/>
                    </a:cubicBezTo>
                    <a:lnTo>
                      <a:pt x="719667" y="0"/>
                    </a:lnTo>
                  </a:path>
                </a:pathLst>
              </a:custGeom>
              <a:ln>
                <a:solidFill>
                  <a:srgbClr val="1F497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666066" y="3428991"/>
                <a:ext cx="1515533" cy="369332"/>
              </a:xfrm>
              <a:prstGeom prst="rect">
                <a:avLst/>
              </a:prstGeom>
              <a:solidFill>
                <a:srgbClr val="FFFFFF">
                  <a:alpha val="5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1F497D"/>
                    </a:solidFill>
                  </a:rPr>
                  <a:t>NPOL S-band</a:t>
                </a:r>
                <a:endParaRPr lang="en-US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981200" y="2480724"/>
                <a:ext cx="1244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1F497D"/>
                    </a:solidFill>
                  </a:rPr>
                  <a:t>Ocean Sector</a:t>
                </a:r>
                <a:endParaRPr lang="en-US" sz="14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28066" y="2336789"/>
                <a:ext cx="1244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1F497D"/>
                    </a:solidFill>
                  </a:rPr>
                  <a:t>Land Sector</a:t>
                </a:r>
                <a:endParaRPr lang="en-US" sz="14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927600" y="829724"/>
                <a:ext cx="1244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1F497D"/>
                    </a:solidFill>
                  </a:rPr>
                  <a:t>X-band Sector</a:t>
                </a:r>
                <a:endParaRPr lang="en-US" sz="14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79814" y="76182"/>
                <a:ext cx="1811867" cy="369332"/>
              </a:xfrm>
              <a:prstGeom prst="rect">
                <a:avLst/>
              </a:prstGeom>
              <a:solidFill>
                <a:srgbClr val="FFFFFF">
                  <a:alpha val="5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1F497D"/>
                    </a:solidFill>
                  </a:rPr>
                  <a:t>Canadian X-band</a:t>
                </a:r>
                <a:endParaRPr lang="en-US" dirty="0">
                  <a:solidFill>
                    <a:srgbClr val="1F497D"/>
                  </a:solidFill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6070600" y="863590"/>
            <a:ext cx="3111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Use radar reflectivity to document upper-level enhancement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1F497D"/>
                </a:solidFill>
              </a:rPr>
              <a:t>Variability of enhancement due to different environmental conditions</a:t>
            </a:r>
          </a:p>
        </p:txBody>
      </p:sp>
    </p:spTree>
    <p:extLst>
      <p:ext uri="{BB962C8B-B14F-4D97-AF65-F5344CB8AC3E}">
        <p14:creationId xmlns:p14="http://schemas.microsoft.com/office/powerpoint/2010/main" val="373659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94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Orographic Enhancement Aloft from Radar</a:t>
            </a:r>
            <a:endParaRPr lang="en-US" sz="4000" dirty="0"/>
          </a:p>
        </p:txBody>
      </p:sp>
      <p:pic>
        <p:nvPicPr>
          <p:cNvPr id="3" name="Picture 2" descr="NPOL-All_Times_single_npol_dbz_cfad_west_bylev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/>
          <a:stretch/>
        </p:blipFill>
        <p:spPr>
          <a:xfrm>
            <a:off x="545117" y="1096446"/>
            <a:ext cx="3708423" cy="3269415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pic>
        <p:nvPicPr>
          <p:cNvPr id="4" name="Picture 3" descr="NPOL-All_Times_single_npol_dbz_cfad_east_byleve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/>
          <a:stretch/>
        </p:blipFill>
        <p:spPr>
          <a:xfrm>
            <a:off x="4588909" y="1096446"/>
            <a:ext cx="3708424" cy="3269415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12860" y="570457"/>
            <a:ext cx="233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Ocean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3540" y="610631"/>
            <a:ext cx="440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</a:rPr>
              <a:t>Land – Windward Slopes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1722" y="3684580"/>
            <a:ext cx="182157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Reflectivity (dBZ)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74622" y="3684580"/>
            <a:ext cx="182157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Reflectivity (dBZ)</a:t>
            </a:r>
            <a:endParaRPr lang="en-US" b="1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" y="4367935"/>
            <a:ext cx="9144000" cy="83906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u="sng" dirty="0" smtClean="0"/>
              <a:t>Contoured Frequency by Altitude Diagrams</a:t>
            </a:r>
          </a:p>
          <a:p>
            <a:pPr marL="0" indent="0">
              <a:buNone/>
            </a:pPr>
            <a:r>
              <a:rPr lang="en-US" sz="1800" dirty="0" smtClean="0"/>
              <a:t>Frequencies normalized by level for </a:t>
            </a:r>
            <a:r>
              <a:rPr lang="en-US" sz="1800" b="1" dirty="0" smtClean="0"/>
              <a:t>all NPOL RHI data </a:t>
            </a:r>
            <a:r>
              <a:rPr lang="en-US" sz="1800" dirty="0" smtClean="0"/>
              <a:t>over ocean and land above 2 km height</a:t>
            </a:r>
          </a:p>
        </p:txBody>
      </p:sp>
    </p:spTree>
    <p:extLst>
      <p:ext uri="{BB962C8B-B14F-4D97-AF65-F5344CB8AC3E}">
        <p14:creationId xmlns:p14="http://schemas.microsoft.com/office/powerpoint/2010/main" val="145199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94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Orographic Enhancement Aloft from Radar</a:t>
            </a:r>
            <a:endParaRPr lang="en-US" sz="4000" dirty="0"/>
          </a:p>
        </p:txBody>
      </p:sp>
      <p:pic>
        <p:nvPicPr>
          <p:cNvPr id="7" name="Picture 6" descr="NPOL-All_Times_diff_npol_dbz_cfad_east-west_bylev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"/>
          <a:stretch/>
        </p:blipFill>
        <p:spPr>
          <a:xfrm>
            <a:off x="454757" y="1159516"/>
            <a:ext cx="4815744" cy="3979888"/>
          </a:xfrm>
          <a:prstGeom prst="rect">
            <a:avLst/>
          </a:prstGeom>
          <a:ln w="38100" cmpd="sng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08757" y="742354"/>
            <a:ext cx="4041044" cy="461665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Land – Ocean </a:t>
            </a:r>
            <a:r>
              <a:rPr lang="en-US" sz="2400" b="1" dirty="0" smtClean="0">
                <a:solidFill>
                  <a:srgbClr val="FD8627"/>
                </a:solidFill>
              </a:rPr>
              <a:t>Difference </a:t>
            </a:r>
            <a:r>
              <a:rPr lang="en-US" sz="2400" dirty="0" smtClean="0"/>
              <a:t>CFAD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782359" y="1044970"/>
            <a:ext cx="473414" cy="144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62959" y="2197100"/>
            <a:ext cx="2307542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70501" y="1044970"/>
            <a:ext cx="370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Greater frequency of higher reflectivities at all levels over </a:t>
            </a:r>
            <a:r>
              <a:rPr lang="en-US" sz="2000" dirty="0" smtClean="0"/>
              <a:t>windward </a:t>
            </a:r>
            <a:r>
              <a:rPr lang="en-US" sz="2000" dirty="0" smtClean="0"/>
              <a:t>slopes. Maximum at 4-5 km range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835401" y="3492500"/>
            <a:ext cx="1828800" cy="139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782358" y="3556000"/>
            <a:ext cx="31965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Shift to higher reflectivity near melting level (2-3 km during warm events)</a:t>
            </a:r>
          </a:p>
        </p:txBody>
      </p:sp>
    </p:spTree>
    <p:extLst>
      <p:ext uri="{BB962C8B-B14F-4D97-AF65-F5344CB8AC3E}">
        <p14:creationId xmlns:p14="http://schemas.microsoft.com/office/powerpoint/2010/main" val="191125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538</Words>
  <Application>Microsoft Macintosh PowerPoint</Application>
  <PresentationFormat>On-screen Show (16:9)</PresentationFormat>
  <Paragraphs>85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Lynn McMurdie</cp:lastModifiedBy>
  <cp:revision>15</cp:revision>
  <dcterms:created xsi:type="dcterms:W3CDTF">2018-06-26T02:34:48Z</dcterms:created>
  <dcterms:modified xsi:type="dcterms:W3CDTF">2018-06-26T05:59:40Z</dcterms:modified>
</cp:coreProperties>
</file>