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4"/>
    <p:sldMasterId id="2147483728" r:id="rId5"/>
    <p:sldMasterId id="2147483752" r:id="rId6"/>
  </p:sldMasterIdLst>
  <p:notesMasterIdLst>
    <p:notesMasterId r:id="rId22"/>
  </p:notesMasterIdLst>
  <p:handoutMasterIdLst>
    <p:handoutMasterId r:id="rId23"/>
  </p:handoutMasterIdLst>
  <p:sldIdLst>
    <p:sldId id="289" r:id="rId7"/>
    <p:sldId id="560" r:id="rId8"/>
    <p:sldId id="579" r:id="rId9"/>
    <p:sldId id="582" r:id="rId10"/>
    <p:sldId id="264" r:id="rId11"/>
    <p:sldId id="583" r:id="rId12"/>
    <p:sldId id="596" r:id="rId13"/>
    <p:sldId id="584" r:id="rId14"/>
    <p:sldId id="585" r:id="rId15"/>
    <p:sldId id="586" r:id="rId16"/>
    <p:sldId id="587" r:id="rId17"/>
    <p:sldId id="592" r:id="rId18"/>
    <p:sldId id="595" r:id="rId19"/>
    <p:sldId id="497" r:id="rId20"/>
    <p:sldId id="590" r:id="rId21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867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2373">
          <p15:clr>
            <a:srgbClr val="A4A3A4"/>
          </p15:clr>
        </p15:guide>
        <p15:guide id="4" orient="horz" pos="1619">
          <p15:clr>
            <a:srgbClr val="A4A3A4"/>
          </p15:clr>
        </p15:guide>
        <p15:guide id="5" orient="horz" pos="3135">
          <p15:clr>
            <a:srgbClr val="A4A3A4"/>
          </p15:clr>
        </p15:guide>
        <p15:guide id="6" pos="3839">
          <p15:clr>
            <a:srgbClr val="A4A3A4"/>
          </p15:clr>
        </p15:guide>
        <p15:guide id="7" pos="191">
          <p15:clr>
            <a:srgbClr val="A4A3A4"/>
          </p15:clr>
        </p15:guide>
        <p15:guide id="8" pos="7483">
          <p15:clr>
            <a:srgbClr val="A4A3A4"/>
          </p15:clr>
        </p15:guide>
        <p15:guide id="9" pos="2114">
          <p15:clr>
            <a:srgbClr val="A4A3A4"/>
          </p15:clr>
        </p15:guide>
        <p15:guide id="10" pos="55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83C0F"/>
    <a:srgbClr val="D57500"/>
    <a:srgbClr val="F1AB00"/>
    <a:srgbClr val="0432FF"/>
    <a:srgbClr val="000000"/>
    <a:srgbClr val="70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9" autoAdjust="0"/>
    <p:restoredTop sz="86588"/>
  </p:normalViewPr>
  <p:slideViewPr>
    <p:cSldViewPr snapToGrid="0">
      <p:cViewPr varScale="1">
        <p:scale>
          <a:sx n="77" d="100"/>
          <a:sy n="77" d="100"/>
        </p:scale>
        <p:origin x="-272" y="-104"/>
      </p:cViewPr>
      <p:guideLst>
        <p:guide orient="horz" pos="867"/>
        <p:guide orient="horz" pos="3889"/>
        <p:guide orient="horz" pos="2373"/>
        <p:guide orient="horz" pos="1619"/>
        <p:guide orient="horz" pos="3135"/>
        <p:guide pos="3839"/>
        <p:guide pos="191"/>
        <p:guide pos="7483"/>
        <p:guide pos="2114"/>
        <p:guide pos="55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0A31A-19FD-E948-84FE-618494EECCDF}" type="datetimeFigureOut">
              <a:rPr lang="en-US" smtClean="0"/>
              <a:pPr/>
              <a:t>12/14/18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CE1B3-C980-6846-8849-6B0FF407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B9A1-F6A1-9D40-82E7-3633A601FD23}" type="datetimeFigureOut">
              <a:rPr lang="en-US" smtClean="0"/>
              <a:pPr/>
              <a:t>12/14/18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324A-0D9B-9A43-AE72-6DBF24439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45738-F089-4C63-86F4-DC042693CB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5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/>
          <a:lstStyle>
            <a:lvl1pPr algn="r">
              <a:defRPr sz="900">
                <a:solidFill>
                  <a:srgbClr val="707276"/>
                </a:solidFill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rgbClr val="707276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-1" y="2514600"/>
            <a:ext cx="12188825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4800600"/>
            <a:ext cx="11457496" cy="4572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" y="5257800"/>
            <a:ext cx="11457496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" y="5540477"/>
            <a:ext cx="11457496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20" y="6400800"/>
            <a:ext cx="825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6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11457496" cy="3657600"/>
          </a:xfr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11457496" cy="685800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63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734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17" y="0"/>
            <a:ext cx="12188825" cy="914400"/>
          </a:xfrm>
          <a:prstGeom prst="rect">
            <a:avLst/>
          </a:prstGeom>
          <a:solidFill>
            <a:srgbClr val="D57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800"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7983" y="5730875"/>
            <a:ext cx="322707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roudly_Operated_by_Battelle_Onyx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913" y="6400800"/>
            <a:ext cx="353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719" y="257179"/>
            <a:ext cx="10936085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50246" y="6483351"/>
            <a:ext cx="67927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670A3-33B3-5E44-8B63-9183D7C6A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77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12188825" cy="58704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441" y="356613"/>
            <a:ext cx="8836898" cy="384721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441" y="1371598"/>
            <a:ext cx="10969943" cy="1452705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29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441" y="1600201"/>
            <a:ext cx="10969943" cy="452596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1412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888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603" y="1"/>
            <a:ext cx="10360501" cy="990600"/>
          </a:xfrm>
        </p:spPr>
        <p:txBody>
          <a:bodyPr>
            <a:normAutofit/>
          </a:bodyPr>
          <a:lstStyle>
            <a:lvl1pPr algn="ctr"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523603" y="1193800"/>
            <a:ext cx="10360501" cy="5283200"/>
          </a:xfrm>
        </p:spPr>
        <p:txBody>
          <a:bodyPr/>
          <a:lstStyle>
            <a:lvl1pPr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121888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04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20" y="6400800"/>
            <a:ext cx="825500" cy="22860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-1" y="2514600"/>
            <a:ext cx="12188825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4800600"/>
            <a:ext cx="11457496" cy="4572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" y="5257800"/>
            <a:ext cx="11457496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" y="5540477"/>
            <a:ext cx="11457496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169911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1225296"/>
            <a:ext cx="12188825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74320" y="1600199"/>
            <a:ext cx="11640312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356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1225296"/>
            <a:ext cx="12188825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274318" y="1600199"/>
            <a:ext cx="5669280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6245352" y="1600199"/>
            <a:ext cx="5669280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7985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" y="1225296"/>
            <a:ext cx="12188825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299846" y="2285999"/>
            <a:ext cx="5669280" cy="38862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4"/>
          </p:nvPr>
        </p:nvSpPr>
        <p:spPr>
          <a:xfrm>
            <a:off x="6270879" y="2285999"/>
            <a:ext cx="5669280" cy="38862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299846" y="1600199"/>
            <a:ext cx="5669280" cy="640080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879" y="1600199"/>
            <a:ext cx="5669280" cy="640080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99848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9927744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87644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28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1225296"/>
            <a:ext cx="12188825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74320" y="1600199"/>
            <a:ext cx="11640312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570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1225296"/>
            <a:ext cx="12188825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11457496" cy="3657600"/>
          </a:xfr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11457496" cy="685800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625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1225296"/>
            <a:ext cx="12188825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473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11640312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4937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274320" y="1600200"/>
            <a:ext cx="566928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6245352" y="1600200"/>
            <a:ext cx="566928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839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566928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5352" y="1600200"/>
            <a:ext cx="566928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3"/>
          </p:nvPr>
        </p:nvSpPr>
        <p:spPr>
          <a:xfrm>
            <a:off x="274320" y="2286000"/>
            <a:ext cx="566928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4"/>
          </p:nvPr>
        </p:nvSpPr>
        <p:spPr>
          <a:xfrm>
            <a:off x="6245352" y="2286000"/>
            <a:ext cx="566928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3944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11640312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11640312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055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5400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/>
          <a:lstStyle>
            <a:lvl1pPr algn="r">
              <a:defRPr sz="900">
                <a:solidFill>
                  <a:srgbClr val="707276"/>
                </a:solidFill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rgbClr val="707276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-1" y="2514600"/>
            <a:ext cx="12188825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4800600"/>
            <a:ext cx="11457496" cy="4572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" y="5257800"/>
            <a:ext cx="11457496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" y="5540477"/>
            <a:ext cx="11457496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20" y="6400800"/>
            <a:ext cx="825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78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74320" y="1600199"/>
            <a:ext cx="11640312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25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74318" y="1600199"/>
            <a:ext cx="5669280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245352" y="1600199"/>
            <a:ext cx="5669280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38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1225296"/>
            <a:ext cx="12188825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274318" y="1600199"/>
            <a:ext cx="5669280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6245352" y="1600199"/>
            <a:ext cx="5669280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235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299846" y="2285999"/>
            <a:ext cx="5669280" cy="38862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6270879" y="2285999"/>
            <a:ext cx="5669280" cy="38862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9846" y="1600199"/>
            <a:ext cx="5669280" cy="640080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879" y="1600199"/>
            <a:ext cx="5669280" cy="640080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99848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9927744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87644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238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11457496" cy="3657600"/>
          </a:xfr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11457496" cy="685800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413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076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1225296"/>
            <a:ext cx="12188825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299846" y="2285999"/>
            <a:ext cx="5669280" cy="38862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270879" y="2285999"/>
            <a:ext cx="5669280" cy="38862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99846" y="1600199"/>
            <a:ext cx="5669280" cy="640080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879" y="1600199"/>
            <a:ext cx="5669280" cy="640080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99848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9927744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87644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40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1225296"/>
            <a:ext cx="12188825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11457496" cy="3657600"/>
          </a:xfr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11457496" cy="685800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30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1225296"/>
            <a:ext cx="12188825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94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4320" y="1600199"/>
            <a:ext cx="11640312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9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74318" y="1600199"/>
            <a:ext cx="5669280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245352" y="1600199"/>
            <a:ext cx="5669280" cy="45720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371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299846" y="2285999"/>
            <a:ext cx="5669280" cy="38862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70879" y="2285999"/>
            <a:ext cx="5669280" cy="3886200"/>
          </a:xfrm>
        </p:spPr>
        <p:txBody>
          <a:bodyPr wrap="square" lIns="0" tIns="0" rIns="0" bIns="0">
            <a:no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299846" y="1600199"/>
            <a:ext cx="5669280" cy="640080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879" y="1600199"/>
            <a:ext cx="5669280" cy="640080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99848" y="201168"/>
            <a:ext cx="96012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8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9927744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87644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6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21" Type="http://schemas.openxmlformats.org/officeDocument/2006/relationships/image" Target="../media/image5.png"/><Relationship Id="rId22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g"/><Relationship Id="rId18" Type="http://schemas.openxmlformats.org/officeDocument/2006/relationships/image" Target="../media/image2.emf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3" Type="http://schemas.openxmlformats.org/officeDocument/2006/relationships/image" Target="../media/image11.jpg"/><Relationship Id="rId14" Type="http://schemas.openxmlformats.org/officeDocument/2006/relationships/image" Target="../media/image12.emf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theme" Target="../theme/theme3.xml"/><Relationship Id="rId8" Type="http://schemas.openxmlformats.org/officeDocument/2006/relationships/image" Target="../media/image2.emf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11640312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356456" y="219456"/>
            <a:ext cx="1600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59" r:id="rId12"/>
    <p:sldLayoutId id="2147483761" r:id="rId13"/>
    <p:sldLayoutId id="2147483762" r:id="rId14"/>
    <p:sldLayoutId id="2147483763" r:id="rId15"/>
  </p:sldLayoutIdLst>
  <p:hf hdr="0" ftr="0" dt="0"/>
  <p:txStyles>
    <p:titleStyle>
      <a:lvl1pPr algn="l" defTabSz="609493" rtl="0" eaLnBrk="1" latinLnBrk="0" hangingPunct="1">
        <a:spcBef>
          <a:spcPct val="0"/>
        </a:spcBef>
        <a:buNone/>
        <a:defRPr sz="28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457120" indent="-457120" algn="l" defTabSz="609493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990427" indent="-380933" algn="l" defTabSz="609493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523733" indent="-304747" algn="l" defTabSz="609493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2133227" indent="-304747" algn="l" defTabSz="609493" rtl="0" eaLnBrk="1" latinLnBrk="0" hangingPunct="1">
        <a:spcBef>
          <a:spcPct val="20000"/>
        </a:spcBef>
        <a:buSzPct val="100000"/>
        <a:buFontTx/>
        <a:buBlip>
          <a:blip r:embed="rId2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742720" indent="-304747" algn="l" defTabSz="609493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11640312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56456" y="219456"/>
            <a:ext cx="1600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40" r:id="rId3"/>
    <p:sldLayoutId id="2147483741" r:id="rId4"/>
    <p:sldLayoutId id="2147483742" r:id="rId5"/>
    <p:sldLayoutId id="2147483743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l" defTabSz="609493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457120" indent="-457120" algn="l" defTabSz="609493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990427" indent="-380933" algn="l" defTabSz="609493" rtl="0" eaLnBrk="1" latinLnBrk="0" hangingPunct="1">
        <a:spcBef>
          <a:spcPct val="20000"/>
        </a:spcBef>
        <a:buSzPct val="100000"/>
        <a:buFontTx/>
        <a:buBlip>
          <a:blip r:embed="rId16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523733" indent="-304747" algn="l" defTabSz="609493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2133227" indent="-304747" algn="l" defTabSz="609493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742720" indent="-304747" algn="l" defTabSz="609493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902216" y="6356350"/>
            <a:ext cx="1600200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Jun 6, 2018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2116" y="6356350"/>
            <a:ext cx="3657600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646470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96012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11640312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56456" y="219456"/>
            <a:ext cx="1600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hf hdr="0" ftr="0" dt="0"/>
  <p:txStyles>
    <p:titleStyle>
      <a:lvl1pPr algn="l" defTabSz="609493" rtl="0" eaLnBrk="1" latinLnBrk="0" hangingPunct="1">
        <a:spcBef>
          <a:spcPct val="0"/>
        </a:spcBef>
        <a:buNone/>
        <a:defRPr sz="33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457120" indent="-457120" algn="l" defTabSz="609493" rtl="0" eaLnBrk="1" latinLnBrk="0" hangingPunct="1">
        <a:spcBef>
          <a:spcPct val="20000"/>
        </a:spcBef>
        <a:buSzPct val="100000"/>
        <a:buFontTx/>
        <a:buBlip>
          <a:blip r:embed="rId9"/>
        </a:buBlip>
        <a:defRPr sz="2700" kern="1200">
          <a:solidFill>
            <a:schemeClr val="tx1"/>
          </a:solidFill>
          <a:latin typeface="Arial"/>
          <a:ea typeface="+mn-ea"/>
          <a:cs typeface="Arial"/>
        </a:defRPr>
      </a:lvl1pPr>
      <a:lvl2pPr marL="990427" indent="-380933" algn="l" defTabSz="609493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523733" indent="-304747" algn="l" defTabSz="609493" rtl="0" eaLnBrk="1" latinLnBrk="0" hangingPunct="1">
        <a:spcBef>
          <a:spcPct val="20000"/>
        </a:spcBef>
        <a:buSzPct val="100000"/>
        <a:buFontTx/>
        <a:buBlip>
          <a:blip r:embed="rId11"/>
        </a:buBlip>
        <a:defRPr sz="2100" kern="1200">
          <a:solidFill>
            <a:schemeClr val="tx1"/>
          </a:solidFill>
          <a:latin typeface="Arial"/>
          <a:ea typeface="+mn-ea"/>
          <a:cs typeface="Arial"/>
        </a:defRPr>
      </a:lvl3pPr>
      <a:lvl4pPr marL="2133227" indent="-304747" algn="l" defTabSz="609493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1900" kern="1200">
          <a:solidFill>
            <a:schemeClr val="tx1"/>
          </a:solidFill>
          <a:latin typeface="Arial"/>
          <a:ea typeface="+mn-ea"/>
          <a:cs typeface="Arial"/>
        </a:defRPr>
      </a:lvl4pPr>
      <a:lvl5pPr marL="2742720" indent="-304747" algn="l" defTabSz="609493" rtl="0" eaLnBrk="1" latinLnBrk="0" hangingPunct="1">
        <a:spcBef>
          <a:spcPct val="20000"/>
        </a:spcBef>
        <a:buSzPct val="100000"/>
        <a:buFontTx/>
        <a:buBlip>
          <a:blip r:embed="rId9"/>
        </a:buBlip>
        <a:defRPr sz="1900" kern="1200">
          <a:solidFill>
            <a:schemeClr val="tx1"/>
          </a:solidFill>
          <a:latin typeface="Arial"/>
          <a:ea typeface="+mn-ea"/>
          <a:cs typeface="Arial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4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tiff"/><Relationship Id="rId1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0.png"/><Relationship Id="rId7" Type="http://schemas.openxmlformats.org/officeDocument/2006/relationships/image" Target="../media/image21.emf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431177-7B75-E441-A0A8-6C918C1C3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-1" y="1184203"/>
            <a:ext cx="12188825" cy="2945490"/>
          </a:xfrm>
        </p:spPr>
        <p:txBody>
          <a:bodyPr/>
          <a:lstStyle/>
          <a:p>
            <a:r>
              <a:rPr lang="en-US" dirty="0">
                <a:latin typeface="+mn-lt"/>
              </a:rPr>
              <a:t>Systematic Assessment of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Mesoscale Convective Systems in MPAS Variable Resolution Climate Simulations over North America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25447D37-9C09-6D49-A96E-811D178C6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384" y="4428309"/>
            <a:ext cx="11457496" cy="369332"/>
          </a:xfrm>
          <a:noFill/>
        </p:spPr>
        <p:txBody>
          <a:bodyPr wrap="square" rtlCol="0">
            <a:spAutoFit/>
          </a:bodyPr>
          <a:lstStyle/>
          <a:p>
            <a:r>
              <a:rPr lang="en-US" sz="2400" cap="none" dirty="0">
                <a:solidFill>
                  <a:schemeClr val="tx1"/>
                </a:solidFill>
                <a:latin typeface="+mn-lt"/>
                <a:cs typeface="+mn-cs"/>
              </a:rPr>
              <a:t>Zhe Feng, Koichi </a:t>
            </a:r>
            <a:r>
              <a:rPr lang="en-US" sz="2400" cap="none" dirty="0" err="1">
                <a:solidFill>
                  <a:schemeClr val="tx1"/>
                </a:solidFill>
                <a:latin typeface="+mn-lt"/>
                <a:cs typeface="+mn-cs"/>
              </a:rPr>
              <a:t>Sakaguchi</a:t>
            </a:r>
            <a:r>
              <a:rPr lang="en-US" sz="2400" cap="none" dirty="0">
                <a:solidFill>
                  <a:schemeClr val="tx1"/>
                </a:solidFill>
                <a:latin typeface="+mn-lt"/>
                <a:cs typeface="+mn-cs"/>
              </a:rPr>
              <a:t>, L. Ruby Leung, Robert A. </a:t>
            </a:r>
            <a:r>
              <a:rPr lang="en-US" sz="2400" cap="none" dirty="0" err="1">
                <a:solidFill>
                  <a:schemeClr val="tx1"/>
                </a:solidFill>
                <a:latin typeface="+mn-lt"/>
                <a:cs typeface="+mn-cs"/>
              </a:rPr>
              <a:t>Houze</a:t>
            </a:r>
            <a:r>
              <a:rPr lang="en-US" sz="2400" cap="none" dirty="0">
                <a:solidFill>
                  <a:schemeClr val="tx1"/>
                </a:solidFill>
                <a:latin typeface="+mn-lt"/>
                <a:cs typeface="+mn-cs"/>
              </a:rPr>
              <a:t> Jr., </a:t>
            </a:r>
            <a:r>
              <a:rPr lang="en-US" sz="2400" cap="none" dirty="0" err="1">
                <a:solidFill>
                  <a:schemeClr val="tx1"/>
                </a:solidFill>
                <a:latin typeface="+mn-lt"/>
                <a:cs typeface="+mn-cs"/>
              </a:rPr>
              <a:t>Fengfei</a:t>
            </a:r>
            <a:r>
              <a:rPr lang="en-US" sz="2400" cap="none" dirty="0">
                <a:solidFill>
                  <a:schemeClr val="tx1"/>
                </a:solidFill>
                <a:latin typeface="+mn-lt"/>
                <a:cs typeface="+mn-cs"/>
              </a:rPr>
              <a:t> Song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8384" y="4856424"/>
            <a:ext cx="11457496" cy="27432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Pacific Northwest National Laboratory, Richland, WA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C8F3B2E6-6917-2B47-A9ED-95B745F149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8384" y="5363877"/>
            <a:ext cx="3862251" cy="265742"/>
          </a:xfrm>
        </p:spPr>
        <p:txBody>
          <a:bodyPr>
            <a:normAutofit/>
          </a:bodyPr>
          <a:lstStyle/>
          <a:p>
            <a:r>
              <a:rPr lang="en-US" dirty="0"/>
              <a:t>AOGS Conference. June 6,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47AA01-B24F-2442-BDD1-2DF914A26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255" y="5172922"/>
            <a:ext cx="2012531" cy="1548553"/>
          </a:xfrm>
          <a:prstGeom prst="rect">
            <a:avLst/>
          </a:prstGeom>
        </p:spPr>
      </p:pic>
      <p:pic>
        <p:nvPicPr>
          <p:cNvPr id="10" name="Picture 9" descr="CMDV_logo.jpg">
            <a:extLst>
              <a:ext uri="{FF2B5EF4-FFF2-40B4-BE49-F238E27FC236}">
                <a16:creationId xmlns="" xmlns:a16="http://schemas.microsoft.com/office/drawing/2014/main" id="{759C742F-579C-9F4F-8014-CD5D911B2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56" y="5514052"/>
            <a:ext cx="2366259" cy="1136014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2764900D-145E-1F41-9D51-B24886656388}"/>
              </a:ext>
            </a:extLst>
          </p:cNvPr>
          <p:cNvSpPr txBox="1">
            <a:spLocks/>
          </p:cNvSpPr>
          <p:nvPr/>
        </p:nvSpPr>
        <p:spPr>
          <a:xfrm>
            <a:off x="1564037" y="6356350"/>
            <a:ext cx="5167689" cy="3213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SzPct val="100000"/>
              <a:buFontTx/>
              <a:buNone/>
              <a:defRPr sz="140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7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8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Funding </a:t>
            </a:r>
            <a:r>
              <a:rPr lang="en-US" dirty="0" smtClean="0"/>
              <a:t>Acknowledgement: DOE </a:t>
            </a:r>
            <a:r>
              <a:rPr lang="en-US" dirty="0"/>
              <a:t>WACCEM SFA, CMDV-</a:t>
            </a:r>
            <a:r>
              <a:rPr lang="en-US" dirty="0" smtClean="0"/>
              <a:t>MCS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06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1C1E5E-9031-0A41-8BCA-0C28C87F0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5880" y="6356350"/>
            <a:ext cx="301752" cy="365125"/>
          </a:xfrm>
        </p:spPr>
        <p:txBody>
          <a:bodyPr/>
          <a:lstStyle/>
          <a:p>
            <a:fld id="{03722D57-58D6-9447-A6D5-A97F6C35A8F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0F7264C7-E420-BA44-827B-1DA4080E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01168"/>
            <a:ext cx="5312369" cy="868680"/>
          </a:xfrm>
        </p:spPr>
        <p:txBody>
          <a:bodyPr/>
          <a:lstStyle/>
          <a:p>
            <a:r>
              <a:rPr lang="en-US" sz="4000" dirty="0">
                <a:latin typeface="+mn-lt"/>
              </a:rPr>
              <a:t>An MCS event in April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="" xmlns:a16="http://schemas.microsoft.com/office/drawing/2014/main" id="{24997581-7DDD-8D47-9AE8-69F9CB3AD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600200"/>
            <a:ext cx="3247595" cy="2154436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Strong synoptic scale forcing associated with baroclinic waves, strong LLJ and moisture supply from the Gulf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EEE213-76D7-1040-A260-427ACB449E9D}"/>
              </a:ext>
            </a:extLst>
          </p:cNvPr>
          <p:cNvSpPr txBox="1"/>
          <p:nvPr/>
        </p:nvSpPr>
        <p:spPr>
          <a:xfrm>
            <a:off x="300960" y="5315193"/>
            <a:ext cx="4075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Contour: 500 </a:t>
            </a:r>
            <a:r>
              <a:rPr lang="en-US" sz="2000" dirty="0" err="1"/>
              <a:t>hPa</a:t>
            </a:r>
            <a:r>
              <a:rPr lang="en-US" sz="2000" dirty="0"/>
              <a:t> geopotential</a:t>
            </a:r>
          </a:p>
          <a:p>
            <a:r>
              <a:rPr lang="en-US" sz="2000" dirty="0"/>
              <a:t>Vector: 900 </a:t>
            </a:r>
            <a:r>
              <a:rPr lang="en-US" sz="2000" dirty="0" err="1"/>
              <a:t>hPa</a:t>
            </a:r>
            <a:r>
              <a:rPr lang="en-US" sz="2000" dirty="0"/>
              <a:t> wind</a:t>
            </a:r>
          </a:p>
          <a:p>
            <a:r>
              <a:rPr lang="en-US" sz="2000" dirty="0"/>
              <a:t>Red shading: MCS cloud shield</a:t>
            </a:r>
          </a:p>
          <a:p>
            <a:r>
              <a:rPr lang="en-US" sz="2000" dirty="0"/>
              <a:t>Color shading: precipitation</a:t>
            </a:r>
          </a:p>
        </p:txBody>
      </p:sp>
      <p:pic>
        <p:nvPicPr>
          <p:cNvPr id="11" name="obs_mpas_4-12-25km_2011-04-15_16">
            <a:hlinkClick r:id="" action="ppaction://media"/>
            <a:extLst>
              <a:ext uri="{FF2B5EF4-FFF2-40B4-BE49-F238E27FC236}">
                <a16:creationId xmlns="" xmlns:a16="http://schemas.microsoft.com/office/drawing/2014/main" id="{C0D01F7E-0988-3347-84B5-D6E90577E6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9239" y="1262585"/>
            <a:ext cx="6586127" cy="5525747"/>
          </a:xfrm>
          <a:prstGeom prst="rect">
            <a:avLst/>
          </a:prstGeom>
        </p:spPr>
      </p:pic>
      <p:sp>
        <p:nvSpPr>
          <p:cNvPr id="8" name="Alternate Process 7">
            <a:extLst>
              <a:ext uri="{FF2B5EF4-FFF2-40B4-BE49-F238E27FC236}">
                <a16:creationId xmlns="" xmlns:a16="http://schemas.microsoft.com/office/drawing/2014/main" id="{1504A022-C2A6-EB4F-BB63-FA1AAD7048EC}"/>
              </a:ext>
            </a:extLst>
          </p:cNvPr>
          <p:cNvSpPr/>
          <p:nvPr/>
        </p:nvSpPr>
        <p:spPr>
          <a:xfrm>
            <a:off x="11164389" y="1707735"/>
            <a:ext cx="822960" cy="365760"/>
          </a:xfrm>
          <a:prstGeom prst="flowChartAlternateProcess">
            <a:avLst/>
          </a:prstGeom>
          <a:gradFill rotWithShape="1">
            <a:gsLst>
              <a:gs pos="0">
                <a:srgbClr val="007229">
                  <a:tint val="100000"/>
                  <a:shade val="100000"/>
                  <a:satMod val="130000"/>
                </a:srgbClr>
              </a:gs>
              <a:gs pos="100000">
                <a:srgbClr val="00722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722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 defTabSz="609448">
              <a:defRPr/>
            </a:pPr>
            <a:r>
              <a:rPr lang="en-US" sz="1600" b="1" kern="0" dirty="0">
                <a:latin typeface="Arial"/>
              </a:rPr>
              <a:t>4 km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="" xmlns:a16="http://schemas.microsoft.com/office/drawing/2014/main" id="{2B4677AD-44C7-174B-A721-528F60D285C5}"/>
              </a:ext>
            </a:extLst>
          </p:cNvPr>
          <p:cNvSpPr/>
          <p:nvPr/>
        </p:nvSpPr>
        <p:spPr>
          <a:xfrm>
            <a:off x="11164389" y="4402364"/>
            <a:ext cx="822960" cy="365760"/>
          </a:xfrm>
          <a:prstGeom prst="flowChartAlternateProcess">
            <a:avLst/>
          </a:prstGeom>
          <a:gradFill rotWithShape="1">
            <a:gsLst>
              <a:gs pos="0">
                <a:srgbClr val="A83C0F">
                  <a:tint val="100000"/>
                  <a:shade val="100000"/>
                  <a:satMod val="130000"/>
                </a:srgbClr>
              </a:gs>
              <a:gs pos="100000">
                <a:srgbClr val="A83C0F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A83C0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 defTabSz="609448">
              <a:defRPr/>
            </a:pPr>
            <a:r>
              <a:rPr lang="en-US" sz="1600" b="1" kern="0" dirty="0">
                <a:latin typeface="Arial"/>
              </a:rPr>
              <a:t>25 km</a:t>
            </a:r>
          </a:p>
        </p:txBody>
      </p:sp>
      <p:sp>
        <p:nvSpPr>
          <p:cNvPr id="13" name="Alternate Process 12">
            <a:extLst>
              <a:ext uri="{FF2B5EF4-FFF2-40B4-BE49-F238E27FC236}">
                <a16:creationId xmlns="" xmlns:a16="http://schemas.microsoft.com/office/drawing/2014/main" id="{1D995788-2B62-4242-9215-78D8CDC0DE04}"/>
              </a:ext>
            </a:extLst>
          </p:cNvPr>
          <p:cNvSpPr/>
          <p:nvPr/>
        </p:nvSpPr>
        <p:spPr>
          <a:xfrm>
            <a:off x="3840565" y="4405146"/>
            <a:ext cx="822960" cy="365760"/>
          </a:xfrm>
          <a:prstGeom prst="flowChartAlternateProcess">
            <a:avLst/>
          </a:prstGeom>
          <a:gradFill rotWithShape="1">
            <a:gsLst>
              <a:gs pos="0">
                <a:srgbClr val="007FAC">
                  <a:tint val="100000"/>
                  <a:shade val="100000"/>
                  <a:satMod val="130000"/>
                </a:srgbClr>
              </a:gs>
              <a:gs pos="100000">
                <a:srgbClr val="007FAC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7FA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 defTabSz="609448">
              <a:defRPr/>
            </a:pPr>
            <a:r>
              <a:rPr lang="en-US" sz="1600" b="1" kern="0" dirty="0">
                <a:latin typeface="Arial"/>
              </a:rPr>
              <a:t>12 km</a:t>
            </a:r>
          </a:p>
        </p:txBody>
      </p:sp>
      <p:sp>
        <p:nvSpPr>
          <p:cNvPr id="14" name="Alternate Process 13">
            <a:extLst>
              <a:ext uri="{FF2B5EF4-FFF2-40B4-BE49-F238E27FC236}">
                <a16:creationId xmlns="" xmlns:a16="http://schemas.microsoft.com/office/drawing/2014/main" id="{7B577B37-3C79-5742-A5D8-9368B279AEE5}"/>
              </a:ext>
            </a:extLst>
          </p:cNvPr>
          <p:cNvSpPr/>
          <p:nvPr/>
        </p:nvSpPr>
        <p:spPr>
          <a:xfrm>
            <a:off x="3866279" y="1707735"/>
            <a:ext cx="822960" cy="365760"/>
          </a:xfrm>
          <a:prstGeom prst="flowChartAlternateProcess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defTabSz="609448">
              <a:defRPr/>
            </a:pPr>
            <a:r>
              <a:rPr lang="en-US" sz="1600" b="1" kern="0" dirty="0">
                <a:latin typeface="Arial"/>
              </a:rPr>
              <a:t>OBS</a:t>
            </a:r>
          </a:p>
        </p:txBody>
      </p:sp>
    </p:spTree>
    <p:extLst>
      <p:ext uri="{BB962C8B-B14F-4D97-AF65-F5344CB8AC3E}">
        <p14:creationId xmlns:p14="http://schemas.microsoft.com/office/powerpoint/2010/main" val="79876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59ADBB-2E67-D948-A6BD-4E9AEACBD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77543310-D2FA-AC4B-B66F-1C4FF8C9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01168"/>
            <a:ext cx="7436137" cy="868680"/>
          </a:xfrm>
        </p:spPr>
        <p:txBody>
          <a:bodyPr/>
          <a:lstStyle/>
          <a:p>
            <a:r>
              <a:rPr lang="en-US" sz="4000" dirty="0">
                <a:latin typeface="+mn-lt"/>
              </a:rPr>
              <a:t>An MCS event in August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7B418643-0B57-E845-89C7-93E75E5CD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90133"/>
            <a:ext cx="3325707" cy="3170357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High pressure over the Great Plains</a:t>
            </a:r>
          </a:p>
          <a:p>
            <a:r>
              <a:rPr lang="en-US" sz="2400" dirty="0">
                <a:latin typeface="+mn-lt"/>
              </a:rPr>
              <a:t>Weaker nocturnal LLJ</a:t>
            </a:r>
          </a:p>
          <a:p>
            <a:r>
              <a:rPr lang="en-US" sz="2400" dirty="0">
                <a:latin typeface="+mn-lt"/>
              </a:rPr>
              <a:t>Convection initiates ahead of shortwave trough, feeding from LLJ and propagate along the ridge</a:t>
            </a:r>
          </a:p>
        </p:txBody>
      </p:sp>
      <p:pic>
        <p:nvPicPr>
          <p:cNvPr id="9" name="obs_mpas_4-12-25km_2011-08-01_03">
            <a:hlinkClick r:id="" action="ppaction://media"/>
            <a:extLst>
              <a:ext uri="{FF2B5EF4-FFF2-40B4-BE49-F238E27FC236}">
                <a16:creationId xmlns="" xmlns:a16="http://schemas.microsoft.com/office/drawing/2014/main" id="{28734456-3532-9741-8D85-06E47FB273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9239" y="1248923"/>
            <a:ext cx="6562045" cy="55055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24864" y="2565679"/>
            <a:ext cx="562543" cy="717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47896" y="2510597"/>
            <a:ext cx="562543" cy="717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41921" y="5149391"/>
            <a:ext cx="562543" cy="717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49988" y="5146688"/>
            <a:ext cx="562543" cy="717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3" name="Oval 2"/>
          <p:cNvSpPr/>
          <p:nvPr/>
        </p:nvSpPr>
        <p:spPr>
          <a:xfrm rot="622237">
            <a:off x="4885306" y="1787107"/>
            <a:ext cx="2550354" cy="875509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622237">
            <a:off x="7913094" y="1776921"/>
            <a:ext cx="2550354" cy="875509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622237">
            <a:off x="7865502" y="4400749"/>
            <a:ext cx="2550354" cy="875509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622237">
            <a:off x="4884701" y="4383081"/>
            <a:ext cx="2550354" cy="875509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lternate Process 15">
            <a:extLst>
              <a:ext uri="{FF2B5EF4-FFF2-40B4-BE49-F238E27FC236}">
                <a16:creationId xmlns="" xmlns:a16="http://schemas.microsoft.com/office/drawing/2014/main" id="{96430103-B52D-9C46-85A0-759C53448B25}"/>
              </a:ext>
            </a:extLst>
          </p:cNvPr>
          <p:cNvSpPr/>
          <p:nvPr/>
        </p:nvSpPr>
        <p:spPr>
          <a:xfrm>
            <a:off x="11164389" y="1707735"/>
            <a:ext cx="822960" cy="365760"/>
          </a:xfrm>
          <a:prstGeom prst="flowChartAlternateProcess">
            <a:avLst/>
          </a:prstGeom>
          <a:gradFill rotWithShape="1">
            <a:gsLst>
              <a:gs pos="0">
                <a:srgbClr val="007229">
                  <a:tint val="100000"/>
                  <a:shade val="100000"/>
                  <a:satMod val="130000"/>
                </a:srgbClr>
              </a:gs>
              <a:gs pos="100000">
                <a:srgbClr val="00722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722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 defTabSz="609448">
              <a:defRPr/>
            </a:pPr>
            <a:r>
              <a:rPr lang="en-US" sz="1600" b="1" kern="0" dirty="0">
                <a:latin typeface="Arial"/>
              </a:rPr>
              <a:t>4 km</a:t>
            </a:r>
          </a:p>
        </p:txBody>
      </p:sp>
      <p:sp>
        <p:nvSpPr>
          <p:cNvPr id="20" name="Alternate Process 19">
            <a:extLst>
              <a:ext uri="{FF2B5EF4-FFF2-40B4-BE49-F238E27FC236}">
                <a16:creationId xmlns="" xmlns:a16="http://schemas.microsoft.com/office/drawing/2014/main" id="{46FF98C0-9150-5D4D-9E79-E046053CF92C}"/>
              </a:ext>
            </a:extLst>
          </p:cNvPr>
          <p:cNvSpPr/>
          <p:nvPr/>
        </p:nvSpPr>
        <p:spPr>
          <a:xfrm>
            <a:off x="11164389" y="4402364"/>
            <a:ext cx="822960" cy="365760"/>
          </a:xfrm>
          <a:prstGeom prst="flowChartAlternateProcess">
            <a:avLst/>
          </a:prstGeom>
          <a:gradFill rotWithShape="1">
            <a:gsLst>
              <a:gs pos="0">
                <a:srgbClr val="A83C0F">
                  <a:tint val="100000"/>
                  <a:shade val="100000"/>
                  <a:satMod val="130000"/>
                </a:srgbClr>
              </a:gs>
              <a:gs pos="100000">
                <a:srgbClr val="A83C0F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A83C0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 defTabSz="609448">
              <a:defRPr/>
            </a:pPr>
            <a:r>
              <a:rPr lang="en-US" sz="1600" b="1" kern="0" dirty="0">
                <a:latin typeface="Arial"/>
              </a:rPr>
              <a:t>25 km</a:t>
            </a:r>
          </a:p>
        </p:txBody>
      </p:sp>
      <p:sp>
        <p:nvSpPr>
          <p:cNvPr id="21" name="Alternate Process 20">
            <a:extLst>
              <a:ext uri="{FF2B5EF4-FFF2-40B4-BE49-F238E27FC236}">
                <a16:creationId xmlns="" xmlns:a16="http://schemas.microsoft.com/office/drawing/2014/main" id="{81D44094-D362-504C-97AD-14F05A401D21}"/>
              </a:ext>
            </a:extLst>
          </p:cNvPr>
          <p:cNvSpPr/>
          <p:nvPr/>
        </p:nvSpPr>
        <p:spPr>
          <a:xfrm>
            <a:off x="3840565" y="4405146"/>
            <a:ext cx="822960" cy="365760"/>
          </a:xfrm>
          <a:prstGeom prst="flowChartAlternateProcess">
            <a:avLst/>
          </a:prstGeom>
          <a:gradFill rotWithShape="1">
            <a:gsLst>
              <a:gs pos="0">
                <a:srgbClr val="007FAC">
                  <a:tint val="100000"/>
                  <a:shade val="100000"/>
                  <a:satMod val="130000"/>
                </a:srgbClr>
              </a:gs>
              <a:gs pos="100000">
                <a:srgbClr val="007FAC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7FA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 defTabSz="609448">
              <a:defRPr/>
            </a:pPr>
            <a:r>
              <a:rPr lang="en-US" sz="1600" b="1" kern="0" dirty="0">
                <a:latin typeface="Arial"/>
              </a:rPr>
              <a:t>12 km</a:t>
            </a:r>
          </a:p>
        </p:txBody>
      </p:sp>
      <p:sp>
        <p:nvSpPr>
          <p:cNvPr id="22" name="Alternate Process 21">
            <a:extLst>
              <a:ext uri="{FF2B5EF4-FFF2-40B4-BE49-F238E27FC236}">
                <a16:creationId xmlns="" xmlns:a16="http://schemas.microsoft.com/office/drawing/2014/main" id="{DE278713-143E-9C4B-BD95-CD9A26AD1962}"/>
              </a:ext>
            </a:extLst>
          </p:cNvPr>
          <p:cNvSpPr/>
          <p:nvPr/>
        </p:nvSpPr>
        <p:spPr>
          <a:xfrm>
            <a:off x="3866279" y="1707735"/>
            <a:ext cx="822960" cy="365760"/>
          </a:xfrm>
          <a:prstGeom prst="flowChartAlternateProcess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defTabSz="609448">
              <a:defRPr/>
            </a:pPr>
            <a:r>
              <a:rPr lang="en-US" sz="1600" b="1" kern="0" dirty="0">
                <a:latin typeface="Arial"/>
              </a:rPr>
              <a:t>OBS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1DACD00-8CA6-A14C-9218-5B65C0936649}"/>
              </a:ext>
            </a:extLst>
          </p:cNvPr>
          <p:cNvSpPr txBox="1"/>
          <p:nvPr/>
        </p:nvSpPr>
        <p:spPr>
          <a:xfrm>
            <a:off x="300960" y="5315193"/>
            <a:ext cx="4075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Contour: 500 </a:t>
            </a:r>
            <a:r>
              <a:rPr lang="en-US" sz="2000" dirty="0" err="1"/>
              <a:t>hPa</a:t>
            </a:r>
            <a:r>
              <a:rPr lang="en-US" sz="2000" dirty="0"/>
              <a:t> geopotential</a:t>
            </a:r>
          </a:p>
          <a:p>
            <a:r>
              <a:rPr lang="en-US" sz="2000" dirty="0"/>
              <a:t>Vector: 900 </a:t>
            </a:r>
            <a:r>
              <a:rPr lang="en-US" sz="2000" dirty="0" err="1"/>
              <a:t>hPa</a:t>
            </a:r>
            <a:r>
              <a:rPr lang="en-US" sz="2000" dirty="0"/>
              <a:t> wind</a:t>
            </a:r>
          </a:p>
          <a:p>
            <a:r>
              <a:rPr lang="en-US" sz="2000" dirty="0"/>
              <a:t>Red shading: MCS cloud shield</a:t>
            </a:r>
          </a:p>
          <a:p>
            <a:r>
              <a:rPr lang="en-US" sz="2000" dirty="0"/>
              <a:t>Color shading: precipitation</a:t>
            </a:r>
          </a:p>
        </p:txBody>
      </p:sp>
    </p:spTree>
    <p:extLst>
      <p:ext uri="{BB962C8B-B14F-4D97-AF65-F5344CB8AC3E}">
        <p14:creationId xmlns:p14="http://schemas.microsoft.com/office/powerpoint/2010/main" val="73542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8D26AC7-349C-ED43-9494-B32F21C353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11" b="16894"/>
          <a:stretch/>
        </p:blipFill>
        <p:spPr>
          <a:xfrm>
            <a:off x="138795" y="2972920"/>
            <a:ext cx="5760720" cy="3865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3321F3D-6D64-4641-B8B1-9DA8134675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00" b="16589"/>
          <a:stretch/>
        </p:blipFill>
        <p:spPr>
          <a:xfrm>
            <a:off x="6326912" y="2952283"/>
            <a:ext cx="5760720" cy="3906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4B4472-8DFA-5647-8F20-9C71E3E2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+mn-lt"/>
              </a:rPr>
              <a:t>Large-scale environment for MCSs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858A87-7D9C-9B4A-A5D6-AAF45F5EA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2" y="1349477"/>
            <a:ext cx="11640312" cy="715297"/>
          </a:xfrm>
        </p:spPr>
        <p:txBody>
          <a:bodyPr/>
          <a:lstStyle/>
          <a:p>
            <a:r>
              <a:rPr lang="en-US" dirty="0">
                <a:latin typeface="+mn-lt"/>
              </a:rPr>
              <a:t>Using self-organizing map (SOM) to determine the large-scale environmental patterns of MCSs in ERAI - much weaker large-scale environment for MCSs during JJA than MAM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014164-3D45-7949-85DC-26C25B169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ECDC05E-7A02-3149-A748-80A4790BF6CF}"/>
              </a:ext>
            </a:extLst>
          </p:cNvPr>
          <p:cNvSpPr txBox="1"/>
          <p:nvPr/>
        </p:nvSpPr>
        <p:spPr>
          <a:xfrm>
            <a:off x="2004519" y="2113570"/>
            <a:ext cx="831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925 </a:t>
            </a:r>
            <a:r>
              <a:rPr lang="en-US" b="1" dirty="0" err="1"/>
              <a:t>hPa</a:t>
            </a:r>
            <a:r>
              <a:rPr lang="en-US" b="1" dirty="0"/>
              <a:t> wind and moisture anomaly of four SOM nodes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19153" y="2540137"/>
            <a:ext cx="218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cs typeface="Arial"/>
              </a:rPr>
              <a:t>Spring (MAM)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81975" y="2544855"/>
            <a:ext cx="227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Summer (JJA)</a:t>
            </a:r>
          </a:p>
        </p:txBody>
      </p:sp>
    </p:spTree>
    <p:extLst>
      <p:ext uri="{BB962C8B-B14F-4D97-AF65-F5344CB8AC3E}">
        <p14:creationId xmlns:p14="http://schemas.microsoft.com/office/powerpoint/2010/main" val="424188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DAD60C19-E2DD-F242-83E9-36FD797B360B}"/>
              </a:ext>
            </a:extLst>
          </p:cNvPr>
          <p:cNvGrpSpPr/>
          <p:nvPr/>
        </p:nvGrpSpPr>
        <p:grpSpPr>
          <a:xfrm>
            <a:off x="1179414" y="2420501"/>
            <a:ext cx="8581390" cy="3985006"/>
            <a:chOff x="1165014" y="1971990"/>
            <a:chExt cx="8581390" cy="3985006"/>
          </a:xfrm>
        </p:grpSpPr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BF80B7E7-2802-C347-A7D2-A13E5ABC2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5014" y="1971990"/>
              <a:ext cx="8581390" cy="3985006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566EACBE-FB8F-C844-A764-313373D1946F}"/>
                </a:ext>
              </a:extLst>
            </p:cNvPr>
            <p:cNvSpPr/>
            <p:nvPr/>
          </p:nvSpPr>
          <p:spPr>
            <a:xfrm>
              <a:off x="1608313" y="2410358"/>
              <a:ext cx="1024857" cy="1077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6897550D-548D-7E42-9071-464924057A2B}"/>
                </a:ext>
              </a:extLst>
            </p:cNvPr>
            <p:cNvSpPr/>
            <p:nvPr/>
          </p:nvSpPr>
          <p:spPr>
            <a:xfrm>
              <a:off x="3483368" y="1971990"/>
              <a:ext cx="4087013" cy="415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E5DBD4A-8AE4-F84C-85DB-BF0E497B94AF}"/>
              </a:ext>
            </a:extLst>
          </p:cNvPr>
          <p:cNvSpPr txBox="1"/>
          <p:nvPr/>
        </p:nvSpPr>
        <p:spPr>
          <a:xfrm rot="16200000">
            <a:off x="340167" y="4248034"/>
            <a:ext cx="1302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RMSE (kg/kg)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9779" y="2692869"/>
            <a:ext cx="5596928" cy="3263781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FEB1F54A-B57D-8A4F-BC70-E65A627E0BFD}"/>
              </a:ext>
            </a:extLst>
          </p:cNvPr>
          <p:cNvGrpSpPr/>
          <p:nvPr/>
        </p:nvGrpSpPr>
        <p:grpSpPr>
          <a:xfrm>
            <a:off x="1719700" y="2830096"/>
            <a:ext cx="2082674" cy="982277"/>
            <a:chOff x="345740" y="5895777"/>
            <a:chExt cx="2082674" cy="98227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934A5A65-2434-ED40-9856-BC54053DA04F}"/>
                </a:ext>
              </a:extLst>
            </p:cNvPr>
            <p:cNvCxnSpPr/>
            <p:nvPr/>
          </p:nvCxnSpPr>
          <p:spPr>
            <a:xfrm>
              <a:off x="345740" y="6493333"/>
              <a:ext cx="474134" cy="0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14C71F5B-091C-6642-83DD-97234BEBB2A9}"/>
                </a:ext>
              </a:extLst>
            </p:cNvPr>
            <p:cNvCxnSpPr/>
            <p:nvPr/>
          </p:nvCxnSpPr>
          <p:spPr>
            <a:xfrm>
              <a:off x="345740" y="6273197"/>
              <a:ext cx="47413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B4486865-9185-7746-B042-1BC12E7C974A}"/>
                </a:ext>
              </a:extLst>
            </p:cNvPr>
            <p:cNvCxnSpPr/>
            <p:nvPr/>
          </p:nvCxnSpPr>
          <p:spPr>
            <a:xfrm>
              <a:off x="345740" y="6712438"/>
              <a:ext cx="474134" cy="0"/>
            </a:xfrm>
            <a:prstGeom prst="line">
              <a:avLst/>
            </a:prstGeom>
            <a:ln w="38100">
              <a:solidFill>
                <a:srgbClr val="FF7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1B3FB298-6E3F-CF40-912F-7F7BC2EB2758}"/>
                </a:ext>
              </a:extLst>
            </p:cNvPr>
            <p:cNvSpPr txBox="1"/>
            <p:nvPr/>
          </p:nvSpPr>
          <p:spPr>
            <a:xfrm>
              <a:off x="1467895" y="6570277"/>
              <a:ext cx="7777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4-32 km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C146B36-4A23-5740-921F-2B04341D39CE}"/>
                </a:ext>
              </a:extLst>
            </p:cNvPr>
            <p:cNvSpPr txBox="1"/>
            <p:nvPr/>
          </p:nvSpPr>
          <p:spPr>
            <a:xfrm>
              <a:off x="1463987" y="6344285"/>
              <a:ext cx="8691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12-46 km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D6FA7B22-AB9B-BA4A-B3C2-75589419C076}"/>
                </a:ext>
              </a:extLst>
            </p:cNvPr>
            <p:cNvSpPr txBox="1"/>
            <p:nvPr/>
          </p:nvSpPr>
          <p:spPr>
            <a:xfrm>
              <a:off x="1467895" y="6117763"/>
              <a:ext cx="960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25-100 km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C6BCE9E3-8E29-DB48-903C-30618A2DC72A}"/>
                </a:ext>
              </a:extLst>
            </p:cNvPr>
            <p:cNvCxnSpPr/>
            <p:nvPr/>
          </p:nvCxnSpPr>
          <p:spPr>
            <a:xfrm>
              <a:off x="917747" y="6493333"/>
              <a:ext cx="474134" cy="0"/>
            </a:xfrm>
            <a:prstGeom prst="line">
              <a:avLst/>
            </a:prstGeom>
            <a:ln w="38100">
              <a:solidFill>
                <a:srgbClr val="0432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FBB7820C-8D6B-1444-B90C-968609043287}"/>
                </a:ext>
              </a:extLst>
            </p:cNvPr>
            <p:cNvCxnSpPr/>
            <p:nvPr/>
          </p:nvCxnSpPr>
          <p:spPr>
            <a:xfrm>
              <a:off x="917747" y="6273197"/>
              <a:ext cx="474134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32FCC1C9-A005-AC4A-B830-375882D3D636}"/>
                </a:ext>
              </a:extLst>
            </p:cNvPr>
            <p:cNvCxnSpPr/>
            <p:nvPr/>
          </p:nvCxnSpPr>
          <p:spPr>
            <a:xfrm>
              <a:off x="917747" y="6712438"/>
              <a:ext cx="474134" cy="0"/>
            </a:xfrm>
            <a:prstGeom prst="line">
              <a:avLst/>
            </a:prstGeom>
            <a:ln w="38100">
              <a:solidFill>
                <a:srgbClr val="FF7E7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4189E991-B3BA-1E49-98C9-9D13F032B803}"/>
                </a:ext>
              </a:extLst>
            </p:cNvPr>
            <p:cNvSpPr txBox="1"/>
            <p:nvPr/>
          </p:nvSpPr>
          <p:spPr>
            <a:xfrm>
              <a:off x="348782" y="5895777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APR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A6B89D6E-A231-4B47-BB5F-D002F9514816}"/>
                </a:ext>
              </a:extLst>
            </p:cNvPr>
            <p:cNvSpPr txBox="1"/>
            <p:nvPr/>
          </p:nvSpPr>
          <p:spPr>
            <a:xfrm>
              <a:off x="891596" y="5895777"/>
              <a:ext cx="5152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AUG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76232" y="4305990"/>
            <a:ext cx="3393165" cy="1587500"/>
            <a:chOff x="4987119" y="2358331"/>
            <a:chExt cx="3393165" cy="1587500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F8E7708C-3A0D-8A4F-ABC9-86DD11B79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119" y="2358331"/>
              <a:ext cx="3393165" cy="15875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B65A6274-A930-CE44-B560-F06B104F3B0E}"/>
                </a:ext>
              </a:extLst>
            </p:cNvPr>
            <p:cNvSpPr txBox="1"/>
            <p:nvPr/>
          </p:nvSpPr>
          <p:spPr>
            <a:xfrm>
              <a:off x="5721125" y="2541038"/>
              <a:ext cx="1957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Statistics domain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92B986FD-387B-0B49-A75E-4852CEBC60C2}"/>
                </a:ext>
              </a:extLst>
            </p:cNvPr>
            <p:cNvSpPr txBox="1"/>
            <p:nvPr/>
          </p:nvSpPr>
          <p:spPr>
            <a:xfrm>
              <a:off x="5421013" y="2870641"/>
              <a:ext cx="2680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(both ocean and land)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5894314-9BCD-804A-A504-FB51E287AC5A}"/>
              </a:ext>
            </a:extLst>
          </p:cNvPr>
          <p:cNvSpPr txBox="1"/>
          <p:nvPr/>
        </p:nvSpPr>
        <p:spPr>
          <a:xfrm>
            <a:off x="4228050" y="2817675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August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077C618-0C85-8B42-A76F-0604B5F581C2}"/>
              </a:ext>
            </a:extLst>
          </p:cNvPr>
          <p:cNvSpPr txBox="1"/>
          <p:nvPr/>
        </p:nvSpPr>
        <p:spPr>
          <a:xfrm>
            <a:off x="6755237" y="4770679"/>
            <a:ext cx="88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April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9A256BDA-3A9D-6E42-AF91-8BC7AE8C55BD}"/>
              </a:ext>
            </a:extLst>
          </p:cNvPr>
          <p:cNvCxnSpPr>
            <a:cxnSpLocks/>
          </p:cNvCxnSpPr>
          <p:nvPr/>
        </p:nvCxnSpPr>
        <p:spPr>
          <a:xfrm>
            <a:off x="5396366" y="3231212"/>
            <a:ext cx="439981" cy="41554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5AF20635-32B6-674B-801C-A3AE13FE80E9}"/>
              </a:ext>
            </a:extLst>
          </p:cNvPr>
          <p:cNvCxnSpPr>
            <a:cxnSpLocks/>
          </p:cNvCxnSpPr>
          <p:nvPr/>
        </p:nvCxnSpPr>
        <p:spPr>
          <a:xfrm flipH="1" flipV="1">
            <a:off x="6263210" y="4413006"/>
            <a:ext cx="492027" cy="35767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96C76D-23DD-4648-AA3A-0F996128B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572" y="1423219"/>
            <a:ext cx="11680049" cy="449827"/>
          </a:xfrm>
        </p:spPr>
        <p:txBody>
          <a:bodyPr/>
          <a:lstStyle/>
          <a:p>
            <a:r>
              <a:rPr lang="en-US" sz="2200" dirty="0">
                <a:latin typeface="+mn-lt"/>
              </a:rPr>
              <a:t>Lower predictability of the large-scale environment in August than April for the first 5 days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618F44-FCAB-3941-9D54-23A5BF590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5CD7FC9-2ACA-0E46-8E44-86A170F2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Large-scale environment predictability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30CC4E-6A3A-B147-85EB-F4E0CE63FB26}"/>
              </a:ext>
            </a:extLst>
          </p:cNvPr>
          <p:cNvSpPr txBox="1"/>
          <p:nvPr/>
        </p:nvSpPr>
        <p:spPr>
          <a:xfrm>
            <a:off x="1469523" y="1915941"/>
            <a:ext cx="8192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RMSE of 850 </a:t>
            </a:r>
            <a:r>
              <a:rPr lang="en-US" b="1" dirty="0" err="1"/>
              <a:t>hPa</a:t>
            </a:r>
            <a:r>
              <a:rPr lang="en-US" b="1" dirty="0"/>
              <a:t> humidity comparing MPAS with ERAI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8325" y="6488668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1AB00"/>
                </a:solidFill>
              </a:rPr>
              <a:t>Analysis Period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6784535" y="3638607"/>
            <a:ext cx="236282" cy="5519462"/>
          </a:xfrm>
          <a:prstGeom prst="leftBrace">
            <a:avLst>
              <a:gd name="adj1" fmla="val 39584"/>
              <a:gd name="adj2" fmla="val 50000"/>
            </a:avLst>
          </a:prstGeom>
          <a:ln>
            <a:solidFill>
              <a:srgbClr val="F1AB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0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+mn-lt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Regional convection permitting modeling is a viable approach for modeling MCS changes, but multiscale interactions are limited by the one-way coupled modeling framework</a:t>
            </a:r>
          </a:p>
          <a:p>
            <a:pPr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We are exploring non-hydrostatic global variable resolution models with regional refinement at convection permitting scale for modeling MCSs and their large-scale environment</a:t>
            </a:r>
          </a:p>
          <a:p>
            <a:pPr lvl="1"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MCSs are larger in spring than summer, supported by stronger synoptic environment </a:t>
            </a:r>
            <a:r>
              <a:rPr lang="en-US" sz="240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less predictability of MCSs during summer</a:t>
            </a:r>
          </a:p>
          <a:p>
            <a:pPr lvl="1"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Simulations with convective parameterization turned off perform better</a:t>
            </a:r>
          </a:p>
          <a:p>
            <a:pPr lvl="1"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Scale-aware physics are needed for modeling across the grey zone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49A7F4-EC86-B743-8D7E-4DC1C6AEE1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5613" y="6356350"/>
            <a:ext cx="2843212" cy="365125"/>
          </a:xfrm>
        </p:spPr>
        <p:txBody>
          <a:bodyPr/>
          <a:lstStyle/>
          <a:p>
            <a:fld id="{A505DBE7-0ACF-E348-BBE2-A615BCE1D79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5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39D7CE-D815-114D-8B1A-1C6184571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Precipitation diurnal cycle in August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4B655B-3C40-C048-9B97-79AE217CB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930" y="1345088"/>
            <a:ext cx="11640312" cy="1571692"/>
          </a:xfrm>
        </p:spPr>
        <p:txBody>
          <a:bodyPr/>
          <a:lstStyle/>
          <a:p>
            <a:r>
              <a:rPr lang="en-US" sz="2200" dirty="0"/>
              <a:t>Significant dry bias exists across all resolutions, particularly at night; diurnal cycle of precipitation completely out of phase with observation</a:t>
            </a:r>
          </a:p>
          <a:p>
            <a:r>
              <a:rPr lang="en-US" sz="2200" dirty="0"/>
              <a:t>Turning off ZM convection scheme:</a:t>
            </a:r>
          </a:p>
          <a:p>
            <a:pPr lvl="1"/>
            <a:r>
              <a:rPr lang="en-US" sz="2000" dirty="0"/>
              <a:t>Reduces early afternoon high precipitation biases</a:t>
            </a:r>
          </a:p>
          <a:p>
            <a:pPr lvl="1"/>
            <a:r>
              <a:rPr lang="en-US" sz="2000" dirty="0"/>
              <a:t>Increases nocturnal precipitation mildly but still largely underestimated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E8DB3A9-25E5-8C4E-B5D4-11698208D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F6B3F2-1C36-534B-A8C6-BA1CDF28F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30" y="3600339"/>
            <a:ext cx="5303520" cy="3098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3F73B9F-A6A4-8544-B2F2-CB9C403FE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120" y="3600339"/>
            <a:ext cx="5303520" cy="3098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39C5C4-3815-2B4D-806A-3455B068910E}"/>
              </a:ext>
            </a:extLst>
          </p:cNvPr>
          <p:cNvSpPr txBox="1"/>
          <p:nvPr/>
        </p:nvSpPr>
        <p:spPr>
          <a:xfrm>
            <a:off x="8464723" y="3140337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ZM Off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DFBB7C5-6897-4941-B3AB-787249D23D35}"/>
              </a:ext>
            </a:extLst>
          </p:cNvPr>
          <p:cNvSpPr txBox="1"/>
          <p:nvPr/>
        </p:nvSpPr>
        <p:spPr>
          <a:xfrm>
            <a:off x="2355662" y="3140337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ZM 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77AEB98-E047-3741-A728-ECA87F361C4B}"/>
              </a:ext>
            </a:extLst>
          </p:cNvPr>
          <p:cNvGrpSpPr/>
          <p:nvPr/>
        </p:nvGrpSpPr>
        <p:grpSpPr>
          <a:xfrm>
            <a:off x="685948" y="3924034"/>
            <a:ext cx="4686353" cy="2325600"/>
            <a:chOff x="685948" y="3924034"/>
            <a:chExt cx="4686353" cy="2325600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254BC7B2-7566-BE4F-B8DE-163F5CB83B88}"/>
                </a:ext>
              </a:extLst>
            </p:cNvPr>
            <p:cNvSpPr/>
            <p:nvPr/>
          </p:nvSpPr>
          <p:spPr>
            <a:xfrm>
              <a:off x="685948" y="3924034"/>
              <a:ext cx="1216800" cy="2325600"/>
            </a:xfrm>
            <a:prstGeom prst="ellipse">
              <a:avLst/>
            </a:prstGeom>
            <a:noFill/>
            <a:ln w="38100">
              <a:solidFill>
                <a:srgbClr val="F1AB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2E2C0A1-7D62-A945-9CE2-AD3D187BC6B8}"/>
                </a:ext>
              </a:extLst>
            </p:cNvPr>
            <p:cNvSpPr/>
            <p:nvPr/>
          </p:nvSpPr>
          <p:spPr>
            <a:xfrm>
              <a:off x="4539318" y="4711340"/>
              <a:ext cx="832983" cy="1424570"/>
            </a:xfrm>
            <a:prstGeom prst="ellipse">
              <a:avLst/>
            </a:prstGeom>
            <a:noFill/>
            <a:ln w="38100">
              <a:solidFill>
                <a:srgbClr val="F1AB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8A20E576-4346-4E4E-B87A-59DBAA95FF03}"/>
              </a:ext>
            </a:extLst>
          </p:cNvPr>
          <p:cNvGrpSpPr/>
          <p:nvPr/>
        </p:nvGrpSpPr>
        <p:grpSpPr>
          <a:xfrm>
            <a:off x="6644449" y="3907133"/>
            <a:ext cx="4701901" cy="2459609"/>
            <a:chOff x="6644449" y="3907133"/>
            <a:chExt cx="4701901" cy="2459609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AA3FD0D3-3057-6A47-A623-0DC251D0FF60}"/>
                </a:ext>
              </a:extLst>
            </p:cNvPr>
            <p:cNvSpPr/>
            <p:nvPr/>
          </p:nvSpPr>
          <p:spPr>
            <a:xfrm>
              <a:off x="6644449" y="3907133"/>
              <a:ext cx="1216800" cy="2325600"/>
            </a:xfrm>
            <a:prstGeom prst="ellipse">
              <a:avLst/>
            </a:prstGeom>
            <a:noFill/>
            <a:ln w="38100">
              <a:solidFill>
                <a:srgbClr val="F1AB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982F6D9-549D-9D43-A3CE-500E384F603B}"/>
                </a:ext>
              </a:extLst>
            </p:cNvPr>
            <p:cNvSpPr/>
            <p:nvPr/>
          </p:nvSpPr>
          <p:spPr>
            <a:xfrm>
              <a:off x="10513367" y="4825064"/>
              <a:ext cx="832983" cy="1424570"/>
            </a:xfrm>
            <a:prstGeom prst="ellipse">
              <a:avLst/>
            </a:prstGeom>
            <a:noFill/>
            <a:ln w="38100">
              <a:solidFill>
                <a:srgbClr val="F1AB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03C5BC9-90B7-E944-84FC-38E7ECF8C359}"/>
                </a:ext>
              </a:extLst>
            </p:cNvPr>
            <p:cNvSpPr txBox="1"/>
            <p:nvPr/>
          </p:nvSpPr>
          <p:spPr>
            <a:xfrm>
              <a:off x="6810103" y="4130690"/>
              <a:ext cx="16546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57500"/>
                  </a:solidFill>
                </a:rPr>
                <a:t>Afternoon</a:t>
              </a: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="" xmlns:a16="http://schemas.microsoft.com/office/drawing/2014/main" id="{5F8CBE24-96BF-DD4F-9784-C3BCCDD854B8}"/>
                </a:ext>
              </a:extLst>
            </p:cNvPr>
            <p:cNvSpPr/>
            <p:nvPr/>
          </p:nvSpPr>
          <p:spPr>
            <a:xfrm>
              <a:off x="7144559" y="4641669"/>
              <a:ext cx="249018" cy="508099"/>
            </a:xfrm>
            <a:prstGeom prst="downArrow">
              <a:avLst>
                <a:gd name="adj1" fmla="val 50000"/>
                <a:gd name="adj2" fmla="val 67486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rgbClr val="A83C0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>
              <a:extLst>
                <a:ext uri="{FF2B5EF4-FFF2-40B4-BE49-F238E27FC236}">
                  <a16:creationId xmlns="" xmlns:a16="http://schemas.microsoft.com/office/drawing/2014/main" id="{176E06FB-3B39-294C-99C0-C1EEEDAFE669}"/>
                </a:ext>
              </a:extLst>
            </p:cNvPr>
            <p:cNvSpPr/>
            <p:nvPr/>
          </p:nvSpPr>
          <p:spPr>
            <a:xfrm flipV="1">
              <a:off x="8386354" y="5599609"/>
              <a:ext cx="158565" cy="383180"/>
            </a:xfrm>
            <a:prstGeom prst="downArrow">
              <a:avLst>
                <a:gd name="adj1" fmla="val 50000"/>
                <a:gd name="adj2" fmla="val 67486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E32CE9C-3CAB-5845-9C2D-1FC298B4E780}"/>
                </a:ext>
              </a:extLst>
            </p:cNvPr>
            <p:cNvSpPr txBox="1"/>
            <p:nvPr/>
          </p:nvSpPr>
          <p:spPr>
            <a:xfrm>
              <a:off x="7861249" y="5905077"/>
              <a:ext cx="1620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Nocturnal</a:t>
              </a:r>
            </a:p>
          </p:txBody>
        </p:sp>
        <p:sp>
          <p:nvSpPr>
            <p:cNvPr id="17" name="Down Arrow 16">
              <a:extLst>
                <a:ext uri="{FF2B5EF4-FFF2-40B4-BE49-F238E27FC236}">
                  <a16:creationId xmlns="" xmlns:a16="http://schemas.microsoft.com/office/drawing/2014/main" id="{F5682D47-12D5-CE44-8053-03F41C79C7FD}"/>
                </a:ext>
              </a:extLst>
            </p:cNvPr>
            <p:cNvSpPr/>
            <p:nvPr/>
          </p:nvSpPr>
          <p:spPr>
            <a:xfrm>
              <a:off x="10805349" y="5091510"/>
              <a:ext cx="249018" cy="508099"/>
            </a:xfrm>
            <a:prstGeom prst="downArrow">
              <a:avLst>
                <a:gd name="adj1" fmla="val 50000"/>
                <a:gd name="adj2" fmla="val 67486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rgbClr val="A83C0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733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62" y="1"/>
            <a:ext cx="9354172" cy="1229018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Modeling MCSs and their large-scale environments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92472" y="1509572"/>
            <a:ext cx="6625163" cy="352099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342900" indent="-3429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609493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Most climate models with parameterized convection fail to represent MCSs, as reflected in precipitation biases</a:t>
            </a:r>
          </a:p>
          <a:p>
            <a:r>
              <a:rPr lang="en-US" sz="2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Three modeling approaches with computational requirements within reach:</a:t>
            </a:r>
          </a:p>
          <a:p>
            <a:pPr lvl="1"/>
            <a:r>
              <a:rPr lang="en-US" sz="20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Limited area models</a:t>
            </a:r>
          </a:p>
          <a:p>
            <a:pPr lvl="1"/>
            <a:r>
              <a:rPr lang="en-US" sz="20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Global variable resolution models</a:t>
            </a:r>
          </a:p>
          <a:p>
            <a:pPr lvl="1"/>
            <a:r>
              <a:rPr lang="en-US" sz="20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Multiscale modeling framework (MMF)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01009" y="1319808"/>
            <a:ext cx="187102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Chengzhu</a:t>
            </a:r>
            <a:r>
              <a:rPr lang="en-US" sz="1200" dirty="0"/>
              <a:t> Zhang (LLNL)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7317" y="1905101"/>
            <a:ext cx="27173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Diurnal cycle of precipitation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08" y="5027944"/>
            <a:ext cx="3228439" cy="16975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673" y="4899318"/>
            <a:ext cx="6282152" cy="18284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1882" y="3269487"/>
            <a:ext cx="2472743" cy="17589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128548" y="3060365"/>
            <a:ext cx="1488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242424"/>
                </a:solidFill>
              </a:defRPr>
            </a:lvl1pPr>
          </a:lstStyle>
          <a:p>
            <a:r>
              <a:rPr lang="en-US" dirty="0"/>
              <a:t>2m Temperature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2034" y="1398818"/>
            <a:ext cx="2382592" cy="175459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230728" y="1201795"/>
            <a:ext cx="117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242424"/>
                </a:solidFill>
              </a:defRPr>
            </a:lvl1pPr>
          </a:lstStyle>
          <a:p>
            <a:pPr algn="ctr"/>
            <a:r>
              <a:rPr lang="en-US" dirty="0"/>
              <a:t>Precipitation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17" y="4951377"/>
            <a:ext cx="1822683" cy="17939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ED1348F-16B6-F046-A31A-1A1F5171E939}"/>
              </a:ext>
            </a:extLst>
          </p:cNvPr>
          <p:cNvGrpSpPr/>
          <p:nvPr/>
        </p:nvGrpSpPr>
        <p:grpSpPr>
          <a:xfrm>
            <a:off x="6365791" y="2198397"/>
            <a:ext cx="3306243" cy="1443413"/>
            <a:chOff x="4678932" y="2105553"/>
            <a:chExt cx="4914900" cy="214570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10B1E82-08C4-5946-8EAC-44FAE130E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8932" y="2105553"/>
              <a:ext cx="4914900" cy="182201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14714A7A-FCFD-894C-B8F1-C5B0E4012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8932" y="3894140"/>
              <a:ext cx="4914900" cy="35712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D7ACFEC-A2B0-6F4B-8297-EF176D6C38DA}"/>
              </a:ext>
            </a:extLst>
          </p:cNvPr>
          <p:cNvSpPr txBox="1"/>
          <p:nvPr/>
        </p:nvSpPr>
        <p:spPr>
          <a:xfrm>
            <a:off x="7711214" y="2278923"/>
            <a:ext cx="521810" cy="284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</a:rPr>
              <a:t>OBS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AAF4B06A-3994-FF4C-81C9-14C44F1C8456}"/>
              </a:ext>
            </a:extLst>
          </p:cNvPr>
          <p:cNvCxnSpPr/>
          <p:nvPr/>
        </p:nvCxnSpPr>
        <p:spPr>
          <a:xfrm flipH="1">
            <a:off x="7535536" y="2487391"/>
            <a:ext cx="208326" cy="162668"/>
          </a:xfrm>
          <a:prstGeom prst="straightConnector1">
            <a:avLst/>
          </a:prstGeom>
          <a:noFill/>
          <a:ln w="25400" cap="flat" cmpd="sng" algn="ctr">
            <a:solidFill>
              <a:srgbClr val="242424"/>
            </a:solidFill>
            <a:prstDash val="solid"/>
            <a:tailEnd type="stealth" w="med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5985C6E-2081-5D4E-BF3C-8D80F87D986D}"/>
              </a:ext>
            </a:extLst>
          </p:cNvPr>
          <p:cNvSpPr txBox="1"/>
          <p:nvPr/>
        </p:nvSpPr>
        <p:spPr>
          <a:xfrm>
            <a:off x="6960399" y="3685908"/>
            <a:ext cx="2488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242424"/>
                </a:solidFill>
              </a:rPr>
              <a:t>VanWeverberg</a:t>
            </a:r>
            <a:r>
              <a:rPr lang="en-US" sz="1200" dirty="0">
                <a:solidFill>
                  <a:srgbClr val="242424"/>
                </a:solidFill>
              </a:rPr>
              <a:t> et al. (2018) JGR</a:t>
            </a:r>
          </a:p>
        </p:txBody>
      </p:sp>
    </p:spTree>
    <p:extLst>
      <p:ext uri="{BB962C8B-B14F-4D97-AF65-F5344CB8AC3E}">
        <p14:creationId xmlns:p14="http://schemas.microsoft.com/office/powerpoint/2010/main" val="191992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7BE16B-CADB-AD4F-97C0-17B2E4EF6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F845E26-3278-6845-A901-D1A85C3A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" y="0"/>
            <a:ext cx="10080980" cy="939800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Convection permitting modeling using MPAS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59F9FFE-F21E-EB42-ACE8-55DCC9009976}"/>
              </a:ext>
            </a:extLst>
          </p:cNvPr>
          <p:cNvGrpSpPr/>
          <p:nvPr/>
        </p:nvGrpSpPr>
        <p:grpSpPr>
          <a:xfrm>
            <a:off x="7604135" y="1694586"/>
            <a:ext cx="4245318" cy="4176127"/>
            <a:chOff x="113800" y="1013970"/>
            <a:chExt cx="3272790" cy="321945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A918B45-5E2F-704B-9618-2CE03D69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00" y="1013970"/>
              <a:ext cx="3272790" cy="32194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5FA880D-133E-5142-A15C-5B197F8B19CA}"/>
                </a:ext>
              </a:extLst>
            </p:cNvPr>
            <p:cNvSpPr txBox="1"/>
            <p:nvPr/>
          </p:nvSpPr>
          <p:spPr>
            <a:xfrm>
              <a:off x="1401580" y="2383039"/>
              <a:ext cx="697229" cy="403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4km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E52DF0D-2BF8-5747-97AC-70051D3D674D}"/>
                </a:ext>
              </a:extLst>
            </p:cNvPr>
            <p:cNvSpPr txBox="1"/>
            <p:nvPr/>
          </p:nvSpPr>
          <p:spPr>
            <a:xfrm>
              <a:off x="2277008" y="1571693"/>
              <a:ext cx="7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32km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75E4703C-B648-0240-83AC-4AE2302E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62" y="1432416"/>
            <a:ext cx="7041237" cy="5122572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In a variable resolution domain with a transition across the grey zone, a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scale-aware convection parameterization</a:t>
            </a:r>
            <a:r>
              <a:rPr lang="en-US" sz="2800" dirty="0">
                <a:latin typeface="+mn-lt"/>
              </a:rPr>
              <a:t> is needed to represent deep convection outside the convection permitting region</a:t>
            </a:r>
          </a:p>
          <a:p>
            <a:r>
              <a:rPr lang="en-US" sz="2800" dirty="0">
                <a:latin typeface="+mn-lt"/>
              </a:rPr>
              <a:t>Use initialized </a:t>
            </a:r>
            <a:r>
              <a:rPr lang="en-US" sz="2800" dirty="0" err="1">
                <a:latin typeface="+mn-lt"/>
              </a:rPr>
              <a:t>hindcasts</a:t>
            </a:r>
            <a:r>
              <a:rPr lang="en-US" sz="2800" dirty="0">
                <a:latin typeface="+mn-lt"/>
              </a:rPr>
              <a:t> to compare simulations:</a:t>
            </a:r>
          </a:p>
          <a:p>
            <a:pPr lvl="1"/>
            <a:r>
              <a:rPr lang="en-US" sz="2600" dirty="0">
                <a:latin typeface="+mn-lt"/>
              </a:rPr>
              <a:t>Zhang and McFarlane (ZM) </a:t>
            </a:r>
            <a:r>
              <a:rPr lang="mr-IN" sz="2600" dirty="0">
                <a:latin typeface="+mn-lt"/>
              </a:rPr>
              <a:t>–</a:t>
            </a:r>
            <a:r>
              <a:rPr lang="en-US" sz="2600" dirty="0">
                <a:latin typeface="+mn-lt"/>
              </a:rPr>
              <a:t> not scale aware</a:t>
            </a:r>
          </a:p>
          <a:p>
            <a:pPr lvl="1"/>
            <a:r>
              <a:rPr lang="en-US" sz="2600" dirty="0">
                <a:latin typeface="+mn-lt"/>
              </a:rPr>
              <a:t>No convection parameterization (CP)</a:t>
            </a:r>
          </a:p>
          <a:p>
            <a:pPr lvl="1"/>
            <a:r>
              <a:rPr lang="en-US" sz="2600" dirty="0" err="1"/>
              <a:t>Grell</a:t>
            </a:r>
            <a:r>
              <a:rPr lang="en-US" sz="2600" dirty="0"/>
              <a:t>-Freitas (GF) </a:t>
            </a:r>
            <a:r>
              <a:rPr lang="mr-IN" sz="2600" dirty="0"/>
              <a:t>–</a:t>
            </a:r>
            <a:r>
              <a:rPr lang="en-US" sz="2600" dirty="0"/>
              <a:t> scale aware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281ACA5-887C-D54E-BBE5-CD3B0FC62EBE}"/>
              </a:ext>
            </a:extLst>
          </p:cNvPr>
          <p:cNvSpPr txBox="1"/>
          <p:nvPr/>
        </p:nvSpPr>
        <p:spPr>
          <a:xfrm>
            <a:off x="10238890" y="3289769"/>
            <a:ext cx="1653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</a:rPr>
              <a:t>Transition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9B95AED1-2EC2-B245-AEEC-692B7820F57E}"/>
              </a:ext>
            </a:extLst>
          </p:cNvPr>
          <p:cNvCxnSpPr>
            <a:cxnSpLocks/>
          </p:cNvCxnSpPr>
          <p:nvPr/>
        </p:nvCxnSpPr>
        <p:spPr>
          <a:xfrm flipV="1">
            <a:off x="10238890" y="3053275"/>
            <a:ext cx="313440" cy="236494"/>
          </a:xfrm>
          <a:prstGeom prst="straightConnector1">
            <a:avLst/>
          </a:prstGeom>
          <a:ln w="34925" cmpd="sng">
            <a:solidFill>
              <a:srgbClr val="FF66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67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05CE4B-D814-C849-A12B-1157148C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45413"/>
            <a:ext cx="9601200" cy="786974"/>
          </a:xfrm>
        </p:spPr>
        <p:txBody>
          <a:bodyPr/>
          <a:lstStyle/>
          <a:p>
            <a:r>
              <a:rPr lang="en-US" sz="4000" dirty="0">
                <a:latin typeface="+mn-lt"/>
              </a:rPr>
              <a:t>Numerical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6454C9-1BAF-734E-B15E-27D3FB5BF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1" y="1408470"/>
            <a:ext cx="10971944" cy="2599630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MPAS with CAM5.4 physics and CLM4 land model</a:t>
            </a:r>
          </a:p>
          <a:p>
            <a:r>
              <a:rPr lang="en-US" sz="2400" dirty="0">
                <a:latin typeface="+mn-lt"/>
              </a:rPr>
              <a:t>Three variable resolution configurations: </a:t>
            </a:r>
            <a:r>
              <a:rPr lang="en-US" sz="2400" b="1" dirty="0">
                <a:latin typeface="+mn-lt"/>
              </a:rPr>
              <a:t>25</a:t>
            </a:r>
            <a:r>
              <a:rPr lang="en-US" sz="2400" dirty="0">
                <a:latin typeface="+mn-lt"/>
              </a:rPr>
              <a:t>-100 km, </a:t>
            </a:r>
            <a:r>
              <a:rPr lang="en-US" sz="2400" b="1" dirty="0">
                <a:latin typeface="+mn-lt"/>
              </a:rPr>
              <a:t>12</a:t>
            </a:r>
            <a:r>
              <a:rPr lang="en-US" sz="2400" dirty="0">
                <a:latin typeface="+mn-lt"/>
              </a:rPr>
              <a:t>-46 km, and </a:t>
            </a:r>
            <a:r>
              <a:rPr lang="en-US" sz="2400" b="1" dirty="0">
                <a:latin typeface="+mn-lt"/>
              </a:rPr>
              <a:t>4</a:t>
            </a:r>
            <a:r>
              <a:rPr lang="en-US" sz="2400" dirty="0">
                <a:latin typeface="+mn-lt"/>
              </a:rPr>
              <a:t>-32 km</a:t>
            </a:r>
          </a:p>
          <a:p>
            <a:r>
              <a:rPr lang="en-US" sz="2400" dirty="0" err="1">
                <a:latin typeface="+mn-lt"/>
              </a:rPr>
              <a:t>Hindcast</a:t>
            </a:r>
            <a:r>
              <a:rPr lang="en-US" sz="2400" dirty="0">
                <a:latin typeface="+mn-lt"/>
              </a:rPr>
              <a:t> simulations: 7 days, with first 2 days removed from analysis of each 5-day non-overlapping segments</a:t>
            </a:r>
          </a:p>
          <a:p>
            <a:r>
              <a:rPr lang="en-US" sz="2400" dirty="0">
                <a:latin typeface="+mn-lt"/>
              </a:rPr>
              <a:t>Initial conditions: atmosphere (ERAI), land (from a continuous climate run)</a:t>
            </a:r>
          </a:p>
          <a:p>
            <a:r>
              <a:rPr lang="en-US" sz="2400" dirty="0">
                <a:latin typeface="+mn-lt"/>
              </a:rPr>
              <a:t>Simulations: </a:t>
            </a:r>
            <a:r>
              <a:rPr lang="en-US" sz="2400" b="1" dirty="0">
                <a:solidFill>
                  <a:srgbClr val="00B050"/>
                </a:solidFill>
                <a:latin typeface="+mn-lt"/>
              </a:rPr>
              <a:t>April</a:t>
            </a:r>
            <a:r>
              <a:rPr lang="en-US" sz="2400" dirty="0">
                <a:latin typeface="+mn-lt"/>
              </a:rPr>
              <a:t> 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August </a:t>
            </a:r>
            <a:r>
              <a:rPr lang="en-US" sz="2400" dirty="0">
                <a:latin typeface="+mn-lt"/>
              </a:rPr>
              <a:t>for contrasting spring and summer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91B1CA-5FD6-8047-B123-3D01EEF53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B12AA01-C067-0848-B061-792A6E10B0C2}"/>
              </a:ext>
            </a:extLst>
          </p:cNvPr>
          <p:cNvGrpSpPr/>
          <p:nvPr/>
        </p:nvGrpSpPr>
        <p:grpSpPr>
          <a:xfrm>
            <a:off x="5074920" y="3958844"/>
            <a:ext cx="6171345" cy="2667154"/>
            <a:chOff x="4466894" y="3952001"/>
            <a:chExt cx="6171345" cy="266715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90FFAF8B-94E3-F24A-B12D-9138CC9CB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41489" y="4114517"/>
              <a:ext cx="3296750" cy="24778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A5E2C1A-E95C-4F46-9D9F-55E92A1CB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6894" y="4130068"/>
              <a:ext cx="2868337" cy="248908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5C6C2B2-D7BE-BC4F-B610-82B60009508D}"/>
                </a:ext>
              </a:extLst>
            </p:cNvPr>
            <p:cNvSpPr txBox="1"/>
            <p:nvPr/>
          </p:nvSpPr>
          <p:spPr>
            <a:xfrm>
              <a:off x="4869665" y="3975130"/>
              <a:ext cx="25516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B050"/>
                  </a:solidFill>
                </a:rPr>
                <a:t>April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E381DB9-90A9-7D40-9358-3F8BB53B21E6}"/>
                </a:ext>
              </a:extLst>
            </p:cNvPr>
            <p:cNvSpPr txBox="1"/>
            <p:nvPr/>
          </p:nvSpPr>
          <p:spPr>
            <a:xfrm>
              <a:off x="7495203" y="3952001"/>
              <a:ext cx="25473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</a:rPr>
                <a:t>August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46F2FD7-3A5E-6E40-B816-1944B8CDC7F0}"/>
              </a:ext>
            </a:extLst>
          </p:cNvPr>
          <p:cNvSpPr txBox="1"/>
          <p:nvPr/>
        </p:nvSpPr>
        <p:spPr>
          <a:xfrm>
            <a:off x="1722120" y="4944797"/>
            <a:ext cx="3346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Observed MCS Precipitation in 2011</a:t>
            </a:r>
          </a:p>
        </p:txBody>
      </p:sp>
    </p:spTree>
    <p:extLst>
      <p:ext uri="{BB962C8B-B14F-4D97-AF65-F5344CB8AC3E}">
        <p14:creationId xmlns:p14="http://schemas.microsoft.com/office/powerpoint/2010/main" val="380242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F5F1A8-9DCB-AE41-84E2-B9D39DA7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01168"/>
            <a:ext cx="7415349" cy="868680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MCS Tracking Algorithm (FLEXTRKR) for Evaluating Climate Model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25948B4-E606-704B-B4DF-E8F14353D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DED29C-C282-484E-B06E-F2FCC787219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11031" y="1299761"/>
            <a:ext cx="7232580" cy="1658520"/>
          </a:xfrm>
        </p:spPr>
        <p:txBody>
          <a:bodyPr/>
          <a:lstStyle/>
          <a:p>
            <a:pPr marL="233363" indent="-233363"/>
            <a:r>
              <a:rPr lang="en-US" sz="1600" dirty="0">
                <a:solidFill>
                  <a:schemeClr val="tx1"/>
                </a:solidFill>
              </a:rPr>
              <a:t>New MCS tracking algorithm (FLEXTRKR) is developed for next-generation climate models (∆x = 12 km, 25 km)</a:t>
            </a:r>
          </a:p>
          <a:p>
            <a:pPr marL="766670" lvl="1" indent="-233363"/>
            <a:r>
              <a:rPr lang="en-US" sz="1400" dirty="0">
                <a:solidFill>
                  <a:schemeClr val="tx1"/>
                </a:solidFill>
              </a:rPr>
              <a:t>Input variables: OLR, precipitation (hourly)</a:t>
            </a:r>
          </a:p>
          <a:p>
            <a:pPr marL="233363" indent="-233363"/>
            <a:r>
              <a:rPr lang="en-US" sz="1600" dirty="0">
                <a:solidFill>
                  <a:schemeClr val="tx1"/>
                </a:solidFill>
              </a:rPr>
              <a:t>FLEXTRKR </a:t>
            </a:r>
            <a:r>
              <a:rPr lang="en-US" sz="1600" dirty="0"/>
              <a:t>provides consistent </a:t>
            </a:r>
            <a:r>
              <a:rPr lang="en-US" sz="1600" dirty="0">
                <a:solidFill>
                  <a:schemeClr val="tx1"/>
                </a:solidFill>
              </a:rPr>
              <a:t>MCS statistics across resolutions</a:t>
            </a:r>
          </a:p>
          <a:p>
            <a:pPr marL="233363" indent="-233363"/>
            <a:r>
              <a:rPr lang="en-US" sz="1600" dirty="0"/>
              <a:t>FLEXTRKR is applied to MPAS simulations to track MCSs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 descr="mcs_4km_25km_tb_rain_20110520_1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827" y="761418"/>
            <a:ext cx="4323585" cy="3502074"/>
          </a:xfrm>
          <a:prstGeom prst="rect">
            <a:avLst/>
          </a:prstGeom>
          <a:gradFill rotWithShape="1">
            <a:gsLst>
              <a:gs pos="0">
                <a:srgbClr val="007229">
                  <a:tint val="100000"/>
                  <a:shade val="100000"/>
                  <a:satMod val="130000"/>
                </a:srgbClr>
              </a:gs>
              <a:gs pos="100000">
                <a:srgbClr val="00722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8" name="Alternate Process 7"/>
          <p:cNvSpPr/>
          <p:nvPr/>
        </p:nvSpPr>
        <p:spPr>
          <a:xfrm>
            <a:off x="8435059" y="436872"/>
            <a:ext cx="970389" cy="304721"/>
          </a:xfrm>
          <a:prstGeom prst="flowChartAlternateProcess">
            <a:avLst/>
          </a:prstGeom>
          <a:gradFill rotWithShape="1">
            <a:gsLst>
              <a:gs pos="0">
                <a:srgbClr val="007229">
                  <a:tint val="100000"/>
                  <a:shade val="100000"/>
                  <a:satMod val="130000"/>
                </a:srgbClr>
              </a:gs>
              <a:gs pos="100000">
                <a:srgbClr val="00722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722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 defTabSz="609448"/>
            <a:r>
              <a:rPr lang="en-US" sz="1333" b="1" kern="0" dirty="0">
                <a:solidFill>
                  <a:schemeClr val="tx1"/>
                </a:solidFill>
                <a:latin typeface="Arial"/>
              </a:rPr>
              <a:t>4 km</a:t>
            </a:r>
          </a:p>
        </p:txBody>
      </p:sp>
      <p:sp>
        <p:nvSpPr>
          <p:cNvPr id="9" name="Alternate Process 8"/>
          <p:cNvSpPr/>
          <p:nvPr/>
        </p:nvSpPr>
        <p:spPr>
          <a:xfrm>
            <a:off x="10604526" y="436871"/>
            <a:ext cx="970389" cy="304721"/>
          </a:xfrm>
          <a:prstGeom prst="flowChartAlternateProcess">
            <a:avLst/>
          </a:prstGeom>
          <a:gradFill rotWithShape="1">
            <a:gsLst>
              <a:gs pos="0">
                <a:srgbClr val="A83C0F">
                  <a:tint val="100000"/>
                  <a:shade val="100000"/>
                  <a:satMod val="130000"/>
                </a:srgbClr>
              </a:gs>
              <a:gs pos="100000">
                <a:srgbClr val="A83C0F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A83C0F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 defTabSz="609448"/>
            <a:r>
              <a:rPr lang="en-US" sz="1333" b="1" kern="0" dirty="0">
                <a:solidFill>
                  <a:schemeClr val="tx1"/>
                </a:solidFill>
                <a:latin typeface="Arial"/>
              </a:rPr>
              <a:t>25 km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9377907" y="1489077"/>
            <a:ext cx="1161752" cy="234610"/>
          </a:xfrm>
          <a:prstGeom prst="rightArrow">
            <a:avLst>
              <a:gd name="adj1" fmla="val 50000"/>
              <a:gd name="adj2" fmla="val 88298"/>
            </a:avLst>
          </a:prstGeom>
          <a:gradFill flip="none" rotWithShape="1">
            <a:gsLst>
              <a:gs pos="0">
                <a:srgbClr val="14E25D"/>
              </a:gs>
              <a:gs pos="100000">
                <a:srgbClr val="FFFFFF"/>
              </a:gs>
            </a:gsLst>
            <a:lin ang="0" scaled="1"/>
            <a:tileRect/>
          </a:gradFill>
          <a:ln w="19050">
            <a:solidFill>
              <a:srgbClr val="4D8963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9272397" y="1202973"/>
            <a:ext cx="1265228" cy="276998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8000"/>
                </a:solidFill>
              </a:rPr>
              <a:t>Down-sample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9366415" y="3247589"/>
            <a:ext cx="1161752" cy="234610"/>
          </a:xfrm>
          <a:prstGeom prst="rightArrow">
            <a:avLst>
              <a:gd name="adj1" fmla="val 50000"/>
              <a:gd name="adj2" fmla="val 88298"/>
            </a:avLst>
          </a:prstGeom>
          <a:gradFill flip="none" rotWithShape="1">
            <a:gsLst>
              <a:gs pos="0">
                <a:srgbClr val="14E25D"/>
              </a:gs>
              <a:gs pos="100000">
                <a:srgbClr val="FFFFFF"/>
              </a:gs>
            </a:gsLst>
            <a:lin ang="0" scaled="1"/>
            <a:tileRect/>
          </a:gradFill>
          <a:ln w="19050">
            <a:solidFill>
              <a:srgbClr val="4D8963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9205497" y="2958281"/>
            <a:ext cx="1399029" cy="276998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8000"/>
                </a:solidFill>
              </a:rPr>
              <a:t>Down-sample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F0381C-8BF9-394B-9D35-6AF7C4DD7779}"/>
              </a:ext>
            </a:extLst>
          </p:cNvPr>
          <p:cNvSpPr txBox="1"/>
          <p:nvPr/>
        </p:nvSpPr>
        <p:spPr>
          <a:xfrm>
            <a:off x="7543611" y="2647266"/>
            <a:ext cx="828136" cy="23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>
                <a:solidFill>
                  <a:schemeClr val="accent2">
                    <a:lumMod val="75000"/>
                  </a:schemeClr>
                </a:solidFill>
              </a:rPr>
              <a:t>MCS mask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696420F8-3BC1-0F4E-97DB-21994BB7D01A}"/>
              </a:ext>
            </a:extLst>
          </p:cNvPr>
          <p:cNvCxnSpPr>
            <a:cxnSpLocks/>
          </p:cNvCxnSpPr>
          <p:nvPr/>
        </p:nvCxnSpPr>
        <p:spPr>
          <a:xfrm>
            <a:off x="8265595" y="2817342"/>
            <a:ext cx="260712" cy="193190"/>
          </a:xfrm>
          <a:prstGeom prst="straightConnector1">
            <a:avLst/>
          </a:prstGeom>
          <a:ln>
            <a:solidFill>
              <a:srgbClr val="D1742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26555E5E-D274-FF45-8676-CBE1A11B5592}"/>
              </a:ext>
            </a:extLst>
          </p:cNvPr>
          <p:cNvGrpSpPr/>
          <p:nvPr/>
        </p:nvGrpSpPr>
        <p:grpSpPr>
          <a:xfrm>
            <a:off x="6285565" y="4458833"/>
            <a:ext cx="5839863" cy="1978885"/>
            <a:chOff x="5014780" y="3698976"/>
            <a:chExt cx="3741838" cy="1267952"/>
          </a:xfrm>
        </p:grpSpPr>
        <p:pic>
          <p:nvPicPr>
            <p:cNvPr id="36" name="Picture 35" descr="mcs_allseason_lifetime_size_speed_pdf_4-12-25km.png">
              <a:extLst>
                <a:ext uri="{FF2B5EF4-FFF2-40B4-BE49-F238E27FC236}">
                  <a16:creationId xmlns="" xmlns:a16="http://schemas.microsoft.com/office/drawing/2014/main" id="{8E8FB532-9B90-BB44-B06A-743C80EB2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4780" y="3698976"/>
              <a:ext cx="1283823" cy="1267952"/>
            </a:xfrm>
            <a:prstGeom prst="rect">
              <a:avLst/>
            </a:prstGeom>
          </p:spPr>
        </p:pic>
        <p:pic>
          <p:nvPicPr>
            <p:cNvPr id="38" name="Picture 37" descr="mcs_allseason_lifetime_size_speed_pdf_4-12-25km.png">
              <a:extLst>
                <a:ext uri="{FF2B5EF4-FFF2-40B4-BE49-F238E27FC236}">
                  <a16:creationId xmlns="" xmlns:a16="http://schemas.microsoft.com/office/drawing/2014/main" id="{BB6EDD1A-9591-E24C-BE0C-381687A4D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3213" y="3714751"/>
              <a:ext cx="2523405" cy="125217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3E3812B-DBD1-2440-8B63-196FEDA2CF88}"/>
              </a:ext>
            </a:extLst>
          </p:cNvPr>
          <p:cNvSpPr txBox="1"/>
          <p:nvPr/>
        </p:nvSpPr>
        <p:spPr>
          <a:xfrm>
            <a:off x="7027699" y="6437718"/>
            <a:ext cx="4594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Consistent MCS lifetime, size, speed across resolutions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A2EDBAC7-D0F2-3E43-A872-CBCE2E0755CB}"/>
              </a:ext>
            </a:extLst>
          </p:cNvPr>
          <p:cNvGrpSpPr/>
          <p:nvPr/>
        </p:nvGrpSpPr>
        <p:grpSpPr>
          <a:xfrm>
            <a:off x="1759842" y="2751376"/>
            <a:ext cx="4360595" cy="4071842"/>
            <a:chOff x="1113651" y="2552837"/>
            <a:chExt cx="4464256" cy="4168639"/>
          </a:xfrm>
        </p:grpSpPr>
        <p:pic>
          <p:nvPicPr>
            <p:cNvPr id="58" name="Picture 57" descr="mcs_rainhov_4km_12km_25km_201104.png">
              <a:extLst>
                <a:ext uri="{FF2B5EF4-FFF2-40B4-BE49-F238E27FC236}">
                  <a16:creationId xmlns="" xmlns:a16="http://schemas.microsoft.com/office/drawing/2014/main" id="{E6CF7308-C525-A243-8809-C5D1E9CA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51" y="2606676"/>
              <a:ext cx="4464256" cy="4114800"/>
            </a:xfrm>
            <a:prstGeom prst="rect">
              <a:avLst/>
            </a:prstGeom>
          </p:spPr>
        </p:pic>
        <p:sp>
          <p:nvSpPr>
            <p:cNvPr id="59" name="Alternate Process 58">
              <a:extLst>
                <a:ext uri="{FF2B5EF4-FFF2-40B4-BE49-F238E27FC236}">
                  <a16:creationId xmlns="" xmlns:a16="http://schemas.microsoft.com/office/drawing/2014/main" id="{AD425EAC-913C-E641-9D78-D454E9BEA056}"/>
                </a:ext>
              </a:extLst>
            </p:cNvPr>
            <p:cNvSpPr/>
            <p:nvPr/>
          </p:nvSpPr>
          <p:spPr>
            <a:xfrm>
              <a:off x="1548278" y="2552837"/>
              <a:ext cx="951308" cy="301095"/>
            </a:xfrm>
            <a:prstGeom prst="flowChartAlternateProcess">
              <a:avLst/>
            </a:prstGeom>
            <a:gradFill rotWithShape="1">
              <a:gsLst>
                <a:gs pos="0">
                  <a:srgbClr val="007229">
                    <a:tint val="100000"/>
                    <a:shade val="100000"/>
                    <a:satMod val="130000"/>
                  </a:srgbClr>
                </a:gs>
                <a:gs pos="100000">
                  <a:srgbClr val="00722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722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rtlCol="0">
              <a:noAutofit/>
            </a:bodyPr>
            <a:lstStyle/>
            <a:p>
              <a:pPr algn="ctr" defTabSz="609448">
                <a:defRPr/>
              </a:pPr>
              <a:r>
                <a:rPr lang="en-US" sz="1333" b="1" kern="0" dirty="0">
                  <a:latin typeface="Arial"/>
                </a:rPr>
                <a:t>4 km</a:t>
              </a:r>
            </a:p>
          </p:txBody>
        </p:sp>
        <p:sp>
          <p:nvSpPr>
            <p:cNvPr id="60" name="Alternate Process 59">
              <a:extLst>
                <a:ext uri="{FF2B5EF4-FFF2-40B4-BE49-F238E27FC236}">
                  <a16:creationId xmlns="" xmlns:a16="http://schemas.microsoft.com/office/drawing/2014/main" id="{D658391C-91B5-0B47-BBCE-45AC4802EF79}"/>
                </a:ext>
              </a:extLst>
            </p:cNvPr>
            <p:cNvSpPr/>
            <p:nvPr/>
          </p:nvSpPr>
          <p:spPr>
            <a:xfrm>
              <a:off x="4490443" y="2552837"/>
              <a:ext cx="885268" cy="301095"/>
            </a:xfrm>
            <a:prstGeom prst="flowChartAlternateProcess">
              <a:avLst/>
            </a:prstGeom>
            <a:gradFill rotWithShape="1">
              <a:gsLst>
                <a:gs pos="0">
                  <a:srgbClr val="A83C0F">
                    <a:tint val="100000"/>
                    <a:shade val="100000"/>
                    <a:satMod val="130000"/>
                  </a:srgbClr>
                </a:gs>
                <a:gs pos="100000">
                  <a:srgbClr val="A83C0F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A83C0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rtlCol="0">
              <a:noAutofit/>
            </a:bodyPr>
            <a:lstStyle/>
            <a:p>
              <a:pPr algn="ctr" defTabSz="609448">
                <a:defRPr/>
              </a:pPr>
              <a:r>
                <a:rPr lang="en-US" sz="1333" b="1" kern="0" dirty="0">
                  <a:latin typeface="Arial"/>
                </a:rPr>
                <a:t>25 km</a:t>
              </a:r>
            </a:p>
          </p:txBody>
        </p:sp>
        <p:sp>
          <p:nvSpPr>
            <p:cNvPr id="61" name="Alternate Process 60">
              <a:extLst>
                <a:ext uri="{FF2B5EF4-FFF2-40B4-BE49-F238E27FC236}">
                  <a16:creationId xmlns="" xmlns:a16="http://schemas.microsoft.com/office/drawing/2014/main" id="{7E1D3945-ADB6-3E4D-8FCF-05C6CFA049A3}"/>
                </a:ext>
              </a:extLst>
            </p:cNvPr>
            <p:cNvSpPr/>
            <p:nvPr/>
          </p:nvSpPr>
          <p:spPr>
            <a:xfrm>
              <a:off x="2987610" y="2552837"/>
              <a:ext cx="868849" cy="301095"/>
            </a:xfrm>
            <a:prstGeom prst="flowChartAlternateProcess">
              <a:avLst/>
            </a:prstGeom>
            <a:gradFill rotWithShape="1">
              <a:gsLst>
                <a:gs pos="0">
                  <a:srgbClr val="007FAC">
                    <a:tint val="100000"/>
                    <a:shade val="100000"/>
                    <a:satMod val="130000"/>
                  </a:srgbClr>
                </a:gs>
                <a:gs pos="100000">
                  <a:srgbClr val="007FAC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7FA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rtlCol="0">
              <a:noAutofit/>
            </a:bodyPr>
            <a:lstStyle/>
            <a:p>
              <a:pPr algn="ctr" defTabSz="609448">
                <a:defRPr/>
              </a:pPr>
              <a:r>
                <a:rPr lang="en-US" sz="1333" b="1" kern="0" dirty="0">
                  <a:latin typeface="Arial"/>
                </a:rPr>
                <a:t>12 km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8A914E3D-ACAA-064D-BE5A-FC0609FBB4FD}"/>
                </a:ext>
              </a:extLst>
            </p:cNvPr>
            <p:cNvCxnSpPr/>
            <p:nvPr/>
          </p:nvCxnSpPr>
          <p:spPr>
            <a:xfrm flipV="1">
              <a:off x="2224973" y="2878931"/>
              <a:ext cx="0" cy="3264694"/>
            </a:xfrm>
            <a:prstGeom prst="line">
              <a:avLst/>
            </a:prstGeom>
            <a:noFill/>
            <a:ln w="12700" cap="flat" cmpd="sng" algn="ctr">
              <a:solidFill>
                <a:srgbClr val="707276"/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9708A440-D696-6F46-B4BE-65A52AE48416}"/>
                </a:ext>
              </a:extLst>
            </p:cNvPr>
            <p:cNvCxnSpPr/>
            <p:nvPr/>
          </p:nvCxnSpPr>
          <p:spPr>
            <a:xfrm flipV="1">
              <a:off x="3709784" y="2878931"/>
              <a:ext cx="0" cy="3264694"/>
            </a:xfrm>
            <a:prstGeom prst="line">
              <a:avLst/>
            </a:prstGeom>
            <a:noFill/>
            <a:ln w="12700" cap="flat" cmpd="sng" algn="ctr">
              <a:solidFill>
                <a:srgbClr val="707276"/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A45341EF-5982-3B43-888A-57B3E8AA7CAD}"/>
                </a:ext>
              </a:extLst>
            </p:cNvPr>
            <p:cNvCxnSpPr/>
            <p:nvPr/>
          </p:nvCxnSpPr>
          <p:spPr>
            <a:xfrm flipV="1">
              <a:off x="5194596" y="2878931"/>
              <a:ext cx="0" cy="3264694"/>
            </a:xfrm>
            <a:prstGeom prst="line">
              <a:avLst/>
            </a:prstGeom>
            <a:noFill/>
            <a:ln w="12700" cap="flat" cmpd="sng" algn="ctr">
              <a:solidFill>
                <a:srgbClr val="707276"/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FC42A7-8834-B848-AA2A-C4FF4AA27956}"/>
              </a:ext>
            </a:extLst>
          </p:cNvPr>
          <p:cNvSpPr/>
          <p:nvPr/>
        </p:nvSpPr>
        <p:spPr>
          <a:xfrm>
            <a:off x="70424" y="4098974"/>
            <a:ext cx="1733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indent="-7938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Most MCS events are captured consistently across resolutions</a:t>
            </a:r>
          </a:p>
        </p:txBody>
      </p:sp>
    </p:spTree>
    <p:extLst>
      <p:ext uri="{BB962C8B-B14F-4D97-AF65-F5344CB8AC3E}">
        <p14:creationId xmlns:p14="http://schemas.microsoft.com/office/powerpoint/2010/main" val="14826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FB4345-2655-094B-A87F-CA27D3B1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n-lt"/>
              </a:rPr>
              <a:t>MCSs in April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C05FCC-0AA9-C34C-9A27-EACFCB78A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572" y="1393722"/>
            <a:ext cx="11640312" cy="833285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Large precipitation events and some MCSs embedded within are well captured even at 12 km and 25 km resolution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206B58-8E57-A040-91DD-A3B9A010A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BBC7376-2F55-0B4F-9E4B-A1A2B619C9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3" y="2944619"/>
            <a:ext cx="5760720" cy="3776857"/>
          </a:xfrm>
          <a:prstGeom prst="rect">
            <a:avLst/>
          </a:prstGeom>
        </p:spPr>
      </p:pic>
      <p:sp>
        <p:nvSpPr>
          <p:cNvPr id="9" name="Alternate Process 8">
            <a:extLst>
              <a:ext uri="{FF2B5EF4-FFF2-40B4-BE49-F238E27FC236}">
                <a16:creationId xmlns="" xmlns:a16="http://schemas.microsoft.com/office/drawing/2014/main" id="{44918FC2-8D02-6D4D-A480-5522DB4C07F1}"/>
              </a:ext>
            </a:extLst>
          </p:cNvPr>
          <p:cNvSpPr/>
          <p:nvPr/>
        </p:nvSpPr>
        <p:spPr>
          <a:xfrm>
            <a:off x="558576" y="2695378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OBS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="" xmlns:a16="http://schemas.microsoft.com/office/drawing/2014/main" id="{31847962-5CDA-1B41-9680-A6344CDEED89}"/>
              </a:ext>
            </a:extLst>
          </p:cNvPr>
          <p:cNvSpPr/>
          <p:nvPr/>
        </p:nvSpPr>
        <p:spPr>
          <a:xfrm>
            <a:off x="4807618" y="2680629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25 km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="" xmlns:a16="http://schemas.microsoft.com/office/drawing/2014/main" id="{B7ADF062-50F1-B047-B65C-0297D8DE3369}"/>
              </a:ext>
            </a:extLst>
          </p:cNvPr>
          <p:cNvSpPr/>
          <p:nvPr/>
        </p:nvSpPr>
        <p:spPr>
          <a:xfrm>
            <a:off x="3450978" y="2695378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12 km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="" xmlns:a16="http://schemas.microsoft.com/office/drawing/2014/main" id="{9FB0F828-2DE5-9C41-9150-C7EDE6DD7BDC}"/>
              </a:ext>
            </a:extLst>
          </p:cNvPr>
          <p:cNvSpPr/>
          <p:nvPr/>
        </p:nvSpPr>
        <p:spPr>
          <a:xfrm>
            <a:off x="2034200" y="2695378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4 km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1656062-2B14-3743-B8F9-942AB28083AC}"/>
              </a:ext>
            </a:extLst>
          </p:cNvPr>
          <p:cNvGrpSpPr/>
          <p:nvPr/>
        </p:nvGrpSpPr>
        <p:grpSpPr>
          <a:xfrm>
            <a:off x="1896974" y="3479074"/>
            <a:ext cx="3988526" cy="2008909"/>
            <a:chOff x="1924594" y="3454136"/>
            <a:chExt cx="3988526" cy="200890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63E93C70-8FDA-4743-9C4C-BF85C31D05F2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5463045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B4907BBE-F2B8-FB41-A8DF-FC5F5E412EB4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958739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FF3D9386-1C01-F642-BAF4-68BD558C96EA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462747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D9546AFC-6AB7-9047-B29A-40512B493034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3958441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EEDE18BD-C061-7643-BCB6-D09FA90A6C46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3454136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2772CD2-3CB2-1746-9B7F-6F2B8000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931873"/>
            <a:ext cx="5760719" cy="377685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4C4E350-2382-D948-8881-6F0631F12D1F}"/>
              </a:ext>
            </a:extLst>
          </p:cNvPr>
          <p:cNvGrpSpPr/>
          <p:nvPr/>
        </p:nvGrpSpPr>
        <p:grpSpPr>
          <a:xfrm>
            <a:off x="7761838" y="3479074"/>
            <a:ext cx="3988526" cy="2008909"/>
            <a:chOff x="1924594" y="3454136"/>
            <a:chExt cx="3988526" cy="200890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3F988A71-0F48-2A47-B56A-89671F11ECC6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5463045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9EDE9111-9612-D844-85E5-8035E09B24A3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958739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487F367C-A0A1-894C-91AB-7A476404DD47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462747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D1A30324-9D0E-A54A-90B1-819F28DB0618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3958441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6867F9F5-2301-BF45-BE1E-C2A84AAE195F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3454136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Alternate Process 30">
            <a:extLst>
              <a:ext uri="{FF2B5EF4-FFF2-40B4-BE49-F238E27FC236}">
                <a16:creationId xmlns="" xmlns:a16="http://schemas.microsoft.com/office/drawing/2014/main" id="{16BC9C3C-A9E3-EE42-AB24-D818D294AC39}"/>
              </a:ext>
            </a:extLst>
          </p:cNvPr>
          <p:cNvSpPr/>
          <p:nvPr/>
        </p:nvSpPr>
        <p:spPr>
          <a:xfrm>
            <a:off x="6448099" y="2729791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OBS</a:t>
            </a:r>
          </a:p>
        </p:txBody>
      </p:sp>
      <p:sp>
        <p:nvSpPr>
          <p:cNvPr id="32" name="Alternate Process 31">
            <a:extLst>
              <a:ext uri="{FF2B5EF4-FFF2-40B4-BE49-F238E27FC236}">
                <a16:creationId xmlns="" xmlns:a16="http://schemas.microsoft.com/office/drawing/2014/main" id="{53A0D937-0CB6-5D4C-949F-2B19BD804D2D}"/>
              </a:ext>
            </a:extLst>
          </p:cNvPr>
          <p:cNvSpPr/>
          <p:nvPr/>
        </p:nvSpPr>
        <p:spPr>
          <a:xfrm>
            <a:off x="10697141" y="2715042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25 km</a:t>
            </a:r>
          </a:p>
        </p:txBody>
      </p:sp>
      <p:sp>
        <p:nvSpPr>
          <p:cNvPr id="33" name="Alternate Process 32">
            <a:extLst>
              <a:ext uri="{FF2B5EF4-FFF2-40B4-BE49-F238E27FC236}">
                <a16:creationId xmlns="" xmlns:a16="http://schemas.microsoft.com/office/drawing/2014/main" id="{BF66AFF9-D621-484D-9113-675F027261FF}"/>
              </a:ext>
            </a:extLst>
          </p:cNvPr>
          <p:cNvSpPr/>
          <p:nvPr/>
        </p:nvSpPr>
        <p:spPr>
          <a:xfrm>
            <a:off x="9340501" y="2729791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12 km</a:t>
            </a:r>
          </a:p>
        </p:txBody>
      </p:sp>
      <p:sp>
        <p:nvSpPr>
          <p:cNvPr id="34" name="Alternate Process 33">
            <a:extLst>
              <a:ext uri="{FF2B5EF4-FFF2-40B4-BE49-F238E27FC236}">
                <a16:creationId xmlns="" xmlns:a16="http://schemas.microsoft.com/office/drawing/2014/main" id="{00437E18-1CF6-ED4A-87C0-B4B0CD3DA0D4}"/>
              </a:ext>
            </a:extLst>
          </p:cNvPr>
          <p:cNvSpPr/>
          <p:nvPr/>
        </p:nvSpPr>
        <p:spPr>
          <a:xfrm>
            <a:off x="7923723" y="2729791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4 km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9F661E1-76F3-FA43-98BB-302F758A41C3}"/>
              </a:ext>
            </a:extLst>
          </p:cNvPr>
          <p:cNvSpPr txBox="1"/>
          <p:nvPr/>
        </p:nvSpPr>
        <p:spPr>
          <a:xfrm>
            <a:off x="7754904" y="2241754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MCS precipitation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AF637FE-51D0-E943-AB23-CDF0B9F1B511}"/>
              </a:ext>
            </a:extLst>
          </p:cNvPr>
          <p:cNvSpPr txBox="1"/>
          <p:nvPr/>
        </p:nvSpPr>
        <p:spPr>
          <a:xfrm>
            <a:off x="1668966" y="2231922"/>
            <a:ext cx="2826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Total precipitation</a:t>
            </a:r>
          </a:p>
        </p:txBody>
      </p:sp>
    </p:spTree>
    <p:extLst>
      <p:ext uri="{BB962C8B-B14F-4D97-AF65-F5344CB8AC3E}">
        <p14:creationId xmlns:p14="http://schemas.microsoft.com/office/powerpoint/2010/main" val="288976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D28DF3-7180-164F-A036-EA255821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 MCS Precipitation Feature Evolution in April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350210-2FAE-0041-9E35-5BD23EB47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374008"/>
            <a:ext cx="11640312" cy="1295515"/>
          </a:xfrm>
        </p:spPr>
        <p:txBody>
          <a:bodyPr/>
          <a:lstStyle/>
          <a:p>
            <a:r>
              <a:rPr lang="en-US" sz="2400" dirty="0"/>
              <a:t>4 km simulated MCS PFs evolution agree well with observations</a:t>
            </a:r>
          </a:p>
          <a:p>
            <a:r>
              <a:rPr lang="en-US" sz="2400" dirty="0"/>
              <a:t>25 km MCS-like PFs are larger and weaker</a:t>
            </a:r>
          </a:p>
          <a:p>
            <a:r>
              <a:rPr lang="en-US" sz="2400" dirty="0"/>
              <a:t>12 km simulations have largest bias, could be due to small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3226F10-D354-F44D-9683-20F069137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E45E3E-ADF7-7E40-9BAF-768FCF5A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52" y="2835253"/>
            <a:ext cx="9144000" cy="35400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8A5A02B-C555-374E-BA02-715D1AE37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852" y="2835252"/>
            <a:ext cx="9144000" cy="35400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77E5539-7492-6543-B906-1C559F671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852" y="2835252"/>
            <a:ext cx="9144000" cy="354003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92F0373F-4CE6-E44D-9074-A101D25C43D0}"/>
              </a:ext>
            </a:extLst>
          </p:cNvPr>
          <p:cNvGrpSpPr/>
          <p:nvPr/>
        </p:nvGrpSpPr>
        <p:grpSpPr>
          <a:xfrm>
            <a:off x="1209866" y="6169580"/>
            <a:ext cx="4959129" cy="593977"/>
            <a:chOff x="1209866" y="6169580"/>
            <a:chExt cx="4959129" cy="593977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8F963F0-7A88-454C-B821-13FA323F7331}"/>
                </a:ext>
              </a:extLst>
            </p:cNvPr>
            <p:cNvSpPr txBox="1"/>
            <p:nvPr/>
          </p:nvSpPr>
          <p:spPr>
            <a:xfrm>
              <a:off x="1209866" y="6169580"/>
              <a:ext cx="1146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992E">
                      <a:lumMod val="75000"/>
                    </a:srgbClr>
                  </a:solidFill>
                  <a:effectLst/>
                  <a:uLnTx/>
                  <a:uFillTx/>
                </a:rPr>
                <a:t>Initiation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FE7E7C8-F291-2B45-B479-884131B6F35F}"/>
                </a:ext>
              </a:extLst>
            </p:cNvPr>
            <p:cNvSpPr txBox="1"/>
            <p:nvPr/>
          </p:nvSpPr>
          <p:spPr>
            <a:xfrm>
              <a:off x="5304656" y="6171684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992E">
                      <a:lumMod val="75000"/>
                    </a:srgbClr>
                  </a:solidFill>
                  <a:effectLst/>
                  <a:uLnTx/>
                  <a:uFillTx/>
                </a:rPr>
                <a:t>Decay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4209B50B-CADD-ED4A-9492-46EA367A831A}"/>
                </a:ext>
              </a:extLst>
            </p:cNvPr>
            <p:cNvCxnSpPr>
              <a:cxnSpLocks/>
            </p:cNvCxnSpPr>
            <p:nvPr/>
          </p:nvCxnSpPr>
          <p:spPr>
            <a:xfrm>
              <a:off x="2409674" y="6375287"/>
              <a:ext cx="2892629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w="sm" len="med"/>
              <a:tailEnd type="stealth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916EA91-58F4-0A4D-91BF-BD41B462C18B}"/>
                </a:ext>
              </a:extLst>
            </p:cNvPr>
            <p:cNvSpPr txBox="1"/>
            <p:nvPr/>
          </p:nvSpPr>
          <p:spPr>
            <a:xfrm>
              <a:off x="3451817" y="6394225"/>
              <a:ext cx="808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43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FB4345-2655-094B-A87F-CA27D3B1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n-lt"/>
              </a:rPr>
              <a:t>MCSs in August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C05FCC-0AA9-C34C-9A27-EACFCB78A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27" y="1319980"/>
            <a:ext cx="11640312" cy="951272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MCSs are much weaker in August; simulations at 4 km are significantly better in capturing the propagating events than simulations at 12 km and 25 km resolution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206B58-8E57-A040-91DD-A3B9A010A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1656062-2B14-3743-B8F9-942AB28083AC}"/>
              </a:ext>
            </a:extLst>
          </p:cNvPr>
          <p:cNvGrpSpPr/>
          <p:nvPr/>
        </p:nvGrpSpPr>
        <p:grpSpPr>
          <a:xfrm>
            <a:off x="1896974" y="3479074"/>
            <a:ext cx="3988526" cy="2008909"/>
            <a:chOff x="1924594" y="3454136"/>
            <a:chExt cx="3988526" cy="200890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63E93C70-8FDA-4743-9C4C-BF85C31D05F2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5463045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B4907BBE-F2B8-FB41-A8DF-FC5F5E412EB4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958739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FF3D9386-1C01-F642-BAF4-68BD558C96EA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462747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D9546AFC-6AB7-9047-B29A-40512B493034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3958441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EEDE18BD-C061-7643-BCB6-D09FA90A6C46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3454136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9F661E1-76F3-FA43-98BB-302F758A41C3}"/>
              </a:ext>
            </a:extLst>
          </p:cNvPr>
          <p:cNvSpPr txBox="1"/>
          <p:nvPr/>
        </p:nvSpPr>
        <p:spPr>
          <a:xfrm>
            <a:off x="7754904" y="2241754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MCS precipitation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AF637FE-51D0-E943-AB23-CDF0B9F1B511}"/>
              </a:ext>
            </a:extLst>
          </p:cNvPr>
          <p:cNvSpPr txBox="1"/>
          <p:nvPr/>
        </p:nvSpPr>
        <p:spPr>
          <a:xfrm>
            <a:off x="2044489" y="2231922"/>
            <a:ext cx="2826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Total precipitation</a:t>
            </a:r>
          </a:p>
        </p:txBody>
      </p:sp>
      <p:sp>
        <p:nvSpPr>
          <p:cNvPr id="39" name="Slide Number Placeholder 2">
            <a:extLst>
              <a:ext uri="{FF2B5EF4-FFF2-40B4-BE49-F238E27FC236}">
                <a16:creationId xmlns="" xmlns:a16="http://schemas.microsoft.com/office/drawing/2014/main" id="{BF281205-A653-B640-9860-DF3738332FB4}"/>
              </a:ext>
            </a:extLst>
          </p:cNvPr>
          <p:cNvSpPr txBox="1">
            <a:spLocks/>
          </p:cNvSpPr>
          <p:nvPr/>
        </p:nvSpPr>
        <p:spPr>
          <a:xfrm>
            <a:off x="11655552" y="6356351"/>
            <a:ext cx="402336" cy="36512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609493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39E08BEF-4E93-3847-ABE4-F6D957AD8F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96" y="2941906"/>
            <a:ext cx="5760720" cy="377685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8B1B7D0A-D529-8443-8D33-E5A6F0378E60}"/>
              </a:ext>
            </a:extLst>
          </p:cNvPr>
          <p:cNvGrpSpPr/>
          <p:nvPr/>
        </p:nvGrpSpPr>
        <p:grpSpPr>
          <a:xfrm>
            <a:off x="1924594" y="3761707"/>
            <a:ext cx="3988526" cy="1942407"/>
            <a:chOff x="1924594" y="3761707"/>
            <a:chExt cx="3988526" cy="194240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B97F84D6-B47C-F54B-B6CA-00BFE0E44E37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5704114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21059C75-385B-BB4F-98F0-E045A7B003AD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5216434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979D0F4F-28FF-B14E-81DE-D2F0A2E401D8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737067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39B62F9C-2655-BB4D-9DD6-C4BC15C110F4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257699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253C29E6-6AF3-2540-B649-6F566B6BF7C6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3761707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6C258DC1-694C-E649-B259-7C8C61215B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279" y="2941905"/>
            <a:ext cx="5760720" cy="377685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95D5C708-0BF9-204B-BA99-C576A5607ED2}"/>
              </a:ext>
            </a:extLst>
          </p:cNvPr>
          <p:cNvGrpSpPr/>
          <p:nvPr/>
        </p:nvGrpSpPr>
        <p:grpSpPr>
          <a:xfrm>
            <a:off x="7801690" y="3761707"/>
            <a:ext cx="3988526" cy="1942407"/>
            <a:chOff x="1924594" y="3761707"/>
            <a:chExt cx="3988526" cy="194240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B67EBBDF-AAE3-C146-BEEF-4692CFF4C0F1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5704114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EEF51E40-41E9-3D46-8A52-5D547E4F00DC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5216434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3EDF2D35-411E-274A-A883-8E1031BAC70F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737067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2DB12287-C134-1842-9EA7-4AC70FA01CBC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257699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9F9995C2-DDDB-9540-80C3-8D95DFB28D2A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3761707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Alternate Process 8">
            <a:extLst>
              <a:ext uri="{FF2B5EF4-FFF2-40B4-BE49-F238E27FC236}">
                <a16:creationId xmlns="" xmlns:a16="http://schemas.microsoft.com/office/drawing/2014/main" id="{44918FC2-8D02-6D4D-A480-5522DB4C07F1}"/>
              </a:ext>
            </a:extLst>
          </p:cNvPr>
          <p:cNvSpPr/>
          <p:nvPr/>
        </p:nvSpPr>
        <p:spPr>
          <a:xfrm>
            <a:off x="558576" y="2695378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OBS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="" xmlns:a16="http://schemas.microsoft.com/office/drawing/2014/main" id="{31847962-5CDA-1B41-9680-A6344CDEED89}"/>
              </a:ext>
            </a:extLst>
          </p:cNvPr>
          <p:cNvSpPr/>
          <p:nvPr/>
        </p:nvSpPr>
        <p:spPr>
          <a:xfrm>
            <a:off x="4807618" y="2680629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25 km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="" xmlns:a16="http://schemas.microsoft.com/office/drawing/2014/main" id="{B7ADF062-50F1-B047-B65C-0297D8DE3369}"/>
              </a:ext>
            </a:extLst>
          </p:cNvPr>
          <p:cNvSpPr/>
          <p:nvPr/>
        </p:nvSpPr>
        <p:spPr>
          <a:xfrm>
            <a:off x="3450978" y="2695378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12 km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="" xmlns:a16="http://schemas.microsoft.com/office/drawing/2014/main" id="{9FB0F828-2DE5-9C41-9150-C7EDE6DD7BDC}"/>
              </a:ext>
            </a:extLst>
          </p:cNvPr>
          <p:cNvSpPr/>
          <p:nvPr/>
        </p:nvSpPr>
        <p:spPr>
          <a:xfrm>
            <a:off x="2034200" y="2695378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4 km</a:t>
            </a:r>
          </a:p>
        </p:txBody>
      </p:sp>
      <p:sp>
        <p:nvSpPr>
          <p:cNvPr id="31" name="Alternate Process 30">
            <a:extLst>
              <a:ext uri="{FF2B5EF4-FFF2-40B4-BE49-F238E27FC236}">
                <a16:creationId xmlns="" xmlns:a16="http://schemas.microsoft.com/office/drawing/2014/main" id="{16BC9C3C-A9E3-EE42-AB24-D818D294AC39}"/>
              </a:ext>
            </a:extLst>
          </p:cNvPr>
          <p:cNvSpPr/>
          <p:nvPr/>
        </p:nvSpPr>
        <p:spPr>
          <a:xfrm>
            <a:off x="6448099" y="2729791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OBS</a:t>
            </a:r>
          </a:p>
        </p:txBody>
      </p:sp>
      <p:sp>
        <p:nvSpPr>
          <p:cNvPr id="32" name="Alternate Process 31">
            <a:extLst>
              <a:ext uri="{FF2B5EF4-FFF2-40B4-BE49-F238E27FC236}">
                <a16:creationId xmlns="" xmlns:a16="http://schemas.microsoft.com/office/drawing/2014/main" id="{53A0D937-0CB6-5D4C-949F-2B19BD804D2D}"/>
              </a:ext>
            </a:extLst>
          </p:cNvPr>
          <p:cNvSpPr/>
          <p:nvPr/>
        </p:nvSpPr>
        <p:spPr>
          <a:xfrm>
            <a:off x="10697141" y="2715042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25 km</a:t>
            </a:r>
          </a:p>
        </p:txBody>
      </p:sp>
      <p:sp>
        <p:nvSpPr>
          <p:cNvPr id="33" name="Alternate Process 32">
            <a:extLst>
              <a:ext uri="{FF2B5EF4-FFF2-40B4-BE49-F238E27FC236}">
                <a16:creationId xmlns="" xmlns:a16="http://schemas.microsoft.com/office/drawing/2014/main" id="{BF66AFF9-D621-484D-9113-675F027261FF}"/>
              </a:ext>
            </a:extLst>
          </p:cNvPr>
          <p:cNvSpPr/>
          <p:nvPr/>
        </p:nvSpPr>
        <p:spPr>
          <a:xfrm>
            <a:off x="9340501" y="2729791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12 km</a:t>
            </a:r>
          </a:p>
        </p:txBody>
      </p:sp>
      <p:sp>
        <p:nvSpPr>
          <p:cNvPr id="34" name="Alternate Process 33">
            <a:extLst>
              <a:ext uri="{FF2B5EF4-FFF2-40B4-BE49-F238E27FC236}">
                <a16:creationId xmlns="" xmlns:a16="http://schemas.microsoft.com/office/drawing/2014/main" id="{00437E18-1CF6-ED4A-87C0-B4B0CD3DA0D4}"/>
              </a:ext>
            </a:extLst>
          </p:cNvPr>
          <p:cNvSpPr/>
          <p:nvPr/>
        </p:nvSpPr>
        <p:spPr>
          <a:xfrm>
            <a:off x="7923723" y="2729791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4 km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5BD111AC-97AE-E04A-9D65-E418BCB84437}"/>
              </a:ext>
            </a:extLst>
          </p:cNvPr>
          <p:cNvCxnSpPr>
            <a:cxnSpLocks/>
          </p:cNvCxnSpPr>
          <p:nvPr/>
        </p:nvCxnSpPr>
        <p:spPr>
          <a:xfrm flipH="1">
            <a:off x="1497875" y="2572114"/>
            <a:ext cx="313906" cy="911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179F31E0-D71B-8C46-A0E9-D5FF5ED106ED}"/>
              </a:ext>
            </a:extLst>
          </p:cNvPr>
          <p:cNvCxnSpPr>
            <a:cxnSpLocks/>
          </p:cNvCxnSpPr>
          <p:nvPr/>
        </p:nvCxnSpPr>
        <p:spPr>
          <a:xfrm>
            <a:off x="1811781" y="2572114"/>
            <a:ext cx="996391" cy="911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DCC677F-4CEF-234F-88E9-106339C07494}"/>
              </a:ext>
            </a:extLst>
          </p:cNvPr>
          <p:cNvSpPr txBox="1"/>
          <p:nvPr/>
        </p:nvSpPr>
        <p:spPr>
          <a:xfrm>
            <a:off x="414565" y="2233560"/>
            <a:ext cx="1510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</a:rPr>
              <a:t>Hurricane Irene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408B1E-34B6-CD42-835E-FEB80F4E281E}"/>
              </a:ext>
            </a:extLst>
          </p:cNvPr>
          <p:cNvSpPr txBox="1"/>
          <p:nvPr/>
        </p:nvSpPr>
        <p:spPr>
          <a:xfrm>
            <a:off x="9750203" y="5051878"/>
            <a:ext cx="1587294" cy="46166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MCSs!</a:t>
            </a:r>
          </a:p>
        </p:txBody>
      </p:sp>
    </p:spTree>
    <p:extLst>
      <p:ext uri="{BB962C8B-B14F-4D97-AF65-F5344CB8AC3E}">
        <p14:creationId xmlns:p14="http://schemas.microsoft.com/office/powerpoint/2010/main" val="6685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58557CD6-2391-D841-A0CA-925A0DA978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96" y="2941906"/>
            <a:ext cx="5760719" cy="3776857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8684E7FA-9F83-4A49-9CA7-547FD12B0925}"/>
              </a:ext>
            </a:extLst>
          </p:cNvPr>
          <p:cNvGrpSpPr/>
          <p:nvPr/>
        </p:nvGrpSpPr>
        <p:grpSpPr>
          <a:xfrm>
            <a:off x="1924594" y="3761707"/>
            <a:ext cx="3988526" cy="1942407"/>
            <a:chOff x="1924594" y="3761707"/>
            <a:chExt cx="3988526" cy="194240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6BEB5409-77CE-7A41-B672-49A678A85052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5704114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BFF48458-01DA-E846-B037-48980731894D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5216434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CF3158B7-AC58-AB40-921A-9A598C6765D1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737067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40284FC0-1240-EF4D-A1FD-3D84CAA85752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257699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7A464246-F006-6749-913B-6E0902484211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3761707"/>
              <a:ext cx="3988526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9C13A396-DB56-0945-97AF-9A068E3457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279" y="2941905"/>
            <a:ext cx="5760719" cy="3776857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07F3D0AF-7D44-DC4F-ABA1-940CACADCD89}"/>
              </a:ext>
            </a:extLst>
          </p:cNvPr>
          <p:cNvGrpSpPr/>
          <p:nvPr/>
        </p:nvGrpSpPr>
        <p:grpSpPr>
          <a:xfrm>
            <a:off x="7801690" y="3761707"/>
            <a:ext cx="3988526" cy="1942407"/>
            <a:chOff x="1924594" y="3761707"/>
            <a:chExt cx="3988526" cy="194240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01AC2DA2-674D-9D4B-B5FE-DADFBEF09397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5704114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BC6E2752-3EF0-D640-B21B-C679D6681E49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5216434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CA963518-43C9-464F-8B13-6D42C342D00F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737067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A2E0765D-A8A7-964E-932B-13DF10C9E67F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4257699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414A9F37-95E0-2448-82D3-7F24F004EA90}"/>
                </a:ext>
              </a:extLst>
            </p:cNvPr>
            <p:cNvCxnSpPr>
              <a:cxnSpLocks/>
            </p:cNvCxnSpPr>
            <p:nvPr/>
          </p:nvCxnSpPr>
          <p:spPr>
            <a:xfrm>
              <a:off x="1924594" y="3761707"/>
              <a:ext cx="3988526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FB4345-2655-094B-A87F-CA27D3B1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n-lt"/>
              </a:rPr>
              <a:t>MCSs in August (ZM Off)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C05FCC-0AA9-C34C-9A27-EACFCB78A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27" y="1319980"/>
            <a:ext cx="11640312" cy="951272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Turning off the convection scheme increases the number of MCSs in the simulations at 12 km and 25 km resolution (MCS detection criteria are relaxed)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9F661E1-76F3-FA43-98BB-302F758A41C3}"/>
              </a:ext>
            </a:extLst>
          </p:cNvPr>
          <p:cNvSpPr txBox="1"/>
          <p:nvPr/>
        </p:nvSpPr>
        <p:spPr>
          <a:xfrm>
            <a:off x="7754028" y="2241754"/>
            <a:ext cx="280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MCS precipitation</a:t>
            </a:r>
          </a:p>
        </p:txBody>
      </p:sp>
      <p:sp>
        <p:nvSpPr>
          <p:cNvPr id="39" name="Slide Number Placeholder 2">
            <a:extLst>
              <a:ext uri="{FF2B5EF4-FFF2-40B4-BE49-F238E27FC236}">
                <a16:creationId xmlns="" xmlns:a16="http://schemas.microsoft.com/office/drawing/2014/main" id="{BF281205-A653-B640-9860-DF3738332FB4}"/>
              </a:ext>
            </a:extLst>
          </p:cNvPr>
          <p:cNvSpPr txBox="1">
            <a:spLocks/>
          </p:cNvSpPr>
          <p:nvPr/>
        </p:nvSpPr>
        <p:spPr>
          <a:xfrm>
            <a:off x="11655552" y="6356351"/>
            <a:ext cx="402336" cy="36512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609493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Alternate Process 8">
            <a:extLst>
              <a:ext uri="{FF2B5EF4-FFF2-40B4-BE49-F238E27FC236}">
                <a16:creationId xmlns="" xmlns:a16="http://schemas.microsoft.com/office/drawing/2014/main" id="{44918FC2-8D02-6D4D-A480-5522DB4C07F1}"/>
              </a:ext>
            </a:extLst>
          </p:cNvPr>
          <p:cNvSpPr/>
          <p:nvPr/>
        </p:nvSpPr>
        <p:spPr>
          <a:xfrm>
            <a:off x="558576" y="2695378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OBS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="" xmlns:a16="http://schemas.microsoft.com/office/drawing/2014/main" id="{31847962-5CDA-1B41-9680-A6344CDEED89}"/>
              </a:ext>
            </a:extLst>
          </p:cNvPr>
          <p:cNvSpPr/>
          <p:nvPr/>
        </p:nvSpPr>
        <p:spPr>
          <a:xfrm>
            <a:off x="4807618" y="2680629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25 km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="" xmlns:a16="http://schemas.microsoft.com/office/drawing/2014/main" id="{B7ADF062-50F1-B047-B65C-0297D8DE3369}"/>
              </a:ext>
            </a:extLst>
          </p:cNvPr>
          <p:cNvSpPr/>
          <p:nvPr/>
        </p:nvSpPr>
        <p:spPr>
          <a:xfrm>
            <a:off x="3450978" y="2695378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12 km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="" xmlns:a16="http://schemas.microsoft.com/office/drawing/2014/main" id="{9FB0F828-2DE5-9C41-9150-C7EDE6DD7BDC}"/>
              </a:ext>
            </a:extLst>
          </p:cNvPr>
          <p:cNvSpPr/>
          <p:nvPr/>
        </p:nvSpPr>
        <p:spPr>
          <a:xfrm>
            <a:off x="2034200" y="2695378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4 km</a:t>
            </a:r>
          </a:p>
        </p:txBody>
      </p:sp>
      <p:sp>
        <p:nvSpPr>
          <p:cNvPr id="31" name="Alternate Process 30">
            <a:extLst>
              <a:ext uri="{FF2B5EF4-FFF2-40B4-BE49-F238E27FC236}">
                <a16:creationId xmlns="" xmlns:a16="http://schemas.microsoft.com/office/drawing/2014/main" id="{16BC9C3C-A9E3-EE42-AB24-D818D294AC39}"/>
              </a:ext>
            </a:extLst>
          </p:cNvPr>
          <p:cNvSpPr/>
          <p:nvPr/>
        </p:nvSpPr>
        <p:spPr>
          <a:xfrm>
            <a:off x="6448099" y="2729791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OBS</a:t>
            </a:r>
          </a:p>
        </p:txBody>
      </p:sp>
      <p:sp>
        <p:nvSpPr>
          <p:cNvPr id="32" name="Alternate Process 31">
            <a:extLst>
              <a:ext uri="{FF2B5EF4-FFF2-40B4-BE49-F238E27FC236}">
                <a16:creationId xmlns="" xmlns:a16="http://schemas.microsoft.com/office/drawing/2014/main" id="{53A0D937-0CB6-5D4C-949F-2B19BD804D2D}"/>
              </a:ext>
            </a:extLst>
          </p:cNvPr>
          <p:cNvSpPr/>
          <p:nvPr/>
        </p:nvSpPr>
        <p:spPr>
          <a:xfrm>
            <a:off x="10697141" y="2715042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25 km</a:t>
            </a:r>
          </a:p>
        </p:txBody>
      </p:sp>
      <p:sp>
        <p:nvSpPr>
          <p:cNvPr id="33" name="Alternate Process 32">
            <a:extLst>
              <a:ext uri="{FF2B5EF4-FFF2-40B4-BE49-F238E27FC236}">
                <a16:creationId xmlns="" xmlns:a16="http://schemas.microsoft.com/office/drawing/2014/main" id="{BF66AFF9-D621-484D-9113-675F027261FF}"/>
              </a:ext>
            </a:extLst>
          </p:cNvPr>
          <p:cNvSpPr/>
          <p:nvPr/>
        </p:nvSpPr>
        <p:spPr>
          <a:xfrm>
            <a:off x="9340501" y="2729791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chemeClr val="tx1"/>
                </a:solidFill>
              </a:rPr>
              <a:t>12 km</a:t>
            </a:r>
          </a:p>
        </p:txBody>
      </p:sp>
      <p:sp>
        <p:nvSpPr>
          <p:cNvPr id="34" name="Alternate Process 33">
            <a:extLst>
              <a:ext uri="{FF2B5EF4-FFF2-40B4-BE49-F238E27FC236}">
                <a16:creationId xmlns="" xmlns:a16="http://schemas.microsoft.com/office/drawing/2014/main" id="{00437E18-1CF6-ED4A-87C0-B4B0CD3DA0D4}"/>
              </a:ext>
            </a:extLst>
          </p:cNvPr>
          <p:cNvSpPr/>
          <p:nvPr/>
        </p:nvSpPr>
        <p:spPr>
          <a:xfrm>
            <a:off x="7923723" y="2729791"/>
            <a:ext cx="819404" cy="3745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4 km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5BD111AC-97AE-E04A-9D65-E418BCB84437}"/>
              </a:ext>
            </a:extLst>
          </p:cNvPr>
          <p:cNvCxnSpPr>
            <a:cxnSpLocks/>
          </p:cNvCxnSpPr>
          <p:nvPr/>
        </p:nvCxnSpPr>
        <p:spPr>
          <a:xfrm flipH="1">
            <a:off x="1497875" y="2572114"/>
            <a:ext cx="313906" cy="911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179F31E0-D71B-8C46-A0E9-D5FF5ED106ED}"/>
              </a:ext>
            </a:extLst>
          </p:cNvPr>
          <p:cNvCxnSpPr>
            <a:cxnSpLocks/>
          </p:cNvCxnSpPr>
          <p:nvPr/>
        </p:nvCxnSpPr>
        <p:spPr>
          <a:xfrm>
            <a:off x="1811781" y="2572114"/>
            <a:ext cx="996391" cy="911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394EC1E-0858-C042-B693-1553F79A4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AF637FE-51D0-E943-AB23-CDF0B9F1B511}"/>
              </a:ext>
            </a:extLst>
          </p:cNvPr>
          <p:cNvSpPr txBox="1"/>
          <p:nvPr/>
        </p:nvSpPr>
        <p:spPr>
          <a:xfrm>
            <a:off x="2044489" y="2231922"/>
            <a:ext cx="2826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Total precipitation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DCC677F-4CEF-234F-88E9-106339C07494}"/>
              </a:ext>
            </a:extLst>
          </p:cNvPr>
          <p:cNvSpPr txBox="1"/>
          <p:nvPr/>
        </p:nvSpPr>
        <p:spPr>
          <a:xfrm>
            <a:off x="414565" y="2233560"/>
            <a:ext cx="1510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</a:rPr>
              <a:t>Hurricane Irene</a:t>
            </a:r>
          </a:p>
        </p:txBody>
      </p:sp>
    </p:spTree>
    <p:extLst>
      <p:ext uri="{BB962C8B-B14F-4D97-AF65-F5344CB8AC3E}">
        <p14:creationId xmlns:p14="http://schemas.microsoft.com/office/powerpoint/2010/main" val="309930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NNL Platinu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NL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B75191-D9D1-45B8-9199-B1E66E7478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6DF5DFF-63FD-4837-B3F1-00A4B82A67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C180F3E-CE14-4154-924F-CB012DBF85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PNNL_Powerpoint_Template_16x9</Template>
  <TotalTime>70488</TotalTime>
  <Words>952</Words>
  <Application>Microsoft Macintosh PowerPoint</Application>
  <PresentationFormat>Custom</PresentationFormat>
  <Paragraphs>175</Paragraphs>
  <Slides>15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PNNL Platinum Theme</vt:lpstr>
      <vt:lpstr>PNNL Silver Theme</vt:lpstr>
      <vt:lpstr>PNNL White Theme</vt:lpstr>
      <vt:lpstr>Systematic Assessment of  Mesoscale Convective Systems in MPAS Variable Resolution Climate Simulations over North America</vt:lpstr>
      <vt:lpstr>Modeling MCSs and their large-scale environments</vt:lpstr>
      <vt:lpstr>Convection permitting modeling using MPAS</vt:lpstr>
      <vt:lpstr>Numerical experiments</vt:lpstr>
      <vt:lpstr>New MCS Tracking Algorithm (FLEXTRKR) for Evaluating Climate Model Simulations</vt:lpstr>
      <vt:lpstr>MCSs in April</vt:lpstr>
      <vt:lpstr>Composite MCS Precipitation Feature Evolution in April</vt:lpstr>
      <vt:lpstr>MCSs in August</vt:lpstr>
      <vt:lpstr>MCSs in August (ZM Off)</vt:lpstr>
      <vt:lpstr>An MCS event in April</vt:lpstr>
      <vt:lpstr>An MCS event in August</vt:lpstr>
      <vt:lpstr>Large-scale environment for MCSs</vt:lpstr>
      <vt:lpstr>Large-scale environment predictability</vt:lpstr>
      <vt:lpstr>Summary</vt:lpstr>
      <vt:lpstr>Precipitation diurnal cycle in August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DeGraaf, Christopher G</dc:creator>
  <cp:lastModifiedBy>Robert Houze</cp:lastModifiedBy>
  <cp:revision>1131</cp:revision>
  <cp:lastPrinted>2017-08-21T02:05:49Z</cp:lastPrinted>
  <dcterms:created xsi:type="dcterms:W3CDTF">2017-01-04T18:31:16Z</dcterms:created>
  <dcterms:modified xsi:type="dcterms:W3CDTF">2018-12-14T15:18:38Z</dcterms:modified>
</cp:coreProperties>
</file>