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58" r:id="rId4"/>
    <p:sldId id="272" r:id="rId5"/>
    <p:sldId id="270" r:id="rId6"/>
    <p:sldId id="280" r:id="rId7"/>
    <p:sldId id="259" r:id="rId8"/>
    <p:sldId id="260" r:id="rId9"/>
    <p:sldId id="264" r:id="rId10"/>
    <p:sldId id="262" r:id="rId11"/>
    <p:sldId id="263" r:id="rId12"/>
    <p:sldId id="273" r:id="rId13"/>
    <p:sldId id="274" r:id="rId14"/>
    <p:sldId id="261" r:id="rId15"/>
    <p:sldId id="275" r:id="rId16"/>
    <p:sldId id="276" r:id="rId17"/>
    <p:sldId id="267" r:id="rId18"/>
    <p:sldId id="265" r:id="rId19"/>
    <p:sldId id="266" r:id="rId20"/>
    <p:sldId id="271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597"/>
    <a:srgbClr val="DEEBF7"/>
    <a:srgbClr val="F70F3E"/>
    <a:srgbClr val="AF20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13"/>
    <p:restoredTop sz="94599"/>
  </p:normalViewPr>
  <p:slideViewPr>
    <p:cSldViewPr snapToGrid="0" snapToObjects="1">
      <p:cViewPr varScale="1">
        <p:scale>
          <a:sx n="106" d="100"/>
          <a:sy n="106" d="100"/>
        </p:scale>
        <p:origin x="7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C02E2-7CD1-EA41-A875-A2A0ED1B3FD9}" type="datetimeFigureOut">
              <a:rPr lang="en-US" smtClean="0"/>
              <a:t>4/24/18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2E04A-5ED6-AD4F-A68C-14351DAFB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81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Few orographic precipitation studies have considered high terrain/leeside due to lack of observations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2E04A-5ED6-AD4F-A68C-14351DAFB81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374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-Prefrontal has broad, continuous cloud shields over both ocean and land</a:t>
            </a:r>
          </a:p>
          <a:p>
            <a:r>
              <a:rPr lang="en-US" dirty="0"/>
              <a:t>-Warm sectors have more broken clouds, especially over ocean. Two southwest, one southerly</a:t>
            </a:r>
          </a:p>
          <a:p>
            <a:r>
              <a:rPr lang="en-US" dirty="0"/>
              <a:t>-Postfrontal has smaller convective elements and upper-level troughs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2E04A-5ED6-AD4F-A68C-14351DAFB8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29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2E04A-5ED6-AD4F-A68C-14351DAFB8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72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2E04A-5ED6-AD4F-A68C-14351DAFB8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85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Prefrontal: </a:t>
            </a:r>
            <a:r>
              <a:rPr lang="en-US" dirty="0" err="1"/>
              <a:t>precip</a:t>
            </a:r>
            <a:r>
              <a:rPr lang="en-US" dirty="0"/>
              <a:t> over ocean, lower melting level over mountains, rain shadow</a:t>
            </a:r>
          </a:p>
          <a:p>
            <a:r>
              <a:rPr lang="en-US" dirty="0"/>
              <a:t>Warm sector: isolated over ocean, deep cloud centered over land</a:t>
            </a:r>
          </a:p>
          <a:p>
            <a:r>
              <a:rPr lang="en-US" dirty="0"/>
              <a:t>Postfrontal: isolated convection over ocean, more uniform over land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2E04A-5ED6-AD4F-A68C-14351DAFB8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89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mid-level enhancement over windward, less over high terrain. Shift to the left over lee side, especially at low levels!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2E04A-5ED6-AD4F-A68C-14351DAFB81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14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point: each storm sector associated with different large-scale environment forced by large-scale synoptic pattern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2E04A-5ED6-AD4F-A68C-14351DAFB81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93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1684-9D1C-5440-8A06-8155AB93C2F6}" type="datetimeFigureOut">
              <a:rPr lang="en-US" smtClean="0"/>
              <a:t>4/24/18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4E3AE-D1E1-B147-A9EB-070C1C964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50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1684-9D1C-5440-8A06-8155AB93C2F6}" type="datetimeFigureOut">
              <a:rPr lang="en-US" smtClean="0"/>
              <a:t>4/24/18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4E3AE-D1E1-B147-A9EB-070C1C964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2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1684-9D1C-5440-8A06-8155AB93C2F6}" type="datetimeFigureOut">
              <a:rPr lang="en-US" smtClean="0"/>
              <a:t>4/24/18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4E3AE-D1E1-B147-A9EB-070C1C964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85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1684-9D1C-5440-8A06-8155AB93C2F6}" type="datetimeFigureOut">
              <a:rPr lang="en-US" smtClean="0"/>
              <a:t>4/24/18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4E3AE-D1E1-B147-A9EB-070C1C964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746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1684-9D1C-5440-8A06-8155AB93C2F6}" type="datetimeFigureOut">
              <a:rPr lang="en-US" smtClean="0"/>
              <a:t>4/24/18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4E3AE-D1E1-B147-A9EB-070C1C964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96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1684-9D1C-5440-8A06-8155AB93C2F6}" type="datetimeFigureOut">
              <a:rPr lang="en-US" smtClean="0"/>
              <a:t>4/24/18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4E3AE-D1E1-B147-A9EB-070C1C964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98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1684-9D1C-5440-8A06-8155AB93C2F6}" type="datetimeFigureOut">
              <a:rPr lang="en-US" smtClean="0"/>
              <a:t>4/24/18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4E3AE-D1E1-B147-A9EB-070C1C964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23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1684-9D1C-5440-8A06-8155AB93C2F6}" type="datetimeFigureOut">
              <a:rPr lang="en-US" smtClean="0"/>
              <a:t>4/24/18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4E3AE-D1E1-B147-A9EB-070C1C964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74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1684-9D1C-5440-8A06-8155AB93C2F6}" type="datetimeFigureOut">
              <a:rPr lang="en-US" smtClean="0"/>
              <a:t>4/24/18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4E3AE-D1E1-B147-A9EB-070C1C964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93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1684-9D1C-5440-8A06-8155AB93C2F6}" type="datetimeFigureOut">
              <a:rPr lang="en-US" smtClean="0"/>
              <a:t>4/24/18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4E3AE-D1E1-B147-A9EB-070C1C964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73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1684-9D1C-5440-8A06-8155AB93C2F6}" type="datetimeFigureOut">
              <a:rPr lang="en-US" smtClean="0"/>
              <a:t>4/24/18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4E3AE-D1E1-B147-A9EB-070C1C964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50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91684-9D1C-5440-8A06-8155AB93C2F6}" type="datetimeFigureOut">
              <a:rPr lang="en-US" smtClean="0"/>
              <a:t>4/24/18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4E3AE-D1E1-B147-A9EB-070C1C964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33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ER2_viewing_DC8_dec3.jpg_large.jpg">
            <a:extLst>
              <a:ext uri="{FF2B5EF4-FFF2-40B4-BE49-F238E27FC236}">
                <a16:creationId xmlns:a16="http://schemas.microsoft.com/office/drawing/2014/main" id="{F67ECFBC-F9A1-FA41-8B7B-90AC75216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589" y="0"/>
            <a:ext cx="1028699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3996FD-13F4-CA4D-B692-E1B82594A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Airborne Radar Observations of frontal and post-frontal precipitation during OLYMPEX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33BED60-150D-1E4C-AFD0-484ECB7192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385079"/>
            <a:ext cx="9144000" cy="1472921"/>
          </a:xfrm>
        </p:spPr>
        <p:txBody>
          <a:bodyPr>
            <a:normAutofit fontScale="62500" lnSpcReduction="20000"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Joe Zagrodnik</a:t>
            </a:r>
          </a:p>
          <a:p>
            <a:r>
              <a:rPr lang="en-US" dirty="0">
                <a:solidFill>
                  <a:schemeClr val="bg1"/>
                </a:solidFill>
              </a:rPr>
              <a:t>Lynn </a:t>
            </a:r>
            <a:r>
              <a:rPr lang="en-US" dirty="0" err="1">
                <a:solidFill>
                  <a:schemeClr val="bg1"/>
                </a:solidFill>
              </a:rPr>
              <a:t>McMurdie</a:t>
            </a:r>
            <a:r>
              <a:rPr lang="en-US" dirty="0">
                <a:solidFill>
                  <a:schemeClr val="bg1"/>
                </a:solidFill>
              </a:rPr>
              <a:t>, Robert A. </a:t>
            </a:r>
            <a:r>
              <a:rPr lang="en-US" dirty="0" err="1">
                <a:solidFill>
                  <a:schemeClr val="bg1"/>
                </a:solidFill>
              </a:rPr>
              <a:t>Houze</a:t>
            </a:r>
            <a:endParaRPr lang="en-US" dirty="0">
              <a:solidFill>
                <a:schemeClr val="bg1"/>
              </a:solidFill>
            </a:endParaRPr>
          </a:p>
          <a:p>
            <a:endParaRPr lang="en-US" sz="10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Pacific Northwest Weather Workshop</a:t>
            </a:r>
          </a:p>
          <a:p>
            <a:r>
              <a:rPr lang="en-US" dirty="0">
                <a:solidFill>
                  <a:schemeClr val="bg1"/>
                </a:solidFill>
              </a:rPr>
              <a:t>27 April 2018</a:t>
            </a:r>
          </a:p>
        </p:txBody>
      </p:sp>
      <p:pic>
        <p:nvPicPr>
          <p:cNvPr id="14" name="Picture 13" descr="logo_image2.png">
            <a:extLst>
              <a:ext uri="{FF2B5EF4-FFF2-40B4-BE49-F238E27FC236}">
                <a16:creationId xmlns:a16="http://schemas.microsoft.com/office/drawing/2014/main" id="{A0BB24CC-7C03-E045-827E-AEFAAA1F9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518" y="5199765"/>
            <a:ext cx="1251468" cy="10609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FA2FE7-ACCE-0F46-846A-5A3059CDE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938" y="5247114"/>
            <a:ext cx="1130639" cy="9384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B75FEBA-EA31-5B4D-8FC7-5AFE5500F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2408" y="5247114"/>
            <a:ext cx="1035757" cy="1035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43993C-EA88-BC4D-8804-6D3DEB28EB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4828" y="5248664"/>
            <a:ext cx="1300459" cy="8960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FC89FC2-85C8-694A-BE45-6B61B230EE59}"/>
              </a:ext>
            </a:extLst>
          </p:cNvPr>
          <p:cNvSpPr txBox="1"/>
          <p:nvPr/>
        </p:nvSpPr>
        <p:spPr>
          <a:xfrm>
            <a:off x="6398399" y="6196072"/>
            <a:ext cx="1889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NNX16AD75G</a:t>
            </a:r>
          </a:p>
          <a:p>
            <a:r>
              <a:rPr lang="en-US" sz="1200" dirty="0">
                <a:solidFill>
                  <a:schemeClr val="bg1"/>
                </a:solidFill>
              </a:rPr>
              <a:t>NNX16AK05G 80NSSC17K0279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ED4102-2030-9D4F-A298-2B4545895A5E}"/>
              </a:ext>
            </a:extLst>
          </p:cNvPr>
          <p:cNvSpPr txBox="1"/>
          <p:nvPr/>
        </p:nvSpPr>
        <p:spPr>
          <a:xfrm>
            <a:off x="7702264" y="6302833"/>
            <a:ext cx="1889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AGS-1503155 </a:t>
            </a:r>
          </a:p>
          <a:p>
            <a:r>
              <a:rPr lang="en-US" sz="1400" dirty="0">
                <a:solidFill>
                  <a:schemeClr val="bg1"/>
                </a:solidFill>
              </a:rPr>
              <a:t>AGS-1657251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223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lh6.googleusercontent.com/cINDjIRJis0T4tx4SKpuWo5zObbv0uz3NwS2_ux3NTyfp542Rh5_L79PylxRAj4K1S5VUfqmK66_SsGoJSZXUfLYqLHVzwLfPWvbHqPEG1YNNCvpQm8xvEofCqwR2YyA6b48CueiiCw">
            <a:extLst>
              <a:ext uri="{FF2B5EF4-FFF2-40B4-BE49-F238E27FC236}">
                <a16:creationId xmlns:a16="http://schemas.microsoft.com/office/drawing/2014/main" id="{FB966E76-9144-324F-BAEE-2F809312F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38" y="368277"/>
            <a:ext cx="6959934" cy="615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500754-850B-2440-B21A-438376D6AEBD}"/>
              </a:ext>
            </a:extLst>
          </p:cNvPr>
          <p:cNvSpPr txBox="1"/>
          <p:nvPr/>
        </p:nvSpPr>
        <p:spPr>
          <a:xfrm>
            <a:off x="1904164" y="9581"/>
            <a:ext cx="5832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Prefrontal CFAD differences (relative to OCEAN)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2E7121-DC31-8149-AC46-17AFD1533300}"/>
              </a:ext>
            </a:extLst>
          </p:cNvPr>
          <p:cNvSpPr txBox="1"/>
          <p:nvPr/>
        </p:nvSpPr>
        <p:spPr>
          <a:xfrm>
            <a:off x="2040940" y="6517776"/>
            <a:ext cx="4403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Contours at +/- 10%, 30%, 50%, 70%, 90%.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D602D5-CFC4-6A4A-8634-CBA5034A6448}"/>
              </a:ext>
            </a:extLst>
          </p:cNvPr>
          <p:cNvSpPr txBox="1"/>
          <p:nvPr/>
        </p:nvSpPr>
        <p:spPr>
          <a:xfrm>
            <a:off x="7471611" y="2225842"/>
            <a:ext cx="14076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F5597"/>
                </a:solidFill>
              </a:rPr>
              <a:t>Blue:</a:t>
            </a:r>
            <a:r>
              <a:rPr lang="en-US" dirty="0"/>
              <a:t> higher over ocean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Red: </a:t>
            </a:r>
            <a:r>
              <a:rPr lang="en-US" dirty="0"/>
              <a:t>higher over comparison region</a:t>
            </a:r>
          </a:p>
        </p:txBody>
      </p:sp>
    </p:spTree>
    <p:extLst>
      <p:ext uri="{BB962C8B-B14F-4D97-AF65-F5344CB8AC3E}">
        <p14:creationId xmlns:p14="http://schemas.microsoft.com/office/powerpoint/2010/main" val="1692902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lh6.googleusercontent.com/L4iMmoNO1HCgtprgnaFl-Ko9Gq01QR3-oNx6UkxcOf1hJeo2yHeIOEgkbMrB_Sv93fCHFbrJ61zt2U9NTOBRPAlFgumkvzL0iBNw8Wfb4y-Gp0eWmTKDMP-5hhZcJHftgUSo350si-8">
            <a:extLst>
              <a:ext uri="{FF2B5EF4-FFF2-40B4-BE49-F238E27FC236}">
                <a16:creationId xmlns:a16="http://schemas.microsoft.com/office/drawing/2014/main" id="{1E889FEA-A517-0E43-BA25-35AF1C5DB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727" y="0"/>
            <a:ext cx="6171358" cy="686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553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CFD8C6-A231-544C-9D4D-A9870D3EF932}"/>
              </a:ext>
            </a:extLst>
          </p:cNvPr>
          <p:cNvSpPr txBox="1"/>
          <p:nvPr/>
        </p:nvSpPr>
        <p:spPr>
          <a:xfrm>
            <a:off x="84221" y="0"/>
            <a:ext cx="9059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Warm Sectors CFADs by geographic region</a:t>
            </a:r>
          </a:p>
        </p:txBody>
      </p:sp>
      <p:pic>
        <p:nvPicPr>
          <p:cNvPr id="9218" name="Picture 2" descr="https://lh6.googleusercontent.com/qWW-C5IfbT6EeiT3JHrcVTtXy6FmG5xQ7yoKl8mjHsSEBCChJ1Mw80OlXx27ZFJ0zyiuLadn1ZyCz4ouIlBI8ivf21l8DmqY27lESjRC1ybR8koXTUFpDpIlWqzq0IzpZbvebAJa5-A">
            <a:extLst>
              <a:ext uri="{FF2B5EF4-FFF2-40B4-BE49-F238E27FC236}">
                <a16:creationId xmlns:a16="http://schemas.microsoft.com/office/drawing/2014/main" id="{00DB70B5-B47E-864B-AC28-DB7205F21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525"/>
            <a:ext cx="9144000" cy="604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7920C8C-7711-FC49-A387-B8B7D2EB8B73}"/>
              </a:ext>
            </a:extLst>
          </p:cNvPr>
          <p:cNvCxnSpPr>
            <a:cxnSpLocks/>
          </p:cNvCxnSpPr>
          <p:nvPr/>
        </p:nvCxnSpPr>
        <p:spPr>
          <a:xfrm flipH="1">
            <a:off x="1840832" y="4102769"/>
            <a:ext cx="553453" cy="3970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23A3C39-7F72-B541-8D6A-A4D33824DF1C}"/>
              </a:ext>
            </a:extLst>
          </p:cNvPr>
          <p:cNvCxnSpPr>
            <a:cxnSpLocks/>
          </p:cNvCxnSpPr>
          <p:nvPr/>
        </p:nvCxnSpPr>
        <p:spPr>
          <a:xfrm flipH="1">
            <a:off x="7720263" y="1331496"/>
            <a:ext cx="553453" cy="3970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A6A0EF1-9FC9-5D47-ACEE-F91F4EC1FBC6}"/>
              </a:ext>
            </a:extLst>
          </p:cNvPr>
          <p:cNvCxnSpPr>
            <a:cxnSpLocks/>
          </p:cNvCxnSpPr>
          <p:nvPr/>
        </p:nvCxnSpPr>
        <p:spPr>
          <a:xfrm flipH="1">
            <a:off x="8369969" y="5013158"/>
            <a:ext cx="553453" cy="3970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3033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500754-850B-2440-B21A-438376D6AEBD}"/>
              </a:ext>
            </a:extLst>
          </p:cNvPr>
          <p:cNvSpPr txBox="1"/>
          <p:nvPr/>
        </p:nvSpPr>
        <p:spPr>
          <a:xfrm>
            <a:off x="941637" y="221654"/>
            <a:ext cx="5832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Warm Sector CFAD differences (relative to OCEAN)</a:t>
            </a:r>
          </a:p>
        </p:txBody>
      </p:sp>
      <p:pic>
        <p:nvPicPr>
          <p:cNvPr id="10242" name="Picture 2" descr="https://lh5.googleusercontent.com/cxbHZG8hDGTdGxDCQRIleyFq6tRpSDuyVJ1StWuhc-lWzxrZjEvtqcPvGpeeHzw2WQdMs8FNjMzB0lUEudcTtId3yS-zySB0XYhYNbRmp6-aJ2S3bHusHuDE6pGIoXHJn7lDV4AT5GE">
            <a:extLst>
              <a:ext uri="{FF2B5EF4-FFF2-40B4-BE49-F238E27FC236}">
                <a16:creationId xmlns:a16="http://schemas.microsoft.com/office/drawing/2014/main" id="{6760B4ED-0AD6-3547-B474-F4D897668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72" y="621764"/>
            <a:ext cx="7056186" cy="623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E0E244-0CA4-5C4B-81D9-FE58924C5B61}"/>
              </a:ext>
            </a:extLst>
          </p:cNvPr>
          <p:cNvSpPr txBox="1"/>
          <p:nvPr/>
        </p:nvSpPr>
        <p:spPr>
          <a:xfrm>
            <a:off x="7471611" y="2225842"/>
            <a:ext cx="14076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F5597"/>
                </a:solidFill>
              </a:rPr>
              <a:t>Blue:</a:t>
            </a:r>
            <a:r>
              <a:rPr lang="en-US" dirty="0"/>
              <a:t> higher over ocean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Red: </a:t>
            </a:r>
            <a:r>
              <a:rPr lang="en-US" dirty="0"/>
              <a:t>higher over comparison region</a:t>
            </a:r>
          </a:p>
        </p:txBody>
      </p:sp>
    </p:spTree>
    <p:extLst>
      <p:ext uri="{BB962C8B-B14F-4D97-AF65-F5344CB8AC3E}">
        <p14:creationId xmlns:p14="http://schemas.microsoft.com/office/powerpoint/2010/main" val="2010470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06EADDF-AB42-8444-BDFB-F5480C3D495A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5124" name="Picture 4" descr="https://lh5.googleusercontent.com/IeXm3CuVKVq8jorodE1bpciq-pk0_zNX1-2SEwlRJulL9AfVJnOgOyYQvTR5vPkwF9Ciw0E8ery2sQLRTIOqaTakMrfpP2Q38PT9Myldl5pq3GbY38grjWW58AdeIhEUbb4nM0cI2oM">
            <a:extLst>
              <a:ext uri="{FF2B5EF4-FFF2-40B4-BE49-F238E27FC236}">
                <a16:creationId xmlns:a16="http://schemas.microsoft.com/office/drawing/2014/main" id="{D0E869B5-F7D3-564C-A1D1-61D835948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709" y="105960"/>
            <a:ext cx="6072147" cy="675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556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CFD8C6-A231-544C-9D4D-A9870D3EF932}"/>
              </a:ext>
            </a:extLst>
          </p:cNvPr>
          <p:cNvSpPr txBox="1"/>
          <p:nvPr/>
        </p:nvSpPr>
        <p:spPr>
          <a:xfrm>
            <a:off x="2051384" y="0"/>
            <a:ext cx="5041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Postfrontal CFADs by geographic region</a:t>
            </a:r>
          </a:p>
        </p:txBody>
      </p:sp>
      <p:pic>
        <p:nvPicPr>
          <p:cNvPr id="11266" name="Picture 2" descr="https://lh6.googleusercontent.com/zLe4MSGMILbxOgWuV9TbAgP390i0y3VLGkfNcdQ661m9wjTUCG31UvUVe1qoNtfcILYfE5x2s5m2M1E4scQau6k8GD7OLhJUWy7mAMhRT5bGh4HWFX_t4vhaWOgE2kywc6enWF9J8A4">
            <a:extLst>
              <a:ext uri="{FF2B5EF4-FFF2-40B4-BE49-F238E27FC236}">
                <a16:creationId xmlns:a16="http://schemas.microsoft.com/office/drawing/2014/main" id="{72FF7334-00FD-F54D-9666-15A62420F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493"/>
            <a:ext cx="9144000" cy="604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D1FA656-B517-384E-8FC5-B9B2A8F53FC8}"/>
              </a:ext>
            </a:extLst>
          </p:cNvPr>
          <p:cNvCxnSpPr>
            <a:cxnSpLocks/>
          </p:cNvCxnSpPr>
          <p:nvPr/>
        </p:nvCxnSpPr>
        <p:spPr>
          <a:xfrm flipH="1">
            <a:off x="4572000" y="1740570"/>
            <a:ext cx="553453" cy="3970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0FE6870-DB81-734D-9F8B-81E8297A1CBB}"/>
              </a:ext>
            </a:extLst>
          </p:cNvPr>
          <p:cNvCxnSpPr>
            <a:cxnSpLocks/>
          </p:cNvCxnSpPr>
          <p:nvPr/>
        </p:nvCxnSpPr>
        <p:spPr>
          <a:xfrm flipH="1">
            <a:off x="4965032" y="4792581"/>
            <a:ext cx="553453" cy="3970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50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500754-850B-2440-B21A-438376D6AEBD}"/>
              </a:ext>
            </a:extLst>
          </p:cNvPr>
          <p:cNvSpPr txBox="1"/>
          <p:nvPr/>
        </p:nvSpPr>
        <p:spPr>
          <a:xfrm>
            <a:off x="840956" y="338621"/>
            <a:ext cx="5832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Postfrontal CFAD differences (relative to OCEAN)</a:t>
            </a:r>
          </a:p>
        </p:txBody>
      </p:sp>
      <p:pic>
        <p:nvPicPr>
          <p:cNvPr id="12290" name="Picture 2" descr="https://lh4.googleusercontent.com/17faMJ8wsNgMYQOwWhKh6t5tsyOITcsmQDeL2m84wnPZuJdPmNKIKif1Bto3Mh3U9DTUc0OXWrmVdfl9xcdM41nXW5jRft9NUCI8D_b1fTCKg0LR-re4P01VziuNObcxXRa8vj_aQHE">
            <a:extLst>
              <a:ext uri="{FF2B5EF4-FFF2-40B4-BE49-F238E27FC236}">
                <a16:creationId xmlns:a16="http://schemas.microsoft.com/office/drawing/2014/main" id="{C030CE2C-6B5A-0947-B3AD-A90F973EC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08" y="738731"/>
            <a:ext cx="6923839" cy="611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DB40AC-D977-C24B-8FB6-30E42601463C}"/>
              </a:ext>
            </a:extLst>
          </p:cNvPr>
          <p:cNvSpPr txBox="1"/>
          <p:nvPr/>
        </p:nvSpPr>
        <p:spPr>
          <a:xfrm>
            <a:off x="7471611" y="2225842"/>
            <a:ext cx="14076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F5597"/>
                </a:solidFill>
              </a:rPr>
              <a:t>Blue:</a:t>
            </a:r>
            <a:r>
              <a:rPr lang="en-US" dirty="0"/>
              <a:t> higher over ocean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Red: </a:t>
            </a:r>
            <a:r>
              <a:rPr lang="en-US" dirty="0"/>
              <a:t>higher over comparison region</a:t>
            </a:r>
          </a:p>
        </p:txBody>
      </p:sp>
    </p:spTree>
    <p:extLst>
      <p:ext uri="{BB962C8B-B14F-4D97-AF65-F5344CB8AC3E}">
        <p14:creationId xmlns:p14="http://schemas.microsoft.com/office/powerpoint/2010/main" val="794195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lh3.googleusercontent.com/HGuzw1BrxOGPnxp29_9Dr3_H0KegO-7k8uDwpRwkTWRjMBV1slekpgv8j2GMi6RrRy1VAXEqUgRB5bTQG5Gh8ol493ott7G7VQ8frZXFl6eBLeKbdpAwz067gSOluTIan_OwH9QSS44">
            <a:extLst>
              <a:ext uri="{FF2B5EF4-FFF2-40B4-BE49-F238E27FC236}">
                <a16:creationId xmlns:a16="http://schemas.microsoft.com/office/drawing/2014/main" id="{6E0CDB30-4F62-D240-9664-B1D501828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725" y="21461"/>
            <a:ext cx="6148138" cy="683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677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A5BB4-F16C-6F4D-B093-C4DFE7041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02CE5-C1AF-B74B-8389-9054508AC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8514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Enhancement and de-enhancement spatial distribution (in horizontal and vertical) and intensity are strongly dependent on the </a:t>
            </a:r>
            <a:r>
              <a:rPr lang="en-US" b="1" dirty="0"/>
              <a:t>large-scale environment </a:t>
            </a:r>
            <a:r>
              <a:rPr lang="en-US" dirty="0"/>
              <a:t>associated with different </a:t>
            </a:r>
            <a:r>
              <a:rPr lang="en-US" b="1" dirty="0"/>
              <a:t>synoptic storm sectors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>
                <a:solidFill>
                  <a:srgbClr val="00B050"/>
                </a:solidFill>
              </a:rPr>
              <a:t>Prefrontal</a:t>
            </a:r>
            <a:r>
              <a:rPr lang="en-US" dirty="0"/>
              <a:t> systems: enhancement is modest (despite high IVT) and shifted upstream of high terrain. Strong rain shadow. </a:t>
            </a:r>
          </a:p>
          <a:p>
            <a:r>
              <a:rPr lang="en-US" dirty="0">
                <a:solidFill>
                  <a:srgbClr val="C00000"/>
                </a:solidFill>
              </a:rPr>
              <a:t>Warm sectors</a:t>
            </a:r>
            <a:r>
              <a:rPr lang="en-US" dirty="0"/>
              <a:t>: greatest enhancement on windward side, more spillover to lee than other sectors.</a:t>
            </a:r>
          </a:p>
          <a:p>
            <a:r>
              <a:rPr lang="en-US" dirty="0">
                <a:solidFill>
                  <a:srgbClr val="0070C0"/>
                </a:solidFill>
              </a:rPr>
              <a:t>Postfrontal</a:t>
            </a:r>
            <a:r>
              <a:rPr lang="en-US" dirty="0"/>
              <a:t> systems: isolated convective cells become widespread stratiform over windward and high terrain. Shallow showers on lee side.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27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A5BB4-F16C-6F4D-B093-C4DFE7041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334" y="0"/>
            <a:ext cx="7886700" cy="1325563"/>
          </a:xfrm>
        </p:spPr>
        <p:txBody>
          <a:bodyPr/>
          <a:lstStyle/>
          <a:p>
            <a:r>
              <a:rPr lang="en-US" dirty="0"/>
              <a:t>DSDs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54635D9-AE80-7F4B-9581-F117E059F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br>
              <a:rPr kumimoji="0" lang="en-US" altLang="en-US" sz="39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Fishery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br>
              <a:rPr kumimoji="0" lang="en-US" altLang="en-US" sz="39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Prairie Creek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br>
              <a:rPr kumimoji="0" lang="en-US" altLang="en-US" sz="48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Hurricane Ridge 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410" name="Picture 2" descr="https://lh5.googleusercontent.com/69GZOweig3RkooBzGAiG3z6QJ7A87a_KuGUGnQfHNL2pFGQRQRWb7R4XYj5zE24YBqpaI-ZOqUCVKzEhu3mC11OayaDJNQpO8Tk8Ec50mdkl6OzUosooZUsUHlahu3tEVMAJKB0ukWo">
            <a:extLst>
              <a:ext uri="{FF2B5EF4-FFF2-40B4-BE49-F238E27FC236}">
                <a16:creationId xmlns:a16="http://schemas.microsoft.com/office/drawing/2014/main" id="{E7242E3B-EAB3-DF40-8DCE-C62FC1406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1" y="0"/>
            <a:ext cx="7746999" cy="238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https://lh6.googleusercontent.com/ZaaY88IA3T5P0PDWG3OFw4N08nROKGs52TzcH6ja_qmGJt06b-kOD4NkOEd0OoEU9S76avRsKnsxuKOJOJCTu6nL-GxZlQALVSwrjGTUTJpxtamq9H85dQdQLWBWOiiG-Gzr0VQ8sOY">
            <a:extLst>
              <a:ext uri="{FF2B5EF4-FFF2-40B4-BE49-F238E27FC236}">
                <a16:creationId xmlns:a16="http://schemas.microsoft.com/office/drawing/2014/main" id="{219DF613-493E-D347-9799-C367C43B2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433" y="2321929"/>
            <a:ext cx="7798134" cy="239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lh3.googleusercontent.com/ypIeN_s-9FYKUhvjSyMjIy6ZYJonop4SKNf_0puRgu6NVIEhOdE7a6NTxv95EAdj2ozVP9LIlQ9xNUrP2j42OQCFP5f5RceZL2y_dpFbmX36RJo8UmunRWtktV7jolmcdL5d5kv56GI">
            <a:extLst>
              <a:ext uri="{FF2B5EF4-FFF2-40B4-BE49-F238E27FC236}">
                <a16:creationId xmlns:a16="http://schemas.microsoft.com/office/drawing/2014/main" id="{52EAFF9C-78D2-B94F-8E67-D53ECB3BE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271" y="4608095"/>
            <a:ext cx="2905121" cy="232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092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3D3877-834C-E74F-9CD9-8BF35C227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26" y="421105"/>
            <a:ext cx="6178868" cy="60037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4A4B3B-25DB-194A-9367-0B9181AB04FB}"/>
              </a:ext>
            </a:extLst>
          </p:cNvPr>
          <p:cNvSpPr txBox="1"/>
          <p:nvPr/>
        </p:nvSpPr>
        <p:spPr>
          <a:xfrm>
            <a:off x="4608897" y="4209448"/>
            <a:ext cx="1405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???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728621-85E1-A440-80CC-26A107849BAC}"/>
              </a:ext>
            </a:extLst>
          </p:cNvPr>
          <p:cNvSpPr txBox="1"/>
          <p:nvPr/>
        </p:nvSpPr>
        <p:spPr>
          <a:xfrm>
            <a:off x="6322494" y="2290728"/>
            <a:ext cx="258087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processes control the de-enhancement of precipitation on the high terrain and lee side?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04D7CA-1EB1-B84D-99DF-57CA4E110B57}"/>
              </a:ext>
            </a:extLst>
          </p:cNvPr>
          <p:cNvSpPr txBox="1"/>
          <p:nvPr/>
        </p:nvSpPr>
        <p:spPr>
          <a:xfrm>
            <a:off x="4427270" y="1041133"/>
            <a:ext cx="1405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???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2E0CC8-E298-294C-98E1-AFCE196A3FAE}"/>
              </a:ext>
            </a:extLst>
          </p:cNvPr>
          <p:cNvSpPr txBox="1"/>
          <p:nvPr/>
        </p:nvSpPr>
        <p:spPr>
          <a:xfrm>
            <a:off x="661736" y="671801"/>
            <a:ext cx="315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Minimal small drop production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7F971C-C693-4841-ADA7-6DC61A777F73}"/>
              </a:ext>
            </a:extLst>
          </p:cNvPr>
          <p:cNvSpPr txBox="1"/>
          <p:nvPr/>
        </p:nvSpPr>
        <p:spPr>
          <a:xfrm>
            <a:off x="661735" y="3747875"/>
            <a:ext cx="3152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Considerable small drop production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5EF7EA-4974-9447-A1A5-20D3CA8EF3C9}"/>
              </a:ext>
            </a:extLst>
          </p:cNvPr>
          <p:cNvSpPr txBox="1"/>
          <p:nvPr/>
        </p:nvSpPr>
        <p:spPr>
          <a:xfrm>
            <a:off x="143626" y="0"/>
            <a:ext cx="8896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Shifting focus over the less-observed high terrain and lee side…</a:t>
            </a:r>
          </a:p>
        </p:txBody>
      </p:sp>
    </p:spTree>
    <p:extLst>
      <p:ext uri="{BB962C8B-B14F-4D97-AF65-F5344CB8AC3E}">
        <p14:creationId xmlns:p14="http://schemas.microsoft.com/office/powerpoint/2010/main" val="3156932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B3B46-38FF-3F43-9A64-879511836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8811" y="12031"/>
            <a:ext cx="3750845" cy="818147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0-5 km Moist Static Stability (N</a:t>
            </a:r>
            <a:r>
              <a:rPr lang="en-US" sz="2800" baseline="-25000" dirty="0"/>
              <a:t>m</a:t>
            </a:r>
            <a:r>
              <a:rPr lang="en-US" sz="2800" dirty="0"/>
              <a:t>) </a:t>
            </a:r>
          </a:p>
        </p:txBody>
      </p:sp>
      <p:pic>
        <p:nvPicPr>
          <p:cNvPr id="3074" name="Picture 2" descr="https://lh5.googleusercontent.com/1nvmiI0KE8pTj4IRs5Jj0V_S8ic2bXB1ITwrv4KDcCcZ_R8DdktcZLUeIFd7h33C70S76VOhAfMi56PN-MHpavZj4lqHBJGGvlYrs4wocBimqOl2UTT5qvyqdyAGmW7HtEAHy2_jgck">
            <a:extLst>
              <a:ext uri="{FF2B5EF4-FFF2-40B4-BE49-F238E27FC236}">
                <a16:creationId xmlns:a16="http://schemas.microsoft.com/office/drawing/2014/main" id="{FBC1B297-06A3-5844-846D-0F216BA1D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0178"/>
            <a:ext cx="2970655" cy="602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4.googleusercontent.com/Xnm6183mj2ZMN9hnLT1DFjvu9cSbxW8YYPpqJy9zuQdSi0gXJs5sV7vg3rzrw7rCnWZM7b49IiJAhpXic9ok3bTVk7qJqY0r3IUMI-LPoZXYCLigsKmPPK_eVcl3xGSOotqDTcdh1II">
            <a:extLst>
              <a:ext uri="{FF2B5EF4-FFF2-40B4-BE49-F238E27FC236}">
                <a16:creationId xmlns:a16="http://schemas.microsoft.com/office/drawing/2014/main" id="{713F83A4-EC6E-6F41-A528-5320E6FF6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210" y="494289"/>
            <a:ext cx="2207477" cy="212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lh6.googleusercontent.com/a98FVPSG90sHRs70Rx8ATboksZIwtmDnBaW7etaqG7OWZ754b0rmqccViA_iMe1sbVY_zACm6yNWmlGS6Jn-q9AASB3HoUozc_LFTPW-FS9RG-1zIZISS-_TVDvHq7XIG5Bb06etzrQ">
            <a:extLst>
              <a:ext uri="{FF2B5EF4-FFF2-40B4-BE49-F238E27FC236}">
                <a16:creationId xmlns:a16="http://schemas.microsoft.com/office/drawing/2014/main" id="{406FED5C-11E2-3443-B9B5-630719A46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767" y="2583543"/>
            <a:ext cx="2291096" cy="221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lh4.googleusercontent.com/KuQCdR3rVwA0CK6J-4ypmUlHkmXfcOlyZUSBDm_TThAcDMtAss6X8evAUtmEl2WwLReRmH_ff4VSPM1zOPOIxKN1q2zrVuyRSxRLQZBpvjy7urZOCzLQejFpGKsWUHQ-s7kKLmYRK24">
            <a:extLst>
              <a:ext uri="{FF2B5EF4-FFF2-40B4-BE49-F238E27FC236}">
                <a16:creationId xmlns:a16="http://schemas.microsoft.com/office/drawing/2014/main" id="{574143C0-9212-7D44-81E9-37BF81B21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992" y="4793801"/>
            <a:ext cx="2139695" cy="206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0DA9C2B-1FC2-2A43-886D-3D830AEEEFCA}"/>
              </a:ext>
            </a:extLst>
          </p:cNvPr>
          <p:cNvSpPr txBox="1">
            <a:spLocks/>
          </p:cNvSpPr>
          <p:nvPr/>
        </p:nvSpPr>
        <p:spPr>
          <a:xfrm>
            <a:off x="2840892" y="-155913"/>
            <a:ext cx="3750845" cy="8181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0-5 km Hodographs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815346-98E7-D045-95F2-EF86034BAD4F}"/>
              </a:ext>
            </a:extLst>
          </p:cNvPr>
          <p:cNvSpPr txBox="1"/>
          <p:nvPr/>
        </p:nvSpPr>
        <p:spPr>
          <a:xfrm>
            <a:off x="5955632" y="830178"/>
            <a:ext cx="3007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0B050"/>
                </a:solidFill>
              </a:rPr>
              <a:t>Prefrontal:</a:t>
            </a:r>
          </a:p>
          <a:p>
            <a:r>
              <a:rPr lang="en-US" dirty="0"/>
              <a:t>-Low level stability (N</a:t>
            </a:r>
            <a:r>
              <a:rPr lang="en-US" baseline="-25000" dirty="0"/>
              <a:t>m</a:t>
            </a:r>
            <a:r>
              <a:rPr lang="en-US" dirty="0"/>
              <a:t> &gt; 0)</a:t>
            </a:r>
          </a:p>
          <a:p>
            <a:r>
              <a:rPr lang="en-US" dirty="0"/>
              <a:t>-Strongly veering flow </a:t>
            </a:r>
          </a:p>
          <a:p>
            <a:r>
              <a:rPr lang="en-US" dirty="0"/>
              <a:t>(SE at surface</a:t>
            </a:r>
            <a:r>
              <a:rPr lang="en-US" dirty="0">
                <a:sym typeface="Wingdings" pitchFamily="2" charset="2"/>
              </a:rPr>
              <a:t>--&gt;</a:t>
            </a:r>
            <a:r>
              <a:rPr lang="en-US" dirty="0"/>
              <a:t>SW at 4 km)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E915A7-95CD-AB48-BECE-7C91267E8408}"/>
              </a:ext>
            </a:extLst>
          </p:cNvPr>
          <p:cNvSpPr txBox="1"/>
          <p:nvPr/>
        </p:nvSpPr>
        <p:spPr>
          <a:xfrm>
            <a:off x="5305927" y="6521116"/>
            <a:ext cx="4018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(from soundings taken near </a:t>
            </a:r>
            <a:r>
              <a:rPr lang="en-US" dirty="0" err="1"/>
              <a:t>Taholah</a:t>
            </a:r>
            <a:r>
              <a:rPr lang="en-US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795AA7-D254-564E-9C23-F2976EC09EBB}"/>
              </a:ext>
            </a:extLst>
          </p:cNvPr>
          <p:cNvSpPr txBox="1"/>
          <p:nvPr/>
        </p:nvSpPr>
        <p:spPr>
          <a:xfrm>
            <a:off x="6122087" y="2958316"/>
            <a:ext cx="3007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C00000"/>
                </a:solidFill>
              </a:rPr>
              <a:t>Warm Sectors:</a:t>
            </a:r>
          </a:p>
          <a:p>
            <a:r>
              <a:rPr lang="en-US" dirty="0"/>
              <a:t>-Moist-neutral low levels </a:t>
            </a:r>
            <a:br>
              <a:rPr lang="en-US" dirty="0"/>
            </a:br>
            <a:r>
              <a:rPr lang="en-US" dirty="0"/>
              <a:t>(N</a:t>
            </a:r>
            <a:r>
              <a:rPr lang="en-US" baseline="-25000" dirty="0"/>
              <a:t>m</a:t>
            </a:r>
            <a:r>
              <a:rPr lang="en-US" dirty="0"/>
              <a:t> near 0)</a:t>
            </a:r>
          </a:p>
          <a:p>
            <a:r>
              <a:rPr lang="en-US" dirty="0"/>
              <a:t>-Slight veering flow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906D23-71AD-9F45-A3FE-B1620804B22D}"/>
              </a:ext>
            </a:extLst>
          </p:cNvPr>
          <p:cNvSpPr txBox="1"/>
          <p:nvPr/>
        </p:nvSpPr>
        <p:spPr>
          <a:xfrm>
            <a:off x="6146569" y="4963344"/>
            <a:ext cx="3007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070C0"/>
                </a:solidFill>
              </a:rPr>
              <a:t>Postfrontal:</a:t>
            </a:r>
          </a:p>
          <a:p>
            <a:r>
              <a:rPr lang="en-US" dirty="0"/>
              <a:t>-Conditionally unstable low-levels (N</a:t>
            </a:r>
            <a:r>
              <a:rPr lang="en-US" baseline="-25000" dirty="0"/>
              <a:t>m</a:t>
            </a:r>
            <a:r>
              <a:rPr lang="en-US" dirty="0"/>
              <a:t> &lt; 0)</a:t>
            </a:r>
          </a:p>
          <a:p>
            <a:r>
              <a:rPr lang="en-US" dirty="0"/>
              <a:t>-Slight backing flow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817A91-FA3B-D345-B070-7C4D2FA5E83C}"/>
              </a:ext>
            </a:extLst>
          </p:cNvPr>
          <p:cNvSpPr txBox="1"/>
          <p:nvPr/>
        </p:nvSpPr>
        <p:spPr>
          <a:xfrm>
            <a:off x="4018547" y="1325002"/>
            <a:ext cx="986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Surface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89A5FD-A41E-694D-BF57-D69DD42FBD1F}"/>
              </a:ext>
            </a:extLst>
          </p:cNvPr>
          <p:cNvSpPr txBox="1"/>
          <p:nvPr/>
        </p:nvSpPr>
        <p:spPr>
          <a:xfrm>
            <a:off x="4030578" y="3339508"/>
            <a:ext cx="986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Surface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E2D1B1-42B5-BB4F-8F74-A7490DEE2D6B}"/>
              </a:ext>
            </a:extLst>
          </p:cNvPr>
          <p:cNvSpPr txBox="1"/>
          <p:nvPr/>
        </p:nvSpPr>
        <p:spPr>
          <a:xfrm>
            <a:off x="4876570" y="1241933"/>
            <a:ext cx="986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5 km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37806B-A1E7-6346-A154-24C29EE19413}"/>
              </a:ext>
            </a:extLst>
          </p:cNvPr>
          <p:cNvSpPr txBox="1"/>
          <p:nvPr/>
        </p:nvSpPr>
        <p:spPr>
          <a:xfrm>
            <a:off x="5277392" y="3435371"/>
            <a:ext cx="986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5 km</a:t>
            </a:r>
          </a:p>
        </p:txBody>
      </p:sp>
    </p:spTree>
    <p:extLst>
      <p:ext uri="{BB962C8B-B14F-4D97-AF65-F5344CB8AC3E}">
        <p14:creationId xmlns:p14="http://schemas.microsoft.com/office/powerpoint/2010/main" val="4039765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lh4.googleusercontent.com/560YSMoeDaL9ystbmSVXPRRhRj4MCcxtSA4Cu0Os-LZ4Nc5_QiljgjnGW-xxCmELq_XKCQm-L1FCWSdT-psqnjz8soq-r-lQU9JaKEReKUNG_iNc3BjFgQeA4m18Ddd3TVFS5whfpSE">
            <a:extLst>
              <a:ext uri="{FF2B5EF4-FFF2-40B4-BE49-F238E27FC236}">
                <a16:creationId xmlns:a16="http://schemas.microsoft.com/office/drawing/2014/main" id="{A92A19A7-FDFD-9248-828D-F14598DEE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09" y="2971801"/>
            <a:ext cx="4287719" cy="345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lh4.googleusercontent.com/HcxZGxHnznZvQ36otQO4ZnnEM8BnE8vUKmuxSqOdtB5Yx8OpmqTMRInDiDTku_mlnqYsdIOROJq_txC4U0hPmYcAIApUH51Yg2nm3I5tvFbSRtpmoccSajCrjGDcUojE98YPd0AOExM">
            <a:extLst>
              <a:ext uri="{FF2B5EF4-FFF2-40B4-BE49-F238E27FC236}">
                <a16:creationId xmlns:a16="http://schemas.microsoft.com/office/drawing/2014/main" id="{D07A52EB-FFB0-CA4E-A006-724E9F78F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302" y="2971801"/>
            <a:ext cx="4319698" cy="345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6CDF25-D90E-BB43-B4B0-E96E85CE34E6}"/>
              </a:ext>
            </a:extLst>
          </p:cNvPr>
          <p:cNvSpPr txBox="1"/>
          <p:nvPr/>
        </p:nvSpPr>
        <p:spPr>
          <a:xfrm>
            <a:off x="428030" y="765045"/>
            <a:ext cx="81073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Highest radar echoes occur upstream of high terrain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Consistent with linear mountain wave theory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Abrupt decrease in coverage over lee where flow descends.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3CF8B0-5AEC-6440-8107-407C67C8457C}"/>
              </a:ext>
            </a:extLst>
          </p:cNvPr>
          <p:cNvSpPr txBox="1"/>
          <p:nvPr/>
        </p:nvSpPr>
        <p:spPr>
          <a:xfrm>
            <a:off x="474861" y="2787135"/>
            <a:ext cx="37260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Average height of 10 </a:t>
            </a:r>
            <a:r>
              <a:rPr lang="en-US" dirty="0" err="1"/>
              <a:t>dBZ</a:t>
            </a:r>
            <a:r>
              <a:rPr lang="en-US" dirty="0"/>
              <a:t> echo top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C530E8-FCED-F240-B645-5CC85679229D}"/>
              </a:ext>
            </a:extLst>
          </p:cNvPr>
          <p:cNvSpPr txBox="1"/>
          <p:nvPr/>
        </p:nvSpPr>
        <p:spPr>
          <a:xfrm>
            <a:off x="5311673" y="2770911"/>
            <a:ext cx="31643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Coverage of 10 </a:t>
            </a:r>
            <a:r>
              <a:rPr lang="en-US" dirty="0" err="1"/>
              <a:t>dBZ</a:t>
            </a:r>
            <a:r>
              <a:rPr lang="en-US" dirty="0"/>
              <a:t> echo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74C312-B2D6-6E43-A06D-8839BFF91487}"/>
              </a:ext>
            </a:extLst>
          </p:cNvPr>
          <p:cNvSpPr txBox="1"/>
          <p:nvPr/>
        </p:nvSpPr>
        <p:spPr>
          <a:xfrm>
            <a:off x="474861" y="6334780"/>
            <a:ext cx="4200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Dots: passed statistical significance testing</a:t>
            </a:r>
          </a:p>
          <a:p>
            <a:r>
              <a:rPr lang="en-US" sz="1400" dirty="0"/>
              <a:t> (relative to mean, p &lt; 0.01)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A426C4-15CC-C14A-9115-019A14133F7C}"/>
              </a:ext>
            </a:extLst>
          </p:cNvPr>
          <p:cNvSpPr txBox="1"/>
          <p:nvPr/>
        </p:nvSpPr>
        <p:spPr>
          <a:xfrm>
            <a:off x="522393" y="31781"/>
            <a:ext cx="8013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Prefrontal spatial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3062140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s://lh6.googleusercontent.com/rmv-KA5zFh9ajq5MDtnB0HDTTb9wI4R8q-mQhj5YT_lIP5hunvRzp_wi9r9QzMcZbIjNgtj6hHRliaWSmzyLphdAyaoQIcRQVg6tCfGl6ctjDBuryqmxinLepCH8K_7SGcK19-qsV7o">
            <a:extLst>
              <a:ext uri="{FF2B5EF4-FFF2-40B4-BE49-F238E27FC236}">
                <a16:creationId xmlns:a16="http://schemas.microsoft.com/office/drawing/2014/main" id="{F407FE4D-6380-7141-A13F-EF563BC03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707" y="2755955"/>
            <a:ext cx="4634732" cy="370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s://lh4.googleusercontent.com/YViFMQJyorA1_fOkWXL84HA0c5uojEEdd_VP_iAi1jcYgn7MzQ0wa9QffwwU0lkmr_IO9T_eM1a0o_4vrFEpH-qFmYv-ZoOJdcpnAmzX_w8GfLRVqkZ-4L6tpP13TB99lcKSUoy0u1k">
            <a:extLst>
              <a:ext uri="{FF2B5EF4-FFF2-40B4-BE49-F238E27FC236}">
                <a16:creationId xmlns:a16="http://schemas.microsoft.com/office/drawing/2014/main" id="{E708CF31-3479-F54D-844B-3B93A277A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0970"/>
            <a:ext cx="4556951" cy="367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3CF8B0-5AEC-6440-8107-407C67C8457C}"/>
              </a:ext>
            </a:extLst>
          </p:cNvPr>
          <p:cNvSpPr txBox="1"/>
          <p:nvPr/>
        </p:nvSpPr>
        <p:spPr>
          <a:xfrm>
            <a:off x="474861" y="2619417"/>
            <a:ext cx="37260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Average height of 10 </a:t>
            </a:r>
            <a:r>
              <a:rPr lang="en-US" dirty="0" err="1"/>
              <a:t>dBZ</a:t>
            </a:r>
            <a:r>
              <a:rPr lang="en-US" dirty="0"/>
              <a:t> echo top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C530E8-FCED-F240-B645-5CC85679229D}"/>
              </a:ext>
            </a:extLst>
          </p:cNvPr>
          <p:cNvSpPr txBox="1"/>
          <p:nvPr/>
        </p:nvSpPr>
        <p:spPr>
          <a:xfrm>
            <a:off x="5311673" y="2603193"/>
            <a:ext cx="31643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Coverage of 10 </a:t>
            </a:r>
            <a:r>
              <a:rPr lang="en-US" dirty="0" err="1"/>
              <a:t>dBZ</a:t>
            </a:r>
            <a:r>
              <a:rPr lang="en-US" dirty="0"/>
              <a:t> echo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B2C64E-A264-784E-A196-F8E66EB1C133}"/>
              </a:ext>
            </a:extLst>
          </p:cNvPr>
          <p:cNvSpPr txBox="1"/>
          <p:nvPr/>
        </p:nvSpPr>
        <p:spPr>
          <a:xfrm>
            <a:off x="428030" y="680425"/>
            <a:ext cx="81073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Less coverage upstream of mountains (ocean/coast)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Deepest echo and highest coverage over high terrain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More precipitation makes it to the lee side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6A3E09-C23A-C446-888B-D8E747995CA9}"/>
              </a:ext>
            </a:extLst>
          </p:cNvPr>
          <p:cNvSpPr txBox="1"/>
          <p:nvPr/>
        </p:nvSpPr>
        <p:spPr>
          <a:xfrm>
            <a:off x="474861" y="6334780"/>
            <a:ext cx="4200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Dots: passed statistical significance testing</a:t>
            </a:r>
          </a:p>
          <a:p>
            <a:r>
              <a:rPr lang="en-US" sz="1400" dirty="0"/>
              <a:t> (relative to mean, p &lt; 0.01)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E9234F-32A2-4447-A3D0-D434756DA2FD}"/>
              </a:ext>
            </a:extLst>
          </p:cNvPr>
          <p:cNvSpPr txBox="1"/>
          <p:nvPr/>
        </p:nvSpPr>
        <p:spPr>
          <a:xfrm>
            <a:off x="522393" y="31781"/>
            <a:ext cx="8013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Warm Sectors spatial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1836844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s://lh5.googleusercontent.com/zvUNifaGb_PyL5xCym0oW8-nHcir-kheJ8AeCC0cNgLwMKltiuAr5i3lmrVu-ohdoxNqUfv4CUaFahorTOYZgagpFjIvrIxSQdFvLuxvQQ-obiBWqU9ptG7WqNjyvezmguSVduKcgZQ">
            <a:extLst>
              <a:ext uri="{FF2B5EF4-FFF2-40B4-BE49-F238E27FC236}">
                <a16:creationId xmlns:a16="http://schemas.microsoft.com/office/drawing/2014/main" id="{669DAF46-327C-AA40-89DC-D93B0B07E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63" y="2895166"/>
            <a:ext cx="4384936" cy="353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s://lh5.googleusercontent.com/_7gYn--WfCx4UVvN-FsywhXuK16cbK39mSsB020Cvz0qMvu1hLzGLGCBOdybGbJGQ0waJunrkZe1SJ4tbzInyw3f9PeLEDGbrEC2JhUswKX6eiuGHkMI5FDL8BXlYMutgqjMpGwFSew">
            <a:extLst>
              <a:ext uri="{FF2B5EF4-FFF2-40B4-BE49-F238E27FC236}">
                <a16:creationId xmlns:a16="http://schemas.microsoft.com/office/drawing/2014/main" id="{31D65114-48C4-7C4C-A1A2-83418B1DF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99" y="2861777"/>
            <a:ext cx="4459401" cy="356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3CF8B0-5AEC-6440-8107-407C67C8457C}"/>
              </a:ext>
            </a:extLst>
          </p:cNvPr>
          <p:cNvSpPr txBox="1"/>
          <p:nvPr/>
        </p:nvSpPr>
        <p:spPr>
          <a:xfrm>
            <a:off x="460199" y="2693335"/>
            <a:ext cx="37260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Average height of 10 </a:t>
            </a:r>
            <a:r>
              <a:rPr lang="en-US" dirty="0" err="1"/>
              <a:t>dBZ</a:t>
            </a:r>
            <a:r>
              <a:rPr lang="en-US" dirty="0"/>
              <a:t> echo top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C530E8-FCED-F240-B645-5CC85679229D}"/>
              </a:ext>
            </a:extLst>
          </p:cNvPr>
          <p:cNvSpPr txBox="1"/>
          <p:nvPr/>
        </p:nvSpPr>
        <p:spPr>
          <a:xfrm>
            <a:off x="5297011" y="2677111"/>
            <a:ext cx="31643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Coverage of 10 </a:t>
            </a:r>
            <a:r>
              <a:rPr lang="en-US" dirty="0" err="1"/>
              <a:t>dBZ</a:t>
            </a:r>
            <a:r>
              <a:rPr lang="en-US" dirty="0"/>
              <a:t> echo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2B34B-A427-5949-AE31-109167F29866}"/>
              </a:ext>
            </a:extLst>
          </p:cNvPr>
          <p:cNvSpPr txBox="1"/>
          <p:nvPr/>
        </p:nvSpPr>
        <p:spPr>
          <a:xfrm>
            <a:off x="522393" y="721425"/>
            <a:ext cx="81073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Average echo top is more uniform everywhere except lee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Increased coverage over windward and high terrain </a:t>
            </a:r>
            <a:br>
              <a:rPr lang="en-US" sz="2400" dirty="0"/>
            </a:br>
            <a:r>
              <a:rPr lang="en-US" sz="2400" dirty="0"/>
              <a:t>(as cells transition from convective to stratiform)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A4E906-EEE9-D54D-9831-B040048A80C1}"/>
              </a:ext>
            </a:extLst>
          </p:cNvPr>
          <p:cNvSpPr txBox="1"/>
          <p:nvPr/>
        </p:nvSpPr>
        <p:spPr>
          <a:xfrm>
            <a:off x="474861" y="6334780"/>
            <a:ext cx="4200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Dots: passed statistical significance testing</a:t>
            </a:r>
          </a:p>
          <a:p>
            <a:r>
              <a:rPr lang="en-US" sz="1400" dirty="0"/>
              <a:t> (relative to mean, p &lt; 0.01)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2E3040-D34C-7B4A-AEAB-951B65E48075}"/>
              </a:ext>
            </a:extLst>
          </p:cNvPr>
          <p:cNvSpPr txBox="1"/>
          <p:nvPr/>
        </p:nvSpPr>
        <p:spPr>
          <a:xfrm>
            <a:off x="522393" y="31781"/>
            <a:ext cx="8013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Postfrontal spatial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1764158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A5BB4-F16C-6F4D-B093-C4DFE7041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145" y="312821"/>
            <a:ext cx="7886700" cy="83017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NASA 3</a:t>
            </a:r>
            <a:r>
              <a:rPr lang="en-US" baseline="30000" dirty="0"/>
              <a:t>rd</a:t>
            </a:r>
            <a:r>
              <a:rPr lang="en-US" dirty="0"/>
              <a:t>-Gen Airborne Precipitation Radar (APR-3)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02CE5-C1AF-B74B-8389-9054508AC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515979"/>
            <a:ext cx="8250655" cy="4660984"/>
          </a:xfrm>
        </p:spPr>
        <p:txBody>
          <a:bodyPr>
            <a:normAutofit/>
          </a:bodyPr>
          <a:lstStyle/>
          <a:p>
            <a:r>
              <a:rPr lang="en-US" sz="2400" dirty="0"/>
              <a:t>Flies on NASA DC-8</a:t>
            </a:r>
          </a:p>
          <a:p>
            <a:r>
              <a:rPr lang="en-US" sz="2400" dirty="0"/>
              <a:t>Triple-frequency (Ku/Ka/W-band)</a:t>
            </a:r>
          </a:p>
          <a:p>
            <a:r>
              <a:rPr lang="en-US" sz="2400" dirty="0"/>
              <a:t>120 m vertical resolution</a:t>
            </a:r>
          </a:p>
          <a:p>
            <a:r>
              <a:rPr lang="en-US" sz="2400" dirty="0"/>
              <a:t>0.2 Hz measurement frequency (~0.2 km resolution)</a:t>
            </a:r>
          </a:p>
          <a:p>
            <a:r>
              <a:rPr lang="en-US" sz="2400" dirty="0"/>
              <a:t>Key benefit: full transects of Olympic Mountains with same instrument package!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48A182-337F-A54F-94D9-4B2804B91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2" y="4176510"/>
            <a:ext cx="5802664" cy="257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65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754D81-4642-B545-8360-D31CCC33321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8" y="485677"/>
            <a:ext cx="5747561" cy="55222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1F3826-8355-BF42-AB35-7AE7EADAB826}"/>
              </a:ext>
            </a:extLst>
          </p:cNvPr>
          <p:cNvSpPr txBox="1"/>
          <p:nvPr/>
        </p:nvSpPr>
        <p:spPr>
          <a:xfrm>
            <a:off x="6208295" y="485677"/>
            <a:ext cx="293570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9 OLYMPEX APR-3 Missions chosen for this study:</a:t>
            </a:r>
          </a:p>
          <a:p>
            <a:endParaRPr lang="en-US" sz="2800" dirty="0"/>
          </a:p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3 “Prefrontal” flights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C00000"/>
                </a:solidFill>
              </a:rPr>
              <a:t>3 “Warm Sector” flights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0070C0"/>
                </a:solidFill>
              </a:rPr>
              <a:t>3 “Postfrontal” flights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83499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4.googleusercontent.com/7mWloHbTXuXfYSz43d6QR1cEub6eVFUuVrTBPnIwFkUBIcqCi1dQyZwPbPjCI9F1pNIMDgRrWY3ZsFkk5Gu5V9HmHK98dY_gr76SU651YlfFqXR8_TEkdWIuWIueklyqqG7lXV_W7fE">
            <a:extLst>
              <a:ext uri="{FF2B5EF4-FFF2-40B4-BE49-F238E27FC236}">
                <a16:creationId xmlns:a16="http://schemas.microsoft.com/office/drawing/2014/main" id="{23CD4C65-0573-AC40-8B7B-36621E5CF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662" y="421105"/>
            <a:ext cx="7341338" cy="643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11A8A9-8EE9-5E4E-8F05-17D26630F9F9}"/>
              </a:ext>
            </a:extLst>
          </p:cNvPr>
          <p:cNvSpPr txBox="1"/>
          <p:nvPr/>
        </p:nvSpPr>
        <p:spPr>
          <a:xfrm>
            <a:off x="830179" y="84221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IR Satellite Imagery + 500 </a:t>
            </a:r>
            <a:r>
              <a:rPr lang="en-US" dirty="0" err="1"/>
              <a:t>hPa</a:t>
            </a:r>
            <a:r>
              <a:rPr lang="en-US" dirty="0"/>
              <a:t> heights during flights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E63C59-9AFA-DC44-89DD-003119A7A2E1}"/>
              </a:ext>
            </a:extLst>
          </p:cNvPr>
          <p:cNvSpPr txBox="1"/>
          <p:nvPr/>
        </p:nvSpPr>
        <p:spPr>
          <a:xfrm>
            <a:off x="336885" y="1022684"/>
            <a:ext cx="1347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Prefrontal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E3FC37-468E-4948-9FD1-FB7E7B0737C1}"/>
              </a:ext>
            </a:extLst>
          </p:cNvPr>
          <p:cNvSpPr txBox="1"/>
          <p:nvPr/>
        </p:nvSpPr>
        <p:spPr>
          <a:xfrm>
            <a:off x="396006" y="3286444"/>
            <a:ext cx="1347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Warm Sectors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CA40B7-45E1-2F46-B190-AA20F445F5AB}"/>
              </a:ext>
            </a:extLst>
          </p:cNvPr>
          <p:cNvSpPr txBox="1"/>
          <p:nvPr/>
        </p:nvSpPr>
        <p:spPr>
          <a:xfrm>
            <a:off x="336885" y="5457871"/>
            <a:ext cx="1347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Postfrontal</a:t>
            </a:r>
          </a:p>
        </p:txBody>
      </p:sp>
    </p:spTree>
    <p:extLst>
      <p:ext uri="{BB962C8B-B14F-4D97-AF65-F5344CB8AC3E}">
        <p14:creationId xmlns:p14="http://schemas.microsoft.com/office/powerpoint/2010/main" val="1824759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943F5B0-49AD-1640-A22F-4AD8C6D9D4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7333700"/>
              </p:ext>
            </p:extLst>
          </p:nvPr>
        </p:nvGraphicFramePr>
        <p:xfrm>
          <a:off x="108285" y="749303"/>
          <a:ext cx="8915403" cy="5266485"/>
        </p:xfrm>
        <a:graphic>
          <a:graphicData uri="http://schemas.openxmlformats.org/drawingml/2006/table">
            <a:tbl>
              <a:tblPr/>
              <a:tblGrid>
                <a:gridCol w="1273629">
                  <a:extLst>
                    <a:ext uri="{9D8B030D-6E8A-4147-A177-3AD203B41FA5}">
                      <a16:colId xmlns:a16="http://schemas.microsoft.com/office/drawing/2014/main" val="3410783245"/>
                    </a:ext>
                  </a:extLst>
                </a:gridCol>
                <a:gridCol w="1273629">
                  <a:extLst>
                    <a:ext uri="{9D8B030D-6E8A-4147-A177-3AD203B41FA5}">
                      <a16:colId xmlns:a16="http://schemas.microsoft.com/office/drawing/2014/main" val="3946560445"/>
                    </a:ext>
                  </a:extLst>
                </a:gridCol>
                <a:gridCol w="1273629">
                  <a:extLst>
                    <a:ext uri="{9D8B030D-6E8A-4147-A177-3AD203B41FA5}">
                      <a16:colId xmlns:a16="http://schemas.microsoft.com/office/drawing/2014/main" val="3396659991"/>
                    </a:ext>
                  </a:extLst>
                </a:gridCol>
                <a:gridCol w="1273629">
                  <a:extLst>
                    <a:ext uri="{9D8B030D-6E8A-4147-A177-3AD203B41FA5}">
                      <a16:colId xmlns:a16="http://schemas.microsoft.com/office/drawing/2014/main" val="295921824"/>
                    </a:ext>
                  </a:extLst>
                </a:gridCol>
                <a:gridCol w="1273629">
                  <a:extLst>
                    <a:ext uri="{9D8B030D-6E8A-4147-A177-3AD203B41FA5}">
                      <a16:colId xmlns:a16="http://schemas.microsoft.com/office/drawing/2014/main" val="3847490112"/>
                    </a:ext>
                  </a:extLst>
                </a:gridCol>
                <a:gridCol w="1273629">
                  <a:extLst>
                    <a:ext uri="{9D8B030D-6E8A-4147-A177-3AD203B41FA5}">
                      <a16:colId xmlns:a16="http://schemas.microsoft.com/office/drawing/2014/main" val="2273644042"/>
                    </a:ext>
                  </a:extLst>
                </a:gridCol>
                <a:gridCol w="1273629">
                  <a:extLst>
                    <a:ext uri="{9D8B030D-6E8A-4147-A177-3AD203B41FA5}">
                      <a16:colId xmlns:a16="http://schemas.microsoft.com/office/drawing/2014/main" val="3137843865"/>
                    </a:ext>
                  </a:extLst>
                </a:gridCol>
              </a:tblGrid>
              <a:tr h="86175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780" b="1" dirty="0">
                          <a:effectLst/>
                        </a:rPr>
                        <a:t>Classification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dirty="0">
                          <a:effectLst/>
                        </a:rPr>
                        <a:t>Case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dirty="0">
                          <a:effectLst/>
                        </a:rPr>
                        <a:t>NPOL Sounding (UTC)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dirty="0">
                          <a:effectLst/>
                        </a:rPr>
                        <a:t>IVT </a:t>
                      </a:r>
                    </a:p>
                    <a:p>
                      <a:pPr algn="ctr" rtl="0" fontAlgn="b"/>
                      <a:r>
                        <a:rPr lang="en-US" sz="1800" b="1" dirty="0">
                          <a:effectLst/>
                        </a:rPr>
                        <a:t>(kg/m/s)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dirty="0">
                          <a:effectLst/>
                        </a:rPr>
                        <a:t>Melting Level </a:t>
                      </a:r>
                    </a:p>
                    <a:p>
                      <a:pPr algn="ctr" rtl="0" fontAlgn="b"/>
                      <a:r>
                        <a:rPr lang="en-US" sz="1800" b="1" dirty="0">
                          <a:effectLst/>
                        </a:rPr>
                        <a:t>(m)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dirty="0">
                          <a:effectLst/>
                        </a:rPr>
                        <a:t>950-850 </a:t>
                      </a:r>
                      <a:r>
                        <a:rPr lang="en-US" sz="1800" b="1" dirty="0" err="1">
                          <a:effectLst/>
                        </a:rPr>
                        <a:t>hPa</a:t>
                      </a:r>
                      <a:r>
                        <a:rPr lang="en-US" sz="1800" b="1" dirty="0">
                          <a:effectLst/>
                        </a:rPr>
                        <a:t> Moist Static Stability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b="1" dirty="0">
                          <a:effectLst/>
                        </a:rPr>
                        <a:t>925 </a:t>
                      </a:r>
                      <a:r>
                        <a:rPr lang="en-US" b="1" dirty="0" err="1">
                          <a:effectLst/>
                        </a:rPr>
                        <a:t>hPa</a:t>
                      </a:r>
                      <a:r>
                        <a:rPr lang="en-US" b="1" dirty="0">
                          <a:effectLst/>
                        </a:rPr>
                        <a:t> Wind Direction (</a:t>
                      </a:r>
                      <a:r>
                        <a:rPr lang="en-US" b="1" baseline="30000" dirty="0">
                          <a:effectLst/>
                        </a:rPr>
                        <a:t>o</a:t>
                      </a:r>
                      <a:r>
                        <a:rPr lang="en-US" b="1" dirty="0">
                          <a:effectLst/>
                        </a:rPr>
                        <a:t>)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0423847"/>
                  </a:ext>
                </a:extLst>
              </a:tr>
              <a:tr h="489414">
                <a:tc>
                  <a:txBody>
                    <a:bodyPr/>
                    <a:lstStyle/>
                    <a:p>
                      <a:pPr rtl="0" fontAlgn="b"/>
                      <a:r>
                        <a:rPr lang="en-US" sz="1800" dirty="0">
                          <a:solidFill>
                            <a:srgbClr val="00B050"/>
                          </a:solidFill>
                          <a:effectLst/>
                        </a:rPr>
                        <a:t>Prefrontal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dirty="0">
                          <a:effectLst/>
                        </a:rPr>
                        <a:t>1-2 Dec 2015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dirty="0">
                          <a:effectLst/>
                        </a:rPr>
                        <a:t>2317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dirty="0">
                          <a:effectLst/>
                        </a:rPr>
                        <a:t>500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dirty="0">
                          <a:effectLst/>
                        </a:rPr>
                        <a:t>2103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dirty="0">
                          <a:effectLst/>
                        </a:rPr>
                        <a:t>1.06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166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593919"/>
                  </a:ext>
                </a:extLst>
              </a:tr>
              <a:tr h="489414">
                <a:tc>
                  <a:txBody>
                    <a:bodyPr/>
                    <a:lstStyle/>
                    <a:p>
                      <a:pPr rtl="0" fontAlgn="b"/>
                      <a:r>
                        <a:rPr lang="en-US" sz="1800" dirty="0">
                          <a:solidFill>
                            <a:srgbClr val="00B050"/>
                          </a:solidFill>
                          <a:effectLst/>
                        </a:rPr>
                        <a:t>Prefrontal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>
                          <a:effectLst/>
                        </a:rPr>
                        <a:t>5-Dec-2015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dirty="0">
                          <a:effectLst/>
                        </a:rPr>
                        <a:t>1514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dirty="0">
                          <a:effectLst/>
                        </a:rPr>
                        <a:t>560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>
                          <a:effectLst/>
                        </a:rPr>
                        <a:t>2031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dirty="0">
                          <a:effectLst/>
                        </a:rPr>
                        <a:t>0.98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160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012153"/>
                  </a:ext>
                </a:extLst>
              </a:tr>
              <a:tr h="489414">
                <a:tc>
                  <a:txBody>
                    <a:bodyPr/>
                    <a:lstStyle/>
                    <a:p>
                      <a:pPr rtl="0" fontAlgn="b"/>
                      <a:r>
                        <a:rPr lang="en-US" sz="1800" dirty="0">
                          <a:solidFill>
                            <a:srgbClr val="00B050"/>
                          </a:solidFill>
                          <a:effectLst/>
                        </a:rPr>
                        <a:t>Prefrontal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dirty="0">
                          <a:effectLst/>
                        </a:rPr>
                        <a:t>12-Dec-2015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dirty="0">
                          <a:effectLst/>
                        </a:rPr>
                        <a:t>1914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dirty="0">
                          <a:effectLst/>
                        </a:rPr>
                        <a:t>529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dirty="0">
                          <a:effectLst/>
                        </a:rPr>
                        <a:t>879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dirty="0">
                          <a:effectLst/>
                        </a:rPr>
                        <a:t>1.31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158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084558"/>
                  </a:ext>
                </a:extLst>
              </a:tr>
              <a:tr h="489414">
                <a:tc>
                  <a:txBody>
                    <a:bodyPr/>
                    <a:lstStyle/>
                    <a:p>
                      <a:pPr rtl="0" fontAlgn="b"/>
                      <a:r>
                        <a:rPr lang="en-US" sz="1800" dirty="0">
                          <a:solidFill>
                            <a:srgbClr val="C00000"/>
                          </a:solidFill>
                          <a:effectLst/>
                        </a:rPr>
                        <a:t>Warm Sector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>
                          <a:effectLst/>
                        </a:rPr>
                        <a:t>13-Nov-2015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dirty="0">
                          <a:effectLst/>
                        </a:rPr>
                        <a:t>1632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dirty="0">
                          <a:effectLst/>
                        </a:rPr>
                        <a:t>575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0F3E">
                        <a:alpha val="1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dirty="0">
                          <a:effectLst/>
                        </a:rPr>
                        <a:t>2583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0F3E">
                        <a:alpha val="1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dirty="0">
                          <a:effectLst/>
                        </a:rPr>
                        <a:t>0.19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240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628337"/>
                  </a:ext>
                </a:extLst>
              </a:tr>
              <a:tr h="489414">
                <a:tc>
                  <a:txBody>
                    <a:bodyPr/>
                    <a:lstStyle/>
                    <a:p>
                      <a:pPr rtl="0" fontAlgn="b"/>
                      <a:r>
                        <a:rPr lang="en-US" sz="1800">
                          <a:solidFill>
                            <a:srgbClr val="C00000"/>
                          </a:solidFill>
                          <a:effectLst/>
                        </a:rPr>
                        <a:t>Warm Sector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>
                          <a:effectLst/>
                        </a:rPr>
                        <a:t>3-Dec-2015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>
                          <a:effectLst/>
                        </a:rPr>
                        <a:t>1516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>
                          <a:effectLst/>
                        </a:rPr>
                        <a:t>784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0F3E">
                        <a:alpha val="1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dirty="0">
                          <a:effectLst/>
                        </a:rPr>
                        <a:t>2150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0F3E">
                        <a:alpha val="1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dirty="0">
                          <a:effectLst/>
                        </a:rPr>
                        <a:t>-0.21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172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4046690"/>
                  </a:ext>
                </a:extLst>
              </a:tr>
              <a:tr h="489414">
                <a:tc>
                  <a:txBody>
                    <a:bodyPr/>
                    <a:lstStyle/>
                    <a:p>
                      <a:pPr rtl="0" fontAlgn="b"/>
                      <a:r>
                        <a:rPr lang="en-US" sz="1800" dirty="0">
                          <a:solidFill>
                            <a:srgbClr val="C00000"/>
                          </a:solidFill>
                          <a:effectLst/>
                        </a:rPr>
                        <a:t>Warm Sector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>
                          <a:effectLst/>
                        </a:rPr>
                        <a:t>8-Dec-2015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>
                          <a:effectLst/>
                        </a:rPr>
                        <a:t>1515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>
                          <a:effectLst/>
                        </a:rPr>
                        <a:t>815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0F3E">
                        <a:alpha val="1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dirty="0">
                          <a:effectLst/>
                        </a:rPr>
                        <a:t>2769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0F3E">
                        <a:alpha val="1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dirty="0">
                          <a:effectLst/>
                        </a:rPr>
                        <a:t>0.64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214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0020223"/>
                  </a:ext>
                </a:extLst>
              </a:tr>
              <a:tr h="489414">
                <a:tc>
                  <a:txBody>
                    <a:bodyPr/>
                    <a:lstStyle/>
                    <a:p>
                      <a:pPr rtl="0" fontAlgn="b"/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Postfrontal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>
                          <a:effectLst/>
                        </a:rPr>
                        <a:t>04-Dec-2015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dirty="0">
                          <a:effectLst/>
                        </a:rPr>
                        <a:t>1517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dirty="0">
                          <a:effectLst/>
                        </a:rPr>
                        <a:t>99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dirty="0">
                          <a:effectLst/>
                        </a:rPr>
                        <a:t>1219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dirty="0">
                          <a:effectLst/>
                        </a:rPr>
                        <a:t>-0.68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235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0744773"/>
                  </a:ext>
                </a:extLst>
              </a:tr>
              <a:tr h="489414">
                <a:tc>
                  <a:txBody>
                    <a:bodyPr/>
                    <a:lstStyle/>
                    <a:p>
                      <a:pPr rtl="0" fontAlgn="b"/>
                      <a:r>
                        <a:rPr lang="en-US" sz="18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Postfrontal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>
                          <a:effectLst/>
                        </a:rPr>
                        <a:t>10-Dec-2015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dirty="0">
                          <a:effectLst/>
                        </a:rPr>
                        <a:t>1736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dirty="0">
                          <a:effectLst/>
                        </a:rPr>
                        <a:t>393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>
                          <a:effectLst/>
                        </a:rPr>
                        <a:t>1344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dirty="0">
                          <a:effectLst/>
                        </a:rPr>
                        <a:t>-0.82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233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0674167"/>
                  </a:ext>
                </a:extLst>
              </a:tr>
              <a:tr h="489414">
                <a:tc>
                  <a:txBody>
                    <a:bodyPr/>
                    <a:lstStyle/>
                    <a:p>
                      <a:pPr rtl="0" fontAlgn="b"/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Postfrontal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>
                          <a:effectLst/>
                        </a:rPr>
                        <a:t>13-Dec-2015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dirty="0">
                          <a:effectLst/>
                        </a:rPr>
                        <a:t>1516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dirty="0">
                          <a:effectLst/>
                        </a:rPr>
                        <a:t>187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>
                          <a:effectLst/>
                        </a:rPr>
                        <a:t>1027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dirty="0">
                          <a:effectLst/>
                        </a:rPr>
                        <a:t>-0.47</a:t>
                      </a:r>
                    </a:p>
                  </a:txBody>
                  <a:tcPr marL="20245" marR="20245" marT="13497" marB="13497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dirty="0">
                          <a:effectLst/>
                        </a:rPr>
                        <a:t>289</a:t>
                      </a:r>
                    </a:p>
                  </a:txBody>
                  <a:tcPr marL="28575" marR="28575" marT="19050" marB="1905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018738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2FF2F2D-B925-A644-B940-05D3C4FAFFD8}"/>
              </a:ext>
            </a:extLst>
          </p:cNvPr>
          <p:cNvSpPr txBox="1"/>
          <p:nvPr/>
        </p:nvSpPr>
        <p:spPr>
          <a:xfrm>
            <a:off x="541421" y="84221"/>
            <a:ext cx="8253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NPOL Sounding Parameters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272B6F-FAFA-CD4B-BDAF-8E0C4B63FC97}"/>
              </a:ext>
            </a:extLst>
          </p:cNvPr>
          <p:cNvSpPr txBox="1"/>
          <p:nvPr/>
        </p:nvSpPr>
        <p:spPr>
          <a:xfrm>
            <a:off x="108285" y="6273225"/>
            <a:ext cx="9444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Question to ponder…</a:t>
            </a:r>
          </a:p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Prefrontal periods can have high melting levels and high IVT—does it translate to heavy precipitation?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2B06C0-05CA-1D47-BD54-5A794076A7B5}"/>
              </a:ext>
            </a:extLst>
          </p:cNvPr>
          <p:cNvSpPr/>
          <p:nvPr/>
        </p:nvSpPr>
        <p:spPr>
          <a:xfrm>
            <a:off x="6472989" y="1600200"/>
            <a:ext cx="2550699" cy="1467853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42324E-4240-8B41-BD2E-C96A0534DCC5}"/>
              </a:ext>
            </a:extLst>
          </p:cNvPr>
          <p:cNvSpPr/>
          <p:nvPr/>
        </p:nvSpPr>
        <p:spPr>
          <a:xfrm>
            <a:off x="3922290" y="3074067"/>
            <a:ext cx="2550699" cy="146785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0992CF-204B-1044-A41E-6D3BC77A4B84}"/>
              </a:ext>
            </a:extLst>
          </p:cNvPr>
          <p:cNvSpPr/>
          <p:nvPr/>
        </p:nvSpPr>
        <p:spPr>
          <a:xfrm>
            <a:off x="3922290" y="4541920"/>
            <a:ext cx="1263321" cy="1467853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9A597F-EFA0-0E46-9232-FB08BED8AF75}"/>
              </a:ext>
            </a:extLst>
          </p:cNvPr>
          <p:cNvSpPr/>
          <p:nvPr/>
        </p:nvSpPr>
        <p:spPr>
          <a:xfrm>
            <a:off x="6472989" y="4550942"/>
            <a:ext cx="1263321" cy="1467853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2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5.googleusercontent.com/vbd1j0Hxf68KNXxm5VKfv8VcHJ_425geLIqW5Qsso6orD3wINPyVEVgzu3lzKdVWbRZlphtbmzyYxwGsko2uHsNG_UUbsULWxaVmtvbODiNBbYlzitt5vKoZKQYp45NrIPzonxnwFYY">
            <a:extLst>
              <a:ext uri="{FF2B5EF4-FFF2-40B4-BE49-F238E27FC236}">
                <a16:creationId xmlns:a16="http://schemas.microsoft.com/office/drawing/2014/main" id="{44238771-2B8B-884C-8551-48F675380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051" y="3501189"/>
            <a:ext cx="3154981" cy="329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4.googleusercontent.com/vYMOWVCvi8MLIxSpcSvugqSMD7nhybAemj5UWURVnv9--QMGH0ne14TBkYZCLbNSpaNv2oJryD0CDH-GNYS5sRCDcKzy8nVGyZPlInHzpwjWHEayJRnTFDiX9Fyu-E9P1UPQMq6LFyk">
            <a:extLst>
              <a:ext uri="{FF2B5EF4-FFF2-40B4-BE49-F238E27FC236}">
                <a16:creationId xmlns:a16="http://schemas.microsoft.com/office/drawing/2014/main" id="{202573A0-E661-8149-B950-BE1028C5B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892" y="3513221"/>
            <a:ext cx="3154981" cy="329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410F68-3061-9548-A4E3-F5888BF3A186}"/>
              </a:ext>
            </a:extLst>
          </p:cNvPr>
          <p:cNvSpPr txBox="1"/>
          <p:nvPr/>
        </p:nvSpPr>
        <p:spPr>
          <a:xfrm>
            <a:off x="747306" y="52590"/>
            <a:ext cx="803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Flight tracks divided by storm sector and geographic region: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5EB062-608F-FC4D-9C3C-99849E5C4367}"/>
              </a:ext>
            </a:extLst>
          </p:cNvPr>
          <p:cNvSpPr txBox="1"/>
          <p:nvPr/>
        </p:nvSpPr>
        <p:spPr>
          <a:xfrm>
            <a:off x="3707074" y="674313"/>
            <a:ext cx="21175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Ocean</a:t>
            </a:r>
          </a:p>
          <a:p>
            <a:r>
              <a:rPr lang="en-US" sz="2400" dirty="0">
                <a:solidFill>
                  <a:schemeClr val="accent2"/>
                </a:solidFill>
              </a:rPr>
              <a:t>Coast</a:t>
            </a:r>
          </a:p>
          <a:p>
            <a:r>
              <a:rPr lang="en-US" sz="2400" dirty="0">
                <a:solidFill>
                  <a:schemeClr val="accent6"/>
                </a:solidFill>
              </a:rPr>
              <a:t>Windward</a:t>
            </a:r>
          </a:p>
          <a:p>
            <a:r>
              <a:rPr lang="en-US" sz="2400" dirty="0">
                <a:solidFill>
                  <a:srgbClr val="7030A0"/>
                </a:solidFill>
              </a:rPr>
              <a:t>High Terrain</a:t>
            </a:r>
          </a:p>
          <a:p>
            <a:r>
              <a:rPr lang="en-US" sz="2400" dirty="0">
                <a:solidFill>
                  <a:srgbClr val="C00000"/>
                </a:solidFill>
              </a:rPr>
              <a:t>Lee Side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BE986F-919C-7543-B84B-7474958557F8}"/>
              </a:ext>
            </a:extLst>
          </p:cNvPr>
          <p:cNvSpPr txBox="1"/>
          <p:nvPr/>
        </p:nvSpPr>
        <p:spPr>
          <a:xfrm>
            <a:off x="917108" y="2983831"/>
            <a:ext cx="2237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Prefrontal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B09982-62E8-9849-909E-5D7D32DC9351}"/>
              </a:ext>
            </a:extLst>
          </p:cNvPr>
          <p:cNvSpPr txBox="1"/>
          <p:nvPr/>
        </p:nvSpPr>
        <p:spPr>
          <a:xfrm>
            <a:off x="3985160" y="2983831"/>
            <a:ext cx="2237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Warm Sectors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8C6209-8941-CE4C-A338-9D9BCB742D95}"/>
              </a:ext>
            </a:extLst>
          </p:cNvPr>
          <p:cNvSpPr txBox="1"/>
          <p:nvPr/>
        </p:nvSpPr>
        <p:spPr>
          <a:xfrm>
            <a:off x="6870032" y="2983831"/>
            <a:ext cx="2237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Postfrontal</a:t>
            </a:r>
          </a:p>
        </p:txBody>
      </p:sp>
      <p:pic>
        <p:nvPicPr>
          <p:cNvPr id="1027" name="Picture 3" descr="https://lh3.googleusercontent.com/MEVTsrTO3fT7i7JLsEW13KOrlIHWSKP07axm3gGQ8ihsdcTUlE15jyMkiBwJcYU8dEQlFmkIBy6rq5DYaxs9HO8wz5neGSHkCJ6K8GXh45XYWFhJfKDo2_9bc5-o3Ux67qzU1LkSVEg">
            <a:extLst>
              <a:ext uri="{FF2B5EF4-FFF2-40B4-BE49-F238E27FC236}">
                <a16:creationId xmlns:a16="http://schemas.microsoft.com/office/drawing/2014/main" id="{95727B25-1358-3B4B-82FB-55B69C914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3221"/>
            <a:ext cx="3154981" cy="329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53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AAD2430-981D-4C4E-BDE9-489985C48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4009"/>
            <a:ext cx="9144000" cy="61953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0A055B-A077-6F41-B646-EB130D285BF7}"/>
              </a:ext>
            </a:extLst>
          </p:cNvPr>
          <p:cNvSpPr txBox="1"/>
          <p:nvPr/>
        </p:nvSpPr>
        <p:spPr>
          <a:xfrm>
            <a:off x="-96254" y="64579"/>
            <a:ext cx="6942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Example APR-3 transects—Ku reflectivity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C556B7-2DE5-D64D-AAF5-02C5BAD1F2E7}"/>
              </a:ext>
            </a:extLst>
          </p:cNvPr>
          <p:cNvSpPr txBox="1"/>
          <p:nvPr/>
        </p:nvSpPr>
        <p:spPr>
          <a:xfrm>
            <a:off x="4977063" y="543865"/>
            <a:ext cx="1219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Prefrontal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031818-F9C8-7841-8972-583F3E9157F6}"/>
              </a:ext>
            </a:extLst>
          </p:cNvPr>
          <p:cNvSpPr txBox="1"/>
          <p:nvPr/>
        </p:nvSpPr>
        <p:spPr>
          <a:xfrm>
            <a:off x="4608095" y="4534390"/>
            <a:ext cx="1832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</a:rPr>
              <a:t>Postfrontal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2EF33F-6E3A-E647-A3D4-4804C04BB4A1}"/>
              </a:ext>
            </a:extLst>
          </p:cNvPr>
          <p:cNvSpPr txBox="1"/>
          <p:nvPr/>
        </p:nvSpPr>
        <p:spPr>
          <a:xfrm>
            <a:off x="6392776" y="126134"/>
            <a:ext cx="2683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Flight track + NEXRAD radar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8CD01F-6EC1-C543-8582-31B6D855BD0D}"/>
              </a:ext>
            </a:extLst>
          </p:cNvPr>
          <p:cNvSpPr txBox="1"/>
          <p:nvPr/>
        </p:nvSpPr>
        <p:spPr>
          <a:xfrm>
            <a:off x="4792580" y="2565395"/>
            <a:ext cx="143978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7C05CE-9EFB-E743-8D17-D17323AC641C}"/>
              </a:ext>
            </a:extLst>
          </p:cNvPr>
          <p:cNvSpPr txBox="1"/>
          <p:nvPr/>
        </p:nvSpPr>
        <p:spPr>
          <a:xfrm>
            <a:off x="4572000" y="2508175"/>
            <a:ext cx="1856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Warm Sector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F38B07-4455-614C-9503-0943D153FAA7}"/>
              </a:ext>
            </a:extLst>
          </p:cNvPr>
          <p:cNvSpPr txBox="1"/>
          <p:nvPr/>
        </p:nvSpPr>
        <p:spPr>
          <a:xfrm>
            <a:off x="156411" y="6569240"/>
            <a:ext cx="6689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Note: the red stripe (&gt; 50dBZ) is the ocean/land surface signature</a:t>
            </a:r>
          </a:p>
        </p:txBody>
      </p:sp>
    </p:spTree>
    <p:extLst>
      <p:ext uri="{BB962C8B-B14F-4D97-AF65-F5344CB8AC3E}">
        <p14:creationId xmlns:p14="http://schemas.microsoft.com/office/powerpoint/2010/main" val="684121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lh6.googleusercontent.com/yD8xjyNiFEV5tjdEUFlSBQSQFPYhxTPp94yZZHeYlRR0ztZPDh-ckW9lsyqwhHurNcfdJeGY7uN_Cc8sbIaMFm2Wunnwt8Q_GxpSv3MpJMvOwgupJpBE1LbrXW60Aml6H9I8UjieAMY">
            <a:extLst>
              <a:ext uri="{FF2B5EF4-FFF2-40B4-BE49-F238E27FC236}">
                <a16:creationId xmlns:a16="http://schemas.microsoft.com/office/drawing/2014/main" id="{967845F8-FD02-C74B-92A1-AF0C63B69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959"/>
            <a:ext cx="9144000" cy="604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CFD8C6-A231-544C-9D4D-A9870D3EF932}"/>
              </a:ext>
            </a:extLst>
          </p:cNvPr>
          <p:cNvSpPr txBox="1"/>
          <p:nvPr/>
        </p:nvSpPr>
        <p:spPr>
          <a:xfrm>
            <a:off x="2051384" y="0"/>
            <a:ext cx="5041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Prefrontal CFADs by geographic region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B818319-698D-D743-A1B9-2B408BFE7728}"/>
              </a:ext>
            </a:extLst>
          </p:cNvPr>
          <p:cNvCxnSpPr>
            <a:cxnSpLocks/>
          </p:cNvCxnSpPr>
          <p:nvPr/>
        </p:nvCxnSpPr>
        <p:spPr>
          <a:xfrm flipH="1">
            <a:off x="7772400" y="4981074"/>
            <a:ext cx="553453" cy="3970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B638E74-1B9C-884B-BB59-271E3D471F51}"/>
              </a:ext>
            </a:extLst>
          </p:cNvPr>
          <p:cNvSpPr txBox="1"/>
          <p:nvPr/>
        </p:nvSpPr>
        <p:spPr>
          <a:xfrm>
            <a:off x="2773282" y="6560860"/>
            <a:ext cx="4403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Contours at 10%, 30%, 50%, 70%, 90%</a:t>
            </a:r>
          </a:p>
        </p:txBody>
      </p:sp>
    </p:spTree>
    <p:extLst>
      <p:ext uri="{BB962C8B-B14F-4D97-AF65-F5344CB8AC3E}">
        <p14:creationId xmlns:p14="http://schemas.microsoft.com/office/powerpoint/2010/main" val="383055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4386</TotalTime>
  <Words>889</Words>
  <Application>Microsoft Macintosh PowerPoint</Application>
  <PresentationFormat>On-screen Show (4:3)</PresentationFormat>
  <Paragraphs>216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Office Theme</vt:lpstr>
      <vt:lpstr>Airborne Radar Observations of frontal and post-frontal precipitation during OLYMPEX</vt:lpstr>
      <vt:lpstr>PowerPoint Presentation</vt:lpstr>
      <vt:lpstr>NASA 3rd-Gen Airborne Precipitation Radar (APR-3)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DSDs</vt:lpstr>
      <vt:lpstr>0-5 km Moist Static Stability (Nm)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Airborne Radar Observations of frontal and post-frontal precipitation during OLYMPEX</dc:title>
  <dc:creator>Joseph P. Zagrodnik</dc:creator>
  <cp:lastModifiedBy>Joseph P. Zagrodnik</cp:lastModifiedBy>
  <cp:revision>32</cp:revision>
  <dcterms:created xsi:type="dcterms:W3CDTF">2018-04-24T17:54:51Z</dcterms:created>
  <dcterms:modified xsi:type="dcterms:W3CDTF">2018-04-27T19:01:23Z</dcterms:modified>
</cp:coreProperties>
</file>