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7"/>
  </p:notesMasterIdLst>
  <p:sldIdLst>
    <p:sldId id="257" r:id="rId2"/>
    <p:sldId id="258" r:id="rId3"/>
    <p:sldId id="266" r:id="rId4"/>
    <p:sldId id="267" r:id="rId5"/>
    <p:sldId id="268" r:id="rId6"/>
    <p:sldId id="269" r:id="rId7"/>
    <p:sldId id="271" r:id="rId8"/>
    <p:sldId id="270" r:id="rId9"/>
    <p:sldId id="272" r:id="rId10"/>
    <p:sldId id="265" r:id="rId11"/>
    <p:sldId id="278" r:id="rId12"/>
    <p:sldId id="273" r:id="rId13"/>
    <p:sldId id="274" r:id="rId14"/>
    <p:sldId id="275" r:id="rId15"/>
    <p:sldId id="277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42"/>
    <p:restoredTop sz="94581"/>
  </p:normalViewPr>
  <p:slideViewPr>
    <p:cSldViewPr snapToGrid="0" snapToObjects="1">
      <p:cViewPr varScale="1">
        <p:scale>
          <a:sx n="99" d="100"/>
          <a:sy n="99" d="100"/>
        </p:scale>
        <p:origin x="44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686FEE-75BB-F74A-BA9A-48761798F8A9}" type="datetimeFigureOut">
              <a:rPr lang="en-US" smtClean="0"/>
              <a:t>4/25/18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D8B5FF-94A1-9A41-AA91-267FD0F055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353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D8B5FF-94A1-9A41-AA91-267FD0F0550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354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2060"/>
                </a:solidFill>
              </a:rPr>
              <a:t>The term is somewhat of a misnomer—we think of them in context of mid-latitude cyclones—a moist low-level jet in the warm sector ahead of the cold front.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2060"/>
                </a:solidFill>
              </a:rPr>
              <a:t>What is the role of warm and cold microphysical processes in contributing to orographic enhancement in these events?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D8B5FF-94A1-9A41-AA91-267FD0F0550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772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-Wide</a:t>
            </a:r>
            <a:r>
              <a:rPr lang="en-US" baseline="0" dirty="0"/>
              <a:t> range of possibilities</a:t>
            </a:r>
          </a:p>
          <a:p>
            <a:r>
              <a:rPr lang="en-US" baseline="0" dirty="0"/>
              <a:t>-Most frequent regime: modest size and number, light rain rate (near climatology)</a:t>
            </a:r>
          </a:p>
          <a:p>
            <a:r>
              <a:rPr lang="en-US" baseline="0" dirty="0"/>
              <a:t>-Heavy rain regime: increased size and number (some variability), max observed rain rates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D39C7-AE2D-0B47-9073-35C846C6CAE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8134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Several different regimes—focus on this ‘heavy rain regime’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D8B5FF-94A1-9A41-AA91-267FD0F0550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7256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Most frequent DSD = Very little difference in rainfall, except at highest elevation.</a:t>
            </a:r>
            <a:r>
              <a:rPr lang="en-US" baseline="0" dirty="0"/>
              <a:t> Dominates in seasonal statistics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D39C7-AE2D-0B47-9073-35C846C6CAE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5817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 level jet</a:t>
            </a:r>
          </a:p>
          <a:p>
            <a:r>
              <a:rPr lang="en-US" dirty="0"/>
              <a:t>Low-level reflectivity</a:t>
            </a:r>
          </a:p>
          <a:p>
            <a:r>
              <a:rPr lang="en-US" dirty="0"/>
              <a:t>Depth of cloud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D8B5FF-94A1-9A41-AA91-267FD0F0550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682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C48D0-04BD-204B-9ACC-597324B19C45}" type="datetimeFigureOut">
              <a:rPr lang="en-US" smtClean="0"/>
              <a:t>4/25/18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0A5B1-A907-B445-910D-76FFEC5F68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616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C48D0-04BD-204B-9ACC-597324B19C45}" type="datetimeFigureOut">
              <a:rPr lang="en-US" smtClean="0"/>
              <a:t>4/25/18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0A5B1-A907-B445-910D-76FFEC5F68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070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C48D0-04BD-204B-9ACC-597324B19C45}" type="datetimeFigureOut">
              <a:rPr lang="en-US" smtClean="0"/>
              <a:t>4/25/18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0A5B1-A907-B445-910D-76FFEC5F68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406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C48D0-04BD-204B-9ACC-597324B19C45}" type="datetimeFigureOut">
              <a:rPr lang="en-US" smtClean="0"/>
              <a:t>4/25/18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0A5B1-A907-B445-910D-76FFEC5F68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018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C48D0-04BD-204B-9ACC-597324B19C45}" type="datetimeFigureOut">
              <a:rPr lang="en-US" smtClean="0"/>
              <a:t>4/25/18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0A5B1-A907-B445-910D-76FFEC5F68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31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C48D0-04BD-204B-9ACC-597324B19C45}" type="datetimeFigureOut">
              <a:rPr lang="en-US" smtClean="0"/>
              <a:t>4/25/18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0A5B1-A907-B445-910D-76FFEC5F68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503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C48D0-04BD-204B-9ACC-597324B19C45}" type="datetimeFigureOut">
              <a:rPr lang="en-US" smtClean="0"/>
              <a:t>4/25/18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0A5B1-A907-B445-910D-76FFEC5F68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146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C48D0-04BD-204B-9ACC-597324B19C45}" type="datetimeFigureOut">
              <a:rPr lang="en-US" smtClean="0"/>
              <a:t>4/25/18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0A5B1-A907-B445-910D-76FFEC5F68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396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C48D0-04BD-204B-9ACC-597324B19C45}" type="datetimeFigureOut">
              <a:rPr lang="en-US" smtClean="0"/>
              <a:t>4/25/18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0A5B1-A907-B445-910D-76FFEC5F68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071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C48D0-04BD-204B-9ACC-597324B19C45}" type="datetimeFigureOut">
              <a:rPr lang="en-US" smtClean="0"/>
              <a:t>4/25/18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0A5B1-A907-B445-910D-76FFEC5F68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815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C48D0-04BD-204B-9ACC-597324B19C45}" type="datetimeFigureOut">
              <a:rPr lang="en-US" smtClean="0"/>
              <a:t>4/25/18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0A5B1-A907-B445-910D-76FFEC5F68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430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BC48D0-04BD-204B-9ACC-597324B19C45}" type="datetimeFigureOut">
              <a:rPr lang="en-US" smtClean="0"/>
              <a:t>4/25/18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20A5B1-A907-B445-910D-76FFEC5F68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354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FF4B7F-84B7-1746-B4BD-861FC8C467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17839"/>
            <a:ext cx="10252710" cy="7633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3996FD-13F4-CA4D-B692-E1B82594A7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19393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Atmospheric River Events as observed using the ground network in OLYMPEX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433BED60-150D-1E4C-AFD0-484ECB7192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151549"/>
            <a:ext cx="9144000" cy="1696035"/>
          </a:xfrm>
          <a:solidFill>
            <a:srgbClr val="FFFFFF">
              <a:alpha val="50196"/>
            </a:srgbClr>
          </a:solidFill>
        </p:spPr>
        <p:txBody>
          <a:bodyPr>
            <a:normAutofit/>
          </a:bodyPr>
          <a:lstStyle/>
          <a:p>
            <a:r>
              <a:rPr lang="en-US" dirty="0"/>
              <a:t>Joe Zagrodnik</a:t>
            </a:r>
          </a:p>
          <a:p>
            <a:r>
              <a:rPr lang="en-US" sz="1600" dirty="0"/>
              <a:t>Lynn </a:t>
            </a:r>
            <a:r>
              <a:rPr lang="en-US" sz="1600" dirty="0" err="1"/>
              <a:t>McMurdie</a:t>
            </a:r>
            <a:r>
              <a:rPr lang="en-US" sz="1600" dirty="0"/>
              <a:t>, Robert A. </a:t>
            </a:r>
            <a:r>
              <a:rPr lang="en-US" sz="1600" dirty="0" err="1"/>
              <a:t>Houze</a:t>
            </a:r>
            <a:endParaRPr lang="en-US" sz="1600" dirty="0"/>
          </a:p>
          <a:p>
            <a:endParaRPr lang="en-US" sz="500" dirty="0"/>
          </a:p>
          <a:p>
            <a:r>
              <a:rPr lang="en-US" sz="1600" dirty="0"/>
              <a:t>Pacific Northwest Weather Workshop</a:t>
            </a:r>
          </a:p>
          <a:p>
            <a:r>
              <a:rPr lang="en-US" sz="1600" dirty="0"/>
              <a:t>27 April 2018</a:t>
            </a:r>
          </a:p>
        </p:txBody>
      </p:sp>
      <p:pic>
        <p:nvPicPr>
          <p:cNvPr id="14" name="Picture 13" descr="logo_image2.png">
            <a:extLst>
              <a:ext uri="{FF2B5EF4-FFF2-40B4-BE49-F238E27FC236}">
                <a16:creationId xmlns:a16="http://schemas.microsoft.com/office/drawing/2014/main" id="{A0BB24CC-7C03-E045-827E-AEFAAA1F9C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269" y="5298273"/>
            <a:ext cx="1251468" cy="106095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4FA2FE7-ACCE-0F46-846A-5A3059CDE0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185" y="5286153"/>
            <a:ext cx="1130639" cy="93843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B75FEBA-EA31-5B4D-8FC7-5AFE5500FC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6753" y="5279517"/>
            <a:ext cx="1035757" cy="10357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E43993C-EA88-BC4D-8804-6D3DEB28EB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3440" y="5328486"/>
            <a:ext cx="1300459" cy="8960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167F93-F44A-D447-9544-128750D521CE}"/>
              </a:ext>
            </a:extLst>
          </p:cNvPr>
          <p:cNvSpPr txBox="1"/>
          <p:nvPr/>
        </p:nvSpPr>
        <p:spPr>
          <a:xfrm>
            <a:off x="6451701" y="6027003"/>
            <a:ext cx="15583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 dirty="0"/>
          </a:p>
          <a:p>
            <a:r>
              <a:rPr lang="en-US" sz="1200" dirty="0"/>
              <a:t>NNX15AL38G</a:t>
            </a:r>
            <a:br>
              <a:rPr lang="en-US" sz="1200" dirty="0"/>
            </a:br>
            <a:r>
              <a:rPr lang="en-US" sz="1200" dirty="0"/>
              <a:t>NNX16AK05G</a:t>
            </a:r>
            <a:br>
              <a:rPr lang="en-US" sz="1200" dirty="0"/>
            </a:br>
            <a:r>
              <a:rPr lang="en-US" sz="1200" dirty="0"/>
              <a:t>NNX16AD75G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DB91AD-3A94-B343-B451-DC133CF7D9A7}"/>
              </a:ext>
            </a:extLst>
          </p:cNvPr>
          <p:cNvSpPr txBox="1"/>
          <p:nvPr/>
        </p:nvSpPr>
        <p:spPr>
          <a:xfrm>
            <a:off x="7708116" y="6323030"/>
            <a:ext cx="14939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AGS-1503155</a:t>
            </a:r>
          </a:p>
          <a:p>
            <a:r>
              <a:rPr lang="en-US" sz="1400" dirty="0"/>
              <a:t>AGS-1657251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9787021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5898" y="0"/>
            <a:ext cx="5749462" cy="68580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1808480" y="1381760"/>
            <a:ext cx="3708400" cy="175768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1910080" y="3230880"/>
            <a:ext cx="2682240" cy="37592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1808480" y="3525520"/>
            <a:ext cx="2444578" cy="59944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65760" y="690880"/>
            <a:ext cx="1442720" cy="1077218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High terrain less than windward slopes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64160" y="2810916"/>
            <a:ext cx="1767840" cy="1077218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Factor of 4-5 enhancement between coast and Lake Quinault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65760" y="4944516"/>
            <a:ext cx="1991360" cy="830997"/>
          </a:xfrm>
          <a:prstGeom prst="rect">
            <a:avLst/>
          </a:prstGeom>
          <a:solidFill>
            <a:schemeClr val="bg1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Different than climatology!</a:t>
            </a:r>
          </a:p>
        </p:txBody>
      </p:sp>
    </p:spTree>
    <p:extLst>
      <p:ext uri="{BB962C8B-B14F-4D97-AF65-F5344CB8AC3E}">
        <p14:creationId xmlns:p14="http://schemas.microsoft.com/office/powerpoint/2010/main" val="2940545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30.png" descr="F10_was08_NEW_CROSS-SECTION_v05.png">
            <a:extLst>
              <a:ext uri="{FF2B5EF4-FFF2-40B4-BE49-F238E27FC236}">
                <a16:creationId xmlns:a16="http://schemas.microsoft.com/office/drawing/2014/main" id="{FB7C5F8D-73F2-D74A-9E89-0567D5C8C717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878981" y="598778"/>
            <a:ext cx="7221829" cy="6095347"/>
          </a:xfrm>
          <a:prstGeom prst="rect">
            <a:avLst/>
          </a:prstGeom>
          <a:ln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BC4EF3-FA49-9B4B-A8FD-C9E8E1E94833}"/>
              </a:ext>
            </a:extLst>
          </p:cNvPr>
          <p:cNvSpPr txBox="1"/>
          <p:nvPr/>
        </p:nvSpPr>
        <p:spPr>
          <a:xfrm>
            <a:off x="878981" y="0"/>
            <a:ext cx="7221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Cross-section of radiosonde observations at the coast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1B49AA-4948-2249-9462-706197018FEF}"/>
              </a:ext>
            </a:extLst>
          </p:cNvPr>
          <p:cNvSpPr txBox="1"/>
          <p:nvPr/>
        </p:nvSpPr>
        <p:spPr>
          <a:xfrm rot="16200000">
            <a:off x="6896634" y="2820473"/>
            <a:ext cx="2408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Relative Humidity (%)</a:t>
            </a:r>
          </a:p>
        </p:txBody>
      </p:sp>
    </p:spTree>
    <p:extLst>
      <p:ext uri="{BB962C8B-B14F-4D97-AF65-F5344CB8AC3E}">
        <p14:creationId xmlns:p14="http://schemas.microsoft.com/office/powerpoint/2010/main" val="41605828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32.png" descr="F12_was10_dotplot_v09.png">
            <a:extLst>
              <a:ext uri="{FF2B5EF4-FFF2-40B4-BE49-F238E27FC236}">
                <a16:creationId xmlns:a16="http://schemas.microsoft.com/office/drawing/2014/main" id="{30763A2F-C7F7-6045-AC11-E231AE8818D8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818796" y="476855"/>
            <a:ext cx="4991252" cy="5375194"/>
          </a:xfrm>
          <a:prstGeom prst="rect">
            <a:avLst/>
          </a:prstGeom>
          <a:ln/>
        </p:spPr>
      </p:pic>
      <p:sp>
        <p:nvSpPr>
          <p:cNvPr id="5" name="TextBox 4"/>
          <p:cNvSpPr txBox="1"/>
          <p:nvPr/>
        </p:nvSpPr>
        <p:spPr>
          <a:xfrm>
            <a:off x="0" y="2840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Prairie Creek 1-hour DSDs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5852049"/>
            <a:ext cx="9144000" cy="8404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Transitions in DSDs matched changes in storm sector (Prefrontal -&gt; Warm Sector -&gt; Frontal)</a:t>
            </a:r>
          </a:p>
        </p:txBody>
      </p:sp>
    </p:spTree>
    <p:extLst>
      <p:ext uri="{BB962C8B-B14F-4D97-AF65-F5344CB8AC3E}">
        <p14:creationId xmlns:p14="http://schemas.microsoft.com/office/powerpoint/2010/main" val="5298314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09_DSD_v01_3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023" y="0"/>
            <a:ext cx="5061473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77583" y="2248932"/>
            <a:ext cx="1960880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Prairie Creek DSD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67423" y="304800"/>
            <a:ext cx="1371600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Precip</a:t>
            </a:r>
            <a:r>
              <a:rPr lang="en-US" dirty="0"/>
              <a:t> Rate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77583" y="4450080"/>
            <a:ext cx="2733040" cy="2769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Contribution to rain rate by drop size bin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320" y="78640"/>
            <a:ext cx="2570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/>
              <a:t>Time Series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000623" y="1727200"/>
            <a:ext cx="1605280" cy="20066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122543" y="1971596"/>
            <a:ext cx="1391920" cy="1868884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43840" y="1470561"/>
            <a:ext cx="2204720" cy="1077218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Event begins with most frequent DSD. No orographic enhancement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2153023" y="4827409"/>
            <a:ext cx="2134497" cy="82155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2153023" y="3840480"/>
            <a:ext cx="2134497" cy="804049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43840" y="4188470"/>
            <a:ext cx="2204720" cy="1077218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Small-to-medium drops become dominant during transition to warm sector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flipH="1" flipV="1">
            <a:off x="6471920" y="520154"/>
            <a:ext cx="1157344" cy="35463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528560" y="520154"/>
            <a:ext cx="1544320" cy="1323439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Long period of orographic enhancement associated with warm sector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4754880" y="355600"/>
            <a:ext cx="1808480" cy="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958080" y="299313"/>
            <a:ext cx="1036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Warm Sector</a:t>
            </a:r>
          </a:p>
        </p:txBody>
      </p:sp>
      <p:sp>
        <p:nvSpPr>
          <p:cNvPr id="31" name="TextBox 30"/>
          <p:cNvSpPr txBox="1"/>
          <p:nvPr/>
        </p:nvSpPr>
        <p:spPr>
          <a:xfrm rot="16200000">
            <a:off x="6897744" y="2990780"/>
            <a:ext cx="1422400" cy="2769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Drops per m</a:t>
            </a:r>
            <a:r>
              <a:rPr lang="en-US" sz="1200" baseline="30000" dirty="0"/>
              <a:t>3 </a:t>
            </a:r>
            <a:r>
              <a:rPr lang="en-US" sz="1200" dirty="0"/>
              <a:t>mm</a:t>
            </a:r>
            <a:r>
              <a:rPr lang="en-US" sz="1200" baseline="30000" dirty="0"/>
              <a:t>-1</a:t>
            </a:r>
            <a:endParaRPr lang="en-US" sz="1200" dirty="0"/>
          </a:p>
        </p:txBody>
      </p:sp>
      <p:sp>
        <p:nvSpPr>
          <p:cNvPr id="32" name="TextBox 31"/>
          <p:cNvSpPr txBox="1"/>
          <p:nvPr/>
        </p:nvSpPr>
        <p:spPr>
          <a:xfrm rot="16200000">
            <a:off x="6687065" y="5297099"/>
            <a:ext cx="1971040" cy="2769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Drop Diameter Bin (mm)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BC44203-4D37-C44A-99C9-9899D970F80C}"/>
              </a:ext>
            </a:extLst>
          </p:cNvPr>
          <p:cNvCxnSpPr/>
          <p:nvPr/>
        </p:nvCxnSpPr>
        <p:spPr>
          <a:xfrm flipH="1" flipV="1">
            <a:off x="6202947" y="520154"/>
            <a:ext cx="40106" cy="5900965"/>
          </a:xfrm>
          <a:prstGeom prst="line">
            <a:avLst/>
          </a:prstGeom>
          <a:ln w="57150" cmpd="sng">
            <a:solidFill>
              <a:srgbClr val="E300C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29912E85-8485-C042-9300-19AD0996DC50}"/>
              </a:ext>
            </a:extLst>
          </p:cNvPr>
          <p:cNvSpPr txBox="1"/>
          <p:nvPr/>
        </p:nvSpPr>
        <p:spPr>
          <a:xfrm rot="16200000">
            <a:off x="5728167" y="2412729"/>
            <a:ext cx="1391896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E300C6"/>
                </a:solidFill>
              </a:rPr>
              <a:t>RHI 3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386D21E-EF3D-EA45-935F-606BF82BF051}"/>
              </a:ext>
            </a:extLst>
          </p:cNvPr>
          <p:cNvCxnSpPr/>
          <p:nvPr/>
        </p:nvCxnSpPr>
        <p:spPr>
          <a:xfrm flipH="1" flipV="1">
            <a:off x="5693602" y="579209"/>
            <a:ext cx="40106" cy="5900965"/>
          </a:xfrm>
          <a:prstGeom prst="line">
            <a:avLst/>
          </a:prstGeom>
          <a:ln w="57150" cmpd="sng">
            <a:solidFill>
              <a:srgbClr val="E300C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86D1A24F-E610-154F-B74F-31C8B49F6DF5}"/>
              </a:ext>
            </a:extLst>
          </p:cNvPr>
          <p:cNvSpPr txBox="1"/>
          <p:nvPr/>
        </p:nvSpPr>
        <p:spPr>
          <a:xfrm rot="16200000">
            <a:off x="4760587" y="2412730"/>
            <a:ext cx="1391896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E300C6"/>
                </a:solidFill>
              </a:rPr>
              <a:t>RHI 2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46885A85-3A1F-EE42-92F4-DB1288F86F39}"/>
              </a:ext>
            </a:extLst>
          </p:cNvPr>
          <p:cNvCxnSpPr>
            <a:cxnSpLocks/>
          </p:cNvCxnSpPr>
          <p:nvPr/>
        </p:nvCxnSpPr>
        <p:spPr>
          <a:xfrm flipH="1">
            <a:off x="5853666" y="4727079"/>
            <a:ext cx="2253567" cy="88516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9C40C58B-37D8-A043-9FF9-5FA25BD913DF}"/>
              </a:ext>
            </a:extLst>
          </p:cNvPr>
          <p:cNvSpPr txBox="1"/>
          <p:nvPr/>
        </p:nvSpPr>
        <p:spPr>
          <a:xfrm>
            <a:off x="7931043" y="4042579"/>
            <a:ext cx="1102093" cy="1569660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Interesting period of larger drops in warm sector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0876457-2C25-D740-8934-B7C625E7ACFF}"/>
              </a:ext>
            </a:extLst>
          </p:cNvPr>
          <p:cNvCxnSpPr/>
          <p:nvPr/>
        </p:nvCxnSpPr>
        <p:spPr>
          <a:xfrm flipH="1" flipV="1">
            <a:off x="4067850" y="579208"/>
            <a:ext cx="40106" cy="5900965"/>
          </a:xfrm>
          <a:prstGeom prst="line">
            <a:avLst/>
          </a:prstGeom>
          <a:ln w="57150" cmpd="sng">
            <a:solidFill>
              <a:srgbClr val="E300C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9E6817E0-0DB9-714D-8DC8-C7269012FB22}"/>
              </a:ext>
            </a:extLst>
          </p:cNvPr>
          <p:cNvSpPr txBox="1"/>
          <p:nvPr/>
        </p:nvSpPr>
        <p:spPr>
          <a:xfrm rot="16200000">
            <a:off x="3167796" y="2490945"/>
            <a:ext cx="1391896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E300C6"/>
                </a:solidFill>
              </a:rPr>
              <a:t>RHI 1</a:t>
            </a:r>
          </a:p>
        </p:txBody>
      </p:sp>
    </p:spTree>
    <p:extLst>
      <p:ext uri="{BB962C8B-B14F-4D97-AF65-F5344CB8AC3E}">
        <p14:creationId xmlns:p14="http://schemas.microsoft.com/office/powerpoint/2010/main" val="4101682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 animBg="1"/>
      <p:bldP spid="24" grpId="0" animBg="1"/>
      <p:bldP spid="30" grpId="0"/>
      <p:bldP spid="23" grpId="0"/>
      <p:bldP spid="27" grpId="0"/>
      <p:bldP spid="29" grpId="0" animBg="1"/>
      <p:bldP spid="3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35.png" descr="F14_was12_RHI_v03.png">
            <a:extLst>
              <a:ext uri="{FF2B5EF4-FFF2-40B4-BE49-F238E27FC236}">
                <a16:creationId xmlns:a16="http://schemas.microsoft.com/office/drawing/2014/main" id="{FA56C21C-FC7B-C94A-858D-C158E8B5B6FA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81026" y="38087"/>
            <a:ext cx="5521284" cy="6821739"/>
          </a:xfrm>
          <a:prstGeom prst="rect">
            <a:avLst/>
          </a:prstGeom>
          <a:ln/>
        </p:spPr>
      </p:pic>
      <p:cxnSp>
        <p:nvCxnSpPr>
          <p:cNvPr id="10" name="Straight Arrow Connector 9"/>
          <p:cNvCxnSpPr>
            <a:cxnSpLocks/>
          </p:cNvCxnSpPr>
          <p:nvPr/>
        </p:nvCxnSpPr>
        <p:spPr>
          <a:xfrm flipH="1" flipV="1">
            <a:off x="4275569" y="6144253"/>
            <a:ext cx="1674081" cy="43423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949650" y="6404864"/>
            <a:ext cx="1920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Prairie Creek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623176" y="5910240"/>
            <a:ext cx="1087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Mountains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73814" y="5910240"/>
            <a:ext cx="1087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Coast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3B4122D-8601-FA4F-93B8-DE50A9C7C2BE}"/>
              </a:ext>
            </a:extLst>
          </p:cNvPr>
          <p:cNvSpPr txBox="1"/>
          <p:nvPr/>
        </p:nvSpPr>
        <p:spPr>
          <a:xfrm>
            <a:off x="2949095" y="5932625"/>
            <a:ext cx="1087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Coast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973E2C-218D-F04A-808B-2DC56BEB8A27}"/>
              </a:ext>
            </a:extLst>
          </p:cNvPr>
          <p:cNvSpPr txBox="1"/>
          <p:nvPr/>
        </p:nvSpPr>
        <p:spPr>
          <a:xfrm>
            <a:off x="5766766" y="2802625"/>
            <a:ext cx="28234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RHI 2</a:t>
            </a:r>
          </a:p>
          <a:p>
            <a:r>
              <a:rPr lang="en-US" dirty="0"/>
              <a:t>Heavy Rain</a:t>
            </a:r>
          </a:p>
          <a:p>
            <a:r>
              <a:rPr lang="en-US" dirty="0"/>
              <a:t>Mostly big drops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26BDBB5-D2DB-1B46-9F7B-DE6284670012}"/>
              </a:ext>
            </a:extLst>
          </p:cNvPr>
          <p:cNvSpPr txBox="1"/>
          <p:nvPr/>
        </p:nvSpPr>
        <p:spPr>
          <a:xfrm>
            <a:off x="5751506" y="4661689"/>
            <a:ext cx="18961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RHI 3</a:t>
            </a:r>
          </a:p>
          <a:p>
            <a:r>
              <a:rPr lang="en-US" dirty="0"/>
              <a:t>Heavy Rain</a:t>
            </a:r>
          </a:p>
          <a:p>
            <a:r>
              <a:rPr lang="en-US" dirty="0"/>
              <a:t>Mostly small to medium drops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E9FD7C3-ADB1-CE49-A3B0-C6FB97278F37}"/>
              </a:ext>
            </a:extLst>
          </p:cNvPr>
          <p:cNvSpPr txBox="1"/>
          <p:nvPr/>
        </p:nvSpPr>
        <p:spPr>
          <a:xfrm>
            <a:off x="2089868" y="5932626"/>
            <a:ext cx="1087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Mountains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12384" y="238093"/>
            <a:ext cx="2448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Reflectivity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65250" y="238093"/>
            <a:ext cx="218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Radial Velocity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7038EAD-FB58-344E-99D8-42776B320098}"/>
              </a:ext>
            </a:extLst>
          </p:cNvPr>
          <p:cNvSpPr txBox="1"/>
          <p:nvPr/>
        </p:nvSpPr>
        <p:spPr>
          <a:xfrm>
            <a:off x="5563673" y="0"/>
            <a:ext cx="64071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Note: these images combine the NPOL and DOW radars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0D80854-FDC6-004B-8C18-D861D897592A}"/>
              </a:ext>
            </a:extLst>
          </p:cNvPr>
          <p:cNvSpPr txBox="1"/>
          <p:nvPr/>
        </p:nvSpPr>
        <p:spPr>
          <a:xfrm>
            <a:off x="5660640" y="861057"/>
            <a:ext cx="21954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RHI 1</a:t>
            </a:r>
          </a:p>
          <a:p>
            <a:r>
              <a:rPr lang="en-US" dirty="0"/>
              <a:t>Light Rain</a:t>
            </a:r>
          </a:p>
          <a:p>
            <a:r>
              <a:rPr lang="en-US" dirty="0"/>
              <a:t>Most Frequent DSD</a:t>
            </a:r>
          </a:p>
        </p:txBody>
      </p:sp>
    </p:spTree>
    <p:extLst>
      <p:ext uri="{BB962C8B-B14F-4D97-AF65-F5344CB8AC3E}">
        <p14:creationId xmlns:p14="http://schemas.microsoft.com/office/powerpoint/2010/main" val="17915204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36.png">
            <a:extLst>
              <a:ext uri="{FF2B5EF4-FFF2-40B4-BE49-F238E27FC236}">
                <a16:creationId xmlns:a16="http://schemas.microsoft.com/office/drawing/2014/main" id="{01E8A513-18C6-A440-8B51-98B5482475D3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65724" y="386366"/>
            <a:ext cx="6191887" cy="6114715"/>
          </a:xfrm>
          <a:prstGeom prst="rect">
            <a:avLst/>
          </a:prstGeom>
          <a:ln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36BAB5-AE97-4F4C-B371-9BB154CD2EC8}"/>
              </a:ext>
            </a:extLst>
          </p:cNvPr>
          <p:cNvSpPr txBox="1"/>
          <p:nvPr/>
        </p:nvSpPr>
        <p:spPr>
          <a:xfrm>
            <a:off x="539209" y="631063"/>
            <a:ext cx="3152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Minimal small drop production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1663DD-2F3C-094C-9A6A-F28E84A90643}"/>
              </a:ext>
            </a:extLst>
          </p:cNvPr>
          <p:cNvSpPr txBox="1"/>
          <p:nvPr/>
        </p:nvSpPr>
        <p:spPr>
          <a:xfrm>
            <a:off x="539208" y="3822878"/>
            <a:ext cx="3152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Considerable small drop production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691B0C9-D8D2-5C46-86CD-836810B40F21}"/>
              </a:ext>
            </a:extLst>
          </p:cNvPr>
          <p:cNvSpPr/>
          <p:nvPr/>
        </p:nvSpPr>
        <p:spPr>
          <a:xfrm>
            <a:off x="6357611" y="591771"/>
            <a:ext cx="265948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Atmospheric Rivers </a:t>
            </a:r>
            <a:r>
              <a:rPr lang="en-US" dirty="0"/>
              <a:t>have most </a:t>
            </a:r>
            <a:r>
              <a:rPr lang="en-US" dirty="0" err="1"/>
              <a:t>precip</a:t>
            </a:r>
            <a:r>
              <a:rPr lang="en-US" dirty="0"/>
              <a:t> at </a:t>
            </a:r>
            <a:r>
              <a:rPr lang="en-US" dirty="0">
                <a:solidFill>
                  <a:srgbClr val="FF0000"/>
                </a:solidFill>
              </a:rPr>
              <a:t>low-to-mid elevations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Mostly small-to-medium drops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Quick formation and fallout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Related to moist-neutral lifting of low-level jet</a:t>
            </a:r>
          </a:p>
          <a:p>
            <a:endParaRPr lang="en-US" dirty="0"/>
          </a:p>
          <a:p>
            <a:endParaRPr lang="en-US" dirty="0"/>
          </a:p>
          <a:p>
            <a:r>
              <a:rPr lang="en-US" u="sng" dirty="0"/>
              <a:t>Surprising result: </a:t>
            </a:r>
            <a:r>
              <a:rPr lang="en-US" dirty="0"/>
              <a:t>warm precipitation processes can generate heavy rain without significant contributions from </a:t>
            </a:r>
            <a:r>
              <a:rPr lang="en-US" dirty="0">
                <a:solidFill>
                  <a:srgbClr val="660066"/>
                </a:solidFill>
              </a:rPr>
              <a:t>seeding by ice crystals </a:t>
            </a:r>
            <a:r>
              <a:rPr lang="en-US" dirty="0"/>
              <a:t>(seeder-feeder) and </a:t>
            </a:r>
            <a:r>
              <a:rPr lang="en-US" dirty="0">
                <a:solidFill>
                  <a:srgbClr val="660066"/>
                </a:solidFill>
              </a:rPr>
              <a:t>shear-generated turbulence</a:t>
            </a:r>
            <a:r>
              <a:rPr lang="en-US" dirty="0"/>
              <a:t>!!!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3CB051-378C-FA4E-81EE-414AC97EC016}"/>
              </a:ext>
            </a:extLst>
          </p:cNvPr>
          <p:cNvSpPr txBox="1"/>
          <p:nvPr/>
        </p:nvSpPr>
        <p:spPr>
          <a:xfrm>
            <a:off x="5383370" y="0"/>
            <a:ext cx="4069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Summary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4C357A-2796-7241-A976-BA8620D0321C}"/>
              </a:ext>
            </a:extLst>
          </p:cNvPr>
          <p:cNvSpPr txBox="1"/>
          <p:nvPr/>
        </p:nvSpPr>
        <p:spPr>
          <a:xfrm>
            <a:off x="1970468" y="6488668"/>
            <a:ext cx="5550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more details, see Zagrodnik et al. (2018), JAS</a:t>
            </a:r>
          </a:p>
        </p:txBody>
      </p:sp>
    </p:spTree>
    <p:extLst>
      <p:ext uri="{BB962C8B-B14F-4D97-AF65-F5344CB8AC3E}">
        <p14:creationId xmlns:p14="http://schemas.microsoft.com/office/powerpoint/2010/main" val="7370014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IMG_0345.JPG">
            <a:extLst>
              <a:ext uri="{FF2B5EF4-FFF2-40B4-BE49-F238E27FC236}">
                <a16:creationId xmlns:a16="http://schemas.microsoft.com/office/drawing/2014/main" id="{34238F94-DED5-8E47-ACFC-70A3542CE6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55447" y="3508334"/>
            <a:ext cx="3874288" cy="290571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DD586F6-8BDA-3542-9A7D-659AC857E7F1}"/>
              </a:ext>
            </a:extLst>
          </p:cNvPr>
          <p:cNvSpPr/>
          <p:nvPr/>
        </p:nvSpPr>
        <p:spPr>
          <a:xfrm>
            <a:off x="-8141" y="13219"/>
            <a:ext cx="9152141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Three </a:t>
            </a:r>
            <a:r>
              <a:rPr lang="en-US" sz="2000" i="1" dirty="0"/>
              <a:t>major</a:t>
            </a:r>
            <a:r>
              <a:rPr lang="en-US" sz="2000" dirty="0"/>
              <a:t> “Atmospheric River” events observed during OLYMPEX </a:t>
            </a:r>
            <a:br>
              <a:rPr lang="en-US" sz="2000" dirty="0"/>
            </a:br>
            <a:r>
              <a:rPr lang="en-US" sz="2000" dirty="0"/>
              <a:t>(Nov 12-13, Nov 16-17, Dec 8-9 2015). </a:t>
            </a:r>
          </a:p>
          <a:p>
            <a:endParaRPr lang="en-US" sz="1600" dirty="0"/>
          </a:p>
          <a:p>
            <a:r>
              <a:rPr lang="en-US" sz="2000" dirty="0"/>
              <a:t>Over 1 foot of rain </a:t>
            </a:r>
            <a:r>
              <a:rPr lang="en-US" sz="2000" b="1" dirty="0"/>
              <a:t>per storm </a:t>
            </a:r>
            <a:r>
              <a:rPr lang="en-US" sz="2000" dirty="0"/>
              <a:t>near Lake Quinault. Associated with significant impacts.</a:t>
            </a:r>
          </a:p>
        </p:txBody>
      </p:sp>
      <p:pic>
        <p:nvPicPr>
          <p:cNvPr id="11" name="Picture 10" descr="kayak_DOW_DSC0034.JPG">
            <a:extLst>
              <a:ext uri="{FF2B5EF4-FFF2-40B4-BE49-F238E27FC236}">
                <a16:creationId xmlns:a16="http://schemas.microsoft.com/office/drawing/2014/main" id="{F92D5F47-722E-104E-B3AA-3FFE91AB76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41" y="1415057"/>
            <a:ext cx="3748200" cy="2482574"/>
          </a:xfrm>
          <a:prstGeom prst="rect">
            <a:avLst/>
          </a:prstGeom>
        </p:spPr>
      </p:pic>
      <p:pic>
        <p:nvPicPr>
          <p:cNvPr id="12" name="Picture 11" descr="IMG_0269.jpg">
            <a:extLst>
              <a:ext uri="{FF2B5EF4-FFF2-40B4-BE49-F238E27FC236}">
                <a16:creationId xmlns:a16="http://schemas.microsoft.com/office/drawing/2014/main" id="{392D878F-CBC2-2141-BB17-26EA95344A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907" y="1417310"/>
            <a:ext cx="3307093" cy="248032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1025B74-9837-FA44-9C4B-C44B946AB40D}"/>
              </a:ext>
            </a:extLst>
          </p:cNvPr>
          <p:cNvSpPr txBox="1"/>
          <p:nvPr/>
        </p:nvSpPr>
        <p:spPr>
          <a:xfrm>
            <a:off x="15219" y="3406228"/>
            <a:ext cx="3322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Lake Quinault Flood Dec 8, 2015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E58272D-7001-0643-AC02-CDD50361BD61}"/>
              </a:ext>
            </a:extLst>
          </p:cNvPr>
          <p:cNvSpPr txBox="1"/>
          <p:nvPr/>
        </p:nvSpPr>
        <p:spPr>
          <a:xfrm>
            <a:off x="6702746" y="3513128"/>
            <a:ext cx="2810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Quinault log jam/flood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6AEBF6-E110-D741-9994-DF95D466177E}"/>
              </a:ext>
            </a:extLst>
          </p:cNvPr>
          <p:cNvSpPr txBox="1"/>
          <p:nvPr/>
        </p:nvSpPr>
        <p:spPr>
          <a:xfrm>
            <a:off x="6518196" y="6456222"/>
            <a:ext cx="2810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Graves Creek Road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82C950-2058-5740-883C-F7A1189FE841}"/>
              </a:ext>
            </a:extLst>
          </p:cNvPr>
          <p:cNvSpPr txBox="1"/>
          <p:nvPr/>
        </p:nvSpPr>
        <p:spPr>
          <a:xfrm>
            <a:off x="3818574" y="1398213"/>
            <a:ext cx="2810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Trail damage</a:t>
            </a:r>
          </a:p>
        </p:txBody>
      </p:sp>
      <p:pic>
        <p:nvPicPr>
          <p:cNvPr id="8" name="Picture 7" descr="IMG_0318.jpg">
            <a:extLst>
              <a:ext uri="{FF2B5EF4-FFF2-40B4-BE49-F238E27FC236}">
                <a16:creationId xmlns:a16="http://schemas.microsoft.com/office/drawing/2014/main" id="{F91C02FF-B8CA-3A40-911B-A0F7DAED4C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71" y="3782665"/>
            <a:ext cx="6389370" cy="3090988"/>
          </a:xfrm>
          <a:prstGeom prst="rect">
            <a:avLst/>
          </a:prstGeom>
        </p:spPr>
      </p:pic>
      <p:pic>
        <p:nvPicPr>
          <p:cNvPr id="17" name="Picture 16" descr="IMG_0063.jpg">
            <a:extLst>
              <a:ext uri="{FF2B5EF4-FFF2-40B4-BE49-F238E27FC236}">
                <a16:creationId xmlns:a16="http://schemas.microsoft.com/office/drawing/2014/main" id="{AD232158-18A2-6D49-A0C2-008C6634B9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419" y="1417310"/>
            <a:ext cx="2114128" cy="28188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FA83782-FDB8-274F-8816-53D9507032C5}"/>
              </a:ext>
            </a:extLst>
          </p:cNvPr>
          <p:cNvSpPr txBox="1"/>
          <p:nvPr/>
        </p:nvSpPr>
        <p:spPr>
          <a:xfrm>
            <a:off x="53225" y="3865950"/>
            <a:ext cx="52806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Landslide in Olympic National Park </a:t>
            </a:r>
          </a:p>
          <a:p>
            <a:r>
              <a:rPr lang="en-US" dirty="0">
                <a:solidFill>
                  <a:schemeClr val="bg1"/>
                </a:solidFill>
              </a:rPr>
              <a:t>Nov 17, 2015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45ACC91-A3B6-3549-9B70-B692CACEF3A9}"/>
              </a:ext>
            </a:extLst>
          </p:cNvPr>
          <p:cNvSpPr txBox="1"/>
          <p:nvPr/>
        </p:nvSpPr>
        <p:spPr>
          <a:xfrm>
            <a:off x="3853906" y="2472804"/>
            <a:ext cx="1479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Erosion</a:t>
            </a:r>
          </a:p>
        </p:txBody>
      </p:sp>
    </p:spTree>
    <p:extLst>
      <p:ext uri="{BB962C8B-B14F-4D97-AF65-F5344CB8AC3E}">
        <p14:creationId xmlns:p14="http://schemas.microsoft.com/office/powerpoint/2010/main" val="16646543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7E3365C-CEFB-704B-B08A-1B1C7207AAE8}"/>
              </a:ext>
            </a:extLst>
          </p:cNvPr>
          <p:cNvSpPr/>
          <p:nvPr/>
        </p:nvSpPr>
        <p:spPr>
          <a:xfrm>
            <a:off x="0" y="492735"/>
            <a:ext cx="870611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endParaRPr lang="en-US" sz="2000" dirty="0"/>
          </a:p>
          <a:p>
            <a:pPr lvl="1"/>
            <a:r>
              <a:rPr lang="en-US" sz="2000" dirty="0"/>
              <a:t>Flow:</a:t>
            </a:r>
          </a:p>
          <a:p>
            <a:pPr lvl="2"/>
            <a:r>
              <a:rPr lang="en-US" sz="2000" dirty="0">
                <a:solidFill>
                  <a:srgbClr val="002060"/>
                </a:solidFill>
              </a:rPr>
              <a:t>Low-level moisture transport: high Integrated Vapor Transport (IVT)</a:t>
            </a:r>
          </a:p>
          <a:p>
            <a:pPr lvl="1"/>
            <a:r>
              <a:rPr lang="en-US" sz="2000" dirty="0"/>
              <a:t>Thermodynamics:</a:t>
            </a:r>
          </a:p>
          <a:p>
            <a:pPr lvl="2"/>
            <a:r>
              <a:rPr lang="en-US" sz="2000" dirty="0">
                <a:solidFill>
                  <a:srgbClr val="002060"/>
                </a:solidFill>
              </a:rPr>
              <a:t>High melting level</a:t>
            </a:r>
          </a:p>
          <a:p>
            <a:pPr lvl="2"/>
            <a:r>
              <a:rPr lang="en-US" sz="2000" dirty="0">
                <a:solidFill>
                  <a:srgbClr val="002060"/>
                </a:solidFill>
              </a:rPr>
              <a:t>Moist-neutral static stability</a:t>
            </a:r>
          </a:p>
          <a:p>
            <a:pPr lvl="1"/>
            <a:r>
              <a:rPr lang="en-US" sz="2000" dirty="0"/>
              <a:t>Cloud/Precipitation Microphysics:</a:t>
            </a:r>
          </a:p>
          <a:p>
            <a:pPr lvl="2"/>
            <a:r>
              <a:rPr lang="en-US" sz="2000" dirty="0">
                <a:solidFill>
                  <a:srgbClr val="C00000"/>
                </a:solidFill>
              </a:rPr>
              <a:t>To be explored in this presentation using OLYMPEX ground observations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EB28F8-F8AB-244E-B009-9DE80F530CA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83944"/>
            <a:ext cx="3749040" cy="36020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4159ED-D6C8-B042-885C-950D65A78A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1460" y="3314700"/>
            <a:ext cx="4752839" cy="3543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DB9FFF-B9D0-4541-A069-5EE73D979A90}"/>
              </a:ext>
            </a:extLst>
          </p:cNvPr>
          <p:cNvSpPr txBox="1"/>
          <p:nvPr/>
        </p:nvSpPr>
        <p:spPr>
          <a:xfrm>
            <a:off x="0" y="90152"/>
            <a:ext cx="91439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What defines an “Atmospheric River”?</a:t>
            </a:r>
          </a:p>
          <a:p>
            <a:pPr algn="ctr"/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404397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bldLvl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02_sitemap_v02_3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90" y="1441218"/>
            <a:ext cx="8742411" cy="5486055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66820"/>
            <a:ext cx="4565073" cy="672089"/>
          </a:xfrm>
        </p:spPr>
        <p:txBody>
          <a:bodyPr>
            <a:normAutofit fontScale="90000"/>
          </a:bodyPr>
          <a:lstStyle/>
          <a:p>
            <a:r>
              <a:rPr lang="en-US" dirty="0"/>
              <a:t>Site Locations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8702776"/>
              </p:ext>
            </p:extLst>
          </p:nvPr>
        </p:nvGraphicFramePr>
        <p:xfrm>
          <a:off x="5843547" y="457548"/>
          <a:ext cx="2503826" cy="1828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519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19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710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800000"/>
                          </a:solidFill>
                        </a:rPr>
                        <a:t>Ground Site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800000"/>
                          </a:solidFill>
                        </a:rPr>
                        <a:t>Elevation (m)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710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Fishery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10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Bishop Field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710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155219"/>
                          </a:solidFill>
                        </a:rPr>
                        <a:t>Prairie Creek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543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710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00FF"/>
                          </a:solidFill>
                        </a:rPr>
                        <a:t>Graves Creek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180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710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660066"/>
                          </a:solidFill>
                        </a:rPr>
                        <a:t>Wynoochee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1020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64047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45271"/>
          </a:xfrm>
        </p:spPr>
        <p:txBody>
          <a:bodyPr/>
          <a:lstStyle/>
          <a:p>
            <a:r>
              <a:rPr lang="en-US" dirty="0"/>
              <a:t>Statistical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29302"/>
            <a:ext cx="8229600" cy="4890799"/>
          </a:xfrm>
        </p:spPr>
        <p:txBody>
          <a:bodyPr/>
          <a:lstStyle/>
          <a:p>
            <a:r>
              <a:rPr lang="en-US" dirty="0">
                <a:solidFill>
                  <a:srgbClr val="000090"/>
                </a:solidFill>
              </a:rPr>
              <a:t>All storms </a:t>
            </a:r>
            <a:r>
              <a:rPr lang="en-US" dirty="0"/>
              <a:t>Oct 2015 – Apr 2016</a:t>
            </a:r>
          </a:p>
          <a:p>
            <a:r>
              <a:rPr lang="en-US" dirty="0">
                <a:solidFill>
                  <a:srgbClr val="000090"/>
                </a:solidFill>
              </a:rPr>
              <a:t>Postfrontal</a:t>
            </a:r>
            <a:r>
              <a:rPr lang="en-US" dirty="0">
                <a:solidFill>
                  <a:srgbClr val="660066"/>
                </a:solidFill>
              </a:rPr>
              <a:t> </a:t>
            </a:r>
            <a:r>
              <a:rPr lang="en-US" dirty="0"/>
              <a:t>and </a:t>
            </a:r>
            <a:r>
              <a:rPr lang="en-US" dirty="0">
                <a:solidFill>
                  <a:srgbClr val="000090"/>
                </a:solidFill>
              </a:rPr>
              <a:t>&lt; 1 mm h</a:t>
            </a:r>
            <a:r>
              <a:rPr lang="en-US" baseline="30000" dirty="0">
                <a:solidFill>
                  <a:srgbClr val="000090"/>
                </a:solidFill>
              </a:rPr>
              <a:t>-1</a:t>
            </a:r>
            <a:r>
              <a:rPr lang="en-US" dirty="0">
                <a:solidFill>
                  <a:srgbClr val="660066"/>
                </a:solidFill>
              </a:rPr>
              <a:t> </a:t>
            </a:r>
            <a:r>
              <a:rPr lang="en-US" dirty="0"/>
              <a:t>rain rates removed</a:t>
            </a:r>
          </a:p>
          <a:p>
            <a:r>
              <a:rPr lang="en-US" dirty="0"/>
              <a:t>Divide everything into </a:t>
            </a:r>
            <a:r>
              <a:rPr lang="en-US" dirty="0">
                <a:solidFill>
                  <a:srgbClr val="000090"/>
                </a:solidFill>
              </a:rPr>
              <a:t>3-hour </a:t>
            </a:r>
            <a:r>
              <a:rPr lang="en-US" dirty="0"/>
              <a:t>periods centered on North American Regional Reanalysis (NARR) times (00, 03, 06 UTC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Drop size distribution (DSD) at </a:t>
            </a:r>
            <a:r>
              <a:rPr lang="en-US" dirty="0">
                <a:solidFill>
                  <a:srgbClr val="000090"/>
                </a:solidFill>
              </a:rPr>
              <a:t>Prairie Creek</a:t>
            </a:r>
          </a:p>
          <a:p>
            <a:pPr lvl="1"/>
            <a:r>
              <a:rPr lang="en-US" dirty="0"/>
              <a:t>Precipitation gauges at </a:t>
            </a:r>
            <a:r>
              <a:rPr lang="en-US" dirty="0">
                <a:solidFill>
                  <a:srgbClr val="000090"/>
                </a:solidFill>
              </a:rPr>
              <a:t>5 ground sites</a:t>
            </a:r>
            <a:r>
              <a:rPr lang="en-US" dirty="0"/>
              <a:t> with varying elevation/distance from coast</a:t>
            </a:r>
          </a:p>
          <a:p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2A1A67-86EC-8246-B3C4-968E6F0E94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8004" y="4618673"/>
            <a:ext cx="3233849" cy="20474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325B99C-A246-2443-B2F2-F265CCAE20FC}"/>
              </a:ext>
            </a:extLst>
          </p:cNvPr>
          <p:cNvSpPr txBox="1"/>
          <p:nvPr/>
        </p:nvSpPr>
        <p:spPr>
          <a:xfrm>
            <a:off x="5486400" y="5092805"/>
            <a:ext cx="21636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Parsivel disdrometer and dual tipping bucket gauge at Prairie Creek</a:t>
            </a:r>
          </a:p>
        </p:txBody>
      </p:sp>
    </p:spTree>
    <p:extLst>
      <p:ext uri="{BB962C8B-B14F-4D97-AF65-F5344CB8AC3E}">
        <p14:creationId xmlns:p14="http://schemas.microsoft.com/office/powerpoint/2010/main" val="14024383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A1B4909C-13D3-4047-ADB1-95282BCA5B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4311" y="1795225"/>
            <a:ext cx="4251184" cy="38993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23355D-051B-F54B-9969-577CCA4312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2" y="1691283"/>
            <a:ext cx="4304538" cy="394091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60959" y="162622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Drop Size Distribution at Prairie Creek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25296" y="6412744"/>
            <a:ext cx="8557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Similar DSD at near-coastal site (Fishery) but less outliers weaker rain rates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-111340" y="1123399"/>
            <a:ext cx="8611249" cy="5161280"/>
            <a:chOff x="-151444" y="1377391"/>
            <a:chExt cx="8611249" cy="5161280"/>
          </a:xfrm>
        </p:grpSpPr>
        <p:grpSp>
          <p:nvGrpSpPr>
            <p:cNvPr id="16" name="Group 15"/>
            <p:cNvGrpSpPr/>
            <p:nvPr/>
          </p:nvGrpSpPr>
          <p:grpSpPr>
            <a:xfrm>
              <a:off x="-151444" y="1377391"/>
              <a:ext cx="4014568" cy="5161280"/>
              <a:chOff x="-232724" y="1011631"/>
              <a:chExt cx="4014568" cy="5161280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642404" y="5541568"/>
                <a:ext cx="3139440" cy="461665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Median Drop Size (D</a:t>
                </a:r>
                <a:r>
                  <a:rPr lang="en-US" sz="2400" baseline="-25000" dirty="0"/>
                  <a:t>0</a:t>
                </a:r>
                <a:r>
                  <a:rPr lang="en-US" sz="2400" dirty="0"/>
                  <a:t>)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 rot="16200000">
                <a:off x="-2582531" y="3361438"/>
                <a:ext cx="5161280" cy="461665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Number of Drops (N</a:t>
                </a:r>
                <a:r>
                  <a:rPr lang="en-US" sz="2400" baseline="-25000" dirty="0"/>
                  <a:t>W</a:t>
                </a:r>
                <a:r>
                  <a:rPr lang="en-US" sz="2400" dirty="0"/>
                  <a:t>)</a:t>
                </a: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5320365" y="5928644"/>
              <a:ext cx="3139440" cy="46166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Median Drop Size (D</a:t>
              </a:r>
              <a:r>
                <a:rPr lang="en-US" sz="2400" baseline="-25000" dirty="0"/>
                <a:t>0</a:t>
              </a:r>
              <a:r>
                <a:rPr lang="en-US" sz="2400" dirty="0"/>
                <a:t>)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736900" y="954793"/>
            <a:ext cx="6041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/>
              <a:t>Histograms of Drop Diameter vs. Drop Number:</a:t>
            </a:r>
          </a:p>
        </p:txBody>
      </p:sp>
      <p:sp>
        <p:nvSpPr>
          <p:cNvPr id="21" name="Oval 20"/>
          <p:cNvSpPr/>
          <p:nvPr/>
        </p:nvSpPr>
        <p:spPr>
          <a:xfrm>
            <a:off x="1778979" y="3636210"/>
            <a:ext cx="628316" cy="588211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/>
          </a:p>
        </p:txBody>
      </p:sp>
      <p:sp>
        <p:nvSpPr>
          <p:cNvPr id="22" name="Oval 21"/>
          <p:cNvSpPr/>
          <p:nvPr/>
        </p:nvSpPr>
        <p:spPr>
          <a:xfrm>
            <a:off x="6224599" y="3636210"/>
            <a:ext cx="628316" cy="588211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/>
          </a:p>
        </p:txBody>
      </p:sp>
      <p:sp>
        <p:nvSpPr>
          <p:cNvPr id="23" name="Oval 22"/>
          <p:cNvSpPr/>
          <p:nvPr/>
        </p:nvSpPr>
        <p:spPr>
          <a:xfrm rot="3076306">
            <a:off x="1775890" y="3560404"/>
            <a:ext cx="1687976" cy="374317"/>
          </a:xfrm>
          <a:prstGeom prst="ellipse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/>
          </a:p>
        </p:txBody>
      </p:sp>
      <p:sp>
        <p:nvSpPr>
          <p:cNvPr id="24" name="Oval 23"/>
          <p:cNvSpPr/>
          <p:nvPr/>
        </p:nvSpPr>
        <p:spPr>
          <a:xfrm rot="3076306">
            <a:off x="6217754" y="3493576"/>
            <a:ext cx="1687975" cy="374317"/>
          </a:xfrm>
          <a:prstGeom prst="ellipse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/>
          </a:p>
        </p:txBody>
      </p:sp>
      <p:sp>
        <p:nvSpPr>
          <p:cNvPr id="3" name="TextBox 2"/>
          <p:cNvSpPr txBox="1"/>
          <p:nvPr/>
        </p:nvSpPr>
        <p:spPr>
          <a:xfrm>
            <a:off x="1314391" y="4046804"/>
            <a:ext cx="9711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Most frequent DSD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628046" y="4164706"/>
            <a:ext cx="971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Average Rain Rate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757069" y="2862361"/>
            <a:ext cx="10707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8000"/>
                </a:solidFill>
              </a:rPr>
              <a:t>Increase in size and/or number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032471" y="3145223"/>
            <a:ext cx="9711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8000"/>
                </a:solidFill>
              </a:rPr>
              <a:t>Heavy rain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90D766C-35FB-9547-86D6-87870207C7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002" y="1759364"/>
            <a:ext cx="280931" cy="384273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4A0E9FC-A50E-B449-9913-DBC2A80236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4661" y="1759363"/>
            <a:ext cx="280931" cy="384273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272FA1D-99C5-8C44-984E-342BC097E1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296" y="5511742"/>
            <a:ext cx="3752429" cy="230149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BC9C1CAE-C992-604C-A023-20E3AF6C2CF7}"/>
              </a:ext>
            </a:extLst>
          </p:cNvPr>
          <p:cNvSpPr txBox="1"/>
          <p:nvPr/>
        </p:nvSpPr>
        <p:spPr>
          <a:xfrm>
            <a:off x="1550172" y="1479806"/>
            <a:ext cx="2413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Frequency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80F7F75-F9FC-CD48-AB07-339EF0423C58}"/>
              </a:ext>
            </a:extLst>
          </p:cNvPr>
          <p:cNvSpPr txBox="1"/>
          <p:nvPr/>
        </p:nvSpPr>
        <p:spPr>
          <a:xfrm>
            <a:off x="6349076" y="1477409"/>
            <a:ext cx="2413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Rain rate</a:t>
            </a:r>
          </a:p>
        </p:txBody>
      </p:sp>
    </p:spTree>
    <p:extLst>
      <p:ext uri="{BB962C8B-B14F-4D97-AF65-F5344CB8AC3E}">
        <p14:creationId xmlns:p14="http://schemas.microsoft.com/office/powerpoint/2010/main" val="4092140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3" grpId="0"/>
      <p:bldP spid="25" grpId="0"/>
      <p:bldP spid="26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D2CE19-0BBB-A143-BE13-D1A1FF3440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931" y="736199"/>
            <a:ext cx="6097141" cy="51888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38"/>
            <a:ext cx="9144000" cy="754730"/>
          </a:xfrm>
        </p:spPr>
        <p:txBody>
          <a:bodyPr>
            <a:normAutofit fontScale="90000"/>
          </a:bodyPr>
          <a:lstStyle/>
          <a:p>
            <a:r>
              <a:rPr lang="en-US" dirty="0"/>
              <a:t>Prairie Creek DSD vs. Synoptic Environment</a:t>
            </a:r>
          </a:p>
        </p:txBody>
      </p:sp>
      <p:sp>
        <p:nvSpPr>
          <p:cNvPr id="8" name="Rectangle 7"/>
          <p:cNvSpPr/>
          <p:nvPr/>
        </p:nvSpPr>
        <p:spPr>
          <a:xfrm>
            <a:off x="2060306" y="5970632"/>
            <a:ext cx="22500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Median Drop Size (D</a:t>
            </a:r>
            <a:r>
              <a:rPr lang="en-US" baseline="-25000" dirty="0"/>
              <a:t>0</a:t>
            </a:r>
            <a:r>
              <a:rPr lang="en-US" dirty="0"/>
              <a:t>)</a:t>
            </a:r>
          </a:p>
        </p:txBody>
      </p:sp>
      <p:sp>
        <p:nvSpPr>
          <p:cNvPr id="9" name="Rectangle 8"/>
          <p:cNvSpPr/>
          <p:nvPr/>
        </p:nvSpPr>
        <p:spPr>
          <a:xfrm rot="16200000">
            <a:off x="-1015638" y="3203694"/>
            <a:ext cx="22863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Number of Drops (N</a:t>
            </a:r>
            <a:r>
              <a:rPr lang="en-US" baseline="-25000" dirty="0"/>
              <a:t>W</a:t>
            </a:r>
            <a:r>
              <a:rPr lang="en-US" dirty="0"/>
              <a:t>)</a:t>
            </a:r>
          </a:p>
        </p:txBody>
      </p:sp>
      <p:sp>
        <p:nvSpPr>
          <p:cNvPr id="11" name="Oval 10"/>
          <p:cNvSpPr/>
          <p:nvPr/>
        </p:nvSpPr>
        <p:spPr>
          <a:xfrm rot="3076306">
            <a:off x="6598240" y="5378568"/>
            <a:ext cx="902000" cy="366481"/>
          </a:xfrm>
          <a:prstGeom prst="ellipse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/>
          </a:p>
        </p:txBody>
      </p:sp>
      <p:sp>
        <p:nvSpPr>
          <p:cNvPr id="12" name="Oval 11"/>
          <p:cNvSpPr/>
          <p:nvPr/>
        </p:nvSpPr>
        <p:spPr>
          <a:xfrm rot="2729973">
            <a:off x="931345" y="1836031"/>
            <a:ext cx="1687976" cy="286343"/>
          </a:xfrm>
          <a:prstGeom prst="ellipse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/>
          </a:p>
        </p:txBody>
      </p:sp>
      <p:sp>
        <p:nvSpPr>
          <p:cNvPr id="23" name="TextBox 22"/>
          <p:cNvSpPr txBox="1"/>
          <p:nvPr/>
        </p:nvSpPr>
        <p:spPr>
          <a:xfrm>
            <a:off x="7360095" y="5365655"/>
            <a:ext cx="1412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Heavy Rain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721C714-812B-E14B-AD27-8898C4E666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314" y="5868867"/>
            <a:ext cx="2452190" cy="1504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A45EAEB-CC8D-0D4D-8960-AF1DF4A117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7203" y="5870324"/>
            <a:ext cx="2391168" cy="14665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A01258-8D69-E444-8CA8-70A6596307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0556" y="1805640"/>
            <a:ext cx="2941615" cy="2725897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7C6B524C-C233-1949-A8F5-BCB11B45026A}"/>
              </a:ext>
            </a:extLst>
          </p:cNvPr>
          <p:cNvSpPr/>
          <p:nvPr/>
        </p:nvSpPr>
        <p:spPr>
          <a:xfrm>
            <a:off x="6652072" y="4467605"/>
            <a:ext cx="22500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Median Drop Size (D</a:t>
            </a:r>
            <a:r>
              <a:rPr lang="en-US" baseline="-25000" dirty="0"/>
              <a:t>0</a:t>
            </a:r>
            <a:r>
              <a:rPr lang="en-US" dirty="0"/>
              <a:t>)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F416BAD1-A5E0-FF41-B2BE-BEA886DEEC05}"/>
              </a:ext>
            </a:extLst>
          </p:cNvPr>
          <p:cNvSpPr/>
          <p:nvPr/>
        </p:nvSpPr>
        <p:spPr>
          <a:xfrm rot="2729973">
            <a:off x="976773" y="4494244"/>
            <a:ext cx="1687976" cy="286343"/>
          </a:xfrm>
          <a:prstGeom prst="ellipse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6B5F8D8C-275B-BC4A-B1BF-09580141E137}"/>
              </a:ext>
            </a:extLst>
          </p:cNvPr>
          <p:cNvSpPr/>
          <p:nvPr/>
        </p:nvSpPr>
        <p:spPr>
          <a:xfrm rot="2729973">
            <a:off x="3928012" y="1887547"/>
            <a:ext cx="1687976" cy="286343"/>
          </a:xfrm>
          <a:prstGeom prst="ellipse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662D796E-E754-AD49-9E7C-91F38719389E}"/>
              </a:ext>
            </a:extLst>
          </p:cNvPr>
          <p:cNvSpPr/>
          <p:nvPr/>
        </p:nvSpPr>
        <p:spPr>
          <a:xfrm rot="2729973">
            <a:off x="3889208" y="4471801"/>
            <a:ext cx="1687976" cy="286343"/>
          </a:xfrm>
          <a:prstGeom prst="ellipse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D71C012C-C987-5A43-BE70-C8CACEF3D7F8}"/>
              </a:ext>
            </a:extLst>
          </p:cNvPr>
          <p:cNvSpPr/>
          <p:nvPr/>
        </p:nvSpPr>
        <p:spPr>
          <a:xfrm rot="2729973">
            <a:off x="6894048" y="3067158"/>
            <a:ext cx="1687976" cy="286343"/>
          </a:xfrm>
          <a:prstGeom prst="ellipse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162441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21.png" descr="F04_nwd0_orographic_v05.png">
            <a:extLst>
              <a:ext uri="{FF2B5EF4-FFF2-40B4-BE49-F238E27FC236}">
                <a16:creationId xmlns:a16="http://schemas.microsoft.com/office/drawing/2014/main" id="{3920DBC1-B33D-7047-848E-6309602BC467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225181" y="443264"/>
            <a:ext cx="6432673" cy="6418928"/>
          </a:xfrm>
          <a:prstGeom prst="rect">
            <a:avLst/>
          </a:prstGeom>
          <a:ln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64395"/>
            <a:ext cx="9144000" cy="748632"/>
          </a:xfrm>
        </p:spPr>
        <p:txBody>
          <a:bodyPr>
            <a:normAutofit/>
          </a:bodyPr>
          <a:lstStyle/>
          <a:p>
            <a:r>
              <a:rPr lang="en-US" sz="3600" dirty="0"/>
              <a:t>Prairie Creek DSD vs. Orographic Enhancement</a:t>
            </a:r>
          </a:p>
        </p:txBody>
      </p:sp>
      <p:pic>
        <p:nvPicPr>
          <p:cNvPr id="7" name="Picture 6" descr="site_map_noH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318" y="856247"/>
            <a:ext cx="2469682" cy="205806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971625" y="1403679"/>
            <a:ext cx="63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1C3A0D"/>
                </a:solidFill>
              </a:rPr>
              <a:t>Prairie Creek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77485" y="2156243"/>
            <a:ext cx="635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Fishery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13579" y="1763936"/>
            <a:ext cx="9584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660066"/>
                </a:solidFill>
              </a:rPr>
              <a:t>Wynoochee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919429" y="1034346"/>
            <a:ext cx="958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FF"/>
                </a:solidFill>
              </a:rPr>
              <a:t>Graves Creek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485647" y="1265178"/>
            <a:ext cx="709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2">
                    <a:lumMod val="50000"/>
                  </a:schemeClr>
                </a:solidFill>
              </a:rPr>
              <a:t>Bishop Field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674318" y="3208421"/>
            <a:ext cx="220358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For a given Prairie Creek DSD:</a:t>
            </a:r>
          </a:p>
          <a:p>
            <a:endParaRPr lang="en-US" dirty="0">
              <a:solidFill>
                <a:srgbClr val="0000FF"/>
              </a:solidFill>
            </a:endParaRPr>
          </a:p>
          <a:p>
            <a:r>
              <a:rPr lang="en-US" dirty="0">
                <a:solidFill>
                  <a:srgbClr val="0000FF"/>
                </a:solidFill>
              </a:rPr>
              <a:t>Blue</a:t>
            </a:r>
            <a:r>
              <a:rPr lang="en-US" dirty="0"/>
              <a:t> = more </a:t>
            </a:r>
            <a:r>
              <a:rPr lang="en-US" dirty="0" err="1"/>
              <a:t>precip</a:t>
            </a:r>
            <a:r>
              <a:rPr lang="en-US" dirty="0"/>
              <a:t> at Prairie Creek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Red</a:t>
            </a:r>
            <a:r>
              <a:rPr lang="en-US" dirty="0"/>
              <a:t> = less </a:t>
            </a:r>
            <a:r>
              <a:rPr lang="en-US" dirty="0" err="1"/>
              <a:t>precip</a:t>
            </a:r>
            <a:r>
              <a:rPr lang="en-US" dirty="0"/>
              <a:t> at Prairie Creek</a:t>
            </a:r>
          </a:p>
          <a:p>
            <a:endParaRPr lang="en-US" dirty="0"/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White</a:t>
            </a:r>
            <a:r>
              <a:rPr lang="en-US" dirty="0"/>
              <a:t> = same at both sites</a:t>
            </a:r>
          </a:p>
          <a:p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2619658" y="6610678"/>
            <a:ext cx="1785552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1400" dirty="0"/>
              <a:t>Median Drop Size (D</a:t>
            </a:r>
            <a:r>
              <a:rPr lang="en-US" sz="1400" baseline="-25000" dirty="0"/>
              <a:t>0</a:t>
            </a:r>
            <a:r>
              <a:rPr lang="en-US" sz="1400" dirty="0"/>
              <a:t>)</a:t>
            </a:r>
          </a:p>
        </p:txBody>
      </p:sp>
      <p:sp>
        <p:nvSpPr>
          <p:cNvPr id="21" name="Rectangle 20"/>
          <p:cNvSpPr/>
          <p:nvPr/>
        </p:nvSpPr>
        <p:spPr>
          <a:xfrm rot="16200000">
            <a:off x="-809396" y="3253712"/>
            <a:ext cx="228635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dirty="0"/>
              <a:t>Number of Drops (N</a:t>
            </a:r>
            <a:r>
              <a:rPr lang="en-US" baseline="-25000" dirty="0"/>
              <a:t>W</a:t>
            </a:r>
            <a:r>
              <a:rPr lang="en-US" dirty="0"/>
              <a:t>)</a:t>
            </a:r>
          </a:p>
        </p:txBody>
      </p:sp>
      <p:sp>
        <p:nvSpPr>
          <p:cNvPr id="27" name="Oval 26"/>
          <p:cNvSpPr/>
          <p:nvPr/>
        </p:nvSpPr>
        <p:spPr>
          <a:xfrm rot="2838157">
            <a:off x="1364147" y="1853525"/>
            <a:ext cx="1687976" cy="374317"/>
          </a:xfrm>
          <a:prstGeom prst="ellipse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/>
          </a:p>
        </p:txBody>
      </p:sp>
      <p:sp>
        <p:nvSpPr>
          <p:cNvPr id="32" name="Oval 31"/>
          <p:cNvSpPr/>
          <p:nvPr/>
        </p:nvSpPr>
        <p:spPr>
          <a:xfrm rot="2899574">
            <a:off x="4178347" y="1891944"/>
            <a:ext cx="1687976" cy="374317"/>
          </a:xfrm>
          <a:prstGeom prst="ellipse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/>
          </a:p>
        </p:txBody>
      </p:sp>
      <p:sp>
        <p:nvSpPr>
          <p:cNvPr id="33" name="Oval 32"/>
          <p:cNvSpPr/>
          <p:nvPr/>
        </p:nvSpPr>
        <p:spPr>
          <a:xfrm rot="2719145">
            <a:off x="1364147" y="4818538"/>
            <a:ext cx="1687976" cy="374317"/>
          </a:xfrm>
          <a:prstGeom prst="ellipse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/>
          </a:p>
        </p:txBody>
      </p:sp>
      <p:sp>
        <p:nvSpPr>
          <p:cNvPr id="34" name="Oval 33"/>
          <p:cNvSpPr/>
          <p:nvPr/>
        </p:nvSpPr>
        <p:spPr>
          <a:xfrm rot="2706003">
            <a:off x="4138732" y="4864102"/>
            <a:ext cx="1687976" cy="374317"/>
          </a:xfrm>
          <a:prstGeom prst="ellipse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/>
          </a:p>
        </p:txBody>
      </p:sp>
      <p:sp>
        <p:nvSpPr>
          <p:cNvPr id="8" name="Oval 7"/>
          <p:cNvSpPr/>
          <p:nvPr/>
        </p:nvSpPr>
        <p:spPr>
          <a:xfrm>
            <a:off x="3388154" y="6150881"/>
            <a:ext cx="1183846" cy="374316"/>
          </a:xfrm>
          <a:prstGeom prst="ellipse">
            <a:avLst/>
          </a:prstGeom>
          <a:noFill/>
          <a:ln w="28575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>
            <a:cxnSpLocks/>
          </p:cNvCxnSpPr>
          <p:nvPr/>
        </p:nvCxnSpPr>
        <p:spPr>
          <a:xfrm flipH="1" flipV="1">
            <a:off x="4588464" y="6321546"/>
            <a:ext cx="745537" cy="343299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334004" y="6479492"/>
            <a:ext cx="3370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660066"/>
                </a:solidFill>
              </a:rPr>
              <a:t>More total </a:t>
            </a:r>
            <a:r>
              <a:rPr lang="en-US" dirty="0" err="1">
                <a:solidFill>
                  <a:srgbClr val="660066"/>
                </a:solidFill>
              </a:rPr>
              <a:t>precip</a:t>
            </a:r>
            <a:r>
              <a:rPr lang="en-US" dirty="0">
                <a:solidFill>
                  <a:srgbClr val="660066"/>
                </a:solidFill>
              </a:rPr>
              <a:t> at Wynoochee</a:t>
            </a:r>
          </a:p>
        </p:txBody>
      </p:sp>
    </p:spTree>
    <p:extLst>
      <p:ext uri="{BB962C8B-B14F-4D97-AF65-F5344CB8AC3E}">
        <p14:creationId xmlns:p14="http://schemas.microsoft.com/office/powerpoint/2010/main" val="52706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2" grpId="0" animBg="1"/>
      <p:bldP spid="33" grpId="0" animBg="1"/>
      <p:bldP spid="34" grpId="0" animBg="1"/>
      <p:bldP spid="8" grpId="0" animBg="1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240" y="2215166"/>
            <a:ext cx="3393440" cy="3830353"/>
          </a:xfrm>
        </p:spPr>
        <p:txBody>
          <a:bodyPr>
            <a:normAutofit/>
          </a:bodyPr>
          <a:lstStyle/>
          <a:p>
            <a:r>
              <a:rPr lang="en-US" sz="2400" dirty="0"/>
              <a:t>Nov 12-13, 2015 “Atmospheric River” </a:t>
            </a:r>
          </a:p>
          <a:p>
            <a:r>
              <a:rPr lang="en-US" sz="2400" dirty="0"/>
              <a:t>High melting level</a:t>
            </a:r>
          </a:p>
          <a:p>
            <a:r>
              <a:rPr lang="en-US" sz="2400" dirty="0"/>
              <a:t>Strong 925 </a:t>
            </a:r>
            <a:r>
              <a:rPr lang="en-US" sz="2400" dirty="0" err="1"/>
              <a:t>hPa</a:t>
            </a:r>
            <a:r>
              <a:rPr lang="en-US" sz="2400" dirty="0"/>
              <a:t> winds and IVT</a:t>
            </a:r>
          </a:p>
          <a:p>
            <a:r>
              <a:rPr lang="en-US" sz="2400" dirty="0"/>
              <a:t>Moist-Neutral Stability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-182562"/>
            <a:ext cx="8229600" cy="1143000"/>
          </a:xfrm>
        </p:spPr>
        <p:txBody>
          <a:bodyPr/>
          <a:lstStyle/>
          <a:p>
            <a:pPr algn="ctr"/>
            <a:r>
              <a:rPr lang="en-US" dirty="0"/>
              <a:t>Case Study: Nov 12-13, 2015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9370" y="1520804"/>
            <a:ext cx="5682069" cy="42360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0" y="1199793"/>
            <a:ext cx="391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Integrated Vapor Transport (IVT)</a:t>
            </a:r>
          </a:p>
        </p:txBody>
      </p:sp>
    </p:spTree>
    <p:extLst>
      <p:ext uri="{BB962C8B-B14F-4D97-AF65-F5344CB8AC3E}">
        <p14:creationId xmlns:p14="http://schemas.microsoft.com/office/powerpoint/2010/main" val="42828608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2889</TotalTime>
  <Words>752</Words>
  <Application>Microsoft Macintosh PowerPoint</Application>
  <PresentationFormat>On-screen Show (4:3)</PresentationFormat>
  <Paragraphs>153</Paragraphs>
  <Slides>15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Atmospheric River Events as observed using the ground network in OLYMPEX</vt:lpstr>
      <vt:lpstr>PowerPoint Presentation</vt:lpstr>
      <vt:lpstr>PowerPoint Presentation</vt:lpstr>
      <vt:lpstr>Site Locations</vt:lpstr>
      <vt:lpstr>Statistical Analysis</vt:lpstr>
      <vt:lpstr>PowerPoint Presentation</vt:lpstr>
      <vt:lpstr>Prairie Creek DSD vs. Synoptic Environment</vt:lpstr>
      <vt:lpstr>Prairie Creek DSD vs. Orographic Enhancement</vt:lpstr>
      <vt:lpstr>Case Study: Nov 12-13, 2015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Airborne Radar Observations of frontal and post-frontal precipitation during OLYMPEX</dc:title>
  <dc:creator>Joseph P. Zagrodnik</dc:creator>
  <cp:lastModifiedBy>Joseph P. Zagrodnik</cp:lastModifiedBy>
  <cp:revision>27</cp:revision>
  <dcterms:created xsi:type="dcterms:W3CDTF">2018-04-25T18:53:13Z</dcterms:created>
  <dcterms:modified xsi:type="dcterms:W3CDTF">2018-04-27T19:02:40Z</dcterms:modified>
</cp:coreProperties>
</file>