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8" r:id="rId2"/>
    <p:sldId id="292" r:id="rId3"/>
    <p:sldId id="293" r:id="rId4"/>
    <p:sldId id="294" r:id="rId5"/>
    <p:sldId id="283" r:id="rId6"/>
    <p:sldId id="296" r:id="rId7"/>
    <p:sldId id="298" r:id="rId8"/>
    <p:sldId id="299" r:id="rId9"/>
    <p:sldId id="300" r:id="rId10"/>
    <p:sldId id="258" r:id="rId11"/>
    <p:sldId id="265" r:id="rId12"/>
    <p:sldId id="266" r:id="rId13"/>
    <p:sldId id="268" r:id="rId14"/>
    <p:sldId id="290" r:id="rId15"/>
    <p:sldId id="269" r:id="rId16"/>
    <p:sldId id="301" r:id="rId17"/>
    <p:sldId id="289" r:id="rId18"/>
    <p:sldId id="302" r:id="rId19"/>
    <p:sldId id="303" r:id="rId20"/>
    <p:sldId id="25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52C"/>
    <a:srgbClr val="97F155"/>
    <a:srgbClr val="E7E064"/>
    <a:srgbClr val="E7D241"/>
    <a:srgbClr val="EC5A1A"/>
    <a:srgbClr val="0F6737"/>
    <a:srgbClr val="E72589"/>
    <a:srgbClr val="CEA338"/>
    <a:srgbClr val="98D3F1"/>
    <a:srgbClr val="413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0E3FC-10DB-BF4C-BE32-BF8E6F61EFAC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23D3-994E-7A4C-88D7-FAEE7C59A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8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dataset</a:t>
            </a:r>
            <a:r>
              <a:rPr lang="en-US" baseline="0" dirty="0" smtClean="0"/>
              <a:t> collected was not only </a:t>
            </a:r>
            <a:r>
              <a:rPr lang="en-US" b="1" u="sng" baseline="0" dirty="0" smtClean="0"/>
              <a:t>huge</a:t>
            </a:r>
            <a:r>
              <a:rPr lang="en-US" u="none" baseline="0" dirty="0" smtClean="0"/>
              <a:t>…</a:t>
            </a:r>
            <a:r>
              <a:rPr lang="en-US" baseline="0" dirty="0" smtClean="0"/>
              <a:t>but also…</a:t>
            </a:r>
            <a:r>
              <a:rPr lang="en-US" b="1" u="sng" baseline="0" dirty="0" smtClean="0"/>
              <a:t>homogeneous</a:t>
            </a:r>
            <a:r>
              <a:rPr lang="en-US" baseline="0" dirty="0" smtClean="0"/>
              <a:t>…facilitating…</a:t>
            </a:r>
            <a:r>
              <a:rPr lang="en-US" b="1" u="sng" baseline="0" dirty="0" smtClean="0"/>
              <a:t>statistics</a:t>
            </a:r>
            <a:endParaRPr lang="en-US" b="0" u="none" baseline="0" dirty="0" smtClean="0"/>
          </a:p>
          <a:p>
            <a:r>
              <a:rPr lang="en-US" b="0" u="none" baseline="0" dirty="0" smtClean="0"/>
              <a:t>Storms passing over the OLYMPEX area all had a variation of this </a:t>
            </a:r>
            <a:r>
              <a:rPr lang="en-US" b="1" u="none" baseline="0" dirty="0" smtClean="0"/>
              <a:t>idealized structure</a:t>
            </a:r>
            <a:r>
              <a:rPr lang="en-US" b="0" u="none" baseline="0" dirty="0" smtClean="0"/>
              <a:t>…consisting of </a:t>
            </a:r>
            <a:r>
              <a:rPr lang="en-US" b="1" u="none" baseline="0" dirty="0" smtClean="0"/>
              <a:t>characteristic sectors</a:t>
            </a:r>
            <a:r>
              <a:rPr lang="en-US" b="0" u="none" baseline="0" dirty="0" smtClean="0"/>
              <a:t>…(describe)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8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60ECF-1B90-2743-B97E-BA88EE4DC7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dataset</a:t>
            </a:r>
            <a:r>
              <a:rPr lang="en-US" baseline="0" dirty="0" smtClean="0"/>
              <a:t> collected was not only </a:t>
            </a:r>
            <a:r>
              <a:rPr lang="en-US" b="1" u="sng" baseline="0" dirty="0" smtClean="0"/>
              <a:t>huge</a:t>
            </a:r>
            <a:r>
              <a:rPr lang="en-US" u="none" baseline="0" dirty="0" smtClean="0"/>
              <a:t>…</a:t>
            </a:r>
            <a:r>
              <a:rPr lang="en-US" baseline="0" dirty="0" smtClean="0"/>
              <a:t>but also…</a:t>
            </a:r>
            <a:r>
              <a:rPr lang="en-US" b="1" u="sng" baseline="0" dirty="0" smtClean="0"/>
              <a:t>homogeneous</a:t>
            </a:r>
            <a:r>
              <a:rPr lang="en-US" baseline="0" dirty="0" smtClean="0"/>
              <a:t>…facilitating…</a:t>
            </a:r>
            <a:r>
              <a:rPr lang="en-US" b="1" u="sng" baseline="0" dirty="0" smtClean="0"/>
              <a:t>statistics</a:t>
            </a:r>
            <a:endParaRPr lang="en-US" b="0" u="none" baseline="0" dirty="0" smtClean="0"/>
          </a:p>
          <a:p>
            <a:r>
              <a:rPr lang="en-US" b="0" u="none" baseline="0" dirty="0" smtClean="0"/>
              <a:t>Storms passing over the OLYMPEX area all had a variation of this </a:t>
            </a:r>
            <a:r>
              <a:rPr lang="en-US" b="1" u="none" baseline="0" dirty="0" smtClean="0"/>
              <a:t>idealized structure</a:t>
            </a:r>
            <a:r>
              <a:rPr lang="en-US" b="0" u="none" baseline="0" dirty="0" smtClean="0"/>
              <a:t>…consisting of </a:t>
            </a:r>
            <a:r>
              <a:rPr lang="en-US" b="1" u="none" baseline="0" dirty="0" smtClean="0"/>
              <a:t>characteristic sectors</a:t>
            </a:r>
            <a:r>
              <a:rPr lang="en-US" b="0" u="none" baseline="0" dirty="0" smtClean="0"/>
              <a:t>…(describe)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dataset</a:t>
            </a:r>
            <a:r>
              <a:rPr lang="en-US" baseline="0" dirty="0" smtClean="0"/>
              <a:t> collected was not only </a:t>
            </a:r>
            <a:r>
              <a:rPr lang="en-US" b="1" u="sng" baseline="0" dirty="0" smtClean="0"/>
              <a:t>huge</a:t>
            </a:r>
            <a:r>
              <a:rPr lang="en-US" u="none" baseline="0" dirty="0" smtClean="0"/>
              <a:t>…</a:t>
            </a:r>
            <a:r>
              <a:rPr lang="en-US" baseline="0" dirty="0" smtClean="0"/>
              <a:t>but also…</a:t>
            </a:r>
            <a:r>
              <a:rPr lang="en-US" b="1" u="sng" baseline="0" dirty="0" smtClean="0"/>
              <a:t>homogeneous</a:t>
            </a:r>
            <a:r>
              <a:rPr lang="en-US" baseline="0" dirty="0" smtClean="0"/>
              <a:t>…facilitating…</a:t>
            </a:r>
            <a:r>
              <a:rPr lang="en-US" b="1" u="sng" baseline="0" dirty="0" smtClean="0"/>
              <a:t>statistics</a:t>
            </a:r>
            <a:endParaRPr lang="en-US" b="0" u="none" baseline="0" dirty="0" smtClean="0"/>
          </a:p>
          <a:p>
            <a:r>
              <a:rPr lang="en-US" b="0" u="none" baseline="0" dirty="0" smtClean="0"/>
              <a:t>Storms passing over the OLYMPEX area all had a variation of this </a:t>
            </a:r>
            <a:r>
              <a:rPr lang="en-US" b="1" u="none" baseline="0" dirty="0" smtClean="0"/>
              <a:t>idealized structure</a:t>
            </a:r>
            <a:r>
              <a:rPr lang="en-US" b="0" u="none" baseline="0" dirty="0" smtClean="0"/>
              <a:t>…consisting of </a:t>
            </a:r>
            <a:r>
              <a:rPr lang="en-US" b="1" u="none" baseline="0" dirty="0" smtClean="0"/>
              <a:t>characteristic sectors</a:t>
            </a:r>
            <a:r>
              <a:rPr lang="en-US" b="0" u="none" baseline="0" dirty="0" smtClean="0"/>
              <a:t>…(describe)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</a:t>
            </a:r>
            <a:r>
              <a:rPr lang="en-US" baseline="0" dirty="0" smtClean="0"/>
              <a:t> both lower and upper level enhancement. Midlevel flow lifting as well as low-level.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60ECF-1B90-2743-B97E-BA88EE4DC7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60ECF-1B90-2743-B97E-BA88EE4DC7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2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8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0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1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5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3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0A01-D240-FD44-8F82-B99EA151AC96}" type="datetimeFigureOut">
              <a:rPr lang="en-US" smtClean="0"/>
              <a:t>4/26/18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5102021_vis.gif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b="3313"/>
          <a:stretch/>
        </p:blipFill>
        <p:spPr>
          <a:xfrm>
            <a:off x="-323097" y="-3122"/>
            <a:ext cx="9949697" cy="6868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9" y="2148776"/>
            <a:ext cx="8856133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The Olympic Mountains Experiment (</a:t>
            </a:r>
            <a:r>
              <a:rPr lang="en-US" b="1" dirty="0" smtClean="0">
                <a:solidFill>
                  <a:schemeClr val="tx2"/>
                </a:solidFill>
              </a:rPr>
              <a:t>OLYMPEX</a:t>
            </a:r>
            <a:r>
              <a:rPr lang="en-US" b="1" dirty="0" smtClean="0">
                <a:solidFill>
                  <a:schemeClr val="tx2"/>
                </a:solidFill>
              </a:rPr>
              <a:t>): Overview and Status</a:t>
            </a:r>
            <a:endParaRPr lang="en-US" sz="49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9556" y="3962401"/>
            <a:ext cx="7224888" cy="2104884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Lynn McMurdie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600" b="1" dirty="0" smtClean="0">
                <a:solidFill>
                  <a:srgbClr val="604A7B"/>
                </a:solidFill>
              </a:rPr>
              <a:t>University </a:t>
            </a:r>
            <a:r>
              <a:rPr lang="en-US" sz="2600" b="1" dirty="0" smtClean="0">
                <a:solidFill>
                  <a:srgbClr val="604A7B"/>
                </a:solidFill>
              </a:rPr>
              <a:t>of Washington</a:t>
            </a:r>
          </a:p>
          <a:p>
            <a:r>
              <a:rPr lang="en-US" sz="2600" b="1" dirty="0" smtClean="0">
                <a:solidFill>
                  <a:srgbClr val="604A7B"/>
                </a:solidFill>
              </a:rPr>
              <a:t> </a:t>
            </a:r>
            <a:r>
              <a:rPr lang="en-US" sz="2600" b="1" dirty="0" smtClean="0">
                <a:solidFill>
                  <a:srgbClr val="604A7B"/>
                </a:solidFill>
              </a:rPr>
              <a:t>(co-authors: 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Joe </a:t>
            </a:r>
            <a:r>
              <a:rPr lang="en-US" sz="2600" b="1" dirty="0" err="1" smtClean="0">
                <a:solidFill>
                  <a:schemeClr val="accent2">
                    <a:lumMod val="75000"/>
                  </a:schemeClr>
                </a:solidFill>
              </a:rPr>
              <a:t>Zagrodnik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, Angela Rowe</a:t>
            </a:r>
            <a:r>
              <a:rPr lang="en-US" sz="2600" b="1" dirty="0" smtClean="0">
                <a:solidFill>
                  <a:srgbClr val="604A7B"/>
                </a:solidFill>
              </a:rPr>
              <a:t>, </a:t>
            </a:r>
            <a:r>
              <a:rPr lang="en-US" sz="2600" b="1" dirty="0" err="1" smtClean="0">
                <a:solidFill>
                  <a:srgbClr val="604A7B"/>
                </a:solidFill>
              </a:rPr>
              <a:t>Jamin</a:t>
            </a:r>
            <a:r>
              <a:rPr lang="en-US" sz="2600" b="1" dirty="0">
                <a:solidFill>
                  <a:srgbClr val="604A7B"/>
                </a:solidFill>
              </a:rPr>
              <a:t> </a:t>
            </a:r>
            <a:r>
              <a:rPr lang="en-US" sz="2600" b="1" dirty="0" smtClean="0">
                <a:solidFill>
                  <a:srgbClr val="604A7B"/>
                </a:solidFill>
              </a:rPr>
              <a:t>Rader,</a:t>
            </a:r>
            <a:r>
              <a:rPr lang="en-US" sz="2600" b="1" dirty="0" smtClean="0">
                <a:solidFill>
                  <a:srgbClr val="604A7B"/>
                </a:solidFill>
              </a:rPr>
              <a:t> </a:t>
            </a:r>
            <a:r>
              <a:rPr lang="en-US" sz="2600" b="1" dirty="0" smtClean="0">
                <a:solidFill>
                  <a:srgbClr val="604A7B"/>
                </a:solidFill>
              </a:rPr>
              <a:t>Thomas </a:t>
            </a:r>
            <a:r>
              <a:rPr lang="en-US" sz="2600" b="1" dirty="0" err="1" smtClean="0">
                <a:solidFill>
                  <a:srgbClr val="604A7B"/>
                </a:solidFill>
              </a:rPr>
              <a:t>Schuldt</a:t>
            </a:r>
            <a:r>
              <a:rPr lang="en-US" sz="2600" b="1" dirty="0" smtClean="0">
                <a:solidFill>
                  <a:srgbClr val="604A7B"/>
                </a:solidFill>
              </a:rPr>
              <a:t>, Robert </a:t>
            </a:r>
            <a:r>
              <a:rPr lang="en-US" sz="2600" b="1" dirty="0" err="1" smtClean="0">
                <a:solidFill>
                  <a:srgbClr val="604A7B"/>
                </a:solidFill>
              </a:rPr>
              <a:t>Houze</a:t>
            </a:r>
            <a:r>
              <a:rPr lang="en-US" sz="2600" b="1" dirty="0" smtClean="0">
                <a:solidFill>
                  <a:srgbClr val="604A7B"/>
                </a:solidFill>
              </a:rPr>
              <a:t> </a:t>
            </a:r>
            <a:r>
              <a:rPr lang="en-US" sz="2600" b="1" dirty="0" smtClean="0">
                <a:solidFill>
                  <a:srgbClr val="604A7B"/>
                </a:solidFill>
              </a:rPr>
              <a:t>and Stacy </a:t>
            </a:r>
            <a:r>
              <a:rPr lang="en-US" sz="2600" b="1" dirty="0" err="1" smtClean="0">
                <a:solidFill>
                  <a:srgbClr val="604A7B"/>
                </a:solidFill>
              </a:rPr>
              <a:t>Brodzik</a:t>
            </a:r>
            <a:r>
              <a:rPr lang="en-US" sz="2600" b="1" dirty="0" smtClean="0">
                <a:solidFill>
                  <a:srgbClr val="604A7B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3064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Pacific Northwest Weather Workshop, Seattle, 27 April 2018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GPM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739900" cy="939546"/>
          </a:xfrm>
          <a:prstGeom prst="rect">
            <a:avLst/>
          </a:prstGeom>
        </p:spPr>
      </p:pic>
      <p:pic>
        <p:nvPicPr>
          <p:cNvPr id="7" name="Picture 6" descr="logo_ima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69" y="63500"/>
            <a:ext cx="1513031" cy="1282700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7950200" y="1524000"/>
            <a:ext cx="317500" cy="2921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7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10_may1_rainfall_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5773" r="4254" b="2509"/>
          <a:stretch/>
        </p:blipFill>
        <p:spPr>
          <a:xfrm>
            <a:off x="0" y="0"/>
            <a:ext cx="9178996" cy="6857999"/>
          </a:xfrm>
          <a:prstGeom prst="rect">
            <a:avLst/>
          </a:prstGeom>
          <a:ln w="38100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" y="18117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OLYMPEX Precipitation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492500" y="4549676"/>
            <a:ext cx="566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Accumulated precipitation (mm)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10 Nov 2015 – 1 May 2016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/>
              <a:t>~ from 65 </a:t>
            </a:r>
            <a:r>
              <a:rPr lang="en-US" sz="2400" b="1" dirty="0" smtClean="0"/>
              <a:t>frontal </a:t>
            </a:r>
            <a:r>
              <a:rPr lang="en-US" sz="2400" b="1" dirty="0" smtClean="0"/>
              <a:t>systems</a:t>
            </a:r>
          </a:p>
          <a:p>
            <a:pPr algn="ctr"/>
            <a:r>
              <a:rPr lang="en-US" sz="2400" b="1" dirty="0" smtClean="0"/>
              <a:t>How does this pattern vary? With storm sector? Environmental conditions?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44134" y="796905"/>
            <a:ext cx="2237943" cy="830997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Prairie Creek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Elevation 540m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7783" y="3217393"/>
            <a:ext cx="2577552" cy="830997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Fisheries</a:t>
            </a:r>
          </a:p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Elevation 50 m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3030" y="3766587"/>
            <a:ext cx="1521611" cy="1109932"/>
          </a:xfrm>
          <a:prstGeom prst="ellipse">
            <a:avLst/>
          </a:prstGeom>
          <a:noFill/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0630" y="1514051"/>
            <a:ext cx="1521611" cy="110993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993" y="5152488"/>
            <a:ext cx="317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12 Nov – 18 Dec, 3-15 Jan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NPOL-All_Times_single_npol_dbz_cfad_west_byleve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722917" y="1553646"/>
            <a:ext cx="3708423" cy="3269415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pic>
        <p:nvPicPr>
          <p:cNvPr id="4" name="Picture 3" descr="NPOL-All_Times_single_npol_dbz_cfad_east_byleve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4588909" y="1553646"/>
            <a:ext cx="3708424" cy="3269415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016001" y="5425763"/>
            <a:ext cx="7200899" cy="1121328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 smtClean="0"/>
              <a:t>Contoured Frequency by Altitude Diagrams</a:t>
            </a:r>
          </a:p>
          <a:p>
            <a:pPr marL="0" indent="0">
              <a:buNone/>
            </a:pPr>
            <a:r>
              <a:rPr lang="en-US" sz="1800" dirty="0" smtClean="0"/>
              <a:t>Frequencies normalized by level for </a:t>
            </a:r>
            <a:r>
              <a:rPr lang="en-US" sz="1800" b="1" dirty="0" smtClean="0"/>
              <a:t>all NPOL RHI data </a:t>
            </a:r>
            <a:r>
              <a:rPr lang="en-US" sz="1800" dirty="0" smtClean="0"/>
              <a:t>over ocean and land above 2 km height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70627" y="2789491"/>
            <a:ext cx="131110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Height (km)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15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Orographic Enhancement </a:t>
            </a:r>
            <a:r>
              <a:rPr lang="en-US" sz="4000" dirty="0" smtClean="0"/>
              <a:t>Aloft from Radar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969433" y="1490135"/>
            <a:ext cx="3048000" cy="10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1472" y="1503265"/>
            <a:ext cx="235997" cy="87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45198" y="1487246"/>
            <a:ext cx="3048000" cy="10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45703" y="1474978"/>
            <a:ext cx="235997" cy="87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9434" y="4663348"/>
            <a:ext cx="6453035" cy="15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44222" y="4638691"/>
            <a:ext cx="182157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Reflectivity (dBZ)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4573982" y="2777602"/>
            <a:ext cx="167352" cy="711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52560" y="1070890"/>
            <a:ext cx="23392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Ocean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6900" y="1056174"/>
            <a:ext cx="4406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Land – Windward Slopes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8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7563" y="1365179"/>
            <a:ext cx="5688874" cy="5106099"/>
            <a:chOff x="1727563" y="1365178"/>
            <a:chExt cx="5688874" cy="5106099"/>
          </a:xfrm>
        </p:grpSpPr>
        <p:grpSp>
          <p:nvGrpSpPr>
            <p:cNvPr id="2" name="Group 1"/>
            <p:cNvGrpSpPr/>
            <p:nvPr/>
          </p:nvGrpSpPr>
          <p:grpSpPr>
            <a:xfrm>
              <a:off x="1727563" y="1365178"/>
              <a:ext cx="5688874" cy="5106099"/>
              <a:chOff x="376036" y="1365178"/>
              <a:chExt cx="5688874" cy="5106099"/>
            </a:xfrm>
          </p:grpSpPr>
          <p:pic>
            <p:nvPicPr>
              <p:cNvPr id="5" name="Picture 4" descr="NPOL-All_Times_diff_npol_dbz_cfad_east-west_bylevel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88"/>
              <a:stretch/>
            </p:blipFill>
            <p:spPr>
              <a:xfrm>
                <a:off x="376036" y="1769806"/>
                <a:ext cx="5688874" cy="4701471"/>
              </a:xfrm>
              <a:prstGeom prst="rect">
                <a:avLst/>
              </a:prstGeom>
              <a:ln w="38100" cmpd="sng"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40822" y="1365178"/>
                <a:ext cx="4401377" cy="461665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Land – Ocean </a:t>
                </a:r>
                <a:r>
                  <a:rPr lang="en-US" sz="2400" b="1" dirty="0" smtClean="0">
                    <a:solidFill>
                      <a:srgbClr val="FD8627"/>
                    </a:solidFill>
                  </a:rPr>
                  <a:t>Difference </a:t>
                </a:r>
                <a:r>
                  <a:rPr lang="en-US" sz="2400" dirty="0" smtClean="0"/>
                  <a:t>CFAD</a:t>
                </a:r>
                <a:endParaRPr lang="en-US" sz="2400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777991" y="1648765"/>
              <a:ext cx="473414" cy="144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29391" y="1652861"/>
              <a:ext cx="473414" cy="144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269014" y="1945251"/>
            <a:ext cx="1933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Greater frequency of higher reflectivities at all levels over </a:t>
            </a:r>
            <a:r>
              <a:rPr lang="en-US" sz="1600" dirty="0" smtClean="0"/>
              <a:t>windward slopes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583378" y="5093903"/>
            <a:ext cx="34738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Shift to higher reflectivity near melting level (2-3 km during warm events)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693729" y="6302000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" y="417952"/>
            <a:ext cx="90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Orographic Enhancement Aloft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8670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 rotWithShape="1">
          <a:blip r:embed="rId3"/>
          <a:srcRect t="4651" r="17905"/>
          <a:stretch/>
        </p:blipFill>
        <p:spPr>
          <a:xfrm>
            <a:off x="2978705" y="540399"/>
            <a:ext cx="2765850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4"/>
          <a:srcRect t="4515"/>
          <a:stretch/>
        </p:blipFill>
        <p:spPr>
          <a:xfrm>
            <a:off x="5771579" y="540397"/>
            <a:ext cx="3200400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5"/>
          <a:srcRect t="6539" r="16356"/>
          <a:stretch/>
        </p:blipFill>
        <p:spPr>
          <a:xfrm>
            <a:off x="197955" y="540399"/>
            <a:ext cx="2765152" cy="274179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9" name="Picture 18"/>
          <p:cNvPicPr>
            <a:picLocks/>
          </p:cNvPicPr>
          <p:nvPr/>
        </p:nvPicPr>
        <p:blipFill rotWithShape="1">
          <a:blip r:embed="rId6"/>
          <a:srcRect l="9271" t="4115" r="15131"/>
          <a:stretch/>
        </p:blipFill>
        <p:spPr>
          <a:xfrm>
            <a:off x="2999578" y="3336963"/>
            <a:ext cx="2770471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7"/>
          <a:srcRect l="7634" t="4053"/>
          <a:stretch/>
        </p:blipFill>
        <p:spPr>
          <a:xfrm>
            <a:off x="5785093" y="3336960"/>
            <a:ext cx="3196459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8"/>
          <a:srcRect l="9319" t="5131" r="16099"/>
          <a:stretch/>
        </p:blipFill>
        <p:spPr>
          <a:xfrm>
            <a:off x="216178" y="3323451"/>
            <a:ext cx="2765658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0778" y="16792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1763" y="2613116"/>
            <a:ext cx="228229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250 &lt; IVT &lt; 450 kg m</a:t>
            </a:r>
            <a:r>
              <a:rPr lang="en-US" sz="1600" b="1" baseline="30000" dirty="0"/>
              <a:t>-1</a:t>
            </a:r>
            <a:r>
              <a:rPr lang="en-US" sz="1600" b="1" dirty="0" smtClean="0"/>
              <a:t> s</a:t>
            </a:r>
            <a:r>
              <a:rPr lang="en-US" sz="1600" b="1" baseline="30000" dirty="0" smtClean="0"/>
              <a:t>-1</a:t>
            </a:r>
            <a:endParaRPr lang="en-US" sz="1600" b="1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3589503" y="2613116"/>
            <a:ext cx="177534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IVT &gt; </a:t>
            </a:r>
            <a:r>
              <a:rPr lang="en-US" sz="1600" b="1" dirty="0"/>
              <a:t>450 kg m</a:t>
            </a:r>
            <a:r>
              <a:rPr lang="en-US" sz="1600" b="1" baseline="30000" dirty="0"/>
              <a:t>-1</a:t>
            </a:r>
            <a:r>
              <a:rPr lang="en-US" sz="1600" b="1" dirty="0"/>
              <a:t> s</a:t>
            </a:r>
            <a:r>
              <a:rPr lang="en-US" sz="1600" b="1" baseline="30000" dirty="0"/>
              <a:t>-1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3158" y="2613116"/>
            <a:ext cx="1821732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IVT &lt; 250 </a:t>
            </a:r>
            <a:r>
              <a:rPr lang="en-US" sz="1600" b="1" dirty="0"/>
              <a:t> kg m</a:t>
            </a:r>
            <a:r>
              <a:rPr lang="en-US" sz="1600" b="1" baseline="30000" dirty="0"/>
              <a:t>-1</a:t>
            </a:r>
            <a:r>
              <a:rPr lang="en-US" sz="1600" b="1" dirty="0"/>
              <a:t> s</a:t>
            </a:r>
            <a:r>
              <a:rPr lang="en-US" sz="1600" b="1" baseline="30000" dirty="0" smtClean="0"/>
              <a:t>-1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7680" y="5408886"/>
            <a:ext cx="199315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90</a:t>
            </a:r>
            <a:r>
              <a:rPr lang="en-US" sz="1600" b="1" dirty="0"/>
              <a:t>° </a:t>
            </a:r>
            <a:r>
              <a:rPr lang="en-US" sz="1600" b="1" dirty="0" smtClean="0"/>
              <a:t>&lt; wind </a:t>
            </a:r>
            <a:r>
              <a:rPr lang="en-US" sz="1600" b="1" dirty="0"/>
              <a:t>dir. &lt; </a:t>
            </a:r>
            <a:r>
              <a:rPr lang="en-US" sz="1600" b="1" dirty="0" smtClean="0"/>
              <a:t>180</a:t>
            </a:r>
            <a:r>
              <a:rPr lang="en-US" sz="1600" b="1" dirty="0"/>
              <a:t>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2086" y="5408886"/>
            <a:ext cx="199315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270° &lt; wind dir. &lt; 90°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07682" y="107756"/>
            <a:ext cx="169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~Pre-frontal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67826" y="100036"/>
            <a:ext cx="1958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~Warm sector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76602" y="100036"/>
            <a:ext cx="179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~Post frontal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19838" y="774543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75734" y="742276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00763" y="782122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70%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73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42%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75734" y="3479051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29%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007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29%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86048" y="148285"/>
            <a:ext cx="2822583" cy="6166063"/>
          </a:xfrm>
          <a:prstGeom prst="rect">
            <a:avLst/>
          </a:prstGeom>
          <a:noFill/>
          <a:ln w="76200" cmpd="sng">
            <a:solidFill>
              <a:srgbClr val="E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438766" y="5408886"/>
            <a:ext cx="209714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180° &lt; wind dir. &lt; 270°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043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778" y="16792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3"/>
          <a:srcRect l="6705" t="4363" r="17970"/>
          <a:stretch/>
        </p:blipFill>
        <p:spPr>
          <a:xfrm>
            <a:off x="2972535" y="571657"/>
            <a:ext cx="2770632" cy="273655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556" t="4379" r="16594"/>
          <a:stretch/>
        </p:blipFill>
        <p:spPr>
          <a:xfrm>
            <a:off x="202646" y="580929"/>
            <a:ext cx="2769532" cy="273642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198" t="4012"/>
          <a:stretch/>
        </p:blipFill>
        <p:spPr>
          <a:xfrm>
            <a:off x="5793795" y="580931"/>
            <a:ext cx="3196112" cy="273655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2299" y="2667046"/>
            <a:ext cx="2242621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Melting level 1.2-1.8 km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9205" y="2649062"/>
            <a:ext cx="122030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ML &gt; 1.8 km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19886" y="2649062"/>
            <a:ext cx="122030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ML &lt; 1.2 km</a:t>
            </a:r>
            <a:endParaRPr lang="en-US" sz="1600" b="1" dirty="0"/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6"/>
          <a:srcRect t="4145"/>
          <a:stretch/>
        </p:blipFill>
        <p:spPr>
          <a:xfrm>
            <a:off x="5795118" y="3348742"/>
            <a:ext cx="3200400" cy="273587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4780" r="17847"/>
          <a:stretch/>
        </p:blipFill>
        <p:spPr>
          <a:xfrm>
            <a:off x="2999289" y="3348743"/>
            <a:ext cx="2768807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8"/>
          <a:srcRect t="6592" r="17894"/>
          <a:stretch/>
        </p:blipFill>
        <p:spPr>
          <a:xfrm>
            <a:off x="217494" y="3363983"/>
            <a:ext cx="2770632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166268" y="5426870"/>
            <a:ext cx="1056700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Nm stable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27303" y="5408886"/>
            <a:ext cx="115237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Nm neutral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19886" y="5408886"/>
            <a:ext cx="1274708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Nm unstable</a:t>
            </a:r>
            <a:endParaRPr lang="en-US" sz="1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707682" y="100036"/>
            <a:ext cx="7467609" cy="469385"/>
            <a:chOff x="707680" y="100034"/>
            <a:chExt cx="7467609" cy="469385"/>
          </a:xfrm>
        </p:grpSpPr>
        <p:sp>
          <p:nvSpPr>
            <p:cNvPr id="5" name="TextBox 4"/>
            <p:cNvSpPr txBox="1"/>
            <p:nvPr/>
          </p:nvSpPr>
          <p:spPr>
            <a:xfrm>
              <a:off x="707680" y="107754"/>
              <a:ext cx="1698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~</a:t>
              </a:r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</a:rPr>
                <a:t>Pre-frontal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67825" y="100034"/>
              <a:ext cx="1958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~Warm sector</a:t>
              </a:r>
              <a:endParaRPr lang="en-US" sz="2400" dirty="0">
                <a:solidFill>
                  <a:srgbClr val="7F7F7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76600" y="100034"/>
              <a:ext cx="1798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~Post frontal</a:t>
              </a:r>
              <a:endParaRPr lang="en-US" sz="2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519838" y="774543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25%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5734" y="742276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36%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0763" y="782122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39%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73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37%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5734" y="3479051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43%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07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86048" y="148285"/>
            <a:ext cx="2822583" cy="6166063"/>
          </a:xfrm>
          <a:prstGeom prst="rect">
            <a:avLst/>
          </a:prstGeom>
          <a:noFill/>
          <a:ln w="76200" cmpd="sng">
            <a:solidFill>
              <a:srgbClr val="E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900" y="6375400"/>
            <a:ext cx="840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Strongest enhancement during </a:t>
            </a:r>
            <a:r>
              <a:rPr lang="en-US" dirty="0" smtClean="0"/>
              <a:t> in warm sector with atmospheric river like </a:t>
            </a:r>
            <a:r>
              <a:rPr lang="en-US" dirty="0" smtClean="0"/>
              <a:t>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Enhancement at both upper and lower levels</a:t>
            </a:r>
            <a:endParaRPr lang="en-US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1617524"/>
            <a:ext cx="9144000" cy="5240477"/>
            <a:chOff x="0" y="1617523"/>
            <a:chExt cx="9144000" cy="5240477"/>
          </a:xfrm>
        </p:grpSpPr>
        <p:pic>
          <p:nvPicPr>
            <p:cNvPr id="3" name="Picture 2" descr="OLYMPEX_NPOL_RHI_20151113_0212UTC_ocean224_valley54_Z_V_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4500"/>
              <a:ext cx="9144000" cy="51435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317837" y="1617523"/>
              <a:ext cx="2058376" cy="2786265"/>
              <a:chOff x="1317837" y="1617523"/>
              <a:chExt cx="2058376" cy="2786265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459910" y="1617523"/>
                <a:ext cx="1774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Reflectivity (dBZ)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17837" y="4034456"/>
                <a:ext cx="2058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Radial Velocity(dBZ)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651378" y="1617523"/>
              <a:ext cx="2058376" cy="2786265"/>
              <a:chOff x="1317837" y="1617523"/>
              <a:chExt cx="2058376" cy="27862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459910" y="1617523"/>
                <a:ext cx="1774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Reflectivity (dBZ)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17837" y="4034456"/>
                <a:ext cx="2058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Radial Velocity(dBZ)</a:t>
                </a:r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50606" y="2132734"/>
              <a:ext cx="813902" cy="179724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5865" y="4583233"/>
              <a:ext cx="45719" cy="179724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22325" y="4565651"/>
              <a:ext cx="1381125" cy="190500"/>
            </a:xfrm>
            <a:custGeom>
              <a:avLst/>
              <a:gdLst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49225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36525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04775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58750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5675 w 1381125"/>
                <a:gd name="connsiteY7" fmla="*/ 165100 h 190500"/>
                <a:gd name="connsiteX8" fmla="*/ 1000125 w 1381125"/>
                <a:gd name="connsiteY8" fmla="*/ 15240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55575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5240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55575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55575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71450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71450 h 190500"/>
                <a:gd name="connsiteX14" fmla="*/ 1219200 w 1381125"/>
                <a:gd name="connsiteY14" fmla="*/ 1714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71450 h 190500"/>
                <a:gd name="connsiteX14" fmla="*/ 1206500 w 1381125"/>
                <a:gd name="connsiteY14" fmla="*/ 1460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80975 h 190500"/>
                <a:gd name="connsiteX14" fmla="*/ 1206500 w 1381125"/>
                <a:gd name="connsiteY14" fmla="*/ 1460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1125" h="190500">
                  <a:moveTo>
                    <a:pt x="0" y="38100"/>
                  </a:moveTo>
                  <a:lnTo>
                    <a:pt x="44450" y="177800"/>
                  </a:lnTo>
                  <a:lnTo>
                    <a:pt x="682625" y="180975"/>
                  </a:lnTo>
                  <a:lnTo>
                    <a:pt x="755650" y="149225"/>
                  </a:lnTo>
                  <a:lnTo>
                    <a:pt x="758825" y="76200"/>
                  </a:lnTo>
                  <a:lnTo>
                    <a:pt x="882650" y="76200"/>
                  </a:lnTo>
                  <a:lnTo>
                    <a:pt x="882650" y="190500"/>
                  </a:lnTo>
                  <a:lnTo>
                    <a:pt x="958850" y="184150"/>
                  </a:lnTo>
                  <a:lnTo>
                    <a:pt x="1000125" y="171450"/>
                  </a:lnTo>
                  <a:lnTo>
                    <a:pt x="1031875" y="149225"/>
                  </a:lnTo>
                  <a:lnTo>
                    <a:pt x="1057275" y="57150"/>
                  </a:lnTo>
                  <a:lnTo>
                    <a:pt x="1079500" y="98425"/>
                  </a:lnTo>
                  <a:lnTo>
                    <a:pt x="1082675" y="158750"/>
                  </a:lnTo>
                  <a:cubicBezTo>
                    <a:pt x="1113354" y="155341"/>
                    <a:pt x="1101666" y="180975"/>
                    <a:pt x="1117600" y="180975"/>
                  </a:cubicBezTo>
                  <a:lnTo>
                    <a:pt x="1206500" y="146050"/>
                  </a:lnTo>
                  <a:lnTo>
                    <a:pt x="1301750" y="155575"/>
                  </a:lnTo>
                  <a:lnTo>
                    <a:pt x="1336675" y="180975"/>
                  </a:lnTo>
                  <a:lnTo>
                    <a:pt x="1381125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629833" y="2120900"/>
              <a:ext cx="1016000" cy="241300"/>
            </a:xfrm>
            <a:custGeom>
              <a:avLst/>
              <a:gdLst>
                <a:gd name="connsiteX0" fmla="*/ 4234 w 1016000"/>
                <a:gd name="connsiteY0" fmla="*/ 71967 h 241300"/>
                <a:gd name="connsiteX1" fmla="*/ 12700 w 1016000"/>
                <a:gd name="connsiteY1" fmla="*/ 182033 h 241300"/>
                <a:gd name="connsiteX2" fmla="*/ 152400 w 1016000"/>
                <a:gd name="connsiteY2" fmla="*/ 190500 h 241300"/>
                <a:gd name="connsiteX3" fmla="*/ 198967 w 1016000"/>
                <a:gd name="connsiteY3" fmla="*/ 127000 h 241300"/>
                <a:gd name="connsiteX4" fmla="*/ 270934 w 1016000"/>
                <a:gd name="connsiteY4" fmla="*/ 198967 h 241300"/>
                <a:gd name="connsiteX5" fmla="*/ 338667 w 1016000"/>
                <a:gd name="connsiteY5" fmla="*/ 182033 h 241300"/>
                <a:gd name="connsiteX6" fmla="*/ 338667 w 1016000"/>
                <a:gd name="connsiteY6" fmla="*/ 182033 h 241300"/>
                <a:gd name="connsiteX7" fmla="*/ 338667 w 1016000"/>
                <a:gd name="connsiteY7" fmla="*/ 182033 h 241300"/>
                <a:gd name="connsiteX8" fmla="*/ 440267 w 1016000"/>
                <a:gd name="connsiteY8" fmla="*/ 190500 h 241300"/>
                <a:gd name="connsiteX9" fmla="*/ 486834 w 1016000"/>
                <a:gd name="connsiteY9" fmla="*/ 194733 h 241300"/>
                <a:gd name="connsiteX10" fmla="*/ 524934 w 1016000"/>
                <a:gd name="connsiteY10" fmla="*/ 173567 h 241300"/>
                <a:gd name="connsiteX11" fmla="*/ 592667 w 1016000"/>
                <a:gd name="connsiteY11" fmla="*/ 194733 h 241300"/>
                <a:gd name="connsiteX12" fmla="*/ 639234 w 1016000"/>
                <a:gd name="connsiteY12" fmla="*/ 148167 h 241300"/>
                <a:gd name="connsiteX13" fmla="*/ 698500 w 1016000"/>
                <a:gd name="connsiteY13" fmla="*/ 169333 h 241300"/>
                <a:gd name="connsiteX14" fmla="*/ 698500 w 1016000"/>
                <a:gd name="connsiteY14" fmla="*/ 169333 h 241300"/>
                <a:gd name="connsiteX15" fmla="*/ 795867 w 1016000"/>
                <a:gd name="connsiteY15" fmla="*/ 207433 h 241300"/>
                <a:gd name="connsiteX16" fmla="*/ 872067 w 1016000"/>
                <a:gd name="connsiteY16" fmla="*/ 190500 h 241300"/>
                <a:gd name="connsiteX17" fmla="*/ 893234 w 1016000"/>
                <a:gd name="connsiteY17" fmla="*/ 241300 h 241300"/>
                <a:gd name="connsiteX18" fmla="*/ 1016000 w 1016000"/>
                <a:gd name="connsiteY18" fmla="*/ 80433 h 241300"/>
                <a:gd name="connsiteX19" fmla="*/ 956734 w 1016000"/>
                <a:gd name="connsiteY19" fmla="*/ 55033 h 241300"/>
                <a:gd name="connsiteX20" fmla="*/ 0 w 1016000"/>
                <a:gd name="connsiteY20" fmla="*/ 0 h 241300"/>
                <a:gd name="connsiteX21" fmla="*/ 4234 w 1016000"/>
                <a:gd name="connsiteY21" fmla="*/ 71967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6000" h="241300">
                  <a:moveTo>
                    <a:pt x="4234" y="71967"/>
                  </a:moveTo>
                  <a:lnTo>
                    <a:pt x="12700" y="182033"/>
                  </a:lnTo>
                  <a:lnTo>
                    <a:pt x="152400" y="190500"/>
                  </a:lnTo>
                  <a:lnTo>
                    <a:pt x="198967" y="127000"/>
                  </a:lnTo>
                  <a:lnTo>
                    <a:pt x="270934" y="198967"/>
                  </a:lnTo>
                  <a:lnTo>
                    <a:pt x="338667" y="182033"/>
                  </a:lnTo>
                  <a:lnTo>
                    <a:pt x="338667" y="182033"/>
                  </a:lnTo>
                  <a:lnTo>
                    <a:pt x="338667" y="182033"/>
                  </a:lnTo>
                  <a:lnTo>
                    <a:pt x="440267" y="190500"/>
                  </a:lnTo>
                  <a:lnTo>
                    <a:pt x="486834" y="194733"/>
                  </a:lnTo>
                  <a:lnTo>
                    <a:pt x="524934" y="173567"/>
                  </a:lnTo>
                  <a:lnTo>
                    <a:pt x="592667" y="194733"/>
                  </a:lnTo>
                  <a:lnTo>
                    <a:pt x="639234" y="148167"/>
                  </a:lnTo>
                  <a:lnTo>
                    <a:pt x="698500" y="169333"/>
                  </a:lnTo>
                  <a:lnTo>
                    <a:pt x="698500" y="169333"/>
                  </a:lnTo>
                  <a:lnTo>
                    <a:pt x="795867" y="207433"/>
                  </a:lnTo>
                  <a:lnTo>
                    <a:pt x="872067" y="190500"/>
                  </a:lnTo>
                  <a:lnTo>
                    <a:pt x="893234" y="241300"/>
                  </a:lnTo>
                  <a:lnTo>
                    <a:pt x="1016000" y="80433"/>
                  </a:lnTo>
                  <a:lnTo>
                    <a:pt x="956734" y="55033"/>
                  </a:lnTo>
                  <a:lnTo>
                    <a:pt x="0" y="0"/>
                  </a:lnTo>
                  <a:lnTo>
                    <a:pt x="4234" y="71967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8360" y="1286790"/>
            <a:ext cx="233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Ocean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7640" y="1272074"/>
            <a:ext cx="233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000"/>
                </a:solidFill>
              </a:rPr>
              <a:t>Land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1741" y="6468533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Sector – 13 November 2015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97600" y="1168400"/>
            <a:ext cx="774700" cy="1524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981700" y="5600700"/>
            <a:ext cx="1689100" cy="482600"/>
          </a:xfrm>
          <a:prstGeom prst="straightConnector1">
            <a:avLst/>
          </a:prstGeom>
          <a:ln w="28575" cmpd="sng">
            <a:solidFill>
              <a:srgbClr val="E4E9E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9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b_panel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616200"/>
            <a:ext cx="3009900" cy="3009900"/>
          </a:xfrm>
          <a:prstGeom prst="rect">
            <a:avLst/>
          </a:prstGeom>
        </p:spPr>
      </p:pic>
      <p:pic>
        <p:nvPicPr>
          <p:cNvPr id="4" name="Picture 3" descr="stb_panel_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16200"/>
            <a:ext cx="3015488" cy="3015488"/>
          </a:xfrm>
          <a:prstGeom prst="rect">
            <a:avLst/>
          </a:prstGeom>
        </p:spPr>
      </p:pic>
      <p:pic>
        <p:nvPicPr>
          <p:cNvPr id="5" name="Picture 4" descr="stb_panel_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2616200"/>
            <a:ext cx="3013964" cy="3013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" y="780979"/>
            <a:ext cx="8000999" cy="1200329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NPOL Ocean </a:t>
            </a:r>
            <a:r>
              <a:rPr lang="en-US" sz="3600" b="1" dirty="0" smtClean="0">
                <a:solidFill>
                  <a:srgbClr val="FD8627"/>
                </a:solidFill>
              </a:rPr>
              <a:t>Difference</a:t>
            </a:r>
            <a:endParaRPr lang="en-US" sz="3600" dirty="0" smtClean="0"/>
          </a:p>
          <a:p>
            <a:pPr algn="ctr"/>
            <a:r>
              <a:rPr lang="en-US" sz="3600" dirty="0" smtClean="0"/>
              <a:t>EC </a:t>
            </a:r>
            <a:r>
              <a:rPr lang="en-US" sz="3600" dirty="0"/>
              <a:t>X-band  </a:t>
            </a:r>
            <a:r>
              <a:rPr lang="en-US" sz="3600" dirty="0" smtClean="0"/>
              <a:t>CFAD Leeside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337300" y="2514600"/>
            <a:ext cx="193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Stable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193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Unstable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67100" y="2501900"/>
            <a:ext cx="193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Neutral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88100" y="5537200"/>
            <a:ext cx="226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particles cannot get across high terrain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65500" y="5600700"/>
            <a:ext cx="273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‘de-enhancement’, but some </a:t>
            </a:r>
            <a:r>
              <a:rPr lang="en-US" dirty="0" err="1" smtClean="0"/>
              <a:t>precip</a:t>
            </a:r>
            <a:r>
              <a:rPr lang="en-US" dirty="0" smtClean="0"/>
              <a:t> gets across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0200" y="5511800"/>
            <a:ext cx="273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Leeside – not always the lee side in Post-frontal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0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pm-ku_cfad_lynn_land_total_10db_bylevel_upd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84" y="1683004"/>
            <a:ext cx="4481258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Can e</a:t>
            </a:r>
            <a:r>
              <a:rPr lang="en-US" sz="3200" dirty="0" smtClean="0"/>
              <a:t>nhancement </a:t>
            </a:r>
            <a:r>
              <a:rPr lang="en-US" sz="3200" dirty="0" smtClean="0"/>
              <a:t>aloft can be seen </a:t>
            </a:r>
            <a:r>
              <a:rPr lang="en-US" sz="3200" dirty="0" smtClean="0"/>
              <a:t> </a:t>
            </a:r>
            <a:r>
              <a:rPr lang="en-US" sz="3200" dirty="0" smtClean="0"/>
              <a:t>GPM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2560" y="1108990"/>
            <a:ext cx="23392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Ocean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0440" y="1132374"/>
            <a:ext cx="23392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Land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40" y="5706533"/>
            <a:ext cx="7768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Used all GPM overpasses since launch and during cold season NDJFM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Ocean box (46.5—48.6°N 126.4—124.7°W)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Land box (46.5—48.6°N 124.3—122.6°W) Olympic Peninsula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883400" y="3124200"/>
            <a:ext cx="381000" cy="520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08800" y="2133600"/>
            <a:ext cx="1244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Shift to higher reflectivity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480300" y="3175000"/>
            <a:ext cx="12700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GPM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533400"/>
            <a:ext cx="1117600" cy="603504"/>
          </a:xfrm>
          <a:prstGeom prst="rect">
            <a:avLst/>
          </a:prstGeom>
        </p:spPr>
      </p:pic>
      <p:pic>
        <p:nvPicPr>
          <p:cNvPr id="28" name="Picture 27" descr="gpm-ku_cfad_lynn_ocean_total_10db_bylevel_upd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2" y="1695706"/>
            <a:ext cx="4451380" cy="40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3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Can e</a:t>
            </a:r>
            <a:r>
              <a:rPr lang="en-US" sz="3200" dirty="0" smtClean="0"/>
              <a:t>nhancement </a:t>
            </a:r>
            <a:r>
              <a:rPr lang="en-US" sz="3200" dirty="0" smtClean="0"/>
              <a:t>aloft can be seen </a:t>
            </a:r>
            <a:r>
              <a:rPr lang="en-US" sz="3200" dirty="0" smtClean="0"/>
              <a:t> </a:t>
            </a:r>
            <a:r>
              <a:rPr lang="en-US" sz="3200" dirty="0" smtClean="0"/>
              <a:t>GPM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065540" y="1195874"/>
            <a:ext cx="45765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Land </a:t>
            </a:r>
            <a:r>
              <a:rPr lang="en-US" sz="3200" dirty="0" smtClean="0"/>
              <a:t>minus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Ocean</a:t>
            </a:r>
            <a:r>
              <a:rPr lang="en-US" sz="3200" b="1" dirty="0" smtClean="0">
                <a:solidFill>
                  <a:srgbClr val="008000"/>
                </a:solidFill>
              </a:rPr>
              <a:t>      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40" y="5706533"/>
            <a:ext cx="7768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Used all GPM overpasses since launch and during cold season NDJFM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Ocean box (46.5—48.6°N 126.4—124.7°W)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Land box (46.5—48.6°N 124.3—122.6°W) Olympic Peninsula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08800" y="2133600"/>
            <a:ext cx="1244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Shift to higher reflectivity</a:t>
            </a:r>
            <a:endParaRPr lang="en-US" dirty="0"/>
          </a:p>
        </p:txBody>
      </p:sp>
      <p:pic>
        <p:nvPicPr>
          <p:cNvPr id="27" name="Picture 26" descr="GPM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533400"/>
            <a:ext cx="1117600" cy="603504"/>
          </a:xfrm>
          <a:prstGeom prst="rect">
            <a:avLst/>
          </a:prstGeom>
        </p:spPr>
      </p:pic>
      <p:pic>
        <p:nvPicPr>
          <p:cNvPr id="3" name="Picture 2" descr="gpm-ku_cfad_lynn_diff_total_10db_bylev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44" y="1873504"/>
            <a:ext cx="4096512" cy="359359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4432300" y="2832100"/>
            <a:ext cx="2413000" cy="495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927600" y="3175000"/>
            <a:ext cx="2679700" cy="1244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22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What we are learning from OLYMPEX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815" y="1314908"/>
            <a:ext cx="8137283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97F155"/>
                </a:solidFill>
              </a:rPr>
              <a:t>Enhancement </a:t>
            </a:r>
            <a:r>
              <a:rPr lang="en-US" sz="3200" dirty="0" smtClean="0">
                <a:solidFill>
                  <a:srgbClr val="97F155"/>
                </a:solidFill>
              </a:rPr>
              <a:t>of the precipitating cloud system occurs aloft</a:t>
            </a:r>
            <a:endParaRPr lang="en-US" sz="3200" dirty="0" smtClean="0">
              <a:solidFill>
                <a:srgbClr val="97F15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D8627"/>
                </a:solidFill>
              </a:rPr>
              <a:t>Synoptic and e</a:t>
            </a:r>
            <a:r>
              <a:rPr lang="en-US" sz="3200" dirty="0" smtClean="0">
                <a:solidFill>
                  <a:srgbClr val="FD8627"/>
                </a:solidFill>
              </a:rPr>
              <a:t>nvironmental conditions affect the degree of enhancement 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Enhancement on windward slopes greatest during warm, strongly forced events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More details up next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solidFill>
                  <a:srgbClr val="EEF52C"/>
                </a:solidFill>
              </a:rPr>
              <a:t>Joe</a:t>
            </a:r>
            <a:r>
              <a:rPr lang="en-US" sz="2400" dirty="0" smtClean="0">
                <a:solidFill>
                  <a:srgbClr val="EEF52C"/>
                </a:solidFill>
              </a:rPr>
              <a:t> – Atmospheric Rivers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solidFill>
                  <a:srgbClr val="EEF52C"/>
                </a:solidFill>
              </a:rPr>
              <a:t>Angela</a:t>
            </a:r>
            <a:r>
              <a:rPr lang="en-US" sz="2400" dirty="0" smtClean="0">
                <a:solidFill>
                  <a:srgbClr val="EEF52C"/>
                </a:solidFill>
              </a:rPr>
              <a:t> – Enhancement aloft (microphysics from aircraft)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solidFill>
                  <a:srgbClr val="EEF52C"/>
                </a:solidFill>
              </a:rPr>
              <a:t>Robert</a:t>
            </a:r>
            <a:r>
              <a:rPr lang="en-US" sz="2400" dirty="0" smtClean="0">
                <a:solidFill>
                  <a:srgbClr val="EEF52C"/>
                </a:solidFill>
              </a:rPr>
              <a:t> – High resolution modeling and KH waves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solidFill>
                  <a:srgbClr val="EEF52C"/>
                </a:solidFill>
              </a:rPr>
              <a:t>Joe </a:t>
            </a:r>
            <a:r>
              <a:rPr lang="en-US" sz="2400" dirty="0" smtClean="0">
                <a:solidFill>
                  <a:srgbClr val="EEF52C"/>
                </a:solidFill>
              </a:rPr>
              <a:t>– Cloud and precipitation structure across all regions (ocean </a:t>
            </a:r>
            <a:r>
              <a:rPr lang="en-US" sz="2400" dirty="0" smtClean="0">
                <a:solidFill>
                  <a:srgbClr val="EEF52C"/>
                </a:solidFill>
                <a:sym typeface="Wingdings"/>
              </a:rPr>
              <a:t> windward  high terrain  leeside)</a:t>
            </a:r>
            <a:endParaRPr lang="en-US" sz="2400" dirty="0">
              <a:solidFill>
                <a:srgbClr val="EEF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3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53086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Physical validation to support GPM </a:t>
            </a:r>
            <a:r>
              <a:rPr lang="en-US" dirty="0" smtClean="0">
                <a:solidFill>
                  <a:srgbClr val="FFFFFF"/>
                </a:solidFill>
              </a:rPr>
              <a:t>algorithms for measuring precipitation from space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4" y="2388287"/>
            <a:ext cx="3702033" cy="2779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949304" y="2432650"/>
            <a:ext cx="3417027" cy="3385026"/>
            <a:chOff x="5203304" y="3245450"/>
            <a:chExt cx="3417027" cy="3385026"/>
          </a:xfrm>
        </p:grpSpPr>
        <p:pic>
          <p:nvPicPr>
            <p:cNvPr id="6" name="Picture 5" descr="liftoff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305" y="3245450"/>
              <a:ext cx="3385026" cy="3385026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203304" y="5707146"/>
              <a:ext cx="26165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Launched 28 Feb 2014 from </a:t>
              </a:r>
              <a:r>
                <a:rPr lang="en-US" dirty="0" err="1" smtClean="0">
                  <a:solidFill>
                    <a:srgbClr val="FFFF00"/>
                  </a:solidFill>
                </a:rPr>
                <a:t>Tanegashima</a:t>
              </a:r>
              <a:r>
                <a:rPr lang="en-US" dirty="0" smtClean="0">
                  <a:solidFill>
                    <a:srgbClr val="FFFF00"/>
                  </a:solidFill>
                </a:rPr>
                <a:t> Space Flight Center in Japan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2300" y="5295900"/>
            <a:ext cx="374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GPM satellite – measuring precipitation from space with an active Radar and passive microwave imager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7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e_UQ_IMG_43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9" y="3139376"/>
            <a:ext cx="8856133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Acknowledgements</a:t>
            </a:r>
            <a:endParaRPr lang="en-US" sz="4900" dirty="0">
              <a:solidFill>
                <a:srgbClr val="CC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356" y="4267201"/>
            <a:ext cx="7224888" cy="210488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Work Supported by: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chemeClr val="bg2"/>
                </a:solidFill>
              </a:rPr>
              <a:t>NASA grants: NNX16AD75G, NNX16AK05G, 80NSSC17K0279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chemeClr val="bg1">
                    <a:lumMod val="95000"/>
                  </a:schemeClr>
                </a:solidFill>
              </a:rPr>
              <a:t>NSF grants: AGS-1503155, AGS-1657251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3064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Pacific Northwest Weather Workshop, Seattle, 28 April 2018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3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Goals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5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Physical validation to support GPM </a:t>
            </a:r>
            <a:r>
              <a:rPr lang="en-US" dirty="0" smtClean="0">
                <a:solidFill>
                  <a:srgbClr val="FFFFFF"/>
                </a:solidFill>
              </a:rPr>
              <a:t>algorithms</a:t>
            </a:r>
          </a:p>
          <a:p>
            <a:r>
              <a:rPr lang="en-US" dirty="0">
                <a:solidFill>
                  <a:srgbClr val="FFFFFF"/>
                </a:solidFill>
              </a:rPr>
              <a:t>Orographic effects on frontal precipitation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3087" b="6309"/>
          <a:stretch/>
        </p:blipFill>
        <p:spPr>
          <a:xfrm>
            <a:off x="2441841" y="2806700"/>
            <a:ext cx="4260319" cy="35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5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Regions of the Olympic Peninsula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olympic_p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9612" r="4400" b="8623"/>
          <a:stretch/>
        </p:blipFill>
        <p:spPr>
          <a:xfrm>
            <a:off x="0" y="1741311"/>
            <a:ext cx="9123261" cy="406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5643" y="5508531"/>
            <a:ext cx="78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Ocean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7243" y="2689131"/>
            <a:ext cx="8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Leeside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643" y="3159031"/>
            <a:ext cx="133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Terrain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5643" y="408613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Windward Slopes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4843" y="478463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3097037">
            <a:off x="5740400" y="5473700"/>
            <a:ext cx="2057400" cy="508000"/>
          </a:xfrm>
          <a:prstGeom prst="rightArrow">
            <a:avLst>
              <a:gd name="adj1" fmla="val 50000"/>
              <a:gd name="adj2" fmla="val 101429"/>
            </a:avLst>
          </a:prstGeom>
          <a:solidFill>
            <a:srgbClr val="CEA33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52900" y="5981700"/>
            <a:ext cx="288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EA338"/>
                </a:solidFill>
              </a:rPr>
              <a:t>Mean low-level winds from the Southwest</a:t>
            </a:r>
            <a:endParaRPr lang="en-US" dirty="0">
              <a:solidFill>
                <a:srgbClr val="CEA3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3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6 at 11.42.5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" b="17075"/>
          <a:stretch/>
        </p:blipFill>
        <p:spPr>
          <a:xfrm>
            <a:off x="1642863" y="1072444"/>
            <a:ext cx="5858274" cy="5797316"/>
          </a:xfrm>
          <a:prstGeom prst="rect">
            <a:avLst/>
          </a:prstGeom>
          <a:ln w="38100" cmpd="sng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" y="11396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OLYMPEX: Precipitation Processes in wintertime </a:t>
            </a:r>
            <a:r>
              <a:rPr lang="en-US" sz="3200" dirty="0" err="1" smtClean="0"/>
              <a:t>Midlatitude</a:t>
            </a:r>
            <a:r>
              <a:rPr lang="en-US" sz="3200" dirty="0"/>
              <a:t> </a:t>
            </a:r>
            <a:r>
              <a:rPr lang="en-US" sz="3200" dirty="0" smtClean="0"/>
              <a:t>Cyclones over complex terrain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52778" y="1255892"/>
            <a:ext cx="149577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Aircraft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DC-8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ER-2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Citation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Radars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NPOL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D3R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 X-band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MRRs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WSR-88D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1210734"/>
            <a:ext cx="1790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Soundings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KUIL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NPOL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 X-band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Ground Network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Rain Gauges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Disdrometers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PIP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Snow Cameras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7933" y="3200400"/>
            <a:ext cx="177800" cy="177800"/>
          </a:xfrm>
          <a:prstGeom prst="rect">
            <a:avLst/>
          </a:prstGeom>
          <a:solidFill>
            <a:schemeClr val="tx1"/>
          </a:solidFill>
          <a:ln w="19050">
            <a:solidFill>
              <a:srgbClr val="FB1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9467" y="3759200"/>
            <a:ext cx="177800" cy="177800"/>
          </a:xfrm>
          <a:prstGeom prst="rect">
            <a:avLst/>
          </a:prstGeom>
          <a:solidFill>
            <a:srgbClr val="30AFD8"/>
          </a:solidFill>
          <a:ln w="19050">
            <a:solidFill>
              <a:srgbClr val="E4E9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933" y="3987799"/>
            <a:ext cx="177800" cy="177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400" y="4301067"/>
            <a:ext cx="177800" cy="177800"/>
          </a:xfrm>
          <a:prstGeom prst="rect">
            <a:avLst/>
          </a:prstGeom>
          <a:solidFill>
            <a:srgbClr val="6E8DC9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3699" y="4555066"/>
            <a:ext cx="177800" cy="177800"/>
          </a:xfrm>
          <a:prstGeom prst="rect">
            <a:avLst/>
          </a:prstGeom>
          <a:solidFill>
            <a:schemeClr val="tx1"/>
          </a:solidFill>
          <a:ln w="19050">
            <a:solidFill>
              <a:srgbClr val="E4E9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e 12"/>
          <p:cNvSpPr/>
          <p:nvPr/>
        </p:nvSpPr>
        <p:spPr>
          <a:xfrm rot="10800000">
            <a:off x="1121832" y="3081871"/>
            <a:ext cx="550335" cy="499533"/>
          </a:xfrm>
          <a:prstGeom prst="pie">
            <a:avLst>
              <a:gd name="adj1" fmla="val 6570149"/>
              <a:gd name="adj2" fmla="val 9248811"/>
            </a:avLst>
          </a:prstGeom>
          <a:noFill/>
          <a:ln w="19050" cmpd="sng">
            <a:solidFill>
              <a:srgbClr val="41328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ie 13"/>
          <p:cNvSpPr/>
          <p:nvPr/>
        </p:nvSpPr>
        <p:spPr>
          <a:xfrm rot="10800000">
            <a:off x="905932" y="3382437"/>
            <a:ext cx="550335" cy="499533"/>
          </a:xfrm>
          <a:prstGeom prst="pie">
            <a:avLst>
              <a:gd name="adj1" fmla="val 6570149"/>
              <a:gd name="adj2" fmla="val 9248811"/>
            </a:avLst>
          </a:prstGeom>
          <a:noFill/>
          <a:ln w="19050" cmpd="sng">
            <a:solidFill>
              <a:srgbClr val="98D3F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Pie 14"/>
          <p:cNvSpPr/>
          <p:nvPr/>
        </p:nvSpPr>
        <p:spPr>
          <a:xfrm rot="10800000">
            <a:off x="1058332" y="3670304"/>
            <a:ext cx="550335" cy="499533"/>
          </a:xfrm>
          <a:prstGeom prst="pie">
            <a:avLst>
              <a:gd name="adj1" fmla="val 6570149"/>
              <a:gd name="adj2" fmla="val 9248811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Pie 15"/>
          <p:cNvSpPr/>
          <p:nvPr/>
        </p:nvSpPr>
        <p:spPr>
          <a:xfrm rot="10800000">
            <a:off x="1430865" y="3937004"/>
            <a:ext cx="550335" cy="499533"/>
          </a:xfrm>
          <a:prstGeom prst="pie">
            <a:avLst>
              <a:gd name="adj1" fmla="val 6570149"/>
              <a:gd name="adj2" fmla="val 9248811"/>
            </a:avLst>
          </a:prstGeom>
          <a:noFill/>
          <a:ln w="19050" cmpd="sng">
            <a:solidFill>
              <a:srgbClr val="CEA3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7933" y="3517900"/>
            <a:ext cx="177800" cy="177800"/>
          </a:xfrm>
          <a:prstGeom prst="rect">
            <a:avLst/>
          </a:prstGeom>
          <a:solidFill>
            <a:schemeClr val="tx1"/>
          </a:solidFill>
          <a:ln w="19050">
            <a:solidFill>
              <a:srgbClr val="FB1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73433" y="1943100"/>
            <a:ext cx="177800" cy="177800"/>
          </a:xfrm>
          <a:prstGeom prst="rect">
            <a:avLst/>
          </a:prstGeom>
          <a:solidFill>
            <a:schemeClr val="tx1"/>
          </a:solidFill>
          <a:ln w="19050">
            <a:solidFill>
              <a:srgbClr val="FB1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73433" y="2197099"/>
            <a:ext cx="177800" cy="177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/>
          <p:cNvSpPr/>
          <p:nvPr/>
        </p:nvSpPr>
        <p:spPr>
          <a:xfrm>
            <a:off x="7556500" y="1625600"/>
            <a:ext cx="190500" cy="266700"/>
          </a:xfrm>
          <a:prstGeom prst="diamond">
            <a:avLst/>
          </a:prstGeom>
          <a:solidFill>
            <a:srgbClr val="FD8627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54900" y="3467100"/>
            <a:ext cx="342900" cy="3683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41328B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69200" y="3606800"/>
            <a:ext cx="342900" cy="368300"/>
          </a:xfrm>
          <a:prstGeom prst="rect">
            <a:avLst/>
          </a:prstGeom>
          <a:noFill/>
          <a:ln w="28575" cmpd="sng">
            <a:solidFill>
              <a:srgbClr val="30AFD8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7480300" y="4013200"/>
            <a:ext cx="241300" cy="292100"/>
          </a:xfrm>
          <a:prstGeom prst="mathMultiply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67600" y="4610100"/>
            <a:ext cx="342900" cy="3683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0" y="5118100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Nov – Dec 2015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429500" y="5791200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Oct 2015 – </a:t>
            </a:r>
          </a:p>
          <a:p>
            <a:r>
              <a:rPr lang="en-US" sz="2400" dirty="0" smtClean="0"/>
              <a:t>May 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962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45"/>
            <a:ext cx="7099300" cy="68867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51400" y="3771900"/>
            <a:ext cx="1714500" cy="151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25900" y="5219700"/>
            <a:ext cx="17145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95900" y="0"/>
            <a:ext cx="3848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F6737"/>
                </a:solidFill>
              </a:rPr>
              <a:t>Prefrontal Environmental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F6737"/>
                </a:solidFill>
              </a:rPr>
              <a:t>Warm</a:t>
            </a:r>
            <a:r>
              <a:rPr lang="en-US" sz="2800" dirty="0">
                <a:solidFill>
                  <a:srgbClr val="0F6737"/>
                </a:solidFill>
              </a:rPr>
              <a:t> </a:t>
            </a:r>
            <a:r>
              <a:rPr lang="en-US" sz="2800" dirty="0" smtClean="0">
                <a:solidFill>
                  <a:srgbClr val="0F6737"/>
                </a:solidFill>
              </a:rPr>
              <a:t>advection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F6737"/>
                </a:solidFill>
              </a:rPr>
              <a:t>Stable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F6737"/>
                </a:solidFill>
              </a:rPr>
              <a:t>Low-level SE flow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F6737"/>
                </a:solidFill>
              </a:rPr>
              <a:t>IVT variable (can be high)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F6737"/>
                </a:solidFill>
              </a:rPr>
              <a:t>Increasing Melting Level height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F6737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46600" y="3390900"/>
            <a:ext cx="3798485" cy="3370582"/>
            <a:chOff x="4686300" y="-723900"/>
            <a:chExt cx="3798485" cy="3370582"/>
          </a:xfrm>
        </p:grpSpPr>
        <p:pic>
          <p:nvPicPr>
            <p:cNvPr id="5" name="Picture 4" descr="KLGX20151112_200515_0.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-129540"/>
              <a:ext cx="2922185" cy="2776222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686300" y="-723900"/>
              <a:ext cx="889000" cy="1371600"/>
            </a:xfrm>
            <a:prstGeom prst="straightConnector1">
              <a:avLst/>
            </a:prstGeom>
            <a:ln w="38100" cmpd="sng">
              <a:solidFill>
                <a:srgbClr val="156B3A"/>
              </a:solidFill>
              <a:tailEnd type="arrow"/>
            </a:ln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96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45"/>
            <a:ext cx="7099300" cy="68867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51400" y="3771900"/>
            <a:ext cx="1714500" cy="151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25900" y="5219700"/>
            <a:ext cx="17145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97500" y="0"/>
            <a:ext cx="37465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5A1A"/>
                </a:solidFill>
              </a:rPr>
              <a:t>Warm Sector Environmental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C5A1A"/>
                </a:solidFill>
              </a:rPr>
              <a:t>High IVT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C5A1A"/>
                </a:solidFill>
              </a:rPr>
              <a:t>Neutral Stability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C5A1A"/>
                </a:solidFill>
              </a:rPr>
              <a:t>SW flow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C5A1A"/>
                </a:solidFill>
              </a:rPr>
              <a:t>High melting level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F6737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57864" y="3744588"/>
            <a:ext cx="5115821" cy="2884812"/>
            <a:chOff x="3991264" y="3795388"/>
            <a:chExt cx="5115821" cy="2884812"/>
          </a:xfrm>
        </p:grpSpPr>
        <p:pic>
          <p:nvPicPr>
            <p:cNvPr id="11" name="Picture 10" descr="KLGX20151113_060435_0.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600" y="3795388"/>
              <a:ext cx="3036485" cy="288481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991264" y="4991101"/>
              <a:ext cx="2092036" cy="584199"/>
            </a:xfrm>
            <a:prstGeom prst="straightConnector1">
              <a:avLst/>
            </a:prstGeom>
            <a:ln w="38100" cmpd="sng">
              <a:solidFill>
                <a:srgbClr val="EC5918"/>
              </a:solidFill>
              <a:tailEnd type="arrow"/>
            </a:ln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8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45"/>
            <a:ext cx="7099300" cy="68867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51400" y="3771900"/>
            <a:ext cx="1714500" cy="151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25900" y="5219700"/>
            <a:ext cx="17145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99100" y="0"/>
            <a:ext cx="3848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72589"/>
                </a:solidFill>
              </a:rPr>
              <a:t>Postfrontal Environmental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72589"/>
                </a:solidFill>
              </a:rPr>
              <a:t>Cold Advection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72589"/>
                </a:solidFill>
              </a:rPr>
              <a:t>Unstable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72589"/>
                </a:solidFill>
              </a:rPr>
              <a:t>W or NW flow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72589"/>
                </a:solidFill>
              </a:rPr>
              <a:t>Low IVT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E72589"/>
                </a:solidFill>
              </a:rPr>
              <a:t>Low Melting Level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F6737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9100" y="3416300"/>
            <a:ext cx="6982203" cy="3352218"/>
            <a:chOff x="-4089400" y="-228600"/>
            <a:chExt cx="6982203" cy="3352218"/>
          </a:xfrm>
        </p:grpSpPr>
        <p:pic>
          <p:nvPicPr>
            <p:cNvPr id="11" name="Picture 10" descr="KLGX20151213_011126_0.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8300" y="25399"/>
              <a:ext cx="3261103" cy="3098219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-4089400" y="-228600"/>
              <a:ext cx="4140200" cy="1193800"/>
            </a:xfrm>
            <a:prstGeom prst="straightConnector1">
              <a:avLst/>
            </a:prstGeom>
            <a:ln w="38100" cmpd="sng">
              <a:solidFill>
                <a:srgbClr val="D80076"/>
              </a:solidFill>
              <a:tailEnd type="arrow"/>
            </a:ln>
            <a:effectLst>
              <a:outerShdw blurRad="40000" dist="20000" dir="5400000" rotWithShape="0">
                <a:schemeClr val="tx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97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30300" y="1092200"/>
            <a:ext cx="6794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Orographic Enhancement of Precipitation Structure Seasonal Statistics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from Rain Gauges 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from Radar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6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5513</TotalTime>
  <Words>973</Words>
  <Application>Microsoft Macintosh PowerPoint</Application>
  <PresentationFormat>On-screen Show (4:3)</PresentationFormat>
  <Paragraphs>184</Paragraphs>
  <Slides>20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Olympic Mountains Experiment (OLYMPEX): Overview and Status</vt:lpstr>
      <vt:lpstr>Goals</vt:lpstr>
      <vt:lpstr>Goals</vt:lpstr>
      <vt:lpstr>Regions of the Olympic Peninsula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Enhancement at both upper and lower levels</vt:lpstr>
      <vt:lpstr>PowerPoint Presentation</vt:lpstr>
      <vt:lpstr>Can enhancement aloft can be seen  GPM</vt:lpstr>
      <vt:lpstr>Can enhancement aloft can be seen  GPM</vt:lpstr>
      <vt:lpstr>What we are learning from OLYMPEX</vt:lpstr>
      <vt:lpstr>Acknowledgements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Orographic Precipitaton Breakout Session – Results from OLYMPEX</dc:title>
  <dc:creator>Lynn McMurdie</dc:creator>
  <cp:lastModifiedBy>Lynn McMurdie</cp:lastModifiedBy>
  <cp:revision>98</cp:revision>
  <dcterms:created xsi:type="dcterms:W3CDTF">2017-10-15T17:15:52Z</dcterms:created>
  <dcterms:modified xsi:type="dcterms:W3CDTF">2018-04-27T16:04:05Z</dcterms:modified>
</cp:coreProperties>
</file>