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67" r:id="rId2"/>
    <p:sldId id="259" r:id="rId3"/>
    <p:sldId id="265" r:id="rId4"/>
    <p:sldId id="262" r:id="rId5"/>
    <p:sldId id="263" r:id="rId6"/>
    <p:sldId id="264" r:id="rId7"/>
    <p:sldId id="266" r:id="rId8"/>
    <p:sldId id="257" r:id="rId9"/>
    <p:sldId id="256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0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02F0F-57AE-A849-95A1-21A82387D83C}" type="datetimeFigureOut">
              <a:rPr lang="en-US" smtClean="0"/>
              <a:t>3/30/18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F30A7-A40D-5444-BC1C-82CAE356B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78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F30A7-A40D-5444-BC1C-82CAE356B8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58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F30A7-A40D-5444-BC1C-82CAE356B8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38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1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74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0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1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5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3/30/18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3/30/18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6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3/30/18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2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3/30/18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39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3/30/18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18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6D7-5AF0-7F48-A459-B66B89AE6A99}" type="datetimeFigureOut">
              <a:rPr lang="en-US" smtClean="0"/>
              <a:t>3/30/18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5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E26D7-5AF0-7F48-A459-B66B89AE6A99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E5106-A82F-5C4E-98DD-5121794A5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4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9093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Patrik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Bohlinger</a:t>
            </a:r>
            <a:r>
              <a:rPr lang="en-US" sz="3200" b="1" dirty="0" smtClean="0"/>
              <a:t> Ph. D. Defense</a:t>
            </a:r>
          </a:p>
          <a:p>
            <a:pPr algn="ctr"/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0" y="289039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Introduction by</a:t>
            </a:r>
          </a:p>
          <a:p>
            <a:pPr algn="ctr"/>
            <a:r>
              <a:rPr lang="en-US" sz="3200" b="1" dirty="0" smtClean="0"/>
              <a:t>R. A. Houze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529640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University of Bergen</a:t>
            </a:r>
          </a:p>
          <a:p>
            <a:pPr algn="ctr"/>
            <a:r>
              <a:rPr lang="en-US" sz="3200" b="1" dirty="0" smtClean="0"/>
              <a:t>March 23 2018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87855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231" y="3105835"/>
            <a:ext cx="7059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work was supported by  the University of </a:t>
            </a:r>
            <a:r>
              <a:rPr lang="en-US" dirty="0" err="1" smtClean="0"/>
              <a:t>Bergen,by</a:t>
            </a:r>
            <a:r>
              <a:rPr lang="en-US" dirty="0" smtClean="0"/>
              <a:t> NASA grant NNX16AD75G, and NSF grant </a:t>
            </a:r>
            <a:r>
              <a:rPr lang="en-US" dirty="0"/>
              <a:t>AGS-</a:t>
            </a:r>
            <a:r>
              <a:rPr lang="en-US" dirty="0" smtClean="0"/>
              <a:t>150315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88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0430" y="185497"/>
            <a:ext cx="704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South Asian Monsoon</a:t>
            </a:r>
            <a:endParaRPr lang="en-US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887383" y="256162"/>
            <a:ext cx="6565444" cy="6430746"/>
            <a:chOff x="887383" y="256162"/>
            <a:chExt cx="6565444" cy="643074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87060"/>
            <a:stretch/>
          </p:blipFill>
          <p:spPr>
            <a:xfrm>
              <a:off x="6707264" y="256162"/>
              <a:ext cx="745563" cy="642236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t="53323" r="11941" b="-313"/>
            <a:stretch/>
          </p:blipFill>
          <p:spPr>
            <a:xfrm>
              <a:off x="1600802" y="599295"/>
              <a:ext cx="5073624" cy="301780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t="94344" r="11941" b="3323"/>
            <a:stretch/>
          </p:blipFill>
          <p:spPr>
            <a:xfrm>
              <a:off x="1600802" y="6219199"/>
              <a:ext cx="5073624" cy="14985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t="7062" r="12613" b="51403"/>
            <a:stretch/>
          </p:blipFill>
          <p:spPr>
            <a:xfrm>
              <a:off x="1600802" y="3580841"/>
              <a:ext cx="5034942" cy="266755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77151" t="48757" r="12613" b="46947"/>
            <a:stretch/>
          </p:blipFill>
          <p:spPr>
            <a:xfrm>
              <a:off x="6117506" y="6411017"/>
              <a:ext cx="589758" cy="27589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887383" y="1557888"/>
              <a:ext cx="105592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1000 hPa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04377" y="4589944"/>
              <a:ext cx="93892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200 hPa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15174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9291"/>
            <a:ext cx="9144000" cy="46474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22768" y="1084138"/>
            <a:ext cx="2390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Houze et al. 2007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76779" y="117734"/>
            <a:ext cx="7040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Early TRMM results: Where extreme mesoscale deep convection occurs over South Asia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234683" y="1321148"/>
            <a:ext cx="662633" cy="4866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2195" y="4895677"/>
            <a:ext cx="2940436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11175" defTabSz="511175"/>
            <a:r>
              <a:rPr lang="en-US" sz="1600" b="1" dirty="0" smtClean="0">
                <a:solidFill>
                  <a:srgbClr val="000000"/>
                </a:solidFill>
              </a:rPr>
              <a:t>Sawyer 1947</a:t>
            </a:r>
          </a:p>
          <a:p>
            <a:pPr marL="511175" defTabSz="511175"/>
            <a:r>
              <a:rPr lang="en-US" sz="1600" b="1" dirty="0" smtClean="0">
                <a:solidFill>
                  <a:srgbClr val="000000"/>
                </a:solidFill>
              </a:rPr>
              <a:t>Medina et al. 2010</a:t>
            </a:r>
          </a:p>
          <a:p>
            <a:pPr marL="511175" defTabSz="511175"/>
            <a:r>
              <a:rPr lang="en-US" sz="1600" b="1" dirty="0" smtClean="0">
                <a:solidFill>
                  <a:srgbClr val="000000"/>
                </a:solidFill>
              </a:rPr>
              <a:t>Houze et al. 2011</a:t>
            </a:r>
          </a:p>
          <a:p>
            <a:pPr marL="511175" defTabSz="511175"/>
            <a:r>
              <a:rPr lang="en-US" sz="1600" b="1" dirty="0" smtClean="0">
                <a:solidFill>
                  <a:srgbClr val="000000"/>
                </a:solidFill>
              </a:rPr>
              <a:t>Rasmussen &amp; Houze 2012</a:t>
            </a:r>
          </a:p>
          <a:p>
            <a:pPr marL="511175" defTabSz="511175"/>
            <a:r>
              <a:rPr lang="en-US" sz="1600" b="1" dirty="0" smtClean="0">
                <a:solidFill>
                  <a:srgbClr val="000000"/>
                </a:solidFill>
              </a:rPr>
              <a:t>Rasmussen et al. 2015</a:t>
            </a:r>
          </a:p>
          <a:p>
            <a:r>
              <a:rPr lang="en-US" sz="800" dirty="0">
                <a:solidFill>
                  <a:srgbClr val="000000"/>
                </a:solidFill>
              </a:rPr>
              <a:t> </a:t>
            </a:r>
            <a:endParaRPr lang="en-US" sz="800" dirty="0" smtClean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2193" y="5184992"/>
            <a:ext cx="248487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Romatschke et al. 2010</a:t>
            </a:r>
          </a:p>
          <a:p>
            <a:r>
              <a:rPr lang="en-US" sz="1600" b="1" dirty="0" smtClean="0">
                <a:solidFill>
                  <a:srgbClr val="000000"/>
                </a:solidFill>
              </a:rPr>
              <a:t>Romatschke &amp; Houze 2011 Vellore et al. 2015</a:t>
            </a:r>
          </a:p>
          <a:p>
            <a:pPr marL="0" lvl="1"/>
            <a:r>
              <a:rPr lang="en-US" sz="1600" b="1" dirty="0" err="1" smtClean="0">
                <a:solidFill>
                  <a:srgbClr val="000000"/>
                </a:solidFill>
              </a:rPr>
              <a:t>Ranalkar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>
                <a:solidFill>
                  <a:srgbClr val="000000"/>
                </a:solidFill>
              </a:rPr>
              <a:t>et al. </a:t>
            </a:r>
            <a:r>
              <a:rPr lang="en-US" sz="1600" b="1" dirty="0" smtClean="0">
                <a:solidFill>
                  <a:srgbClr val="000000"/>
                </a:solidFill>
              </a:rPr>
              <a:t>2016</a:t>
            </a:r>
          </a:p>
          <a:p>
            <a:pPr marL="0" lvl="1"/>
            <a:r>
              <a:rPr lang="en-US" sz="1600" b="1" dirty="0" smtClean="0">
                <a:solidFill>
                  <a:srgbClr val="000000"/>
                </a:solidFill>
              </a:rPr>
              <a:t>Houze </a:t>
            </a:r>
            <a:r>
              <a:rPr lang="en-US" sz="1600" b="1" dirty="0">
                <a:solidFill>
                  <a:srgbClr val="000000"/>
                </a:solidFill>
              </a:rPr>
              <a:t>et al. </a:t>
            </a:r>
            <a:r>
              <a:rPr lang="en-US" sz="1600" b="1" dirty="0" smtClean="0">
                <a:solidFill>
                  <a:srgbClr val="000000"/>
                </a:solidFill>
              </a:rPr>
              <a:t>2017</a:t>
            </a:r>
          </a:p>
          <a:p>
            <a:pPr marL="0" lvl="1"/>
            <a:r>
              <a:rPr lang="en-US" sz="1600" b="1" dirty="0" err="1" smtClean="0">
                <a:solidFill>
                  <a:srgbClr val="FF0000"/>
                </a:solidFill>
              </a:rPr>
              <a:t>Bohlinger</a:t>
            </a:r>
            <a:r>
              <a:rPr lang="en-US" sz="1600" b="1" dirty="0" smtClean="0">
                <a:solidFill>
                  <a:srgbClr val="FF0000"/>
                </a:solidFill>
              </a:rPr>
              <a:t> 2018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068" y="5497424"/>
            <a:ext cx="2388243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Medina et al. 2010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849853" y="1470706"/>
            <a:ext cx="5415576" cy="1059038"/>
            <a:chOff x="1849853" y="1629077"/>
            <a:chExt cx="5415576" cy="1059038"/>
          </a:xfrm>
        </p:grpSpPr>
        <p:sp>
          <p:nvSpPr>
            <p:cNvPr id="2" name="TextBox 1"/>
            <p:cNvSpPr txBox="1"/>
            <p:nvPr/>
          </p:nvSpPr>
          <p:spPr>
            <a:xfrm>
              <a:off x="1849853" y="1629077"/>
              <a:ext cx="6821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West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93861" y="1966143"/>
              <a:ext cx="879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Central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82104" y="2318783"/>
              <a:ext cx="583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East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75275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7798"/>
          <a:stretch/>
        </p:blipFill>
        <p:spPr>
          <a:xfrm>
            <a:off x="318944" y="2692125"/>
            <a:ext cx="3030980" cy="22083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2202" r="16094" b="34583"/>
          <a:stretch/>
        </p:blipFill>
        <p:spPr>
          <a:xfrm>
            <a:off x="3200400" y="2692125"/>
            <a:ext cx="2543175" cy="22779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5418"/>
          <a:stretch/>
        </p:blipFill>
        <p:spPr>
          <a:xfrm>
            <a:off x="6113020" y="2733543"/>
            <a:ext cx="3030980" cy="23716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43575" y="6233232"/>
            <a:ext cx="3017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Rasmussen et al. 2015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8944" y="439998"/>
            <a:ext cx="8281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 the monsoon seasons of 2010-2012 there were several major floods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9929" y="1576131"/>
            <a:ext cx="8281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--TRMM radar data showed the extreme rainstorms in 2010-2012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9928" y="2590295"/>
            <a:ext cx="216538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Deep convective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2590295"/>
            <a:ext cx="254317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Deep &amp; mesoscale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43833" y="2590295"/>
            <a:ext cx="320016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Mesoscale with large stratiform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384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485"/>
          <a:stretch/>
        </p:blipFill>
        <p:spPr>
          <a:xfrm>
            <a:off x="5590971" y="0"/>
            <a:ext cx="295399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1756" y="438675"/>
            <a:ext cx="49145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For all the major floods of 2010-2012 there was an strong </a:t>
            </a:r>
            <a:r>
              <a:rPr lang="en-US" sz="2400" b="1" u="dbl" dirty="0" smtClean="0"/>
              <a:t>ridge</a:t>
            </a:r>
            <a:r>
              <a:rPr lang="en-US" sz="2400" b="1" dirty="0" smtClean="0"/>
              <a:t> over the Tibetan Plateau</a:t>
            </a:r>
          </a:p>
          <a:p>
            <a:endParaRPr lang="en-US" sz="2400" b="1" dirty="0"/>
          </a:p>
          <a:p>
            <a:pPr marL="234950"/>
            <a:endParaRPr lang="en-US" sz="2400" b="1" dirty="0" smtClean="0"/>
          </a:p>
          <a:p>
            <a:pPr marL="234950"/>
            <a:endParaRPr lang="en-US" sz="2400" b="1" dirty="0"/>
          </a:p>
          <a:p>
            <a:pPr marL="234950"/>
            <a:endParaRPr lang="en-US" sz="2400" b="1" dirty="0"/>
          </a:p>
          <a:p>
            <a:pPr marL="234950"/>
            <a:r>
              <a:rPr lang="en-US" sz="2400" b="1" dirty="0" smtClean="0"/>
              <a:t>…these floods all were due to deep and mesoscale storms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1756" y="5812215"/>
            <a:ext cx="3017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Rasmussen et al. 2015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37384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473" r="43687" b="21817"/>
          <a:stretch/>
        </p:blipFill>
        <p:spPr>
          <a:xfrm>
            <a:off x="1327856" y="901699"/>
            <a:ext cx="6488288" cy="52963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6779" y="276105"/>
            <a:ext cx="704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Uttarakhand Flood of 2013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37384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64662" y="6006372"/>
            <a:ext cx="2390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Houze et al. 2017</a:t>
            </a:r>
            <a:endParaRPr lang="en-US" sz="24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75487" y="248414"/>
            <a:ext cx="6621184" cy="5770206"/>
            <a:chOff x="2333356" y="248414"/>
            <a:chExt cx="6621184" cy="577020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28282" t="87151" r="24581"/>
            <a:stretch/>
          </p:blipFill>
          <p:spPr>
            <a:xfrm>
              <a:off x="3053733" y="5548493"/>
              <a:ext cx="5242274" cy="470127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2333356" y="479247"/>
              <a:ext cx="6529857" cy="5069244"/>
              <a:chOff x="1518861" y="479247"/>
              <a:chExt cx="6529857" cy="506924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550940" y="479247"/>
                <a:ext cx="6497778" cy="5069244"/>
                <a:chOff x="395007" y="-597246"/>
                <a:chExt cx="8053572" cy="6282992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66361" t="6114" b="12756"/>
                <a:stretch/>
              </p:blipFill>
              <p:spPr>
                <a:xfrm>
                  <a:off x="1154424" y="-101389"/>
                  <a:ext cx="7294155" cy="5787135"/>
                </a:xfrm>
                <a:prstGeom prst="rect">
                  <a:avLst/>
                </a:prstGeom>
              </p:spPr>
            </p:pic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621" r="93409" b="12757"/>
                <a:stretch/>
              </p:blipFill>
              <p:spPr>
                <a:xfrm>
                  <a:off x="395007" y="-597246"/>
                  <a:ext cx="860825" cy="6223191"/>
                </a:xfrm>
                <a:prstGeom prst="rect">
                  <a:avLst/>
                </a:prstGeom>
              </p:spPr>
            </p:pic>
          </p:grpSp>
          <p:sp>
            <p:nvSpPr>
              <p:cNvPr id="9" name="Rectangle 8"/>
              <p:cNvSpPr/>
              <p:nvPr/>
            </p:nvSpPr>
            <p:spPr>
              <a:xfrm>
                <a:off x="1550940" y="1090653"/>
                <a:ext cx="409351" cy="3313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518861" y="994004"/>
                <a:ext cx="4966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70</a:t>
                </a:r>
                <a:endParaRPr lang="en-US" sz="2400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994042" y="248414"/>
              <a:ext cx="59604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500 hPa flow in the Uttarakhand flood case</a:t>
              </a:r>
              <a:endParaRPr lang="en-US" sz="24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176123" y="814893"/>
            <a:ext cx="267933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/>
              <a:buChar char="•"/>
            </a:pPr>
            <a:r>
              <a:rPr lang="en-US" sz="2000" b="1" dirty="0" smtClean="0"/>
              <a:t>A </a:t>
            </a:r>
            <a:r>
              <a:rPr lang="en-US" sz="2000" b="1" u="dbl" dirty="0" smtClean="0"/>
              <a:t>trough</a:t>
            </a:r>
            <a:r>
              <a:rPr lang="en-US" sz="2000" b="1" dirty="0" smtClean="0"/>
              <a:t>, not a ridge</a:t>
            </a:r>
          </a:p>
          <a:p>
            <a:pPr marL="114300" indent="-114300">
              <a:buFont typeface="Arial"/>
              <a:buChar char="•"/>
            </a:pPr>
            <a:endParaRPr lang="en-US" sz="2000" b="1" dirty="0" smtClean="0"/>
          </a:p>
          <a:p>
            <a:pPr marL="114300" indent="-114300">
              <a:buFont typeface="Arial"/>
              <a:buChar char="•"/>
            </a:pPr>
            <a:r>
              <a:rPr lang="en-US" sz="2000" b="1" dirty="0" smtClean="0"/>
              <a:t>Precipitation was orographic with only weak embedded convection</a:t>
            </a:r>
          </a:p>
          <a:p>
            <a:pPr marL="114300" indent="-114300">
              <a:buFont typeface="Arial"/>
              <a:buChar char="•"/>
            </a:pPr>
            <a:endParaRPr lang="en-US" sz="2000" dirty="0"/>
          </a:p>
          <a:p>
            <a:pPr marL="114300" lvl="1" indent="-114300">
              <a:buFont typeface="Arial"/>
              <a:buChar char="•"/>
            </a:pPr>
            <a:r>
              <a:rPr lang="en-US" sz="2000" b="1" dirty="0"/>
              <a:t>Vellore et al. 2015 and </a:t>
            </a:r>
            <a:r>
              <a:rPr lang="en-US" sz="2000" b="1" dirty="0" err="1"/>
              <a:t>Ranalkar</a:t>
            </a:r>
            <a:r>
              <a:rPr lang="en-US" sz="2000" b="1" dirty="0"/>
              <a:t> et al. 2016 have shown that the trough events have been associated with Himalayan floods repeatedly over the years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020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9466" y="1674674"/>
            <a:ext cx="756506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New Insights:</a:t>
            </a:r>
          </a:p>
          <a:p>
            <a:endParaRPr lang="en-US" dirty="0"/>
          </a:p>
          <a:p>
            <a:pPr marL="344488" indent="-109538">
              <a:buFont typeface="Arial"/>
              <a:buChar char="•"/>
            </a:pPr>
            <a:r>
              <a:rPr lang="en-US" b="1" dirty="0" smtClean="0"/>
              <a:t>Climatology of extreme precipitation events differ between E. and W. Nepal</a:t>
            </a:r>
            <a:br>
              <a:rPr lang="en-US" b="1" dirty="0" smtClean="0"/>
            </a:br>
            <a:endParaRPr lang="en-US" b="1" dirty="0" smtClean="0"/>
          </a:p>
          <a:p>
            <a:pPr marL="344488" indent="-109538">
              <a:buFont typeface="Arial"/>
              <a:buChar char="•"/>
            </a:pPr>
            <a:r>
              <a:rPr lang="en-US" b="1" dirty="0" smtClean="0"/>
              <a:t>Characteristics of extremes haven’t changed over recorded time</a:t>
            </a:r>
            <a:br>
              <a:rPr lang="en-US" b="1" dirty="0" smtClean="0"/>
            </a:br>
            <a:endParaRPr lang="en-US" b="1" dirty="0" smtClean="0"/>
          </a:p>
          <a:p>
            <a:pPr marL="344488" indent="-109538">
              <a:buFont typeface="Arial"/>
              <a:buChar char="•"/>
            </a:pPr>
            <a:r>
              <a:rPr lang="en-US" b="1" dirty="0" smtClean="0"/>
              <a:t>Extreme rains can occur occur with similar probability in Active and Break periods of the monsoon (very important insight)</a:t>
            </a:r>
            <a:br>
              <a:rPr lang="en-US" b="1" dirty="0" smtClean="0"/>
            </a:br>
            <a:endParaRPr lang="en-US" b="1" dirty="0" smtClean="0"/>
          </a:p>
          <a:p>
            <a:pPr marL="344488" indent="-109538">
              <a:buFont typeface="Arial"/>
              <a:buChar char="•"/>
            </a:pPr>
            <a:r>
              <a:rPr lang="en-US" b="1" dirty="0" smtClean="0"/>
              <a:t>Extreme rains in Nepal are systematically of the subclass of storms associated with westerly troughs extending southward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9093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Patrik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Bohlinger</a:t>
            </a:r>
            <a:r>
              <a:rPr lang="en-US" sz="3200" b="1" dirty="0" smtClean="0"/>
              <a:t> Ph. D. Defense</a:t>
            </a:r>
          </a:p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48818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9466" y="1813173"/>
            <a:ext cx="756506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My Criticisms:</a:t>
            </a:r>
          </a:p>
          <a:p>
            <a:endParaRPr lang="en-US" b="1" dirty="0"/>
          </a:p>
          <a:p>
            <a:pPr marL="344488" indent="-109538">
              <a:buFont typeface="Arial"/>
              <a:buChar char="•"/>
            </a:pPr>
            <a:r>
              <a:rPr lang="en-US" b="1" dirty="0" smtClean="0"/>
              <a:t>Trajectory methodology may have led to an incorrect conclusion.</a:t>
            </a:r>
          </a:p>
          <a:p>
            <a:pPr marL="234950"/>
            <a:endParaRPr lang="en-US" b="1" dirty="0" smtClean="0"/>
          </a:p>
          <a:p>
            <a:pPr marL="801688" lvl="1" indent="-109538">
              <a:buFont typeface="Arial"/>
              <a:buChar char="•"/>
            </a:pPr>
            <a:r>
              <a:rPr lang="en-US" b="1" dirty="0" smtClean="0"/>
              <a:t>Assumes parcel retains its integrity for 6 hours or more</a:t>
            </a:r>
          </a:p>
          <a:p>
            <a:pPr marL="801688" lvl="1" indent="-109538">
              <a:buFont typeface="Arial"/>
              <a:buChar char="•"/>
            </a:pPr>
            <a:r>
              <a:rPr lang="en-US" b="1" dirty="0" smtClean="0"/>
              <a:t>Horizontal mixing ignored</a:t>
            </a:r>
          </a:p>
          <a:p>
            <a:pPr marL="801688" lvl="1" indent="-109538">
              <a:buFont typeface="Arial"/>
              <a:buChar char="•"/>
            </a:pPr>
            <a:r>
              <a:rPr lang="en-US" b="1" dirty="0" smtClean="0"/>
              <a:t>Unlikely that uptake wet land surface can explain the extreme rain</a:t>
            </a:r>
          </a:p>
          <a:p>
            <a:pPr marL="801688" lvl="1" indent="-109538">
              <a:buFont typeface="Arial"/>
              <a:buChar char="•"/>
            </a:pPr>
            <a:r>
              <a:rPr lang="en-US" b="1" dirty="0" smtClean="0"/>
              <a:t>Need to show quantitatively that surface fluxes are strong enough</a:t>
            </a:r>
          </a:p>
          <a:p>
            <a:pPr marL="801688" lvl="1" indent="-109538">
              <a:buFont typeface="Arial"/>
              <a:buChar char="•"/>
            </a:pPr>
            <a:r>
              <a:rPr lang="en-US" b="1" dirty="0"/>
              <a:t>Needs to be dealt with </a:t>
            </a:r>
            <a:r>
              <a:rPr lang="en-US" b="1" dirty="0" smtClean="0"/>
              <a:t>in a revision of </a:t>
            </a:r>
            <a:r>
              <a:rPr lang="en-US" b="1" dirty="0"/>
              <a:t>paper 3</a:t>
            </a:r>
            <a:endParaRPr lang="en-US" b="1" dirty="0" smtClean="0"/>
          </a:p>
          <a:p>
            <a:pPr marL="344488" indent="-109538">
              <a:buFont typeface="Arial"/>
              <a:buChar char="•"/>
            </a:pPr>
            <a:endParaRPr lang="en-US" b="1" dirty="0" smtClean="0"/>
          </a:p>
          <a:p>
            <a:pPr marL="344488" indent="-109538">
              <a:buFont typeface="Arial"/>
              <a:buChar char="•"/>
            </a:pPr>
            <a:r>
              <a:rPr lang="en-US" b="1" dirty="0" smtClean="0"/>
              <a:t>Stability of the upstream flow needs to be analyzed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9093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Patrik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Bohlinger</a:t>
            </a:r>
            <a:r>
              <a:rPr lang="en-US" sz="3200" b="1" dirty="0" smtClean="0"/>
              <a:t> Ph. D. Defense</a:t>
            </a:r>
          </a:p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79289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000000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236</TotalTime>
  <Words>356</Words>
  <Application>Microsoft Macintosh PowerPoint</Application>
  <PresentationFormat>On-screen Show (4:3)</PresentationFormat>
  <Paragraphs>70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Washington Department of Atmos. Sci.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Houze</dc:creator>
  <cp:lastModifiedBy>Robert Houze</cp:lastModifiedBy>
  <cp:revision>26</cp:revision>
  <dcterms:created xsi:type="dcterms:W3CDTF">2018-03-10T17:46:24Z</dcterms:created>
  <dcterms:modified xsi:type="dcterms:W3CDTF">2018-03-30T16:08:11Z</dcterms:modified>
</cp:coreProperties>
</file>