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mp4" ContentType="video/unknown"/>
  <Default Extension="vml" ContentType="application/vnd.openxmlformats-officedocument.vmlDrawing"/>
  <Default Extension="gif" ContentType="image/gi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4" r:id="rId2"/>
    <p:sldMasterId id="2147483686" r:id="rId3"/>
    <p:sldMasterId id="2147483698" r:id="rId4"/>
  </p:sldMasterIdLst>
  <p:notesMasterIdLst>
    <p:notesMasterId r:id="rId41"/>
  </p:notesMasterIdLst>
  <p:handoutMasterIdLst>
    <p:handoutMasterId r:id="rId42"/>
  </p:handoutMasterIdLst>
  <p:sldIdLst>
    <p:sldId id="271" r:id="rId5"/>
    <p:sldId id="332" r:id="rId6"/>
    <p:sldId id="303" r:id="rId7"/>
    <p:sldId id="312" r:id="rId8"/>
    <p:sldId id="313" r:id="rId9"/>
    <p:sldId id="299" r:id="rId10"/>
    <p:sldId id="272" r:id="rId11"/>
    <p:sldId id="273" r:id="rId12"/>
    <p:sldId id="308" r:id="rId13"/>
    <p:sldId id="335" r:id="rId14"/>
    <p:sldId id="275" r:id="rId15"/>
    <p:sldId id="276" r:id="rId16"/>
    <p:sldId id="278" r:id="rId17"/>
    <p:sldId id="279" r:id="rId18"/>
    <p:sldId id="309" r:id="rId19"/>
    <p:sldId id="298" r:id="rId20"/>
    <p:sldId id="284" r:id="rId21"/>
    <p:sldId id="285" r:id="rId22"/>
    <p:sldId id="286" r:id="rId23"/>
    <p:sldId id="267" r:id="rId24"/>
    <p:sldId id="287" r:id="rId25"/>
    <p:sldId id="326" r:id="rId26"/>
    <p:sldId id="334" r:id="rId27"/>
    <p:sldId id="262" r:id="rId28"/>
    <p:sldId id="304" r:id="rId29"/>
    <p:sldId id="297" r:id="rId30"/>
    <p:sldId id="310" r:id="rId31"/>
    <p:sldId id="301" r:id="rId32"/>
    <p:sldId id="294" r:id="rId33"/>
    <p:sldId id="311" r:id="rId34"/>
    <p:sldId id="261" r:id="rId35"/>
    <p:sldId id="265" r:id="rId36"/>
    <p:sldId id="337" r:id="rId37"/>
    <p:sldId id="266" r:id="rId38"/>
    <p:sldId id="289" r:id="rId39"/>
    <p:sldId id="33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3FF"/>
    <a:srgbClr val="FC513F"/>
    <a:srgbClr val="FF0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2"/>
    <p:restoredTop sz="90280" autoAdjust="0"/>
  </p:normalViewPr>
  <p:slideViewPr>
    <p:cSldViewPr snapToGrid="0" snapToObjects="1">
      <p:cViewPr varScale="1">
        <p:scale>
          <a:sx n="86" d="100"/>
          <a:sy n="86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1EB23-E5A1-C941-B551-4B61207ADF40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2DF9D-4F30-8B43-8566-A9A096FFF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384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0CB91-9BAD-EF48-8719-17960A8FB488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656D2-6B74-3E48-8BE1-AECFA52E9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1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Instantaneous and spatially uniform</a:t>
            </a:r>
            <a:r>
              <a:rPr lang="en-US" baseline="0" dirty="0"/>
              <a:t> data: sparse rain gauge data is not sufficient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F098C-742C-4A4D-9567-254187819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57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Large-scale</a:t>
            </a:r>
            <a:r>
              <a:rPr lang="en-US" baseline="0" dirty="0"/>
              <a:t> environments centered at the centroid location of MCS precipitation feature are extracted, monthly mean over the specific hour is removed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MCSs have largest impact on large-scale flow when</a:t>
            </a:r>
            <a:r>
              <a:rPr lang="en-US" baseline="0" dirty="0"/>
              <a:t> they are long-lived, because they generate a quasi-balanced circulation at mid-levels as a result of the top-heavy </a:t>
            </a:r>
            <a:r>
              <a:rPr lang="en-US" baseline="0" dirty="0" err="1"/>
              <a:t>diabatic</a:t>
            </a:r>
            <a:r>
              <a:rPr lang="en-US" baseline="0" dirty="0"/>
              <a:t> heating profile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56D2-6B74-3E48-8BE1-AECFA52E92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9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Heating profiles from medium to long lasting MCSs</a:t>
            </a:r>
          </a:p>
          <a:p>
            <a:r>
              <a:rPr lang="en-US" dirty="0"/>
              <a:t>Thom</a:t>
            </a:r>
            <a:r>
              <a:rPr lang="en-US" baseline="0" dirty="0"/>
              <a:t> (blue) stronger gradient in mid-troposphere</a:t>
            </a:r>
          </a:p>
          <a:p>
            <a:r>
              <a:rPr lang="en-US" baseline="0" dirty="0"/>
              <a:t>Breakdown conv/</a:t>
            </a:r>
            <a:r>
              <a:rPr lang="en-US" baseline="0" dirty="0" err="1"/>
              <a:t>strat</a:t>
            </a:r>
            <a:r>
              <a:rPr lang="en-US" baseline="0" dirty="0"/>
              <a:t>, conv is similar</a:t>
            </a:r>
          </a:p>
          <a:p>
            <a:r>
              <a:rPr lang="en-US" baseline="0" dirty="0"/>
              <a:t>Thom elevated stratiform heating, explain PV</a:t>
            </a:r>
          </a:p>
          <a:p>
            <a:r>
              <a:rPr lang="en-US" baseline="0" dirty="0"/>
              <a:t>Consistent with Thom having more medium-long lasting MCSs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Thom has slightly more</a:t>
            </a:r>
            <a:r>
              <a:rPr lang="en-US" baseline="0" dirty="0"/>
              <a:t> long lasting MCSs between 15-25 hour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56D2-6B74-3E48-8BE1-AECFA52E9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6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Somewhat randomly selected MCS, ~20 days</a:t>
            </a:r>
            <a:r>
              <a:rPr lang="en-US" baseline="0" dirty="0"/>
              <a:t> into the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88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of conv/</a:t>
            </a:r>
            <a:r>
              <a:rPr lang="en-US" dirty="0" err="1"/>
              <a:t>strat</a:t>
            </a:r>
            <a:r>
              <a:rPr lang="en-US" baseline="0" dirty="0"/>
              <a:t> structure, </a:t>
            </a:r>
            <a:r>
              <a:rPr lang="en-US" baseline="0" dirty="0" err="1"/>
              <a:t>precip</a:t>
            </a:r>
            <a:r>
              <a:rPr lang="en-US" baseline="0" dirty="0"/>
              <a:t>. obtained for each MCS, allowing some detail evaluation of MCS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68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Thom has fewer MCSs in SGP region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8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*If squall</a:t>
            </a:r>
            <a:r>
              <a:rPr lang="en-US" baseline="0" dirty="0"/>
              <a:t> line definition: AR &gt;= 5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OBS is ~50%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MORR: &lt;20%, THOM: &lt;10%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composite: x-axis is relative time from MCS initiation to decay</a:t>
            </a:r>
          </a:p>
          <a:p>
            <a:r>
              <a:rPr lang="en-US" baseline="0" dirty="0"/>
              <a:t>Composite of ~100 medium-to-long lasting MCSs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C513F"/>
                </a:solidFill>
              </a:rPr>
              <a:t>Morr</a:t>
            </a:r>
            <a:r>
              <a:rPr lang="en-US" sz="1200" dirty="0"/>
              <a:t> (Red)</a:t>
            </a:r>
            <a:r>
              <a:rPr lang="en-US" sz="1200" baseline="0" dirty="0"/>
              <a:t> </a:t>
            </a:r>
            <a:r>
              <a:rPr lang="en-US" sz="1200" dirty="0"/>
              <a:t>has</a:t>
            </a:r>
            <a:r>
              <a:rPr lang="en-US" sz="1200" dirty="0">
                <a:solidFill>
                  <a:srgbClr val="FC513F"/>
                </a:solidFill>
              </a:rPr>
              <a:t> 33% more convective rainfall, partly due to</a:t>
            </a:r>
            <a:r>
              <a:rPr lang="en-US" sz="1200" baseline="0" dirty="0">
                <a:solidFill>
                  <a:srgbClr val="FC513F"/>
                </a:solidFill>
              </a:rPr>
              <a:t> </a:t>
            </a:r>
            <a:r>
              <a:rPr lang="en-US" sz="1200" dirty="0">
                <a:solidFill>
                  <a:srgbClr val="FC513F"/>
                </a:solidFill>
              </a:rPr>
              <a:t>larger </a:t>
            </a:r>
            <a:r>
              <a:rPr lang="en-US" sz="1200" dirty="0"/>
              <a:t>convective area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For stratiform,</a:t>
            </a:r>
            <a:r>
              <a:rPr lang="en-US" sz="1200" baseline="0" dirty="0"/>
              <a:t> OBS says 62% total rain volume is from stratiform, </a:t>
            </a:r>
            <a:r>
              <a:rPr lang="en-US" sz="1200" baseline="0" dirty="0" err="1"/>
              <a:t>Morr</a:t>
            </a:r>
            <a:r>
              <a:rPr lang="en-US" sz="1200" baseline="0" dirty="0"/>
              <a:t> underestimate</a:t>
            </a:r>
            <a:endParaRPr lang="en-US" sz="1200" dirty="0"/>
          </a:p>
          <a:p>
            <a:r>
              <a:rPr lang="en-US" baseline="0" dirty="0"/>
              <a:t>Not shown but both simulations underestimate stratiform rain area 30-40%, common problem in bulk microphysics parameterizations, but </a:t>
            </a:r>
            <a:r>
              <a:rPr lang="en-US" baseline="0" dirty="0" err="1"/>
              <a:t>Morr</a:t>
            </a:r>
            <a:r>
              <a:rPr lang="en-US" baseline="0" dirty="0"/>
              <a:t> bias is larger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E71C0-5632-694E-BA85-7DEB2B96E8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Mid-level inflow through stratiform rain area sinks due to evaporative cooling</a:t>
            </a:r>
          </a:p>
          <a:p>
            <a:r>
              <a:rPr lang="en-US" dirty="0"/>
              <a:t>Downward slopping inflow fuels generation of cold pools ahead of convection and help maintains the MCS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56D2-6B74-3E48-8BE1-AECFA52E92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2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Large-scale</a:t>
            </a:r>
            <a:r>
              <a:rPr lang="en-US" baseline="0" dirty="0"/>
              <a:t> environments centered at the centroid location of MCS precipitation feature are extracted, monthly mean over the specific hour is removed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MCSs have largest impact on large-scale flow when</a:t>
            </a:r>
            <a:r>
              <a:rPr lang="en-US" baseline="0" dirty="0"/>
              <a:t> they are long-lived, because they generate a quasi-balanced circulation at mid-levels as a result of the top-heavy </a:t>
            </a:r>
            <a:r>
              <a:rPr lang="en-US" baseline="0" dirty="0" err="1"/>
              <a:t>diabatic</a:t>
            </a:r>
            <a:r>
              <a:rPr lang="en-US" baseline="0" dirty="0"/>
              <a:t> heating profile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656D2-6B74-3E48-8BE1-AECFA52E92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859536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1600200" cy="365125"/>
          </a:xfrm>
        </p:spPr>
        <p:txBody>
          <a:bodyPr wrap="none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70274D7-773B-FB4D-890C-7467A87D1342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DD60FFC-4709-8543-8B11-832E49010001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6499DF1-0D0F-534B-9EC8-F2AA46898AFA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EC2-CC3A-7C4A-B7FD-7D075141BB29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17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A77093FE-86FB-B646-811F-526B614F1F7B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40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859536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6386CE93-B1F1-0440-A1C2-EBD1DA8ABC06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C0742815-99FD-FA4D-BC56-F142C606E33A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41AA7A34-298A-7745-8E09-F86D31B04C34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CE3D23C8-420E-1544-885F-DE4CF56FB5A8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>
            <a:spLocks noGrp="1"/>
          </p:cNvSpPr>
          <p:nvPr>
            <p:ph sz="half"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D8C5A9B0-5629-C34F-A515-A0EE0FAE773F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9A31238-4DF3-7C44-823D-3FEE886C17ED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1600200" cy="365125"/>
          </a:xfrm>
        </p:spPr>
        <p:txBody>
          <a:bodyPr lIns="0" tIns="0" rIns="0" bIns="0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075BBEC6-9A18-324C-A5A3-EA4F33CDBCD0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242424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4242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242424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24242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24242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DED33831-6961-1946-A93A-FF537B192337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F9551D11-EC4F-3B4C-AB6C-BD8DA78847B5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ABC8227B-49E6-F644-953F-CE051CDE6A84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4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5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CCA3F54C-A84E-FD4A-9E4D-38238C09CDE6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A8EB9462-7E26-1341-9FD6-CEABC0AAB6FC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82880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E52D15C-9552-7C49-986F-69FCD34B2A6A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859536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FE271F9C-4C57-C64A-8C13-C2D8DC022195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AD07084C-A9CB-7C49-BCA2-E9D1E576EE8C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5A131AB0-08E9-E649-BB15-AA6170BD76C9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sz="half"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E20CCBA6-E7BA-924B-AC73-370998C4D039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1600200" cy="365125"/>
          </a:xfrm>
        </p:spPr>
        <p:txBody>
          <a:bodyPr lIns="0" tIns="0" rIns="0" bIns="0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1E136403-DC22-3544-86F8-A73AEBE7D96E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C77D39C3-F93C-E343-B17A-A7AC08510693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F454D5C-9338-7B4E-895C-CAE486DA9845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F76F7CE-B488-9747-8C7E-3478E2D6AD03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7D884FE-B48F-EA4C-8060-89FDA6B01C05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EC66887-6ACB-714A-B21B-B51E23E7EEEA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A620B34-DAC2-EE44-BB95-3CD6B668E4EF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82880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8595360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8595360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8595360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E4B9C27D-78ED-5C4A-983C-A22096F408B6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36827EF7-391E-424D-B536-324964ABC4BE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BDF720C0-48C1-CA45-B85C-9F5058A0C6B5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E331AC3C-74FF-8944-9A45-4CF2222FA6FA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sz="half"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1600200" cy="365125"/>
          </a:xfrm>
        </p:spPr>
        <p:txBody>
          <a:bodyPr lIns="0" tIns="0" rIns="0" bIns="0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9D049589-755E-5043-B1E0-CDDD05133617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B482A2FC-1F9E-BB42-9C85-BE115AB96FC9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CC702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4E666559-38A0-F448-BEDF-0C38BADB4405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1600200" cy="365125"/>
          </a:xfrm>
        </p:spPr>
        <p:txBody>
          <a:bodyPr lIns="0" tIns="0" rIns="0" bIns="0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FCF67D79-AF0E-9847-ADF7-A1E81FC77DC5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C31EDF41-918E-2040-A4BD-1BA5624E5798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707276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6C21074-4DDE-E14B-A3E0-DD15BEB37707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4026B931-6788-B44E-A635-52B99CFB608A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C19930A-BE91-464F-841F-B7B3C22AC605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</p:spPr>
        <p:txBody>
          <a:bodyPr lIns="0" tIns="0" rIns="0" bIns="0" anchor="b" anchorCtr="0">
            <a:noAutofit/>
          </a:bodyPr>
          <a:lstStyle>
            <a:lvl1pPr algn="l">
              <a:defRPr sz="2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6" Type="http://schemas.openxmlformats.org/officeDocument/2006/relationships/image" Target="../media/image2.emf"/><Relationship Id="rId17" Type="http://schemas.openxmlformats.org/officeDocument/2006/relationships/image" Target="../media/image3.png"/><Relationship Id="rId18" Type="http://schemas.openxmlformats.org/officeDocument/2006/relationships/image" Target="../media/image4.png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2.jpg"/><Relationship Id="rId14" Type="http://schemas.openxmlformats.org/officeDocument/2006/relationships/image" Target="../media/image13.emf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15.jpg"/><Relationship Id="rId14" Type="http://schemas.openxmlformats.org/officeDocument/2006/relationships/image" Target="../media/image2.emf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8" Type="http://schemas.openxmlformats.org/officeDocument/2006/relationships/image" Target="../media/image13.emf"/><Relationship Id="rId9" Type="http://schemas.openxmlformats.org/officeDocument/2006/relationships/image" Target="../media/image3.png"/><Relationship Id="rId1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pper_PowerPoint_Background_08-19-201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859536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8D9D533-C847-4847-8026-951AA36AD3E9}" type="datetime4">
              <a:rPr lang="en-US" smtClean="0"/>
              <a:t>December 14,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43ECC28A-12D9-9E4F-87D6-1FB6E20C682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8623" y="219456"/>
            <a:ext cx="1600200" cy="81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Tx/>
        <a:buBlip>
          <a:blip r:embed="rId18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859536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419CC7C1-A2E7-774C-B8BF-F91E085F81A1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4344" y="219456"/>
            <a:ext cx="1600200" cy="8128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rgbClr val="CC702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A8F61433-3E29-4849-95E9-E17F43AF03B3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859536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8623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6B2C31B9-B3AE-8F46-88A4-38EEE7A3CEAE}" type="datetime4">
              <a:rPr lang="en-US" smtClean="0"/>
              <a:t>December 14, 2018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859536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4344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rgbClr val="CC702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9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0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1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9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3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0.emf"/><Relationship Id="rId6" Type="http://schemas.openxmlformats.org/officeDocument/2006/relationships/image" Target="../media/image7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gif"/><Relationship Id="rId11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6.png"/><Relationship Id="rId3" Type="http://schemas.openxmlformats.org/officeDocument/2006/relationships/image" Target="../media/image8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dx.doi.org/10.1038/ncomms13429" TargetMode="External"/><Relationship Id="rId3" Type="http://schemas.openxmlformats.org/officeDocument/2006/relationships/hyperlink" Target="https://doi.org/10.1002/2017JD02703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11828"/>
            <a:ext cx="9144000" cy="2931572"/>
          </a:xfrm>
        </p:spPr>
        <p:txBody>
          <a:bodyPr/>
          <a:lstStyle/>
          <a:p>
            <a:r>
              <a:rPr lang="en-US" sz="3600" dirty="0"/>
              <a:t>Towards Better Understanding and Simulating Changes of </a:t>
            </a:r>
            <a:br>
              <a:rPr lang="en-US" sz="3600" dirty="0"/>
            </a:br>
            <a:r>
              <a:rPr lang="en-US" sz="3600" dirty="0"/>
              <a:t>Mesoscale Convective Systems </a:t>
            </a:r>
            <a:br>
              <a:rPr lang="en-US" sz="3600" dirty="0"/>
            </a:br>
            <a:r>
              <a:rPr lang="en-US" sz="3600" dirty="0"/>
              <a:t>Under Climate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" y="4339274"/>
            <a:ext cx="5943962" cy="457200"/>
          </a:xfrm>
        </p:spPr>
        <p:txBody>
          <a:bodyPr/>
          <a:lstStyle/>
          <a:p>
            <a:r>
              <a:rPr lang="en-US" cap="none" dirty="0">
                <a:solidFill>
                  <a:schemeClr val="accent2"/>
                </a:solidFill>
              </a:rPr>
              <a:t>Zhe Feng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4320" y="4759067"/>
            <a:ext cx="4943773" cy="274320"/>
          </a:xfrm>
        </p:spPr>
        <p:txBody>
          <a:bodyPr>
            <a:normAutofit/>
          </a:bodyPr>
          <a:lstStyle/>
          <a:p>
            <a:r>
              <a:rPr lang="en-US" dirty="0"/>
              <a:t>University of Arizona.  Feb 15, 2018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64037" y="6403336"/>
            <a:ext cx="4737263" cy="2743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1400" kern="120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Funding Acknowledgement: WACCEM SFA, CMDV-MCS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816" y="3941113"/>
            <a:ext cx="2012531" cy="154855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74320" y="5190640"/>
            <a:ext cx="5943962" cy="721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SzPct val="100000"/>
              <a:buFontTx/>
              <a:buNone/>
              <a:defRPr sz="2000" kern="1200" cap="all" baseline="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algn="l"/>
            <a:r>
              <a:rPr lang="en-US" sz="1600" dirty="0">
                <a:solidFill>
                  <a:schemeClr val="accent2"/>
                </a:solidFill>
              </a:rPr>
              <a:t>Contributions:</a:t>
            </a:r>
          </a:p>
          <a:p>
            <a:pPr marL="3175" lvl="1" algn="l"/>
            <a:r>
              <a:rPr lang="en-US" sz="1400" dirty="0">
                <a:solidFill>
                  <a:schemeClr val="accent2"/>
                </a:solidFill>
              </a:rPr>
              <a:t>Ruby Leung, Robert </a:t>
            </a:r>
            <a:r>
              <a:rPr lang="en-US" sz="1400" dirty="0" err="1">
                <a:solidFill>
                  <a:schemeClr val="accent2"/>
                </a:solidFill>
              </a:rPr>
              <a:t>Houze</a:t>
            </a:r>
            <a:r>
              <a:rPr lang="en-US" sz="1400" dirty="0">
                <a:solidFill>
                  <a:schemeClr val="accent2"/>
                </a:solidFill>
              </a:rPr>
              <a:t>, Samson </a:t>
            </a:r>
            <a:r>
              <a:rPr lang="en-US" sz="1400" dirty="0" err="1">
                <a:solidFill>
                  <a:schemeClr val="accent2"/>
                </a:solidFill>
              </a:rPr>
              <a:t>Hagos</a:t>
            </a:r>
            <a:r>
              <a:rPr lang="en-US" sz="1400" dirty="0">
                <a:solidFill>
                  <a:schemeClr val="accent2"/>
                </a:solidFill>
              </a:rPr>
              <a:t>, Joseph Hardin, Casey </a:t>
            </a:r>
            <a:r>
              <a:rPr lang="en-US" sz="1400" dirty="0" err="1">
                <a:solidFill>
                  <a:schemeClr val="accent2"/>
                </a:solidFill>
              </a:rPr>
              <a:t>Burleyson</a:t>
            </a:r>
            <a:r>
              <a:rPr lang="en-US" sz="1400" dirty="0">
                <a:solidFill>
                  <a:schemeClr val="accent2"/>
                </a:solidFill>
              </a:rPr>
              <a:t>, Qing Yang</a:t>
            </a:r>
          </a:p>
        </p:txBody>
      </p:sp>
      <p:pic>
        <p:nvPicPr>
          <p:cNvPr id="7" name="Picture 6" descr="CMDV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62" y="5627967"/>
            <a:ext cx="2078185" cy="9977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1104" y="6512126"/>
            <a:ext cx="3456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NASA Grant </a:t>
            </a:r>
            <a:r>
              <a:rPr lang="en-US" dirty="0"/>
              <a:t>NNX16AD75G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9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4970321" cy="868680"/>
          </a:xfrm>
        </p:spPr>
        <p:txBody>
          <a:bodyPr/>
          <a:lstStyle/>
          <a:p>
            <a:r>
              <a:rPr lang="en-US" sz="2400" dirty="0"/>
              <a:t>New MCS detection algorithm using precipitation features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439180"/>
            <a:ext cx="4717066" cy="2726234"/>
          </a:xfrm>
        </p:spPr>
        <p:txBody>
          <a:bodyPr/>
          <a:lstStyle/>
          <a:p>
            <a:r>
              <a:rPr lang="en-US" b="1" dirty="0"/>
              <a:t>Identify MCS using only PF</a:t>
            </a:r>
            <a:endParaRPr lang="en-US" dirty="0"/>
          </a:p>
          <a:p>
            <a:pPr lvl="1"/>
            <a:r>
              <a:rPr lang="en-US" dirty="0"/>
              <a:t>Track clouds and identify MCS using satellite data (Sat algorithm)</a:t>
            </a:r>
          </a:p>
          <a:p>
            <a:pPr lvl="1"/>
            <a:r>
              <a:rPr lang="en-US" dirty="0"/>
              <a:t>Develop and train a Precipitation Feature (PF) algorithm to identify the same MCSs using NLDAS hourly precipitation data alone</a:t>
            </a:r>
          </a:p>
          <a:p>
            <a:pPr lvl="1"/>
            <a:r>
              <a:rPr lang="en-US" dirty="0"/>
              <a:t>Validate PF algorithm against Sat algorithm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332" y="6506689"/>
            <a:ext cx="3013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*PF: contiguous rain area &gt; 1 mm/h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44641" y="356614"/>
            <a:ext cx="3897713" cy="6501386"/>
            <a:chOff x="5030844" y="0"/>
            <a:chExt cx="411151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0844" y="0"/>
              <a:ext cx="4111510" cy="6858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70713" y="356614"/>
              <a:ext cx="731230" cy="324659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/>
                  </a:solidFill>
                </a:rPr>
                <a:t>Cloud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8415" y="2483267"/>
              <a:ext cx="2078558" cy="32465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/>
                  </a:solidFill>
                </a:rPr>
                <a:t>Precipitation Feature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57321" y="4629040"/>
              <a:ext cx="2120633" cy="32465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/>
                  </a:solidFill>
                </a:rPr>
                <a:t>Accumulated Rainfall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48061" y="4465298"/>
            <a:ext cx="168936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Sat Algorithm</a:t>
            </a:r>
          </a:p>
        </p:txBody>
      </p:sp>
      <p:cxnSp>
        <p:nvCxnSpPr>
          <p:cNvPr id="23" name="Straight Arrow Connector 22"/>
          <p:cNvCxnSpPr>
            <a:stCxn id="22" idx="2"/>
            <a:endCxn id="28" idx="0"/>
          </p:cNvCxnSpPr>
          <p:nvPr/>
        </p:nvCxnSpPr>
        <p:spPr>
          <a:xfrm>
            <a:off x="1192741" y="4834630"/>
            <a:ext cx="0" cy="686447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2037421" y="4192457"/>
            <a:ext cx="2826321" cy="642173"/>
            <a:chOff x="2037421" y="3762192"/>
            <a:chExt cx="2826321" cy="642173"/>
          </a:xfrm>
        </p:grpSpPr>
        <p:sp>
          <p:nvSpPr>
            <p:cNvPr id="25" name="TextBox 24"/>
            <p:cNvSpPr txBox="1"/>
            <p:nvPr/>
          </p:nvSpPr>
          <p:spPr>
            <a:xfrm>
              <a:off x="3133108" y="4035033"/>
              <a:ext cx="1730634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PF Algorithm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87253" y="3762192"/>
              <a:ext cx="101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F7B4B"/>
                  </a:solidFill>
                </a:rPr>
                <a:t>Training</a:t>
              </a:r>
            </a:p>
          </p:txBody>
        </p:sp>
        <p:cxnSp>
          <p:nvCxnSpPr>
            <p:cNvPr id="27" name="Straight Arrow Connector 26"/>
            <p:cNvCxnSpPr>
              <a:stCxn id="22" idx="3"/>
              <a:endCxn id="25" idx="1"/>
            </p:cNvCxnSpPr>
            <p:nvPr/>
          </p:nvCxnSpPr>
          <p:spPr>
            <a:xfrm>
              <a:off x="2037421" y="4196814"/>
              <a:ext cx="1095687" cy="2288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75372" y="5521077"/>
            <a:ext cx="143473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MCS Database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217584" y="4811745"/>
            <a:ext cx="1559062" cy="1352512"/>
            <a:chOff x="3217584" y="4381480"/>
            <a:chExt cx="1559062" cy="1352512"/>
          </a:xfrm>
        </p:grpSpPr>
        <p:sp>
          <p:nvSpPr>
            <p:cNvPr id="30" name="TextBox 29"/>
            <p:cNvSpPr txBox="1"/>
            <p:nvPr/>
          </p:nvSpPr>
          <p:spPr>
            <a:xfrm>
              <a:off x="3217584" y="5087661"/>
              <a:ext cx="1559062" cy="646331"/>
            </a:xfrm>
            <a:prstGeom prst="rect">
              <a:avLst/>
            </a:prstGeom>
            <a:solidFill>
              <a:srgbClr val="34CA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MCS Database</a:t>
              </a:r>
            </a:p>
          </p:txBody>
        </p:sp>
        <p:cxnSp>
          <p:nvCxnSpPr>
            <p:cNvPr id="31" name="Straight Arrow Connector 30"/>
            <p:cNvCxnSpPr>
              <a:stCxn id="25" idx="2"/>
              <a:endCxn id="30" idx="0"/>
            </p:cNvCxnSpPr>
            <p:nvPr/>
          </p:nvCxnSpPr>
          <p:spPr>
            <a:xfrm flipH="1">
              <a:off x="3997115" y="4381480"/>
              <a:ext cx="1310" cy="706181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910109" y="5818207"/>
            <a:ext cx="1307475" cy="530716"/>
            <a:chOff x="1910109" y="5387942"/>
            <a:chExt cx="1307475" cy="530716"/>
          </a:xfrm>
        </p:grpSpPr>
        <p:cxnSp>
          <p:nvCxnSpPr>
            <p:cNvPr id="33" name="Straight Arrow Connector 32"/>
            <p:cNvCxnSpPr>
              <a:stCxn id="28" idx="3"/>
              <a:endCxn id="30" idx="1"/>
            </p:cNvCxnSpPr>
            <p:nvPr/>
          </p:nvCxnSpPr>
          <p:spPr>
            <a:xfrm flipV="1">
              <a:off x="1910109" y="5387942"/>
              <a:ext cx="1307475" cy="3151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950628" y="5549326"/>
              <a:ext cx="1194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Validation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39982" y="4834630"/>
            <a:ext cx="2027908" cy="733599"/>
            <a:chOff x="1539982" y="4404365"/>
            <a:chExt cx="2027908" cy="733599"/>
          </a:xfrm>
        </p:grpSpPr>
        <p:sp>
          <p:nvSpPr>
            <p:cNvPr id="36" name="TextBox 35"/>
            <p:cNvSpPr txBox="1"/>
            <p:nvPr/>
          </p:nvSpPr>
          <p:spPr>
            <a:xfrm>
              <a:off x="1910109" y="4572958"/>
              <a:ext cx="12676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Optimize</a:t>
              </a:r>
            </a:p>
          </p:txBody>
        </p:sp>
        <p:sp>
          <p:nvSpPr>
            <p:cNvPr id="37" name="Curved Right Arrow 36"/>
            <p:cNvSpPr/>
            <p:nvPr/>
          </p:nvSpPr>
          <p:spPr>
            <a:xfrm flipV="1">
              <a:off x="1539982" y="4404365"/>
              <a:ext cx="1006938" cy="686447"/>
            </a:xfrm>
            <a:prstGeom prst="curvedRightArrow">
              <a:avLst>
                <a:gd name="adj1" fmla="val 12657"/>
                <a:gd name="adj2" fmla="val 27364"/>
                <a:gd name="adj3" fmla="val 362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urved Right Arrow 37"/>
            <p:cNvSpPr/>
            <p:nvPr/>
          </p:nvSpPr>
          <p:spPr>
            <a:xfrm flipH="1">
              <a:off x="2560952" y="4451517"/>
              <a:ext cx="1006938" cy="686447"/>
            </a:xfrm>
            <a:prstGeom prst="curvedRightArrow">
              <a:avLst>
                <a:gd name="adj1" fmla="val 12657"/>
                <a:gd name="adj2" fmla="val 27364"/>
                <a:gd name="adj3" fmla="val 362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93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9"/>
    </mc:Choice>
    <mc:Fallback xmlns="">
      <p:transition xmlns:p14="http://schemas.microsoft.com/office/powerpoint/2010/main" spd="slow" advTm="486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s_all_rainmap_climo_trend_1979_2014_notc_spr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97" y="1267913"/>
            <a:ext cx="8128000" cy="3649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1" y="201168"/>
            <a:ext cx="6469358" cy="868680"/>
          </a:xfrm>
        </p:spPr>
        <p:txBody>
          <a:bodyPr/>
          <a:lstStyle/>
          <a:p>
            <a:r>
              <a:rPr lang="en-US" sz="2800" dirty="0"/>
              <a:t>MCS </a:t>
            </a:r>
            <a:r>
              <a:rPr lang="en-US" altLang="zh-CN" sz="2800" dirty="0"/>
              <a:t>P</a:t>
            </a:r>
            <a:r>
              <a:rPr lang="en-US" sz="2800" dirty="0"/>
              <a:t>recipitation Increases in Central and Northern Plains in Spring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9" y="5072944"/>
            <a:ext cx="8404014" cy="1292662"/>
          </a:xfrm>
        </p:spPr>
        <p:txBody>
          <a:bodyPr/>
          <a:lstStyle/>
          <a:p>
            <a:r>
              <a:rPr lang="en-US" b="0" dirty="0"/>
              <a:t>Change in MCS precipitation expands into central and northern plains, where they used to have less MCS</a:t>
            </a:r>
            <a:endParaRPr lang="en-US" dirty="0"/>
          </a:p>
          <a:p>
            <a:r>
              <a:rPr lang="en-US" b="0" dirty="0"/>
              <a:t>Some regions in Midwest experiences 0.4-0.8 mm day</a:t>
            </a:r>
            <a:r>
              <a:rPr lang="en-US" b="0" baseline="30000" dirty="0"/>
              <a:t>-1</a:t>
            </a:r>
            <a:r>
              <a:rPr lang="en-US" b="0" dirty="0"/>
              <a:t> (20-40%) increase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82C33969-B1BB-2D47-9155-A0F1BC41AA08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99000" y="6444476"/>
            <a:ext cx="3550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200" dirty="0"/>
              <a:t>Only significance at 95% are shown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3607" y="3929591"/>
            <a:ext cx="2102734" cy="36936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95DFC"/>
                </a:solidFill>
              </a:rPr>
              <a:t>20-40% increase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36264" y="2974762"/>
            <a:ext cx="471653" cy="954830"/>
          </a:xfrm>
          <a:prstGeom prst="straightConnector1">
            <a:avLst/>
          </a:prstGeom>
          <a:ln w="38100" cmpd="sng">
            <a:solidFill>
              <a:srgbClr val="F95DFC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2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7"/>
    </mc:Choice>
    <mc:Fallback xmlns="">
      <p:transition xmlns:p14="http://schemas.microsoft.com/office/powerpoint/2010/main" spd="slow" advTm="6206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cs_nonmcs_spring_amountfreq_1979_2014_not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198"/>
          <a:stretch/>
        </p:blipFill>
        <p:spPr>
          <a:xfrm>
            <a:off x="5388392" y="1233269"/>
            <a:ext cx="3755607" cy="184502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388392" y="3125706"/>
            <a:ext cx="3755607" cy="3732294"/>
            <a:chOff x="5388392" y="3125706"/>
            <a:chExt cx="3755607" cy="3732294"/>
          </a:xfrm>
        </p:grpSpPr>
        <p:pic>
          <p:nvPicPr>
            <p:cNvPr id="18" name="Picture 17" descr="mcs_nonmcs_spring_amountfreq_1979_2014_notc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645"/>
            <a:stretch/>
          </p:blipFill>
          <p:spPr>
            <a:xfrm>
              <a:off x="5388392" y="3125706"/>
              <a:ext cx="3755607" cy="3732294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7388654" y="3265494"/>
              <a:ext cx="1384629" cy="2216307"/>
              <a:chOff x="7049987" y="3220156"/>
              <a:chExt cx="1384629" cy="221630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7049987" y="3220156"/>
                <a:ext cx="7546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MCS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096038" y="5036353"/>
                <a:ext cx="13385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Non-MCS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597792" cy="868680"/>
          </a:xfrm>
        </p:spPr>
        <p:txBody>
          <a:bodyPr/>
          <a:lstStyle/>
          <a:p>
            <a:r>
              <a:rPr lang="en-US" sz="2400" dirty="0"/>
              <a:t>Increases in MCS lifetime cause more frequent MCS precipitation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466145"/>
            <a:ext cx="4178144" cy="3877985"/>
          </a:xfrm>
        </p:spPr>
        <p:txBody>
          <a:bodyPr/>
          <a:lstStyle/>
          <a:p>
            <a:r>
              <a:rPr lang="en-US" b="0" dirty="0"/>
              <a:t>Averaged MCS lifetime increases by 4% dec</a:t>
            </a:r>
            <a:r>
              <a:rPr lang="en-US" b="0" baseline="30000" dirty="0"/>
              <a:t>-1</a:t>
            </a:r>
            <a:r>
              <a:rPr lang="en-US" b="0" dirty="0"/>
              <a:t>, </a:t>
            </a:r>
            <a:r>
              <a:rPr lang="en-US" b="1" dirty="0"/>
              <a:t>long-lasting MCS increases by 7% dec</a:t>
            </a:r>
            <a:r>
              <a:rPr lang="en-US" b="1" baseline="30000" dirty="0"/>
              <a:t>-1</a:t>
            </a:r>
          </a:p>
          <a:p>
            <a:r>
              <a:rPr lang="en-US" b="0" dirty="0"/>
              <a:t>MCS precipitation frequency increases (</a:t>
            </a:r>
            <a:r>
              <a:rPr lang="en-US" dirty="0"/>
              <a:t>11% dec</a:t>
            </a:r>
            <a:r>
              <a:rPr lang="en-US" baseline="30000" dirty="0"/>
              <a:t>-1</a:t>
            </a:r>
            <a:r>
              <a:rPr lang="en-US" b="0" dirty="0"/>
              <a:t>), drives precipitation increase</a:t>
            </a:r>
          </a:p>
          <a:p>
            <a:r>
              <a:rPr lang="en-US" b="0" dirty="0"/>
              <a:t>Non-MCS precipitation frequency decreases (-</a:t>
            </a:r>
            <a:r>
              <a:rPr lang="en-US" dirty="0"/>
              <a:t>8% dec</a:t>
            </a:r>
            <a:r>
              <a:rPr lang="en-US" baseline="30000" dirty="0"/>
              <a:t>-1</a:t>
            </a:r>
            <a:r>
              <a:rPr lang="en-US" b="0" dirty="0"/>
              <a:t>)</a:t>
            </a:r>
          </a:p>
          <a:p>
            <a:r>
              <a:rPr lang="en-US" b="0" dirty="0"/>
              <a:t>At a given location, probability of precipitation from MCS increases, while that from unorganized convection decreases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82C33969-B1BB-2D47-9155-A0F1BC41AA08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4454" y="6126536"/>
            <a:ext cx="4467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*Frequency computed by R &gt; 1mm/h, removing weak rain accounts for NLDAS dataset changes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26554" y="4360020"/>
            <a:ext cx="1461838" cy="1234670"/>
            <a:chOff x="3813665" y="4247131"/>
            <a:chExt cx="1246996" cy="12346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4491603" y="4247131"/>
              <a:ext cx="489618" cy="7652"/>
            </a:xfrm>
            <a:prstGeom prst="straightConnector1">
              <a:avLst/>
            </a:prstGeom>
            <a:ln>
              <a:solidFill>
                <a:srgbClr val="FF66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813665" y="4647862"/>
              <a:ext cx="1246996" cy="833939"/>
            </a:xfrm>
            <a:prstGeom prst="straightConnector1">
              <a:avLst/>
            </a:prstGeom>
            <a:ln>
              <a:solidFill>
                <a:srgbClr val="3366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7200077" y="0"/>
            <a:ext cx="1541587" cy="1233269"/>
            <a:chOff x="5439833" y="0"/>
            <a:chExt cx="1541587" cy="12332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9833" y="0"/>
              <a:ext cx="1541587" cy="12332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70733" y="268776"/>
              <a:ext cx="947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Results region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295448" y="1185856"/>
            <a:ext cx="98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Radar era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4985" y="1493633"/>
            <a:ext cx="1168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Lifetime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0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69"/>
    </mc:Choice>
    <mc:Fallback xmlns="">
      <p:transition xmlns:p14="http://schemas.microsoft.com/office/powerpoint/2010/main" spd="slow" advTm="907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cs_all_rainmap_climo_trend_1979_2014_notc_spri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7571" y="0"/>
            <a:ext cx="1996215" cy="1506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277386" cy="868680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MCS Rainfall Intensity Increases</a:t>
            </a:r>
            <a:r>
              <a:rPr lang="en-US" sz="2400" dirty="0"/>
              <a:t> Associated with Stronger LLJ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82C33969-B1BB-2D47-9155-A0F1BC41AA08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8" y="5548745"/>
            <a:ext cx="7895937" cy="984885"/>
          </a:xfrm>
        </p:spPr>
        <p:txBody>
          <a:bodyPr/>
          <a:lstStyle/>
          <a:p>
            <a:pPr marL="231775" indent="-231775"/>
            <a:r>
              <a:rPr lang="en-US" dirty="0"/>
              <a:t>Moderate to heavy rain-rate (5-30 mm h</a:t>
            </a:r>
            <a:r>
              <a:rPr lang="en-US" baseline="30000" dirty="0"/>
              <a:t>-1</a:t>
            </a:r>
            <a:r>
              <a:rPr lang="en-US" dirty="0"/>
              <a:t>) become more frequent</a:t>
            </a:r>
          </a:p>
          <a:p>
            <a:pPr marL="231775" indent="-231775"/>
            <a:r>
              <a:rPr lang="en-US" dirty="0"/>
              <a:t>Low-level moistening associated with enhanced GPLLJ moisture transport, facilitating more intense MCS precipitation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26743" y="1599539"/>
            <a:ext cx="4358102" cy="3555447"/>
            <a:chOff x="4707508" y="1836712"/>
            <a:chExt cx="4226278" cy="3447900"/>
          </a:xfrm>
        </p:grpSpPr>
        <p:pic>
          <p:nvPicPr>
            <p:cNvPr id="6" name="Picture 5" descr="narr_sfc_850mb_trend_1979_2014_spring_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7508" y="2187224"/>
              <a:ext cx="4226278" cy="30973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02153" y="1836712"/>
              <a:ext cx="3153566" cy="32116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850 </a:t>
              </a:r>
              <a:r>
                <a:rPr lang="en-US" b="1" dirty="0" err="1">
                  <a:solidFill>
                    <a:schemeClr val="accent2"/>
                  </a:solidFill>
                </a:rPr>
                <a:t>hPa</a:t>
              </a:r>
              <a:r>
                <a:rPr lang="en-US" b="1" dirty="0">
                  <a:solidFill>
                    <a:schemeClr val="accent2"/>
                  </a:solidFill>
                </a:rPr>
                <a:t> Environment Trend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34700" y="3532237"/>
              <a:ext cx="671979" cy="584776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</a:rPr>
                <a:t>L–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79930" y="3590858"/>
              <a:ext cx="720670" cy="584776"/>
            </a:xfrm>
            <a:prstGeom prst="rect">
              <a:avLst/>
            </a:prstGeom>
            <a:solidFill>
              <a:srgbClr val="FFFFFF">
                <a:alpha val="72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800000"/>
                  </a:solidFill>
                </a:rPr>
                <a:t>H+</a:t>
              </a:r>
            </a:p>
          </p:txBody>
        </p:sp>
      </p:grpSp>
      <p:pic>
        <p:nvPicPr>
          <p:cNvPr id="16" name="Picture 15" descr="coop_mcs_rainmap_trend_extreme_rrpdf_1979_2014_notc_sprin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1" y="1977997"/>
            <a:ext cx="4313496" cy="35105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04198" y="3465599"/>
            <a:ext cx="1865692" cy="1257511"/>
            <a:chOff x="2364411" y="3210670"/>
            <a:chExt cx="1653112" cy="1114228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3067755" y="3579185"/>
              <a:ext cx="246424" cy="391236"/>
            </a:xfrm>
            <a:prstGeom prst="straightConnector1">
              <a:avLst/>
            </a:prstGeom>
            <a:ln w="50800" cmpd="sng">
              <a:solidFill>
                <a:schemeClr val="accent2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64411" y="3955566"/>
              <a:ext cx="82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1980s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90967" y="3210670"/>
              <a:ext cx="82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4E8"/>
                  </a:solidFill>
                </a:rPr>
                <a:t>2010s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77780" y="1599539"/>
            <a:ext cx="325193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Rainfall Intensity Trend</a:t>
            </a:r>
          </a:p>
        </p:txBody>
      </p:sp>
    </p:spTree>
    <p:extLst>
      <p:ext uri="{BB962C8B-B14F-4D97-AF65-F5344CB8AC3E}">
        <p14:creationId xmlns:p14="http://schemas.microsoft.com/office/powerpoint/2010/main" val="279415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22"/>
    </mc:Choice>
    <mc:Fallback xmlns="">
      <p:transition xmlns:p14="http://schemas.microsoft.com/office/powerpoint/2010/main" spd="slow" advTm="1573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1: Observed MCS Changes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1663901"/>
            <a:ext cx="3843154" cy="41549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i="1" dirty="0">
                <a:solidFill>
                  <a:srgbClr val="3366FF"/>
                </a:solidFill>
              </a:rPr>
              <a:t>Long-lasting MCS frequency and intensity </a:t>
            </a:r>
            <a:r>
              <a:rPr lang="en-US" dirty="0"/>
              <a:t>dominate</a:t>
            </a:r>
            <a:r>
              <a:rPr lang="en-US" i="1" dirty="0">
                <a:solidFill>
                  <a:srgbClr val="34CAFF"/>
                </a:solidFill>
              </a:rPr>
              <a:t> </a:t>
            </a:r>
            <a:r>
              <a:rPr lang="en-US" dirty="0"/>
              <a:t>the </a:t>
            </a:r>
            <a:r>
              <a:rPr lang="en-US" i="1" dirty="0">
                <a:solidFill>
                  <a:srgbClr val="3366FF"/>
                </a:solidFill>
              </a:rPr>
              <a:t>observed increase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/>
              <a:t>in springtime total and extreme rainfall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i="1" dirty="0">
                <a:solidFill>
                  <a:srgbClr val="3366FF"/>
                </a:solidFill>
              </a:rPr>
              <a:t>Surface warming enhances Great Plain Low Level Jet </a:t>
            </a:r>
            <a:r>
              <a:rPr lang="en-US" dirty="0"/>
              <a:t>moisture transport to support long-lasting MCSs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Climate models need to represent MCSs to better project future changes in hydrological extremes</a:t>
            </a:r>
          </a:p>
        </p:txBody>
      </p:sp>
      <p:pic>
        <p:nvPicPr>
          <p:cNvPr id="5" name="Picture 4" descr="illustration2_mediu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016" y="1663901"/>
            <a:ext cx="4590701" cy="3322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6913" y="5074682"/>
            <a:ext cx="4194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42424"/>
                </a:solidFill>
              </a:rPr>
              <a:t>Feng et al. (2016) </a:t>
            </a:r>
            <a:r>
              <a:rPr lang="en-US" sz="1600" b="1" i="1" dirty="0">
                <a:solidFill>
                  <a:srgbClr val="242424"/>
                </a:solidFill>
              </a:rPr>
              <a:t>Nature </a:t>
            </a:r>
            <a:r>
              <a:rPr lang="en-US" sz="1600" b="1" i="1" dirty="0" err="1">
                <a:solidFill>
                  <a:srgbClr val="242424"/>
                </a:solidFill>
              </a:rPr>
              <a:t>Commun</a:t>
            </a:r>
            <a:r>
              <a:rPr lang="en-US" sz="1600" b="1" i="1" dirty="0">
                <a:solidFill>
                  <a:srgbClr val="242424"/>
                </a:solidFill>
              </a:rPr>
              <a:t>.</a:t>
            </a:r>
            <a:endParaRPr lang="en-US" sz="1600" b="1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1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95" y="1524999"/>
            <a:ext cx="8365670" cy="4124206"/>
          </a:xfrm>
        </p:spPr>
        <p:txBody>
          <a:bodyPr/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Observed changes of MCS in the past 35 years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Trends in MCS precipitation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Large scale environmental changes</a:t>
            </a:r>
          </a:p>
          <a:p>
            <a:r>
              <a:rPr lang="en-US" sz="2800" b="1" dirty="0"/>
              <a:t>Fidelity of CPM in simulating MCSs</a:t>
            </a:r>
          </a:p>
          <a:p>
            <a:pPr lvl="1"/>
            <a:r>
              <a:rPr lang="en-US" sz="2400" dirty="0"/>
              <a:t>Regional precipitation and diurnal cycle</a:t>
            </a:r>
          </a:p>
          <a:p>
            <a:pPr lvl="1"/>
            <a:r>
              <a:rPr lang="en-US" sz="2400" dirty="0"/>
              <a:t>MCS characteristics</a:t>
            </a: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MCS environments and feedbacks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Environments supporting long-lived MCSs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MCS feedbacks and impact of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3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85799" y="3983208"/>
            <a:ext cx="5143516" cy="2726637"/>
            <a:chOff x="3985799" y="3983208"/>
            <a:chExt cx="5143516" cy="27266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7478" y="4137097"/>
              <a:ext cx="2511837" cy="233231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881390" y="6432846"/>
              <a:ext cx="2014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242424"/>
                  </a:solidFill>
                </a:rPr>
                <a:t>Kendon</a:t>
              </a:r>
              <a:r>
                <a:rPr lang="en-US" sz="1200" b="1" dirty="0">
                  <a:solidFill>
                    <a:srgbClr val="242424"/>
                  </a:solidFill>
                </a:rPr>
                <a:t> et al. (2014) NCC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2756" y="4137097"/>
              <a:ext cx="2432529" cy="233231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69387" y="3983208"/>
              <a:ext cx="200059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Change in CPM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53485" y="3983208"/>
              <a:ext cx="2089931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Change in GCM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3358274" y="4935066"/>
              <a:ext cx="1508965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2"/>
                  </a:solidFill>
                </a:rPr>
                <a:t>Max Rainfall (mm h</a:t>
              </a:r>
              <a:r>
                <a:rPr lang="en-US" sz="1050" baseline="30000" dirty="0">
                  <a:solidFill>
                    <a:schemeClr val="accent2"/>
                  </a:solidFill>
                </a:rPr>
                <a:t>-1</a:t>
              </a:r>
              <a:r>
                <a:rPr lang="en-US" sz="1050" dirty="0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5926592" y="4918509"/>
              <a:ext cx="1508965" cy="25391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2"/>
                  </a:solidFill>
                </a:rPr>
                <a:t>Max Rainfall (mm h</a:t>
              </a:r>
              <a:r>
                <a:rPr lang="en-US" sz="1050" baseline="30000" dirty="0">
                  <a:solidFill>
                    <a:schemeClr val="accent2"/>
                  </a:solidFill>
                </a:rPr>
                <a:t>-1</a:t>
              </a:r>
              <a:r>
                <a:rPr lang="en-US" sz="1050" dirty="0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11481" y="6000378"/>
              <a:ext cx="1249060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2"/>
                  </a:solidFill>
                </a:rPr>
                <a:t>Rainfall Duration (hour)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34538" y="5999549"/>
              <a:ext cx="1249060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2"/>
                  </a:solidFill>
                </a:rPr>
                <a:t>Rainfall Duration (hour)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CPM in Regional Climate Modeling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321" y="1724162"/>
            <a:ext cx="3572788" cy="3650230"/>
          </a:xfrm>
        </p:spPr>
        <p:txBody>
          <a:bodyPr/>
          <a:lstStyle/>
          <a:p>
            <a:r>
              <a:rPr lang="en-US" sz="1800" b="1" dirty="0"/>
              <a:t>Convection Permitting Model (CPM) benefits 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Prein</a:t>
            </a:r>
            <a:r>
              <a:rPr lang="en-US" sz="1400" dirty="0">
                <a:solidFill>
                  <a:schemeClr val="tx1"/>
                </a:solidFill>
              </a:rPr>
              <a:t> et al. 2015)</a:t>
            </a:r>
            <a:r>
              <a:rPr lang="en-US" sz="1800" dirty="0"/>
              <a:t>:</a:t>
            </a:r>
          </a:p>
          <a:p>
            <a:pPr marL="568325" lvl="1" indent="-223838"/>
            <a:r>
              <a:rPr lang="en-US" sz="1600" dirty="0"/>
              <a:t>More realistic summertime </a:t>
            </a:r>
            <a:r>
              <a:rPr lang="en-US" sz="1600" b="1" dirty="0"/>
              <a:t>diurnal cycle</a:t>
            </a:r>
            <a:r>
              <a:rPr lang="en-US" sz="1600" dirty="0"/>
              <a:t> of precipitation</a:t>
            </a:r>
          </a:p>
          <a:p>
            <a:pPr marL="568325" lvl="1" indent="-223838"/>
            <a:r>
              <a:rPr lang="en-US" sz="1600" dirty="0"/>
              <a:t>Better representation of </a:t>
            </a:r>
            <a:r>
              <a:rPr lang="en-US" sz="1600" b="1" dirty="0"/>
              <a:t>extreme hourly precipitation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</a:p>
          <a:p>
            <a:r>
              <a:rPr lang="en-US" sz="1800" dirty="0"/>
              <a:t>CPM projects </a:t>
            </a:r>
            <a:r>
              <a:rPr lang="en-US" sz="1800" b="1" dirty="0"/>
              <a:t>more short-duration summertime heavy precipitation in future climate (Europe)</a:t>
            </a:r>
            <a:r>
              <a:rPr lang="en-US" sz="1800" dirty="0"/>
              <a:t>, such change is absent in coarse resolution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929" y="1439512"/>
            <a:ext cx="2363566" cy="21097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55187" y="1222689"/>
            <a:ext cx="229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242424"/>
                </a:solidFill>
              </a:defRPr>
            </a:lvl1pPr>
          </a:lstStyle>
          <a:p>
            <a:pPr algn="ctr"/>
            <a:r>
              <a:rPr lang="en-US" dirty="0"/>
              <a:t>Precipitation Diurnal Cycle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545285" y="1433963"/>
            <a:ext cx="2598715" cy="2263266"/>
            <a:chOff x="4747384" y="1701800"/>
            <a:chExt cx="4079116" cy="3454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0528" y="1701800"/>
              <a:ext cx="3865972" cy="3454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7384" y="2364092"/>
              <a:ext cx="321287" cy="1604214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7077672" y="1222689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242424"/>
                </a:solidFill>
              </a:defRPr>
            </a:lvl1pPr>
          </a:lstStyle>
          <a:p>
            <a:r>
              <a:rPr lang="en-US" dirty="0"/>
              <a:t>Precipitation Intensity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3474" y="3604621"/>
            <a:ext cx="1588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Ban et al. (2014) JGR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79627" y="2765052"/>
            <a:ext cx="60352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GCM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66899" y="1530466"/>
            <a:ext cx="583626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242424"/>
                </a:solidFill>
              </a:rPr>
              <a:t>Obs</a:t>
            </a:r>
            <a:endParaRPr lang="en-US" sz="1400" dirty="0">
              <a:solidFill>
                <a:srgbClr val="242424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CPM</a:t>
            </a:r>
          </a:p>
        </p:txBody>
      </p:sp>
      <p:cxnSp>
        <p:nvCxnSpPr>
          <p:cNvPr id="28" name="Straight Arrow Connector 27"/>
          <p:cNvCxnSpPr>
            <a:stCxn id="17" idx="0"/>
          </p:cNvCxnSpPr>
          <p:nvPr/>
        </p:nvCxnSpPr>
        <p:spPr>
          <a:xfrm flipV="1">
            <a:off x="5881390" y="2406748"/>
            <a:ext cx="0" cy="358304"/>
          </a:xfrm>
          <a:prstGeom prst="straightConnector1">
            <a:avLst/>
          </a:prstGeom>
          <a:ln w="25400" cmpd="sng">
            <a:solidFill>
              <a:srgbClr val="0000FF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>
            <a:off x="5150525" y="1792076"/>
            <a:ext cx="490585" cy="179632"/>
          </a:xfrm>
          <a:prstGeom prst="straightConnector1">
            <a:avLst/>
          </a:prstGeom>
          <a:ln w="25400" cmpd="sng">
            <a:solidFill>
              <a:srgbClr val="FF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438416" y="4210929"/>
            <a:ext cx="2144552" cy="1172114"/>
            <a:chOff x="4438416" y="4210929"/>
            <a:chExt cx="2144552" cy="1172114"/>
          </a:xfrm>
        </p:grpSpPr>
        <p:sp>
          <p:nvSpPr>
            <p:cNvPr id="34" name="Oval 33"/>
            <p:cNvSpPr/>
            <p:nvPr/>
          </p:nvSpPr>
          <p:spPr>
            <a:xfrm rot="1784026">
              <a:off x="4438416" y="4210929"/>
              <a:ext cx="554704" cy="886124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63262" y="4644379"/>
              <a:ext cx="13197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More frequent short-duration heavy rain</a:t>
              </a:r>
            </a:p>
          </p:txBody>
        </p:sp>
        <p:cxnSp>
          <p:nvCxnSpPr>
            <p:cNvPr id="39" name="Straight Arrow Connector 38"/>
            <p:cNvCxnSpPr>
              <a:endCxn id="34" idx="6"/>
            </p:cNvCxnSpPr>
            <p:nvPr/>
          </p:nvCxnSpPr>
          <p:spPr>
            <a:xfrm flipH="1" flipV="1">
              <a:off x="4956604" y="4791549"/>
              <a:ext cx="354448" cy="136479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997690" y="4201317"/>
            <a:ext cx="1899387" cy="886124"/>
            <a:chOff x="6997690" y="4201317"/>
            <a:chExt cx="1899387" cy="886124"/>
          </a:xfrm>
        </p:grpSpPr>
        <p:sp>
          <p:nvSpPr>
            <p:cNvPr id="30" name="TextBox 29"/>
            <p:cNvSpPr txBox="1"/>
            <p:nvPr/>
          </p:nvSpPr>
          <p:spPr>
            <a:xfrm>
              <a:off x="7577371" y="4529939"/>
              <a:ext cx="13197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No change in GCM</a:t>
              </a:r>
            </a:p>
          </p:txBody>
        </p:sp>
        <p:sp>
          <p:nvSpPr>
            <p:cNvPr id="32" name="Oval 31"/>
            <p:cNvSpPr/>
            <p:nvPr/>
          </p:nvSpPr>
          <p:spPr>
            <a:xfrm rot="1784026">
              <a:off x="6997690" y="4201317"/>
              <a:ext cx="554704" cy="886124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419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15908" y="1106425"/>
            <a:ext cx="4228091" cy="2627826"/>
            <a:chOff x="4212480" y="1282162"/>
            <a:chExt cx="4941036" cy="3070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2480" y="1629643"/>
              <a:ext cx="4941036" cy="27234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65280" y="1282162"/>
              <a:ext cx="2435434" cy="4316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Model Domain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01236" y="2631883"/>
              <a:ext cx="1691829" cy="7553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Evaluation Area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8" y="278811"/>
            <a:ext cx="6629400" cy="868680"/>
          </a:xfrm>
        </p:spPr>
        <p:txBody>
          <a:bodyPr/>
          <a:lstStyle/>
          <a:p>
            <a:r>
              <a:rPr lang="en-US" sz="2800" dirty="0"/>
              <a:t>WRF Model Setup and </a:t>
            </a:r>
            <a:br>
              <a:rPr lang="en-US" sz="2800" dirty="0"/>
            </a:br>
            <a:r>
              <a:rPr lang="en-US" sz="2800" dirty="0"/>
              <a:t>Observational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8" y="1370584"/>
            <a:ext cx="5102015" cy="677108"/>
          </a:xfrm>
        </p:spPr>
        <p:txBody>
          <a:bodyPr/>
          <a:lstStyle/>
          <a:p>
            <a:r>
              <a:rPr lang="en-US" b="1" dirty="0"/>
              <a:t>Model</a:t>
            </a:r>
            <a:r>
              <a:rPr lang="en-US" dirty="0"/>
              <a:t> domain: 3800x2400 km</a:t>
            </a:r>
          </a:p>
          <a:p>
            <a:r>
              <a:rPr lang="en-US" dirty="0"/>
              <a:t>Initialized on May 1, continuous run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19377"/>
              </p:ext>
            </p:extLst>
          </p:nvPr>
        </p:nvGraphicFramePr>
        <p:xfrm>
          <a:off x="425101" y="2231628"/>
          <a:ext cx="4422478" cy="144158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81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14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7954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4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95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May-Aug</a:t>
                      </a:r>
                      <a:r>
                        <a:rPr lang="en-US" sz="1600" b="0" i="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954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rgbClr val="242424"/>
                          </a:solidFill>
                          <a:latin typeface="Arial"/>
                          <a:cs typeface="Arial"/>
                        </a:rPr>
                        <a:t>Microphysics (MP)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Morrison,</a:t>
                      </a:r>
                      <a:r>
                        <a:rPr lang="en-US" sz="1600" b="1" i="0" baseline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 Thompson</a:t>
                      </a:r>
                      <a:endParaRPr lang="en-US" sz="1600" b="1" i="0" dirty="0">
                        <a:solidFill>
                          <a:schemeClr val="accent2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724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Lateral</a:t>
                      </a:r>
                      <a:r>
                        <a:rPr lang="en-US" sz="1600" b="0" i="0" baseline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 forcing</a:t>
                      </a:r>
                      <a:endParaRPr lang="en-US" sz="1600" b="0" i="0" dirty="0">
                        <a:solidFill>
                          <a:schemeClr val="accent2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GFS final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274318" y="3911079"/>
            <a:ext cx="5078440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GOES satellite data</a:t>
            </a:r>
          </a:p>
          <a:p>
            <a:pPr lvl="1"/>
            <a:r>
              <a:rPr lang="el-GR" dirty="0"/>
              <a:t>Δx</a:t>
            </a:r>
            <a:r>
              <a:rPr lang="en-US" dirty="0"/>
              <a:t> = 4 km, 30 min T</a:t>
            </a:r>
            <a:r>
              <a:rPr lang="en-US" baseline="-25000" dirty="0"/>
              <a:t>IR</a:t>
            </a:r>
            <a:r>
              <a:rPr lang="en-US" dirty="0"/>
              <a:t> </a:t>
            </a:r>
          </a:p>
          <a:p>
            <a:r>
              <a:rPr lang="en-US" b="1" dirty="0"/>
              <a:t>NSSL MRMS National Radar Product</a:t>
            </a:r>
          </a:p>
          <a:p>
            <a:pPr lvl="1"/>
            <a:r>
              <a:rPr lang="en-US" dirty="0"/>
              <a:t>3-D Mosaic Reflectivity data</a:t>
            </a:r>
          </a:p>
          <a:p>
            <a:pPr lvl="1"/>
            <a:r>
              <a:rPr lang="el-GR" dirty="0"/>
              <a:t>Δx</a:t>
            </a:r>
            <a:r>
              <a:rPr lang="en-US" dirty="0"/>
              <a:t> = 1 km, 31 vertical level: 0.5-18km</a:t>
            </a:r>
          </a:p>
          <a:p>
            <a:pPr lvl="1"/>
            <a:r>
              <a:rPr lang="en-US" dirty="0"/>
              <a:t>Q2 gauge bias-adjusted 1-hourly rainfall</a:t>
            </a:r>
          </a:p>
          <a:p>
            <a:pPr lvl="1"/>
            <a:r>
              <a:rPr lang="en-US" b="1" dirty="0"/>
              <a:t>All radar data </a:t>
            </a:r>
            <a:r>
              <a:rPr lang="en-US" b="1" dirty="0" err="1"/>
              <a:t>regridded</a:t>
            </a:r>
            <a:r>
              <a:rPr lang="en-US" b="1" dirty="0"/>
              <a:t> to 4 km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89937" y="3367176"/>
            <a:ext cx="2694101" cy="3354298"/>
            <a:chOff x="6189937" y="3367176"/>
            <a:chExt cx="2694101" cy="33542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9937" y="4243397"/>
              <a:ext cx="2694101" cy="24780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33898" y="3915131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</a:rPr>
                <a:t>Radar Coverage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>
              <a:off x="6271586" y="3367176"/>
              <a:ext cx="174977" cy="877220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>
              <a:off x="8215850" y="3367176"/>
              <a:ext cx="580855" cy="853643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95568D-1552-2D40-846F-FE6F2A677EE1}"/>
              </a:ext>
            </a:extLst>
          </p:cNvPr>
          <p:cNvSpPr txBox="1"/>
          <p:nvPr/>
        </p:nvSpPr>
        <p:spPr>
          <a:xfrm>
            <a:off x="2395330" y="6427009"/>
            <a:ext cx="3794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Radar data provided by Prof. </a:t>
            </a:r>
            <a:r>
              <a:rPr lang="en-US" sz="1400" dirty="0" err="1"/>
              <a:t>Xiquan</a:t>
            </a:r>
            <a:r>
              <a:rPr lang="en-US" sz="1400" dirty="0"/>
              <a:t> Dong</a:t>
            </a:r>
          </a:p>
        </p:txBody>
      </p:sp>
    </p:spTree>
    <p:extLst>
      <p:ext uri="{BB962C8B-B14F-4D97-AF65-F5344CB8AC3E}">
        <p14:creationId xmlns:p14="http://schemas.microsoft.com/office/powerpoint/2010/main" val="7708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5"/>
    </mc:Choice>
    <mc:Fallback xmlns="">
      <p:transition xmlns:p14="http://schemas.microsoft.com/office/powerpoint/2010/main" spd="slow" advTm="357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1373"/>
            <a:ext cx="9144000" cy="2743200"/>
          </a:xfrm>
          <a:prstGeom prst="rect">
            <a:avLst/>
          </a:prstGeom>
        </p:spPr>
      </p:pic>
      <p:pic>
        <p:nvPicPr>
          <p:cNvPr id="6" name="Picture 5" descr="nmq_wrf2run_cappi_20110521_0000_lineA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1373"/>
            <a:ext cx="9144000" cy="2743200"/>
          </a:xfrm>
          <a:prstGeom prst="rect">
            <a:avLst/>
          </a:prstGeom>
        </p:spPr>
      </p:pic>
      <p:pic>
        <p:nvPicPr>
          <p:cNvPr id="29" name="Picture 28" descr="nmq_wrf2run_cross1_20110521_00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7939"/>
            <a:ext cx="9144000" cy="2279904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320" y="1256145"/>
            <a:ext cx="8595360" cy="51723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Model is able to simulate convective/stratiform aspects of MCS with varying level of details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44547" y="4732402"/>
            <a:ext cx="7629749" cy="1635300"/>
            <a:chOff x="578556" y="4889090"/>
            <a:chExt cx="7629749" cy="1635300"/>
          </a:xfrm>
        </p:grpSpPr>
        <p:grpSp>
          <p:nvGrpSpPr>
            <p:cNvPr id="2" name="Group 1"/>
            <p:cNvGrpSpPr/>
            <p:nvPr/>
          </p:nvGrpSpPr>
          <p:grpSpPr>
            <a:xfrm>
              <a:off x="578556" y="4892040"/>
              <a:ext cx="2147541" cy="1632349"/>
              <a:chOff x="578556" y="4892040"/>
              <a:chExt cx="2147541" cy="163234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653305" y="4892040"/>
                <a:ext cx="1072792" cy="307777"/>
              </a:xfrm>
              <a:prstGeom prst="rect">
                <a:avLst/>
              </a:prstGeom>
              <a:solidFill>
                <a:srgbClr val="FFFFFF">
                  <a:alpha val="88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Convective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7497" y="5053924"/>
                <a:ext cx="9627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Stratiform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189701" y="5207813"/>
                <a:ext cx="378992" cy="1316576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78556" y="5372309"/>
                <a:ext cx="1578330" cy="1152079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420673" y="4892041"/>
              <a:ext cx="2108600" cy="1632349"/>
              <a:chOff x="3420673" y="4892041"/>
              <a:chExt cx="2108600" cy="163234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456481" y="4892041"/>
                <a:ext cx="1072792" cy="307777"/>
              </a:xfrm>
              <a:prstGeom prst="rect">
                <a:avLst/>
              </a:prstGeom>
              <a:solidFill>
                <a:srgbClr val="FFFFFF">
                  <a:alpha val="88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Convective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420673" y="5053925"/>
                <a:ext cx="9627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Stratiform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970456" y="5207814"/>
                <a:ext cx="430386" cy="1316576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547090" y="5372310"/>
                <a:ext cx="1389946" cy="1152079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964301" y="4889090"/>
              <a:ext cx="2244004" cy="1632349"/>
              <a:chOff x="3017901" y="4892041"/>
              <a:chExt cx="2244004" cy="1632349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189113" y="4892041"/>
                <a:ext cx="1072792" cy="307777"/>
              </a:xfrm>
              <a:prstGeom prst="rect">
                <a:avLst/>
              </a:prstGeom>
              <a:solidFill>
                <a:srgbClr val="FFFFFF">
                  <a:alpha val="88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Convective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93147" y="5053925"/>
                <a:ext cx="9627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</a:rPr>
                  <a:t>Stratiform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593849" y="5207814"/>
                <a:ext cx="342900" cy="1316576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017901" y="5372310"/>
                <a:ext cx="1555045" cy="1152079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575338" y="1713320"/>
            <a:ext cx="24167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Observation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25730" y="1713320"/>
            <a:ext cx="2406592" cy="338554"/>
          </a:xfrm>
          <a:prstGeom prst="rect">
            <a:avLst/>
          </a:prstGeom>
          <a:solidFill>
            <a:srgbClr val="FC513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Morrison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7169" y="1713320"/>
            <a:ext cx="2427641" cy="338554"/>
          </a:xfrm>
          <a:prstGeom prst="rect">
            <a:avLst/>
          </a:prstGeom>
          <a:solidFill>
            <a:srgbClr val="1976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Thompson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Example of MCS Structure</a:t>
            </a:r>
          </a:p>
        </p:txBody>
      </p:sp>
    </p:spTree>
    <p:extLst>
      <p:ext uri="{BB962C8B-B14F-4D97-AF65-F5344CB8AC3E}">
        <p14:creationId xmlns:p14="http://schemas.microsoft.com/office/powerpoint/2010/main" val="23398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0110618-23_20110619-2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639" b="33377"/>
          <a:stretch/>
        </p:blipFill>
        <p:spPr>
          <a:xfrm>
            <a:off x="1103267" y="1294162"/>
            <a:ext cx="6904118" cy="4279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54972"/>
            <a:ext cx="6629400" cy="567901"/>
          </a:xfrm>
        </p:spPr>
        <p:txBody>
          <a:bodyPr/>
          <a:lstStyle/>
          <a:p>
            <a:r>
              <a:rPr lang="en-US" sz="2800" dirty="0"/>
              <a:t>Identify and Track Robust MCSs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7584" y="1375000"/>
            <a:ext cx="943701" cy="274179"/>
          </a:xfrm>
          <a:prstGeom prst="rect">
            <a:avLst/>
          </a:prstGeom>
          <a:solidFill>
            <a:srgbClr val="09ED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Satellite T</a:t>
            </a:r>
            <a:r>
              <a:rPr lang="en-US" sz="1050" b="1" baseline="-25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1193" y="3507922"/>
            <a:ext cx="1430092" cy="274179"/>
          </a:xfrm>
          <a:prstGeom prst="rect">
            <a:avLst/>
          </a:prstGeom>
          <a:solidFill>
            <a:srgbClr val="17FF5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Radar Reflectivity</a:t>
            </a:r>
            <a:endParaRPr lang="en-US" sz="1050" b="1" baseline="-25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8746" y="1340693"/>
            <a:ext cx="1342034" cy="253916"/>
          </a:xfrm>
          <a:prstGeom prst="rect">
            <a:avLst/>
          </a:prstGeom>
          <a:solidFill>
            <a:srgbClr val="09ED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Cloud Shield Area</a:t>
            </a:r>
            <a:endParaRPr lang="en-US" sz="1050" b="1" baseline="-25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1492" y="3420481"/>
            <a:ext cx="1049288" cy="274179"/>
          </a:xfrm>
          <a:prstGeom prst="rect">
            <a:avLst/>
          </a:prstGeom>
          <a:solidFill>
            <a:srgbClr val="17FF5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Precip</a:t>
            </a:r>
            <a:r>
              <a:rPr lang="en-US" sz="105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Area</a:t>
            </a:r>
            <a:endParaRPr lang="en-US" sz="1050" b="1" baseline="-25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1607" y="913388"/>
            <a:ext cx="3350089" cy="39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Example </a:t>
            </a:r>
            <a:r>
              <a:rPr lang="en-US">
                <a:solidFill>
                  <a:schemeClr val="accent2"/>
                </a:solidFill>
              </a:rPr>
              <a:t>MCS Event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5867" y="5039236"/>
            <a:ext cx="425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Pre-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Conv</a:t>
            </a:r>
            <a:endParaRPr lang="en-US" sz="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97061" y="5146958"/>
            <a:ext cx="6244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Genesis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69268" y="5131570"/>
            <a:ext cx="6244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Mature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20692" y="5133688"/>
            <a:ext cx="486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Decay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0846" y="5544735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Time (hour)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8694" y="5544735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Longitude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idx="1"/>
          </p:nvPr>
        </p:nvSpPr>
        <p:spPr>
          <a:xfrm>
            <a:off x="360363" y="5869151"/>
            <a:ext cx="8189871" cy="800069"/>
          </a:xfrm>
        </p:spPr>
        <p:txBody>
          <a:bodyPr/>
          <a:lstStyle/>
          <a:p>
            <a:r>
              <a:rPr lang="en-US" dirty="0"/>
              <a:t>Feature tracking using satellite cloud shield and radar reflectivity</a:t>
            </a:r>
          </a:p>
          <a:p>
            <a:r>
              <a:rPr lang="en-US" dirty="0"/>
              <a:t>Obtain evolution of convective/stratiform structure, precipitation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07904" y="3106371"/>
            <a:ext cx="98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Time Series</a:t>
            </a:r>
          </a:p>
        </p:txBody>
      </p:sp>
      <p:sp>
        <p:nvSpPr>
          <p:cNvPr id="32" name="Right Brace 31"/>
          <p:cNvSpPr/>
          <p:nvPr/>
        </p:nvSpPr>
        <p:spPr>
          <a:xfrm>
            <a:off x="7954976" y="1705186"/>
            <a:ext cx="342900" cy="3448703"/>
          </a:xfrm>
          <a:prstGeom prst="rightBrace">
            <a:avLst>
              <a:gd name="adj1" fmla="val 56818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139179" y="3080739"/>
            <a:ext cx="126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Snap-shots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8" name="Right Brace 37"/>
          <p:cNvSpPr/>
          <p:nvPr/>
        </p:nvSpPr>
        <p:spPr>
          <a:xfrm flipH="1">
            <a:off x="891345" y="1705187"/>
            <a:ext cx="342900" cy="3448703"/>
          </a:xfrm>
          <a:prstGeom prst="rightBrace">
            <a:avLst>
              <a:gd name="adj1" fmla="val 56818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CREF_42.570000-104.79000135.259998_1_0_0_none_20140605113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b="19229"/>
          <a:stretch/>
        </p:blipFill>
        <p:spPr>
          <a:xfrm>
            <a:off x="4859670" y="4081399"/>
            <a:ext cx="3810684" cy="2197705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274320" y="201168"/>
            <a:ext cx="5884912" cy="868680"/>
          </a:xfrm>
        </p:spPr>
        <p:txBody>
          <a:bodyPr/>
          <a:lstStyle/>
          <a:p>
            <a:r>
              <a:rPr lang="en-US" sz="2800" dirty="0"/>
              <a:t>What is a Mesoscale Convective System (MCS)?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82C33969-B1BB-2D47-9155-A0F1BC41AA08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2226" y="3892969"/>
            <a:ext cx="12770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Courtesy: CIMSS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9670" y="6213399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Courtesy: NSSL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307385" y="4357077"/>
            <a:ext cx="0" cy="1582615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10779" y="4893463"/>
            <a:ext cx="136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L &gt; 600 km</a:t>
            </a:r>
          </a:p>
        </p:txBody>
      </p:sp>
      <p:pic>
        <p:nvPicPr>
          <p:cNvPr id="7" name="Picture 6" descr="cent_plains_20110521233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8200" r="6415" b="24335"/>
          <a:stretch/>
        </p:blipFill>
        <p:spPr>
          <a:xfrm>
            <a:off x="912349" y="4081399"/>
            <a:ext cx="3460834" cy="21977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13931" y="4708797"/>
            <a:ext cx="123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L &lt; 50 km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9304" y="5464709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Kansas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7318" y="5474619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Kansas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2349" y="6025188"/>
            <a:ext cx="11798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/>
                </a:solidFill>
              </a:rPr>
              <a:t>Courtesy: UCAR</a:t>
            </a:r>
          </a:p>
        </p:txBody>
      </p:sp>
      <p:pic>
        <p:nvPicPr>
          <p:cNvPr id="9" name="Picture 8" descr="ISS006-E-410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1771334"/>
            <a:ext cx="3393467" cy="2310065"/>
          </a:xfrm>
          <a:prstGeom prst="rect">
            <a:avLst/>
          </a:prstGeom>
        </p:spPr>
      </p:pic>
      <p:pic>
        <p:nvPicPr>
          <p:cNvPr id="10" name="Picture 9" descr="ISS009-E-1146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6" t="49898" b="3406"/>
          <a:stretch/>
        </p:blipFill>
        <p:spPr>
          <a:xfrm>
            <a:off x="4724400" y="1592036"/>
            <a:ext cx="4324435" cy="24123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571" y="4145661"/>
            <a:ext cx="139189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Radar Rainfall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6382" y="1229963"/>
            <a:ext cx="268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Isolated Thunderstorm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08237" y="1228601"/>
            <a:ext cx="353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Mesoscale Convective System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571" y="1783401"/>
            <a:ext cx="113211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ISS Photo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0366" y="6359143"/>
            <a:ext cx="2191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Usually last 1-3 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36472" y="6356350"/>
            <a:ext cx="2305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Usually last 6-24 hour</a:t>
            </a:r>
          </a:p>
        </p:txBody>
      </p:sp>
    </p:spTree>
    <p:extLst>
      <p:ext uri="{BB962C8B-B14F-4D97-AF65-F5344CB8AC3E}">
        <p14:creationId xmlns:p14="http://schemas.microsoft.com/office/powerpoint/2010/main" val="59915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71"/>
          <a:stretch/>
        </p:blipFill>
        <p:spPr bwMode="auto">
          <a:xfrm>
            <a:off x="30937" y="1817339"/>
            <a:ext cx="9082126" cy="25360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MCS Tracks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4969169"/>
            <a:ext cx="8467344" cy="1181862"/>
          </a:xfrm>
        </p:spPr>
        <p:txBody>
          <a:bodyPr/>
          <a:lstStyle/>
          <a:p>
            <a:r>
              <a:rPr lang="en-US" sz="2400" dirty="0" err="1"/>
              <a:t>Morr</a:t>
            </a:r>
            <a:r>
              <a:rPr lang="en-US" sz="2400" dirty="0"/>
              <a:t> produces a few more high precipitation MCSs than Thom</a:t>
            </a:r>
          </a:p>
          <a:p>
            <a:r>
              <a:rPr lang="en-US" sz="2400" dirty="0"/>
              <a:t>Thom has fewer MCSs in Southern Great Plains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4053" y="4298621"/>
            <a:ext cx="490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Tracks colored by accumulated precipitation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977472" y="2667205"/>
            <a:ext cx="1553379" cy="1057619"/>
          </a:xfrm>
          <a:prstGeom prst="ellipse">
            <a:avLst/>
          </a:prstGeom>
          <a:noFill/>
          <a:ln w="28575">
            <a:solidFill>
              <a:srgbClr val="0432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80801" y="3128578"/>
            <a:ext cx="1388125" cy="820450"/>
          </a:xfrm>
          <a:prstGeom prst="ellipse">
            <a:avLst/>
          </a:prstGeom>
          <a:noFill/>
          <a:ln w="28575">
            <a:solidFill>
              <a:srgbClr val="0432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9783" y="1478785"/>
            <a:ext cx="15435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Observation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79289" y="1478785"/>
            <a:ext cx="1648831" cy="338554"/>
          </a:xfrm>
          <a:prstGeom prst="rect">
            <a:avLst/>
          </a:prstGeom>
          <a:solidFill>
            <a:srgbClr val="FC513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Morrison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35025" y="1478785"/>
            <a:ext cx="1726011" cy="338554"/>
          </a:xfrm>
          <a:prstGeom prst="rect">
            <a:avLst/>
          </a:prstGeom>
          <a:solidFill>
            <a:srgbClr val="1976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Thompson</a:t>
            </a:r>
          </a:p>
        </p:txBody>
      </p:sp>
    </p:spTree>
    <p:extLst>
      <p:ext uri="{BB962C8B-B14F-4D97-AF65-F5344CB8AC3E}">
        <p14:creationId xmlns:p14="http://schemas.microsoft.com/office/powerpoint/2010/main" val="413294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59175"/>
            <a:ext cx="6629400" cy="868680"/>
          </a:xfrm>
        </p:spPr>
        <p:txBody>
          <a:bodyPr/>
          <a:lstStyle/>
          <a:p>
            <a:r>
              <a:rPr lang="en-US" sz="2800" dirty="0"/>
              <a:t>Seasonal MCS Rain Amount Comparable to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48" y="5860878"/>
            <a:ext cx="8221934" cy="962933"/>
          </a:xfrm>
        </p:spPr>
        <p:txBody>
          <a:bodyPr>
            <a:normAutofit/>
          </a:bodyPr>
          <a:lstStyle/>
          <a:p>
            <a:r>
              <a:rPr lang="en-US" b="1" dirty="0"/>
              <a:t>MCS rainfall amount: </a:t>
            </a:r>
            <a:r>
              <a:rPr lang="en-US" dirty="0" err="1">
                <a:solidFill>
                  <a:srgbClr val="FC513F"/>
                </a:solidFill>
              </a:rPr>
              <a:t>Morr</a:t>
            </a:r>
            <a:r>
              <a:rPr lang="en-US" dirty="0">
                <a:solidFill>
                  <a:srgbClr val="FC513F"/>
                </a:solidFill>
              </a:rPr>
              <a:t>: +13%, </a:t>
            </a:r>
            <a:r>
              <a:rPr lang="en-US" dirty="0">
                <a:solidFill>
                  <a:srgbClr val="1976FF"/>
                </a:solidFill>
              </a:rPr>
              <a:t>Thom: -20%</a:t>
            </a:r>
          </a:p>
          <a:p>
            <a:r>
              <a:rPr lang="en-US" b="1" dirty="0"/>
              <a:t>MCS rainfall % to total: </a:t>
            </a:r>
            <a:r>
              <a:rPr lang="en-US" dirty="0" err="1"/>
              <a:t>Obs</a:t>
            </a:r>
            <a:r>
              <a:rPr lang="en-US" dirty="0"/>
              <a:t>: 46%, </a:t>
            </a:r>
            <a:r>
              <a:rPr lang="en-US" dirty="0" err="1">
                <a:solidFill>
                  <a:srgbClr val="FC513F"/>
                </a:solidFill>
              </a:rPr>
              <a:t>Morr</a:t>
            </a:r>
            <a:r>
              <a:rPr lang="en-US" dirty="0">
                <a:solidFill>
                  <a:srgbClr val="FC513F"/>
                </a:solidFill>
              </a:rPr>
              <a:t>: 54%, </a:t>
            </a:r>
            <a:r>
              <a:rPr lang="en-US" dirty="0">
                <a:solidFill>
                  <a:srgbClr val="1976FF"/>
                </a:solidFill>
              </a:rPr>
              <a:t>Thom: 43%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71DBFD2-A27F-6443-ACBB-305A995B267C}"/>
              </a:ext>
            </a:extLst>
          </p:cNvPr>
          <p:cNvGrpSpPr/>
          <p:nvPr/>
        </p:nvGrpSpPr>
        <p:grpSpPr>
          <a:xfrm>
            <a:off x="274320" y="1644559"/>
            <a:ext cx="8540904" cy="1998373"/>
            <a:chOff x="274320" y="1644559"/>
            <a:chExt cx="8540904" cy="19983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30CBB90-7B18-7D46-94CD-225166655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061" b="34764"/>
            <a:stretch/>
          </p:blipFill>
          <p:spPr>
            <a:xfrm>
              <a:off x="1408627" y="1644559"/>
              <a:ext cx="7406597" cy="19983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4320" y="2287119"/>
              <a:ext cx="980358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Rain Amount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36500" y="1306005"/>
            <a:ext cx="15435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Observation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2604" y="1306005"/>
            <a:ext cx="1648831" cy="338554"/>
          </a:xfrm>
          <a:prstGeom prst="rect">
            <a:avLst/>
          </a:prstGeom>
          <a:solidFill>
            <a:srgbClr val="FC513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Morrison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84837" y="1306005"/>
            <a:ext cx="1726011" cy="338554"/>
          </a:xfrm>
          <a:prstGeom prst="rect">
            <a:avLst/>
          </a:prstGeom>
          <a:solidFill>
            <a:srgbClr val="1976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Thompson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9EB3934-8094-3B4D-9766-2FD72D87FBF7}"/>
              </a:ext>
            </a:extLst>
          </p:cNvPr>
          <p:cNvGrpSpPr/>
          <p:nvPr/>
        </p:nvGrpSpPr>
        <p:grpSpPr>
          <a:xfrm>
            <a:off x="268188" y="3642932"/>
            <a:ext cx="8547036" cy="2084287"/>
            <a:chOff x="268188" y="3642932"/>
            <a:chExt cx="8547036" cy="20842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2342408-8C8E-6D44-9D96-6EAB6266D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398"/>
            <a:stretch/>
          </p:blipFill>
          <p:spPr>
            <a:xfrm>
              <a:off x="1408627" y="3642932"/>
              <a:ext cx="7406597" cy="20842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8188" y="4010339"/>
              <a:ext cx="1021867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% Total Rainfall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9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16"/>
    </mc:Choice>
    <mc:Fallback xmlns="">
      <p:transition xmlns:p14="http://schemas.microsoft.com/office/powerpoint/2010/main" spd="slow" advTm="7831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8806CC-795C-334C-93F5-85FB07475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0579" b="49932"/>
          <a:stretch/>
        </p:blipFill>
        <p:spPr>
          <a:xfrm>
            <a:off x="4182219" y="1265034"/>
            <a:ext cx="4528205" cy="4580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A461A4-00D3-D049-B865-AF112AD37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9868" b="50597"/>
          <a:stretch/>
        </p:blipFill>
        <p:spPr>
          <a:xfrm>
            <a:off x="4114885" y="1265035"/>
            <a:ext cx="4590683" cy="4517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MCS Extreme Precipitation on Hourly Time-scale are Reproduced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1" y="1600200"/>
            <a:ext cx="3595712" cy="3877985"/>
          </a:xfrm>
        </p:spPr>
        <p:txBody>
          <a:bodyPr/>
          <a:lstStyle/>
          <a:p>
            <a:r>
              <a:rPr lang="en-US" dirty="0"/>
              <a:t>PDF of MCS precipitation intensity generally agrees well with observations across various regions of central U.S.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Tendency for MCS to produce more frequent extreme rainfall intensity than non-MCS is captured by the model</a:t>
            </a:r>
          </a:p>
          <a:p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51504">
            <a:off x="7532008" y="3497646"/>
            <a:ext cx="249459" cy="479920"/>
          </a:xfrm>
          <a:prstGeom prst="downArrow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56737" y="308246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MCS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F94187B-302D-D644-9A2A-E16F5D8F8E8A}"/>
              </a:ext>
            </a:extLst>
          </p:cNvPr>
          <p:cNvGrpSpPr/>
          <p:nvPr/>
        </p:nvGrpSpPr>
        <p:grpSpPr>
          <a:xfrm>
            <a:off x="5608846" y="4035665"/>
            <a:ext cx="1152880" cy="982122"/>
            <a:chOff x="5608846" y="4035665"/>
            <a:chExt cx="1152880" cy="982122"/>
          </a:xfrm>
        </p:grpSpPr>
        <p:sp>
          <p:nvSpPr>
            <p:cNvPr id="8" name="Down Arrow 7"/>
            <p:cNvSpPr/>
            <p:nvPr/>
          </p:nvSpPr>
          <p:spPr>
            <a:xfrm rot="12771294">
              <a:off x="6230295" y="4035665"/>
              <a:ext cx="288325" cy="626656"/>
            </a:xfrm>
            <a:prstGeom prst="downArrow">
              <a:avLst>
                <a:gd name="adj1" fmla="val 29689"/>
                <a:gd name="adj2" fmla="val 6321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8846" y="4617677"/>
              <a:ext cx="1152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Isolated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7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454A0D-AE8D-A740-B4BB-7238D8ABD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41"/>
          <a:stretch/>
        </p:blipFill>
        <p:spPr>
          <a:xfrm>
            <a:off x="3181611" y="1493408"/>
            <a:ext cx="5962389" cy="204496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320" y="201168"/>
            <a:ext cx="4738034" cy="868680"/>
          </a:xfrm>
        </p:spPr>
        <p:txBody>
          <a:bodyPr/>
          <a:lstStyle/>
          <a:p>
            <a:r>
              <a:rPr lang="en-US" sz="2400" dirty="0"/>
              <a:t>Precipitation Diurnal Cycle is Comparable with Observations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6110" y="1581632"/>
            <a:ext cx="2459921" cy="4217056"/>
          </a:xfrm>
        </p:spPr>
        <p:txBody>
          <a:bodyPr>
            <a:normAutofit/>
          </a:bodyPr>
          <a:lstStyle/>
          <a:p>
            <a:pPr marL="287338" indent="-287338"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Model captures MCSs propagation </a:t>
            </a:r>
          </a:p>
          <a:p>
            <a:pPr marL="287338" indent="-287338"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MCS rainfall from 2 simulations straddle Obs.</a:t>
            </a:r>
          </a:p>
          <a:p>
            <a:pPr marL="287338" indent="-287338">
              <a:spcAft>
                <a:spcPts val="1200"/>
              </a:spcAft>
            </a:pPr>
            <a:r>
              <a:rPr lang="en-US" dirty="0" err="1">
                <a:solidFill>
                  <a:srgbClr val="000000"/>
                </a:solidFill>
              </a:rPr>
              <a:t>Morr</a:t>
            </a:r>
            <a:r>
              <a:rPr lang="en-US" dirty="0">
                <a:solidFill>
                  <a:srgbClr val="000000"/>
                </a:solidFill>
              </a:rPr>
              <a:t> MCS rainfall peak 2h earlier than Thom and Obs.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650371" y="3995700"/>
            <a:ext cx="4423366" cy="2712847"/>
            <a:chOff x="274319" y="4059583"/>
            <a:chExt cx="4389837" cy="26922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19" y="4180495"/>
              <a:ext cx="4389837" cy="257137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202862" y="4059583"/>
              <a:ext cx="697614" cy="649152"/>
              <a:chOff x="1416231" y="4544010"/>
              <a:chExt cx="697614" cy="649152"/>
            </a:xfrm>
          </p:grpSpPr>
          <p:sp>
            <p:nvSpPr>
              <p:cNvPr id="9" name="Down Arrow 8"/>
              <p:cNvSpPr/>
              <p:nvPr/>
            </p:nvSpPr>
            <p:spPr>
              <a:xfrm>
                <a:off x="1648945" y="4900590"/>
                <a:ext cx="192820" cy="292572"/>
              </a:xfrm>
              <a:prstGeom prst="downArrow">
                <a:avLst/>
              </a:prstGeom>
              <a:solidFill>
                <a:srgbClr val="00009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16231" y="4544010"/>
                <a:ext cx="697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90"/>
                    </a:solidFill>
                  </a:rPr>
                  <a:t>MCS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090477" y="4326431"/>
              <a:ext cx="993143" cy="569828"/>
              <a:chOff x="498672" y="4762981"/>
              <a:chExt cx="993143" cy="569828"/>
            </a:xfrm>
          </p:grpSpPr>
          <p:sp>
            <p:nvSpPr>
              <p:cNvPr id="19" name="Down Arrow 18"/>
              <p:cNvSpPr/>
              <p:nvPr/>
            </p:nvSpPr>
            <p:spPr>
              <a:xfrm>
                <a:off x="917558" y="5064124"/>
                <a:ext cx="165117" cy="268685"/>
              </a:xfrm>
              <a:prstGeom prst="downArrow">
                <a:avLst>
                  <a:gd name="adj1" fmla="val 29689"/>
                  <a:gd name="adj2" fmla="val 63218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8672" y="4762981"/>
                <a:ext cx="993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Isolated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42171" y="1323036"/>
            <a:ext cx="4850133" cy="346921"/>
            <a:chOff x="3499602" y="1227241"/>
            <a:chExt cx="4850133" cy="346921"/>
          </a:xfrm>
        </p:grpSpPr>
        <p:sp>
          <p:nvSpPr>
            <p:cNvPr id="16" name="TextBox 15"/>
            <p:cNvSpPr txBox="1"/>
            <p:nvPr/>
          </p:nvSpPr>
          <p:spPr>
            <a:xfrm>
              <a:off x="3499602" y="1227884"/>
              <a:ext cx="1361680" cy="34627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</a:rPr>
                <a:t>OBS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66845" y="1227884"/>
              <a:ext cx="1381203" cy="346278"/>
            </a:xfrm>
            <a:prstGeom prst="rect">
              <a:avLst/>
            </a:prstGeom>
            <a:solidFill>
              <a:srgbClr val="FC513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00"/>
                  </a:solidFill>
                </a:defRPr>
              </a:lvl1pPr>
            </a:lstStyle>
            <a:p>
              <a:pPr algn="ctr"/>
              <a:r>
                <a:rPr lang="en-US" dirty="0"/>
                <a:t>Morrison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19230" y="1227241"/>
              <a:ext cx="1330505" cy="346278"/>
            </a:xfrm>
            <a:prstGeom prst="rect">
              <a:avLst/>
            </a:prstGeom>
            <a:solidFill>
              <a:srgbClr val="1976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00"/>
                  </a:solidFill>
                </a:defRPr>
              </a:lvl1pPr>
            </a:lstStyle>
            <a:p>
              <a:pPr algn="ctr"/>
              <a:r>
                <a:rPr lang="en-US" dirty="0"/>
                <a:t>Thompson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71639" y="52290"/>
            <a:ext cx="2662984" cy="1105625"/>
            <a:chOff x="5828135" y="52290"/>
            <a:chExt cx="2662984" cy="1105625"/>
          </a:xfrm>
        </p:grpSpPr>
        <p:grpSp>
          <p:nvGrpSpPr>
            <p:cNvPr id="26" name="Group 25"/>
            <p:cNvGrpSpPr/>
            <p:nvPr/>
          </p:nvGrpSpPr>
          <p:grpSpPr>
            <a:xfrm>
              <a:off x="7262345" y="161209"/>
              <a:ext cx="1228774" cy="996706"/>
              <a:chOff x="2808567" y="73142"/>
              <a:chExt cx="2347784" cy="1904378"/>
            </a:xfrm>
          </p:grpSpPr>
          <p:pic>
            <p:nvPicPr>
              <p:cNvPr id="24" name="Picture 23" descr="wrf_domain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8567" y="73142"/>
                <a:ext cx="2347784" cy="1904378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116728" y="328813"/>
                <a:ext cx="1057381" cy="1174292"/>
              </a:xfrm>
              <a:prstGeom prst="rect">
                <a:avLst/>
              </a:prstGeom>
              <a:solidFill>
                <a:srgbClr val="FF6600">
                  <a:alpha val="49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828135" y="52290"/>
              <a:ext cx="1808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6600"/>
                  </a:solidFill>
                </a:rPr>
                <a:t>Averaged Area</a:t>
              </a:r>
            </a:p>
          </p:txBody>
        </p:sp>
        <p:cxnSp>
          <p:nvCxnSpPr>
            <p:cNvPr id="28" name="Straight Arrow Connector 27"/>
            <p:cNvCxnSpPr>
              <a:stCxn id="27" idx="2"/>
              <a:endCxn id="25" idx="1"/>
            </p:cNvCxnSpPr>
            <p:nvPr/>
          </p:nvCxnSpPr>
          <p:spPr>
            <a:xfrm>
              <a:off x="6732528" y="313900"/>
              <a:ext cx="691101" cy="288419"/>
            </a:xfrm>
            <a:prstGeom prst="straightConnector1">
              <a:avLst/>
            </a:prstGeom>
            <a:ln w="25400" cmpd="sng">
              <a:solidFill>
                <a:srgbClr val="FF6600"/>
              </a:solidFill>
              <a:headEnd type="none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424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f2run_nmq_mcs3pd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325"/>
          <a:stretch/>
        </p:blipFill>
        <p:spPr>
          <a:xfrm>
            <a:off x="872836" y="1400425"/>
            <a:ext cx="3501737" cy="336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62553"/>
            <a:ext cx="6629400" cy="709597"/>
          </a:xfrm>
        </p:spPr>
        <p:txBody>
          <a:bodyPr>
            <a:normAutofit/>
          </a:bodyPr>
          <a:lstStyle/>
          <a:p>
            <a:r>
              <a:rPr lang="en-US" sz="2800" b="1" dirty="0"/>
              <a:t>MCS Characteristics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946" y="4906527"/>
            <a:ext cx="7936954" cy="158325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Model </a:t>
            </a:r>
            <a:r>
              <a:rPr lang="en-US" sz="2000" dirty="0"/>
              <a:t>Precipitation Features (PF) are smaller than observed by 13%-20%, THOM bias is slightly smaller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Model MCS propagate slower than observed by 20%-</a:t>
            </a:r>
            <a:r>
              <a:rPr lang="en-US" dirty="0"/>
              <a:t>28%, THOM bias during MCS mature stage is smaller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Implications on storm rainfall and flooding potentials</a:t>
            </a:r>
          </a:p>
        </p:txBody>
      </p:sp>
      <p:pic>
        <p:nvPicPr>
          <p:cNvPr id="7" name="Picture 6" descr="wrf2run_nmq_mcs3pdf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56"/>
          <a:stretch/>
        </p:blipFill>
        <p:spPr>
          <a:xfrm>
            <a:off x="4570948" y="1400425"/>
            <a:ext cx="3498447" cy="33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18307"/>
            <a:ext cx="6629400" cy="706892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Composite Volume Rainfall Evolution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28" y="5295626"/>
            <a:ext cx="8404252" cy="1480206"/>
          </a:xfrm>
        </p:spPr>
        <p:txBody>
          <a:bodyPr>
            <a:normAutofit/>
          </a:bodyPr>
          <a:lstStyle/>
          <a:p>
            <a:r>
              <a:rPr lang="en-US" sz="2400" dirty="0"/>
              <a:t>Convective </a:t>
            </a:r>
            <a:r>
              <a:rPr lang="en-US" sz="2400" i="1" dirty="0" err="1">
                <a:latin typeface="Times New Roman"/>
                <a:cs typeface="Times New Roman"/>
              </a:rPr>
              <a:t>Vol</a:t>
            </a:r>
            <a:r>
              <a:rPr lang="en-US" sz="2400" i="1" baseline="-25000" dirty="0" err="1">
                <a:latin typeface="Times New Roman"/>
                <a:cs typeface="Times New Roman"/>
              </a:rPr>
              <a:t>rainrate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rgbClr val="FC513F"/>
                </a:solidFill>
              </a:rPr>
              <a:t>Morr</a:t>
            </a:r>
            <a:r>
              <a:rPr lang="en-US" sz="2400" dirty="0">
                <a:solidFill>
                  <a:srgbClr val="FC513F"/>
                </a:solidFill>
              </a:rPr>
              <a:t>: +31%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1976FF"/>
                </a:solidFill>
              </a:rPr>
              <a:t>Thom:-6%</a:t>
            </a:r>
          </a:p>
          <a:p>
            <a:r>
              <a:rPr lang="en-US" sz="2400" dirty="0"/>
              <a:t>Stratiform </a:t>
            </a:r>
            <a:r>
              <a:rPr lang="en-US" sz="2400" i="1" dirty="0" err="1">
                <a:latin typeface="Times New Roman"/>
                <a:cs typeface="Times New Roman"/>
              </a:rPr>
              <a:t>Vol</a:t>
            </a:r>
            <a:r>
              <a:rPr lang="en-US" sz="2400" i="1" baseline="-25000" dirty="0" err="1">
                <a:latin typeface="Times New Roman"/>
                <a:cs typeface="Times New Roman"/>
              </a:rPr>
              <a:t>rainrate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rgbClr val="FC513F"/>
                </a:solidFill>
              </a:rPr>
              <a:t>Morr</a:t>
            </a:r>
            <a:r>
              <a:rPr lang="en-US" sz="2400" dirty="0">
                <a:solidFill>
                  <a:srgbClr val="FC513F"/>
                </a:solidFill>
              </a:rPr>
              <a:t>: -23%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1976FF"/>
                </a:solidFill>
              </a:rPr>
              <a:t>Thom: -5%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665652"/>
              </p:ext>
            </p:extLst>
          </p:nvPr>
        </p:nvGraphicFramePr>
        <p:xfrm>
          <a:off x="5216496" y="4533594"/>
          <a:ext cx="2982516" cy="446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Equation" r:id="rId4" imgW="1612900" imgH="241300" progId="Equation.3">
                  <p:embed/>
                </p:oleObj>
              </mc:Choice>
              <mc:Fallback>
                <p:oleObj name="Equation" r:id="rId4" imgW="1612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16496" y="4533594"/>
                        <a:ext cx="2982516" cy="446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54"/>
          <a:stretch/>
        </p:blipFill>
        <p:spPr>
          <a:xfrm>
            <a:off x="172146" y="1354054"/>
            <a:ext cx="4479233" cy="3084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821" y="1277050"/>
            <a:ext cx="36484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Convective Volume Rain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51379" y="1277050"/>
            <a:ext cx="4312835" cy="3161903"/>
            <a:chOff x="4651379" y="1277050"/>
            <a:chExt cx="4312835" cy="31619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946"/>
            <a:stretch/>
          </p:blipFill>
          <p:spPr>
            <a:xfrm>
              <a:off x="4651379" y="1354054"/>
              <a:ext cx="4312835" cy="30848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36535" y="1277050"/>
              <a:ext cx="364847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Stratiform Volume Rain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428" y="4266091"/>
            <a:ext cx="4185951" cy="824534"/>
            <a:chOff x="465428" y="4153823"/>
            <a:chExt cx="4185951" cy="824534"/>
          </a:xfrm>
        </p:grpSpPr>
        <p:sp>
          <p:nvSpPr>
            <p:cNvPr id="21" name="TextBox 20"/>
            <p:cNvSpPr txBox="1"/>
            <p:nvPr/>
          </p:nvSpPr>
          <p:spPr>
            <a:xfrm>
              <a:off x="465428" y="4169162"/>
              <a:ext cx="1146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Initiation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87040" y="4153823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Decay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086475" y="4574928"/>
              <a:ext cx="310896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165557" y="4609025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3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6"/>
    </mc:Choice>
    <mc:Fallback xmlns="">
      <p:transition xmlns:p14="http://schemas.microsoft.com/office/powerpoint/2010/main" spd="slow" advTm="692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2: CPM Performance in Simulating MCSs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1473898"/>
            <a:ext cx="8595360" cy="236680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Convection permitting WRF model run at regional climate mode is </a:t>
            </a:r>
            <a:r>
              <a:rPr lang="en-US" sz="2400" i="1" dirty="0">
                <a:solidFill>
                  <a:srgbClr val="3366FF"/>
                </a:solidFill>
              </a:rPr>
              <a:t>able to capture the salient statistical features of MCSs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Sensitivities to microphysics mainly manifested: </a:t>
            </a:r>
          </a:p>
          <a:p>
            <a:pPr lvl="1"/>
            <a:r>
              <a:rPr lang="en-US" sz="2200" i="1" dirty="0">
                <a:solidFill>
                  <a:srgbClr val="3366FF"/>
                </a:solidFill>
              </a:rPr>
              <a:t>Regional MCS frequency, precipitation amount</a:t>
            </a:r>
          </a:p>
          <a:p>
            <a:pPr lvl="1"/>
            <a:r>
              <a:rPr lang="en-US" sz="2200" i="1" dirty="0">
                <a:solidFill>
                  <a:srgbClr val="3366FF"/>
                </a:solidFill>
              </a:rPr>
              <a:t>MCS structures, precipitation type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42452" y="4042179"/>
            <a:ext cx="6791639" cy="2189477"/>
            <a:chOff x="645332" y="4253112"/>
            <a:chExt cx="7470786" cy="24084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332" y="4578085"/>
              <a:ext cx="7470786" cy="2083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08092" y="4253112"/>
              <a:ext cx="20044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Observation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63115" y="4253112"/>
              <a:ext cx="1966499" cy="338554"/>
            </a:xfrm>
            <a:prstGeom prst="rect">
              <a:avLst/>
            </a:prstGeom>
            <a:solidFill>
              <a:srgbClr val="FC513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400" dirty="0"/>
                <a:t>Morrison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25727" y="4253112"/>
              <a:ext cx="1966499" cy="338554"/>
            </a:xfrm>
            <a:prstGeom prst="rect">
              <a:avLst/>
            </a:prstGeom>
            <a:solidFill>
              <a:srgbClr val="1976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400" dirty="0"/>
                <a:t>Thompson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76925" y="6217852"/>
            <a:ext cx="197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C513F"/>
                </a:solidFill>
              </a:rPr>
              <a:t>Smaller</a:t>
            </a:r>
          </a:p>
          <a:p>
            <a:pPr algn="ctr"/>
            <a:r>
              <a:rPr lang="en-US" sz="1400" b="1" dirty="0">
                <a:solidFill>
                  <a:srgbClr val="FC513F"/>
                </a:solidFill>
              </a:rPr>
              <a:t>More convective rain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0331" y="6217852"/>
            <a:ext cx="1880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66FF"/>
                </a:solidFill>
              </a:rPr>
              <a:t>Comparable size</a:t>
            </a:r>
          </a:p>
          <a:p>
            <a:pPr algn="ctr"/>
            <a:r>
              <a:rPr lang="en-US" sz="1400" b="1" dirty="0">
                <a:solidFill>
                  <a:srgbClr val="3366FF"/>
                </a:solidFill>
              </a:rPr>
              <a:t>More stratiform rain</a:t>
            </a:r>
          </a:p>
        </p:txBody>
      </p:sp>
    </p:spTree>
    <p:extLst>
      <p:ext uri="{BB962C8B-B14F-4D97-AF65-F5344CB8AC3E}">
        <p14:creationId xmlns:p14="http://schemas.microsoft.com/office/powerpoint/2010/main" val="419784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95" y="1524999"/>
            <a:ext cx="8365670" cy="4124206"/>
          </a:xfrm>
        </p:spPr>
        <p:txBody>
          <a:bodyPr/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Observed changes of MCS in the past 35 years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Trends in MCS precipitation</a:t>
            </a:r>
          </a:p>
          <a:p>
            <a:pPr lvl="1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Large scale environmental changes</a:t>
            </a: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Fidelity of CPM in simulating MCSs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Regional p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recipitation </a:t>
            </a:r>
            <a:r>
              <a:rPr lang="en-US" sz="2400" dirty="0">
                <a:solidFill>
                  <a:srgbClr val="D9D9D9"/>
                </a:solidFill>
              </a:rPr>
              <a:t>and diurnal cycle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MCS characteristics</a:t>
            </a:r>
          </a:p>
          <a:p>
            <a:r>
              <a:rPr lang="en-US" sz="2800" b="1" dirty="0"/>
              <a:t>MCS environments and feedbacks</a:t>
            </a:r>
          </a:p>
          <a:p>
            <a:pPr lvl="1"/>
            <a:r>
              <a:rPr lang="en-US" sz="2400" dirty="0"/>
              <a:t>Environments supporting long-lived MCSs</a:t>
            </a:r>
          </a:p>
          <a:p>
            <a:pPr lvl="1"/>
            <a:r>
              <a:rPr lang="en-US" sz="2400" dirty="0"/>
              <a:t>MCS feedbacks and impact of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32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MCS and Mesoscale Convective Vortex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416114"/>
            <a:ext cx="4495262" cy="1600438"/>
          </a:xfrm>
        </p:spPr>
        <p:txBody>
          <a:bodyPr/>
          <a:lstStyle/>
          <a:p>
            <a:r>
              <a:rPr lang="en-US" dirty="0"/>
              <a:t>MCS are known to have a top-heavy </a:t>
            </a:r>
            <a:r>
              <a:rPr lang="en-US" dirty="0" err="1"/>
              <a:t>diabatic</a:t>
            </a:r>
            <a:r>
              <a:rPr lang="en-US" dirty="0"/>
              <a:t> heating profile </a:t>
            </a:r>
          </a:p>
          <a:p>
            <a:r>
              <a:rPr lang="en-US" dirty="0"/>
              <a:t>Such heating promotes PV generation and convergence at mid-troposphere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4320" y="4248890"/>
            <a:ext cx="4978433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6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Mesoscale Convective Vortex (MCV) is formed in response, and induces vertical motion around the vortex, creating a more favorable environment for new convection</a:t>
            </a:r>
          </a:p>
          <a:p>
            <a:r>
              <a:rPr lang="en-US" dirty="0"/>
              <a:t>MCV is quasi-balanced and long-lived, thus help prolonging the MCS lifetime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757" y="1350209"/>
            <a:ext cx="2160727" cy="21007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2313" y="3486960"/>
            <a:ext cx="1671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accent2"/>
                </a:solidFill>
              </a:rPr>
              <a:t>Brandes</a:t>
            </a:r>
            <a:r>
              <a:rPr lang="en-US" sz="1200" b="1" dirty="0">
                <a:solidFill>
                  <a:schemeClr val="accent2"/>
                </a:solidFill>
              </a:rPr>
              <a:t> (1990)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3263" y="195326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MCV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433336" y="4165813"/>
            <a:ext cx="3657123" cy="2259251"/>
            <a:chOff x="5433336" y="3902458"/>
            <a:chExt cx="3657123" cy="2259251"/>
          </a:xfrm>
        </p:grpSpPr>
        <p:sp>
          <p:nvSpPr>
            <p:cNvPr id="8" name="TextBox 7"/>
            <p:cNvSpPr txBox="1"/>
            <p:nvPr/>
          </p:nvSpPr>
          <p:spPr>
            <a:xfrm>
              <a:off x="6903720" y="5884710"/>
              <a:ext cx="2078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42424"/>
                  </a:solidFill>
                </a:rPr>
                <a:t>Chen and Frank (1993)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9104" y="3902458"/>
              <a:ext cx="3381355" cy="19435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4973920" y="4560255"/>
              <a:ext cx="1194600" cy="275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2"/>
                  </a:solidFill>
                </a:rPr>
                <a:t>Pressure (</a:t>
              </a:r>
              <a:r>
                <a:rPr lang="en-US" sz="1050" dirty="0" err="1">
                  <a:solidFill>
                    <a:schemeClr val="accent2"/>
                  </a:solidFill>
                </a:rPr>
                <a:t>hPa</a:t>
              </a:r>
              <a:r>
                <a:rPr lang="en-US" sz="1050" dirty="0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24634" y="4631798"/>
              <a:ext cx="4981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MCV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925" y="3143223"/>
            <a:ext cx="1979443" cy="7597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03320" y="3083944"/>
            <a:ext cx="1472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6600"/>
                </a:solidFill>
              </a:rPr>
              <a:t>Diabatic</a:t>
            </a:r>
            <a:r>
              <a:rPr lang="en-US" sz="1400" dirty="0">
                <a:solidFill>
                  <a:srgbClr val="FF6600"/>
                </a:solidFill>
              </a:rPr>
              <a:t> heating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09291" y="3333666"/>
            <a:ext cx="349248" cy="18945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109370" y="3061245"/>
            <a:ext cx="756491" cy="924868"/>
          </a:xfrm>
          <a:prstGeom prst="rect">
            <a:avLst/>
          </a:prstGeom>
          <a:noFill/>
          <a:ln w="1270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68978" y="3625460"/>
            <a:ext cx="1133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242424"/>
                </a:solidFill>
              </a:rPr>
              <a:t>Houze</a:t>
            </a:r>
            <a:r>
              <a:rPr lang="en-US" sz="1200" b="1" dirty="0">
                <a:solidFill>
                  <a:srgbClr val="242424"/>
                </a:solidFill>
              </a:rPr>
              <a:t> (2014)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450547" y="3980135"/>
            <a:ext cx="3641186" cy="2730890"/>
            <a:chOff x="5433336" y="3817726"/>
            <a:chExt cx="3641186" cy="27308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336" y="3817726"/>
              <a:ext cx="3641186" cy="27308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433336" y="6288667"/>
              <a:ext cx="11752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Courtesy: CIMSS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05123" y="3903009"/>
              <a:ext cx="24504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6600"/>
                  </a:solidFill>
                </a:rPr>
                <a:t>MCV (~10 hour)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338298" y="4364674"/>
              <a:ext cx="720105" cy="750540"/>
            </a:xfrm>
            <a:prstGeom prst="straightConnector1">
              <a:avLst/>
            </a:prstGeom>
            <a:ln w="28575" cmpd="sng">
              <a:solidFill>
                <a:srgbClr val="FF66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BFD8CC2-41C3-AF48-A232-B0E57508AC57}"/>
              </a:ext>
            </a:extLst>
          </p:cNvPr>
          <p:cNvGrpSpPr/>
          <p:nvPr/>
        </p:nvGrpSpPr>
        <p:grpSpPr>
          <a:xfrm>
            <a:off x="7083856" y="1401877"/>
            <a:ext cx="2007877" cy="2376625"/>
            <a:chOff x="7083856" y="1401877"/>
            <a:chExt cx="2007877" cy="2376625"/>
          </a:xfrm>
        </p:grpSpPr>
        <p:pic>
          <p:nvPicPr>
            <p:cNvPr id="12" name="Picture 11" descr="mcs_tbnmq_time_20110511_22.p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3988" y="1401877"/>
              <a:ext cx="1887745" cy="203488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311014" y="3470725"/>
              <a:ext cx="1671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Squall Line MCS 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xmlns="" id="{BF94712D-D570-7B48-AD4D-19CD2D172E90}"/>
                </a:ext>
              </a:extLst>
            </p:cNvPr>
            <p:cNvSpPr/>
            <p:nvPr/>
          </p:nvSpPr>
          <p:spPr>
            <a:xfrm rot="14505260" flipV="1">
              <a:off x="7348971" y="1840896"/>
              <a:ext cx="975501" cy="892404"/>
            </a:xfrm>
            <a:prstGeom prst="arc">
              <a:avLst>
                <a:gd name="adj1" fmla="val 16136217"/>
                <a:gd name="adj2" fmla="val 20769419"/>
              </a:avLst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xmlns="" id="{379DF5A0-A31B-3541-B5D7-63525F6B1E00}"/>
                </a:ext>
              </a:extLst>
            </p:cNvPr>
            <p:cNvSpPr/>
            <p:nvPr/>
          </p:nvSpPr>
          <p:spPr>
            <a:xfrm rot="8768686" flipV="1">
              <a:off x="7369485" y="1821929"/>
              <a:ext cx="1008010" cy="892404"/>
            </a:xfrm>
            <a:prstGeom prst="arc">
              <a:avLst>
                <a:gd name="adj1" fmla="val 16510708"/>
                <a:gd name="adj2" fmla="val 21423644"/>
              </a:avLst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xmlns="" id="{38A95592-CB06-2242-9BCD-B8E5AF02CCF6}"/>
                </a:ext>
              </a:extLst>
            </p:cNvPr>
            <p:cNvSpPr/>
            <p:nvPr/>
          </p:nvSpPr>
          <p:spPr>
            <a:xfrm rot="602246" flipV="1">
              <a:off x="7083856" y="1551303"/>
              <a:ext cx="1271648" cy="1094850"/>
            </a:xfrm>
            <a:prstGeom prst="arc">
              <a:avLst>
                <a:gd name="adj1" fmla="val 15587441"/>
                <a:gd name="adj2" fmla="val 20769419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2E5C288-354F-8A41-B0AC-5BBB43D13579}"/>
                </a:ext>
              </a:extLst>
            </p:cNvPr>
            <p:cNvSpPr txBox="1"/>
            <p:nvPr/>
          </p:nvSpPr>
          <p:spPr>
            <a:xfrm>
              <a:off x="7524634" y="2090093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MCV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65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Anomaly Associated with MCSs (6 hour after initiation)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5409917"/>
            <a:ext cx="8327670" cy="886397"/>
          </a:xfrm>
        </p:spPr>
        <p:txBody>
          <a:bodyPr/>
          <a:lstStyle/>
          <a:p>
            <a:r>
              <a:rPr lang="en-US" sz="1800" dirty="0"/>
              <a:t>Compared to short-lived MCSs, long-lived MCSs have clear MCV signature at mid-to-low level, associated with unstable high-</a:t>
            </a:r>
            <a:r>
              <a:rPr lang="en-US" sz="1800" i="1" dirty="0" err="1">
                <a:latin typeface="Times"/>
                <a:cs typeface="Times"/>
              </a:rPr>
              <a:t>Θ</a:t>
            </a:r>
            <a:r>
              <a:rPr lang="en-US" sz="1800" i="1" baseline="-25000" dirty="0" err="1">
                <a:latin typeface="Times"/>
                <a:cs typeface="Times"/>
              </a:rPr>
              <a:t>e</a:t>
            </a:r>
            <a:r>
              <a:rPr lang="en-US" sz="1800" dirty="0"/>
              <a:t> air</a:t>
            </a:r>
          </a:p>
          <a:p>
            <a:r>
              <a:rPr lang="en-US" sz="1800" dirty="0"/>
              <a:t>Trough is strengthened by the the MCV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15"/>
          <a:stretch/>
        </p:blipFill>
        <p:spPr>
          <a:xfrm>
            <a:off x="1203348" y="1602365"/>
            <a:ext cx="2444458" cy="3366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3032" y="1257134"/>
            <a:ext cx="1777283" cy="3114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Short-lived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41" y="2272069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700hPa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41" y="3629939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850hPa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741" y="1263811"/>
            <a:ext cx="2387933" cy="1211765"/>
            <a:chOff x="53741" y="1263811"/>
            <a:chExt cx="2387933" cy="1211765"/>
          </a:xfrm>
        </p:grpSpPr>
        <p:sp>
          <p:nvSpPr>
            <p:cNvPr id="13" name="TextBox 12"/>
            <p:cNvSpPr txBox="1"/>
            <p:nvPr/>
          </p:nvSpPr>
          <p:spPr>
            <a:xfrm>
              <a:off x="53741" y="1263811"/>
              <a:ext cx="1427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MCS centroid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203347" y="1602365"/>
              <a:ext cx="1238327" cy="873211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647805" y="1257134"/>
            <a:ext cx="5093859" cy="4015717"/>
            <a:chOff x="3647805" y="1257134"/>
            <a:chExt cx="5093859" cy="4015717"/>
          </a:xfrm>
        </p:grpSpPr>
        <p:sp>
          <p:nvSpPr>
            <p:cNvPr id="19" name="TextBox 18"/>
            <p:cNvSpPr txBox="1"/>
            <p:nvPr/>
          </p:nvSpPr>
          <p:spPr>
            <a:xfrm>
              <a:off x="5668523" y="4965074"/>
              <a:ext cx="3073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2"/>
                  </a:solidFill>
                </a:rPr>
                <a:t>Yang et al. (2017) JGR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647805" y="1257134"/>
              <a:ext cx="4868744" cy="3711971"/>
              <a:chOff x="3647805" y="1257134"/>
              <a:chExt cx="4868744" cy="371197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5285"/>
              <a:stretch/>
            </p:blipFill>
            <p:spPr>
              <a:xfrm>
                <a:off x="3647805" y="1602365"/>
                <a:ext cx="4483233" cy="336674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868461" y="1257134"/>
                <a:ext cx="1777283" cy="31148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Medium-lived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68120" y="1257134"/>
                <a:ext cx="1777283" cy="31148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Long-lived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974447" y="1915554"/>
                <a:ext cx="982315" cy="828015"/>
              </a:xfrm>
              <a:prstGeom prst="rect">
                <a:avLst/>
              </a:prstGeom>
              <a:noFill/>
              <a:ln w="28575" cmpd="sng">
                <a:solidFill>
                  <a:srgbClr val="FF04E8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74447" y="3554485"/>
                <a:ext cx="982315" cy="828015"/>
              </a:xfrm>
              <a:prstGeom prst="rect">
                <a:avLst/>
              </a:prstGeom>
              <a:noFill/>
              <a:ln w="28575" cmpd="sng">
                <a:solidFill>
                  <a:srgbClr val="FF04E8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47609" y="1999775"/>
                <a:ext cx="368940" cy="24698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7255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Perspective on MCS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19" y="1407742"/>
            <a:ext cx="3915783" cy="4093429"/>
          </a:xfrm>
        </p:spPr>
        <p:txBody>
          <a:bodyPr/>
          <a:lstStyle/>
          <a:p>
            <a:r>
              <a:rPr lang="en-US" dirty="0"/>
              <a:t>MCS account for over 50% of tropical rainfall in most regions </a:t>
            </a:r>
            <a:r>
              <a:rPr lang="en-US" sz="1800" dirty="0">
                <a:solidFill>
                  <a:schemeClr val="tx1"/>
                </a:solidFill>
              </a:rPr>
              <a:t>(Nesbitt et al. 2006)</a:t>
            </a:r>
            <a:endParaRPr lang="en-US" dirty="0"/>
          </a:p>
          <a:p>
            <a:r>
              <a:rPr lang="en-US" dirty="0"/>
              <a:t>40-60% of MCS precipitation are from stratiform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Virts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dirty="0" err="1">
                <a:solidFill>
                  <a:schemeClr val="tx1"/>
                </a:solidFill>
              </a:rPr>
              <a:t>Houze</a:t>
            </a:r>
            <a:r>
              <a:rPr lang="en-US" sz="1800" dirty="0">
                <a:solidFill>
                  <a:schemeClr val="tx1"/>
                </a:solidFill>
              </a:rPr>
              <a:t> 2015)</a:t>
            </a:r>
          </a:p>
          <a:p>
            <a:r>
              <a:rPr lang="en-US" dirty="0"/>
              <a:t>Global circulation responds significantly to elevated heating from stratiform precipitation </a:t>
            </a:r>
            <a:r>
              <a:rPr lang="en-US" sz="1800" dirty="0">
                <a:solidFill>
                  <a:schemeClr val="tx1"/>
                </a:solidFill>
              </a:rPr>
              <a:t>(Schumacher et al. 2004)</a:t>
            </a:r>
          </a:p>
          <a:p>
            <a:r>
              <a:rPr lang="en-US" dirty="0"/>
              <a:t>MCSs are important to hydrological cycle and general circulation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496886" y="1262306"/>
            <a:ext cx="4475240" cy="2562243"/>
            <a:chOff x="4861786" y="1316890"/>
            <a:chExt cx="4110340" cy="2353324"/>
          </a:xfrm>
        </p:grpSpPr>
        <p:grpSp>
          <p:nvGrpSpPr>
            <p:cNvPr id="8" name="Group 7"/>
            <p:cNvGrpSpPr/>
            <p:nvPr/>
          </p:nvGrpSpPr>
          <p:grpSpPr>
            <a:xfrm>
              <a:off x="4861786" y="1316890"/>
              <a:ext cx="4110340" cy="2069567"/>
              <a:chOff x="4231993" y="1226206"/>
              <a:chExt cx="4702105" cy="236752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5735294" y="30082"/>
                <a:ext cx="1695504" cy="470210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323093" y="1226206"/>
                <a:ext cx="27734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/>
                    </a:solidFill>
                  </a:rPr>
                  <a:t>MCS Contribution to Rainfall</a:t>
                </a: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6533865" y="1896434"/>
                <a:ext cx="364839" cy="3029748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779132" y="3393215"/>
              <a:ext cx="20444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2"/>
                  </a:solidFill>
                </a:rPr>
                <a:t>Nesbitt et al. (2016) MWR</a:t>
              </a:r>
              <a:endParaRPr lang="en-US" sz="1200" b="1" i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3381" y="4613774"/>
            <a:ext cx="4470035" cy="2184984"/>
            <a:chOff x="4986375" y="3839634"/>
            <a:chExt cx="4157625" cy="20322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6375" y="4161906"/>
              <a:ext cx="4157625" cy="143300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323656" y="5594911"/>
              <a:ext cx="23614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2"/>
                  </a:solidFill>
                </a:rPr>
                <a:t>Schumacher et al. (2004) JAS</a:t>
              </a:r>
              <a:endParaRPr lang="en-US" sz="12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32045" y="3839634"/>
              <a:ext cx="37161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250hPa circulation response to SF heating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5649DB2-DAF9-304B-9E19-C858E2794456}"/>
              </a:ext>
            </a:extLst>
          </p:cNvPr>
          <p:cNvGrpSpPr/>
          <p:nvPr/>
        </p:nvGrpSpPr>
        <p:grpSpPr>
          <a:xfrm>
            <a:off x="4573381" y="2783249"/>
            <a:ext cx="4515967" cy="1814941"/>
            <a:chOff x="4573381" y="2783249"/>
            <a:chExt cx="4515967" cy="1814941"/>
          </a:xfrm>
        </p:grpSpPr>
        <p:pic>
          <p:nvPicPr>
            <p:cNvPr id="3074" name="Picture 2" descr="http://images.slideplayer.com/16/4905614/slides/slide_35.jpg">
              <a:extLst>
                <a:ext uri="{FF2B5EF4-FFF2-40B4-BE49-F238E27FC236}">
                  <a16:creationId xmlns:a16="http://schemas.microsoft.com/office/drawing/2014/main" xmlns="" id="{D79376FD-9774-5842-ADD3-28F2407EF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0" t="12609" r="10598" b="3334"/>
            <a:stretch/>
          </p:blipFill>
          <p:spPr bwMode="auto">
            <a:xfrm>
              <a:off x="4573381" y="2788756"/>
              <a:ext cx="2205951" cy="1768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02b-profiles-004070_C">
              <a:extLst>
                <a:ext uri="{FF2B5EF4-FFF2-40B4-BE49-F238E27FC236}">
                  <a16:creationId xmlns:a16="http://schemas.microsoft.com/office/drawing/2014/main" xmlns="" id="{C3B9B0EA-4A27-E74A-B790-F2E6ABC3F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366" y="2783249"/>
              <a:ext cx="2267692" cy="181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D46962A-5967-194E-B020-B3F9D2E497B1}"/>
                </a:ext>
              </a:extLst>
            </p:cNvPr>
            <p:cNvSpPr txBox="1"/>
            <p:nvPr/>
          </p:nvSpPr>
          <p:spPr>
            <a:xfrm>
              <a:off x="8174948" y="2879606"/>
              <a:ext cx="914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D53FF"/>
                  </a:solidFill>
                </a:rPr>
                <a:t>70% stratiform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300E5BB-D213-9141-9F17-A61D6264D16E}"/>
                </a:ext>
              </a:extLst>
            </p:cNvPr>
            <p:cNvSpPr txBox="1"/>
            <p:nvPr/>
          </p:nvSpPr>
          <p:spPr>
            <a:xfrm>
              <a:off x="8129016" y="3194707"/>
              <a:ext cx="914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B050"/>
                  </a:solidFill>
                </a:rPr>
                <a:t>40% stratiform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53174AE-BDC6-7E4F-B03A-47C55B415686}"/>
                </a:ext>
              </a:extLst>
            </p:cNvPr>
            <p:cNvSpPr txBox="1"/>
            <p:nvPr/>
          </p:nvSpPr>
          <p:spPr>
            <a:xfrm>
              <a:off x="8161690" y="3956591"/>
              <a:ext cx="914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0% stratiform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36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098" y="1602365"/>
            <a:ext cx="4775198" cy="3384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Anomaly Associated with MCSs (12 hour after initiation)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5409917"/>
            <a:ext cx="8327670" cy="830997"/>
          </a:xfrm>
        </p:spPr>
        <p:txBody>
          <a:bodyPr/>
          <a:lstStyle/>
          <a:p>
            <a:r>
              <a:rPr lang="en-US" sz="1800" dirty="0"/>
              <a:t>More robust stratiform regions in long-lived and larger MCSs continue to strengthen the MCV and LLJ transport of high-</a:t>
            </a:r>
            <a:r>
              <a:rPr lang="en-US" sz="1800" i="1" dirty="0" err="1">
                <a:latin typeface="Times"/>
                <a:cs typeface="Times"/>
              </a:rPr>
              <a:t>Θ</a:t>
            </a:r>
            <a:r>
              <a:rPr lang="en-US" sz="1800" i="1" baseline="-25000" dirty="0" err="1">
                <a:latin typeface="Times"/>
                <a:cs typeface="Times"/>
              </a:rPr>
              <a:t>e</a:t>
            </a:r>
            <a:r>
              <a:rPr lang="en-US" sz="1800" dirty="0"/>
              <a:t> air from the Gulf of Mexico, sustaining active convective updrafts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3032" y="1257134"/>
            <a:ext cx="1777283" cy="3114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Short-lived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8461" y="1257134"/>
            <a:ext cx="1777283" cy="3114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Medium-lived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8120" y="1257134"/>
            <a:ext cx="1777283" cy="3114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Long-lived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41" y="2272069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700hPa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41" y="3629939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850hPa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15859" y="2003250"/>
            <a:ext cx="982315" cy="828015"/>
          </a:xfrm>
          <a:prstGeom prst="rect">
            <a:avLst/>
          </a:prstGeom>
          <a:noFill/>
          <a:ln w="28575" cmpd="sng">
            <a:solidFill>
              <a:srgbClr val="FF04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68523" y="4965074"/>
            <a:ext cx="3073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2"/>
                </a:solidFill>
              </a:rPr>
              <a:t>Yang et al. (2017) JGR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7609" y="1999775"/>
            <a:ext cx="368940" cy="24698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03721" y="1257134"/>
            <a:ext cx="2222446" cy="1184212"/>
            <a:chOff x="-741111" y="1263811"/>
            <a:chExt cx="2222446" cy="1184212"/>
          </a:xfrm>
        </p:grpSpPr>
        <p:sp>
          <p:nvSpPr>
            <p:cNvPr id="22" name="TextBox 21"/>
            <p:cNvSpPr txBox="1"/>
            <p:nvPr/>
          </p:nvSpPr>
          <p:spPr>
            <a:xfrm>
              <a:off x="53741" y="1263811"/>
              <a:ext cx="1427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MCS centroid</a:t>
              </a:r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-741111" y="1602365"/>
              <a:ext cx="1508649" cy="845658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0894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wrf2run_mediumlongmcs_heatingprofile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001" y="1712791"/>
            <a:ext cx="5902825" cy="3388180"/>
          </a:xfrm>
          <a:prstGeom prst="rect">
            <a:avLst/>
          </a:prstGeom>
        </p:spPr>
      </p:pic>
      <p:pic>
        <p:nvPicPr>
          <p:cNvPr id="10" name="Picture 9" descr="wrf2run_mediumlongmcs_heatingprofile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73" y="1712791"/>
            <a:ext cx="2966828" cy="3388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201168"/>
            <a:ext cx="6844937" cy="868680"/>
          </a:xfrm>
        </p:spPr>
        <p:txBody>
          <a:bodyPr/>
          <a:lstStyle/>
          <a:p>
            <a:r>
              <a:rPr lang="en-US" sz="2800" b="1" dirty="0"/>
              <a:t>Composite Latent Heating Profiles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5567549"/>
            <a:ext cx="8531013" cy="61555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THOM produces more stratiform rain </a:t>
            </a:r>
            <a:r>
              <a:rPr lang="en-US" dirty="0">
                <a:sym typeface="Wingdings"/>
              </a:rPr>
              <a:t> sharper vertical gradient of </a:t>
            </a:r>
            <a:r>
              <a:rPr lang="en-US" dirty="0" err="1">
                <a:sym typeface="Wingdings"/>
              </a:rPr>
              <a:t>diabatic</a:t>
            </a:r>
            <a:r>
              <a:rPr lang="en-US" dirty="0">
                <a:sym typeface="Wingdings"/>
              </a:rPr>
              <a:t> heating at mid-level  further strengthens </a:t>
            </a:r>
            <a:r>
              <a:rPr lang="en-US" dirty="0"/>
              <a:t>MCV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81349" y="3274679"/>
            <a:ext cx="2222653" cy="1317200"/>
            <a:chOff x="881349" y="2897437"/>
            <a:chExt cx="2222653" cy="1317200"/>
          </a:xfrm>
        </p:grpSpPr>
        <p:sp>
          <p:nvSpPr>
            <p:cNvPr id="18" name="TextBox 17"/>
            <p:cNvSpPr txBox="1"/>
            <p:nvPr/>
          </p:nvSpPr>
          <p:spPr>
            <a:xfrm>
              <a:off x="1897655" y="3568306"/>
              <a:ext cx="1206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</a:rPr>
                <a:t>Stronger gradient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709064" y="3418708"/>
              <a:ext cx="358025" cy="209757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V="1">
              <a:off x="881349" y="2897437"/>
              <a:ext cx="1547567" cy="951501"/>
            </a:xfrm>
            <a:prstGeom prst="straightConnector1">
              <a:avLst/>
            </a:prstGeom>
            <a:ln w="38100">
              <a:solidFill>
                <a:srgbClr val="0432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964627" y="2897439"/>
              <a:ext cx="1054843" cy="951499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860346" y="3406881"/>
            <a:ext cx="1206347" cy="1253719"/>
            <a:chOff x="7764136" y="3029639"/>
            <a:chExt cx="1206347" cy="1253719"/>
          </a:xfrm>
        </p:grpSpPr>
        <p:sp>
          <p:nvSpPr>
            <p:cNvPr id="24" name="TextBox 23"/>
            <p:cNvSpPr txBox="1"/>
            <p:nvPr/>
          </p:nvSpPr>
          <p:spPr>
            <a:xfrm>
              <a:off x="7764136" y="3360028"/>
              <a:ext cx="12063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</a:rPr>
                <a:t>Elevated stratiform heating</a:t>
              </a:r>
            </a:p>
          </p:txBody>
        </p:sp>
        <p:cxnSp>
          <p:nvCxnSpPr>
            <p:cNvPr id="25" name="Straight Arrow Connector 24"/>
            <p:cNvCxnSpPr>
              <a:stCxn id="24" idx="0"/>
            </p:cNvCxnSpPr>
            <p:nvPr/>
          </p:nvCxnSpPr>
          <p:spPr>
            <a:xfrm flipH="1" flipV="1">
              <a:off x="8152483" y="3029639"/>
              <a:ext cx="214827" cy="330389"/>
            </a:xfrm>
            <a:prstGeom prst="straightConnector1">
              <a:avLst/>
            </a:prstGeom>
            <a:ln w="38100"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61730" y="5167676"/>
            <a:ext cx="4127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Composites from medium-to-long-lasting MCSs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4"/>
          <a:stretch/>
        </p:blipFill>
        <p:spPr>
          <a:xfrm>
            <a:off x="6735653" y="0"/>
            <a:ext cx="2344287" cy="16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E474B8D-8C6E-F545-99CE-D322E2F96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61" r="8542"/>
          <a:stretch/>
        </p:blipFill>
        <p:spPr>
          <a:xfrm>
            <a:off x="2187635" y="1661371"/>
            <a:ext cx="5349240" cy="35272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" y="270188"/>
            <a:ext cx="6629400" cy="868680"/>
          </a:xfrm>
        </p:spPr>
        <p:txBody>
          <a:bodyPr/>
          <a:lstStyle/>
          <a:p>
            <a:r>
              <a:rPr lang="en-US" dirty="0"/>
              <a:t>Comparison of MCV during Mature Stage of Long-lived MCSs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7505" y="5402038"/>
            <a:ext cx="7961608" cy="1354019"/>
          </a:xfrm>
        </p:spPr>
        <p:txBody>
          <a:bodyPr/>
          <a:lstStyle/>
          <a:p>
            <a:r>
              <a:rPr lang="en-US" sz="1800" dirty="0"/>
              <a:t>Thompson MCVs at mid-level is stronger than Morrison </a:t>
            </a:r>
            <a:r>
              <a:rPr lang="en-US" sz="1800" dirty="0">
                <a:sym typeface="Wingdings"/>
              </a:rPr>
              <a:t> </a:t>
            </a:r>
          </a:p>
          <a:p>
            <a:r>
              <a:rPr lang="en-US" sz="1800" dirty="0">
                <a:sym typeface="Wingdings"/>
              </a:rPr>
              <a:t>Stronger e</a:t>
            </a:r>
            <a:r>
              <a:rPr lang="en-US" sz="1800" dirty="0"/>
              <a:t>nhancement of the trough and westerly cool/dry air advection into MCS center </a:t>
            </a:r>
            <a:r>
              <a:rPr lang="en-US" sz="1800" dirty="0">
                <a:sym typeface="Wingdings"/>
              </a:rPr>
              <a:t> enhances the rear-to-front sloping of the mesoscale downdrafts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3420" y="1863904"/>
            <a:ext cx="1261562" cy="1007626"/>
          </a:xfrm>
          <a:prstGeom prst="rect">
            <a:avLst/>
          </a:prstGeom>
          <a:noFill/>
          <a:ln w="38100" cmpd="sng">
            <a:solidFill>
              <a:srgbClr val="FF04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1333" y="1863904"/>
            <a:ext cx="1261562" cy="1007626"/>
          </a:xfrm>
          <a:prstGeom prst="rect">
            <a:avLst/>
          </a:prstGeom>
          <a:noFill/>
          <a:ln w="15875" cmpd="sng">
            <a:solidFill>
              <a:srgbClr val="FF04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00473" y="1225799"/>
            <a:ext cx="2193022" cy="33855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Thompson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4684" y="1226807"/>
            <a:ext cx="2176216" cy="338554"/>
          </a:xfrm>
          <a:prstGeom prst="rect">
            <a:avLst/>
          </a:prstGeom>
          <a:solidFill>
            <a:srgbClr val="FC51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Morrison</a:t>
            </a:r>
          </a:p>
        </p:txBody>
      </p:sp>
      <p:pic>
        <p:nvPicPr>
          <p:cNvPr id="13" name="Picture 12" descr="composite_mcsenv_wrf2run_matu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06" t="16589" b="17445"/>
          <a:stretch/>
        </p:blipFill>
        <p:spPr>
          <a:xfrm>
            <a:off x="7536875" y="1661371"/>
            <a:ext cx="554578" cy="35141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0808" y="2272069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600hPa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0808" y="3931275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850hPa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187476D-A757-474E-8A85-A25702BD1446}"/>
              </a:ext>
            </a:extLst>
          </p:cNvPr>
          <p:cNvSpPr/>
          <p:nvPr/>
        </p:nvSpPr>
        <p:spPr>
          <a:xfrm>
            <a:off x="6346679" y="4003739"/>
            <a:ext cx="680286" cy="1075157"/>
          </a:xfrm>
          <a:prstGeom prst="ellipse">
            <a:avLst/>
          </a:prstGeom>
          <a:noFill/>
          <a:ln w="38100" cmpd="sng">
            <a:solidFill>
              <a:srgbClr val="FF04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E691C8F-BBDC-C74A-B013-150BC9B9DFF7}"/>
              </a:ext>
            </a:extLst>
          </p:cNvPr>
          <p:cNvSpPr/>
          <p:nvPr/>
        </p:nvSpPr>
        <p:spPr>
          <a:xfrm>
            <a:off x="3648023" y="4003739"/>
            <a:ext cx="680286" cy="1075157"/>
          </a:xfrm>
          <a:prstGeom prst="ellipse">
            <a:avLst/>
          </a:prstGeom>
          <a:noFill/>
          <a:ln w="15875" cmpd="sng">
            <a:solidFill>
              <a:srgbClr val="FF04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09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4146252-FC2E-1B4E-AC08-30B340811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54" t="50426"/>
          <a:stretch/>
        </p:blipFill>
        <p:spPr>
          <a:xfrm>
            <a:off x="8476510" y="1237055"/>
            <a:ext cx="455148" cy="2475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9873BC0-FF56-2C4E-B2CD-1180B77A9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25" r="10363" b="32909"/>
          <a:stretch/>
        </p:blipFill>
        <p:spPr>
          <a:xfrm>
            <a:off x="2692240" y="1621224"/>
            <a:ext cx="5752058" cy="19718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" y="270188"/>
            <a:ext cx="6629400" cy="868680"/>
          </a:xfrm>
        </p:spPr>
        <p:txBody>
          <a:bodyPr/>
          <a:lstStyle/>
          <a:p>
            <a:r>
              <a:rPr lang="en-US" dirty="0"/>
              <a:t>Robust MCV Produces Stronger Westerly Cool/Dry Air Advection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3563" y="1815020"/>
            <a:ext cx="2427526" cy="4210383"/>
          </a:xfrm>
        </p:spPr>
        <p:txBody>
          <a:bodyPr/>
          <a:lstStyle/>
          <a:p>
            <a:r>
              <a:rPr lang="en-US" sz="1800" dirty="0">
                <a:sym typeface="Wingdings"/>
              </a:rPr>
              <a:t>Stronger </a:t>
            </a:r>
            <a:r>
              <a:rPr lang="en-US" sz="1800" dirty="0"/>
              <a:t>westerly cool/dry air advection into MCS center </a:t>
            </a:r>
            <a:r>
              <a:rPr lang="en-US" sz="1800" dirty="0">
                <a:sym typeface="Wingdings"/>
              </a:rPr>
              <a:t> enhances the rear-to-front sloping of the mesoscale downdrafts</a:t>
            </a:r>
          </a:p>
          <a:p>
            <a:r>
              <a:rPr lang="en-US" sz="1800" dirty="0">
                <a:sym typeface="Wingdings"/>
              </a:rPr>
              <a:t>Promote cold pool generation and initiation of new convection ahead of MCSs, prolonging their lifetimes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845365" y="1225799"/>
            <a:ext cx="2193022" cy="33855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Thompson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9576" y="1226807"/>
            <a:ext cx="2176216" cy="338554"/>
          </a:xfrm>
          <a:prstGeom prst="rect">
            <a:avLst/>
          </a:prstGeom>
          <a:solidFill>
            <a:srgbClr val="FC51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Morrison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7313" y="1232950"/>
            <a:ext cx="10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600hPa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ACF17BB-94BA-3A41-9E39-B19A3FD3163F}"/>
              </a:ext>
            </a:extLst>
          </p:cNvPr>
          <p:cNvSpPr/>
          <p:nvPr/>
        </p:nvSpPr>
        <p:spPr>
          <a:xfrm rot="20937450">
            <a:off x="5817672" y="2453563"/>
            <a:ext cx="1556398" cy="716424"/>
          </a:xfrm>
          <a:prstGeom prst="ellipse">
            <a:avLst/>
          </a:prstGeom>
          <a:noFill/>
          <a:ln w="38100">
            <a:solidFill>
              <a:srgbClr val="0D5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03CC443-90F2-2A41-944C-B0E354593898}"/>
              </a:ext>
            </a:extLst>
          </p:cNvPr>
          <p:cNvSpPr/>
          <p:nvPr/>
        </p:nvSpPr>
        <p:spPr>
          <a:xfrm rot="20858043">
            <a:off x="2898744" y="2415489"/>
            <a:ext cx="1460823" cy="750806"/>
          </a:xfrm>
          <a:prstGeom prst="ellipse">
            <a:avLst/>
          </a:prstGeom>
          <a:noFill/>
          <a:ln w="12700">
            <a:solidFill>
              <a:srgbClr val="0D5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BE0EC1B-ED11-6440-8C30-97377A780C64}"/>
              </a:ext>
            </a:extLst>
          </p:cNvPr>
          <p:cNvSpPr txBox="1"/>
          <p:nvPr/>
        </p:nvSpPr>
        <p:spPr>
          <a:xfrm rot="16200000">
            <a:off x="8307392" y="2292275"/>
            <a:ext cx="13529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2"/>
                </a:solidFill>
                <a:sym typeface="Symbol" pitchFamily="2" charset="2"/>
              </a:rPr>
              <a:t></a:t>
            </a:r>
            <a:r>
              <a:rPr lang="en-US" sz="1400" dirty="0">
                <a:solidFill>
                  <a:schemeClr val="accent2"/>
                </a:solidFill>
                <a:sym typeface="Symbol" pitchFamily="2" charset="2"/>
              </a:rPr>
              <a:t>  Anomaly (K)</a:t>
            </a:r>
            <a:endParaRPr lang="en-US" sz="1400" dirty="0">
              <a:solidFill>
                <a:schemeClr val="accent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176736-4C14-C646-81B9-65CA9C76305A}"/>
              </a:ext>
            </a:extLst>
          </p:cNvPr>
          <p:cNvGrpSpPr/>
          <p:nvPr/>
        </p:nvGrpSpPr>
        <p:grpSpPr>
          <a:xfrm>
            <a:off x="3447731" y="3649985"/>
            <a:ext cx="5538074" cy="2778672"/>
            <a:chOff x="3289601" y="3782774"/>
            <a:chExt cx="5538074" cy="27786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9F335E6-01F2-9249-8CA0-0B326DDA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4675" y="3782774"/>
              <a:ext cx="4953000" cy="254147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CAC1E64D-9B04-6947-BEB8-0F978A54BC73}"/>
                </a:ext>
              </a:extLst>
            </p:cNvPr>
            <p:cNvSpPr/>
            <p:nvPr/>
          </p:nvSpPr>
          <p:spPr>
            <a:xfrm>
              <a:off x="4235116" y="4881960"/>
              <a:ext cx="2536944" cy="631941"/>
            </a:xfrm>
            <a:custGeom>
              <a:avLst/>
              <a:gdLst>
                <a:gd name="connsiteX0" fmla="*/ 0 w 2248186"/>
                <a:gd name="connsiteY0" fmla="*/ 3969 h 450857"/>
                <a:gd name="connsiteX1" fmla="*/ 467513 w 2248186"/>
                <a:gd name="connsiteY1" fmla="*/ 3969 h 450857"/>
                <a:gd name="connsiteX2" fmla="*/ 921275 w 2248186"/>
                <a:gd name="connsiteY2" fmla="*/ 45221 h 450857"/>
                <a:gd name="connsiteX3" fmla="*/ 1375038 w 2248186"/>
                <a:gd name="connsiteY3" fmla="*/ 141473 h 450857"/>
                <a:gd name="connsiteX4" fmla="*/ 1766923 w 2248186"/>
                <a:gd name="connsiteY4" fmla="*/ 251476 h 450857"/>
                <a:gd name="connsiteX5" fmla="*/ 2131308 w 2248186"/>
                <a:gd name="connsiteY5" fmla="*/ 395855 h 450857"/>
                <a:gd name="connsiteX6" fmla="*/ 2248186 w 2248186"/>
                <a:gd name="connsiteY6" fmla="*/ 450857 h 450857"/>
                <a:gd name="connsiteX7" fmla="*/ 2248186 w 2248186"/>
                <a:gd name="connsiteY7" fmla="*/ 450857 h 450857"/>
                <a:gd name="connsiteX8" fmla="*/ 2248186 w 2248186"/>
                <a:gd name="connsiteY8" fmla="*/ 450857 h 4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8186" h="450857">
                  <a:moveTo>
                    <a:pt x="0" y="3969"/>
                  </a:moveTo>
                  <a:cubicBezTo>
                    <a:pt x="156983" y="531"/>
                    <a:pt x="313967" y="-2906"/>
                    <a:pt x="467513" y="3969"/>
                  </a:cubicBezTo>
                  <a:cubicBezTo>
                    <a:pt x="621059" y="10844"/>
                    <a:pt x="770021" y="22304"/>
                    <a:pt x="921275" y="45221"/>
                  </a:cubicBezTo>
                  <a:cubicBezTo>
                    <a:pt x="1072529" y="68138"/>
                    <a:pt x="1234097" y="107097"/>
                    <a:pt x="1375038" y="141473"/>
                  </a:cubicBezTo>
                  <a:cubicBezTo>
                    <a:pt x="1515979" y="175849"/>
                    <a:pt x="1640878" y="209079"/>
                    <a:pt x="1766923" y="251476"/>
                  </a:cubicBezTo>
                  <a:cubicBezTo>
                    <a:pt x="1892968" y="293873"/>
                    <a:pt x="2051097" y="362625"/>
                    <a:pt x="2131308" y="395855"/>
                  </a:cubicBezTo>
                  <a:cubicBezTo>
                    <a:pt x="2211519" y="429085"/>
                    <a:pt x="2248186" y="450857"/>
                    <a:pt x="2248186" y="450857"/>
                  </a:cubicBezTo>
                  <a:lnTo>
                    <a:pt x="2248186" y="450857"/>
                  </a:lnTo>
                  <a:lnTo>
                    <a:pt x="2248186" y="450857"/>
                  </a:lnTo>
                </a:path>
              </a:pathLst>
            </a:custGeom>
            <a:noFill/>
            <a:ln w="127000">
              <a:solidFill>
                <a:srgbClr val="0D53FF"/>
              </a:solidFill>
              <a:tailEnd type="stealt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5CD5806-41CE-CE48-94D3-03FDA41315A1}"/>
                </a:ext>
              </a:extLst>
            </p:cNvPr>
            <p:cNvSpPr/>
            <p:nvPr/>
          </p:nvSpPr>
          <p:spPr>
            <a:xfrm>
              <a:off x="4933515" y="4480640"/>
              <a:ext cx="3514788" cy="1102013"/>
            </a:xfrm>
            <a:custGeom>
              <a:avLst/>
              <a:gdLst>
                <a:gd name="connsiteX0" fmla="*/ 3265714 w 3265714"/>
                <a:gd name="connsiteY0" fmla="*/ 956670 h 956670"/>
                <a:gd name="connsiteX1" fmla="*/ 2990707 w 3265714"/>
                <a:gd name="connsiteY1" fmla="*/ 956670 h 956670"/>
                <a:gd name="connsiteX2" fmla="*/ 2873828 w 3265714"/>
                <a:gd name="connsiteY2" fmla="*/ 949794 h 956670"/>
                <a:gd name="connsiteX3" fmla="*/ 2777576 w 3265714"/>
                <a:gd name="connsiteY3" fmla="*/ 922294 h 956670"/>
                <a:gd name="connsiteX4" fmla="*/ 2674448 w 3265714"/>
                <a:gd name="connsiteY4" fmla="*/ 874167 h 956670"/>
                <a:gd name="connsiteX5" fmla="*/ 2530069 w 3265714"/>
                <a:gd name="connsiteY5" fmla="*/ 764164 h 956670"/>
                <a:gd name="connsiteX6" fmla="*/ 2310063 w 3265714"/>
                <a:gd name="connsiteY6" fmla="*/ 592285 h 956670"/>
                <a:gd name="connsiteX7" fmla="*/ 2131308 w 3265714"/>
                <a:gd name="connsiteY7" fmla="*/ 468531 h 956670"/>
                <a:gd name="connsiteX8" fmla="*/ 1856301 w 3265714"/>
                <a:gd name="connsiteY8" fmla="*/ 234775 h 956670"/>
                <a:gd name="connsiteX9" fmla="*/ 1643170 w 3265714"/>
                <a:gd name="connsiteY9" fmla="*/ 117897 h 956670"/>
                <a:gd name="connsiteX10" fmla="*/ 1464415 w 3265714"/>
                <a:gd name="connsiteY10" fmla="*/ 69770 h 956670"/>
                <a:gd name="connsiteX11" fmla="*/ 1079404 w 3265714"/>
                <a:gd name="connsiteY11" fmla="*/ 21644 h 956670"/>
                <a:gd name="connsiteX12" fmla="*/ 818147 w 3265714"/>
                <a:gd name="connsiteY12" fmla="*/ 14769 h 956670"/>
                <a:gd name="connsiteX13" fmla="*/ 577516 w 3265714"/>
                <a:gd name="connsiteY13" fmla="*/ 1018 h 956670"/>
                <a:gd name="connsiteX14" fmla="*/ 330009 w 3265714"/>
                <a:gd name="connsiteY14" fmla="*/ 1018 h 956670"/>
                <a:gd name="connsiteX15" fmla="*/ 158129 w 3265714"/>
                <a:gd name="connsiteY15" fmla="*/ 1018 h 956670"/>
                <a:gd name="connsiteX16" fmla="*/ 27501 w 3265714"/>
                <a:gd name="connsiteY16" fmla="*/ 1018 h 956670"/>
                <a:gd name="connsiteX17" fmla="*/ 0 w 3265714"/>
                <a:gd name="connsiteY17" fmla="*/ 1018 h 956670"/>
                <a:gd name="connsiteX18" fmla="*/ 0 w 3265714"/>
                <a:gd name="connsiteY18" fmla="*/ 1018 h 95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5714" h="956670">
                  <a:moveTo>
                    <a:pt x="3265714" y="956670"/>
                  </a:moveTo>
                  <a:lnTo>
                    <a:pt x="2990707" y="956670"/>
                  </a:lnTo>
                  <a:cubicBezTo>
                    <a:pt x="2925393" y="955524"/>
                    <a:pt x="2909350" y="955523"/>
                    <a:pt x="2873828" y="949794"/>
                  </a:cubicBezTo>
                  <a:cubicBezTo>
                    <a:pt x="2838306" y="944065"/>
                    <a:pt x="2810806" y="934898"/>
                    <a:pt x="2777576" y="922294"/>
                  </a:cubicBezTo>
                  <a:cubicBezTo>
                    <a:pt x="2744346" y="909690"/>
                    <a:pt x="2715699" y="900522"/>
                    <a:pt x="2674448" y="874167"/>
                  </a:cubicBezTo>
                  <a:cubicBezTo>
                    <a:pt x="2633197" y="847812"/>
                    <a:pt x="2530069" y="764164"/>
                    <a:pt x="2530069" y="764164"/>
                  </a:cubicBezTo>
                  <a:cubicBezTo>
                    <a:pt x="2469338" y="717184"/>
                    <a:pt x="2376523" y="641557"/>
                    <a:pt x="2310063" y="592285"/>
                  </a:cubicBezTo>
                  <a:cubicBezTo>
                    <a:pt x="2243603" y="543013"/>
                    <a:pt x="2206935" y="528116"/>
                    <a:pt x="2131308" y="468531"/>
                  </a:cubicBezTo>
                  <a:cubicBezTo>
                    <a:pt x="2055681" y="408946"/>
                    <a:pt x="1937657" y="293214"/>
                    <a:pt x="1856301" y="234775"/>
                  </a:cubicBezTo>
                  <a:cubicBezTo>
                    <a:pt x="1774945" y="176336"/>
                    <a:pt x="1708484" y="145398"/>
                    <a:pt x="1643170" y="117897"/>
                  </a:cubicBezTo>
                  <a:cubicBezTo>
                    <a:pt x="1577856" y="90396"/>
                    <a:pt x="1558376" y="85812"/>
                    <a:pt x="1464415" y="69770"/>
                  </a:cubicBezTo>
                  <a:cubicBezTo>
                    <a:pt x="1370454" y="53728"/>
                    <a:pt x="1187115" y="30811"/>
                    <a:pt x="1079404" y="21644"/>
                  </a:cubicBezTo>
                  <a:cubicBezTo>
                    <a:pt x="971693" y="12477"/>
                    <a:pt x="901795" y="18207"/>
                    <a:pt x="818147" y="14769"/>
                  </a:cubicBezTo>
                  <a:cubicBezTo>
                    <a:pt x="734499" y="11331"/>
                    <a:pt x="658872" y="3310"/>
                    <a:pt x="577516" y="1018"/>
                  </a:cubicBezTo>
                  <a:cubicBezTo>
                    <a:pt x="496160" y="-1274"/>
                    <a:pt x="330009" y="1018"/>
                    <a:pt x="330009" y="1018"/>
                  </a:cubicBezTo>
                  <a:lnTo>
                    <a:pt x="158129" y="1018"/>
                  </a:lnTo>
                  <a:lnTo>
                    <a:pt x="27501" y="1018"/>
                  </a:lnTo>
                  <a:lnTo>
                    <a:pt x="0" y="1018"/>
                  </a:lnTo>
                  <a:lnTo>
                    <a:pt x="0" y="1018"/>
                  </a:lnTo>
                </a:path>
              </a:pathLst>
            </a:custGeom>
            <a:noFill/>
            <a:ln w="63500">
              <a:solidFill>
                <a:schemeClr val="accent1">
                  <a:lumMod val="60000"/>
                  <a:lumOff val="4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313C4FA-9CEA-2844-B745-D2F3463D53D2}"/>
                </a:ext>
              </a:extLst>
            </p:cNvPr>
            <p:cNvSpPr txBox="1"/>
            <p:nvPr/>
          </p:nvSpPr>
          <p:spPr>
            <a:xfrm>
              <a:off x="7209817" y="6253669"/>
              <a:ext cx="1266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accent2"/>
                  </a:solidFill>
                </a:rPr>
                <a:t>Fovell</a:t>
              </a:r>
              <a:r>
                <a:rPr lang="en-US" sz="1400" b="1" dirty="0">
                  <a:solidFill>
                    <a:schemeClr val="accent2"/>
                  </a:solidFill>
                </a:rPr>
                <a:t> (1990)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7D9157-8B83-0648-BFCC-784D0097CC08}"/>
                </a:ext>
              </a:extLst>
            </p:cNvPr>
            <p:cNvSpPr txBox="1"/>
            <p:nvPr/>
          </p:nvSpPr>
          <p:spPr>
            <a:xfrm>
              <a:off x="3289601" y="4653075"/>
              <a:ext cx="9455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D53FF"/>
                  </a:solidFill>
                </a:rPr>
                <a:t>Dry Air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xmlns="" id="{7E479D66-588C-A342-B080-C59CB7312D12}"/>
                </a:ext>
              </a:extLst>
            </p:cNvPr>
            <p:cNvSpPr/>
            <p:nvPr/>
          </p:nvSpPr>
          <p:spPr>
            <a:xfrm flipV="1">
              <a:off x="4919174" y="4595794"/>
              <a:ext cx="1771735" cy="286165"/>
            </a:xfrm>
            <a:prstGeom prst="arc">
              <a:avLst>
                <a:gd name="adj1" fmla="val 6705382"/>
                <a:gd name="adj2" fmla="val 3292587"/>
              </a:avLst>
            </a:prstGeom>
            <a:noFill/>
            <a:ln w="38100">
              <a:solidFill>
                <a:srgbClr val="00B050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DD38A56-04DE-EC41-9C1F-6CEC2C14D108}"/>
                </a:ext>
              </a:extLst>
            </p:cNvPr>
            <p:cNvSpPr txBox="1"/>
            <p:nvPr/>
          </p:nvSpPr>
          <p:spPr>
            <a:xfrm>
              <a:off x="5456227" y="455421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MCV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4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329" y="1280194"/>
            <a:ext cx="3275984" cy="3120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22771"/>
            <a:ext cx="6629400" cy="76482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/>
              <a:t>Long-lived MCSs are Important for Hydrological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9" y="4520963"/>
            <a:ext cx="8382877" cy="19719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Because of positive feedback from MCS to the circulation, Thompson has more long-lived MCSs </a:t>
            </a:r>
            <a:r>
              <a:rPr lang="en-US" sz="2000" dirty="0"/>
              <a:t>than Morrison (15h-25h), and these MCSs produce 2-3 times rainfall compared to short-lived ones</a:t>
            </a:r>
          </a:p>
          <a:p>
            <a:pPr>
              <a:spcAft>
                <a:spcPts val="600"/>
              </a:spcAft>
            </a:pPr>
            <a:r>
              <a:rPr lang="en-US" dirty="0"/>
              <a:t>Microphysics alter MCS </a:t>
            </a:r>
            <a:r>
              <a:rPr lang="en-US" dirty="0" err="1"/>
              <a:t>macrophysical</a:t>
            </a:r>
            <a:r>
              <a:rPr lang="en-US" dirty="0"/>
              <a:t> properties that ultimately matter for characteristics that are important for water cycle (lifetime and precipitation)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>
          <a:xfrm>
            <a:off x="2248250" y="2381764"/>
            <a:ext cx="1136897" cy="1174237"/>
          </a:xfrm>
          <a:prstGeom prst="ellipse">
            <a:avLst/>
          </a:prstGeom>
          <a:noFill/>
          <a:ln w="25400">
            <a:solidFill>
              <a:srgbClr val="FF93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776" y="1280194"/>
            <a:ext cx="3134049" cy="312035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142112" y="1477028"/>
            <a:ext cx="1837102" cy="2512328"/>
          </a:xfrm>
          <a:prstGeom prst="ellipse">
            <a:avLst/>
          </a:prstGeom>
          <a:noFill/>
          <a:ln w="25400">
            <a:solidFill>
              <a:srgbClr val="FF93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4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44121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3366FF"/>
                </a:solidFill>
              </a:rPr>
              <a:t>Long-lived MCS frequency and intensity dominate the observed increase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/>
              <a:t>in springtime total and extreme rainfall; change is potentially linked to surface warming and stronger GPLLJ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CPM regional climate simulation is able to capture the salient statistical features of MCSs. Sensitivities to microphysics mainly manifested in </a:t>
            </a:r>
            <a:r>
              <a:rPr lang="en-US" sz="2400" i="1" dirty="0">
                <a:solidFill>
                  <a:srgbClr val="3366FF"/>
                </a:solidFill>
              </a:rPr>
              <a:t>MCS structure, precipitation type and amount</a:t>
            </a:r>
            <a:endParaRPr lang="en-US" sz="2400" dirty="0"/>
          </a:p>
          <a:p>
            <a:r>
              <a:rPr lang="en-US" sz="2400" dirty="0"/>
              <a:t>Microphysics with </a:t>
            </a:r>
            <a:r>
              <a:rPr lang="en-US" sz="2400" i="1" dirty="0">
                <a:solidFill>
                  <a:srgbClr val="3366FF"/>
                </a:solidFill>
              </a:rPr>
              <a:t>more stratiform rainfall</a:t>
            </a:r>
            <a:r>
              <a:rPr lang="en-US" sz="2400" dirty="0"/>
              <a:t> produce more elevated diabatic heating and stronger mesoscale convective vortex, helps </a:t>
            </a:r>
            <a:r>
              <a:rPr lang="en-US" sz="2400" i="1" dirty="0">
                <a:solidFill>
                  <a:srgbClr val="3366FF"/>
                </a:solidFill>
              </a:rPr>
              <a:t>prolonging MCS lifetime</a:t>
            </a:r>
          </a:p>
        </p:txBody>
      </p:sp>
    </p:spTree>
    <p:extLst>
      <p:ext uri="{BB962C8B-B14F-4D97-AF65-F5344CB8AC3E}">
        <p14:creationId xmlns:p14="http://schemas.microsoft.com/office/powerpoint/2010/main" val="351459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9C9E7-CFF1-C14B-8538-41D98CB5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13B9D10-6FB6-D348-93D4-FA73E4841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6CAE2F-D188-E649-8109-DD697F64F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3816429"/>
          </a:xfrm>
        </p:spPr>
        <p:txBody>
          <a:bodyPr/>
          <a:lstStyle/>
          <a:p>
            <a:r>
              <a:rPr lang="en-US" b="1" dirty="0"/>
              <a:t>Feng, Z.</a:t>
            </a:r>
            <a:r>
              <a:rPr lang="en-US" dirty="0"/>
              <a:t>, R. Leung, S. </a:t>
            </a:r>
            <a:r>
              <a:rPr lang="en-US" dirty="0" err="1"/>
              <a:t>Hagos</a:t>
            </a:r>
            <a:r>
              <a:rPr lang="en-US" dirty="0"/>
              <a:t>, R. </a:t>
            </a:r>
            <a:r>
              <a:rPr lang="en-US" dirty="0" err="1"/>
              <a:t>Houze</a:t>
            </a:r>
            <a:r>
              <a:rPr lang="en-US" dirty="0"/>
              <a:t>, C. </a:t>
            </a:r>
            <a:r>
              <a:rPr lang="en-US" dirty="0" err="1"/>
              <a:t>Burleyson</a:t>
            </a:r>
            <a:r>
              <a:rPr lang="en-US" dirty="0"/>
              <a:t>, K. </a:t>
            </a:r>
            <a:r>
              <a:rPr lang="en-US" dirty="0" err="1"/>
              <a:t>Balaguru</a:t>
            </a:r>
            <a:r>
              <a:rPr lang="en-US" dirty="0"/>
              <a:t>, 2016: More frequent intense and long-lived storms dominate the springtime trend in central U.S. rainfall, </a:t>
            </a:r>
            <a:r>
              <a:rPr lang="en-US" i="1" dirty="0"/>
              <a:t>Nat. </a:t>
            </a:r>
            <a:r>
              <a:rPr lang="en-US" i="1" dirty="0" err="1"/>
              <a:t>Commun</a:t>
            </a:r>
            <a:r>
              <a:rPr lang="en-US" i="1" dirty="0"/>
              <a:t>.</a:t>
            </a:r>
            <a:r>
              <a:rPr lang="en-US" dirty="0"/>
              <a:t>, 13429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u="sng" dirty="0">
                <a:hlinkClick r:id="rId2"/>
              </a:rPr>
              <a:t>10.1038/ncomms13429</a:t>
            </a:r>
            <a:r>
              <a:rPr lang="en-US" dirty="0"/>
              <a:t>.</a:t>
            </a:r>
            <a:endParaRPr lang="en-US" i="1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Yang, Q., R.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Houze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R. Leung,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Z. Feng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2017: Environments of Long-lived Mesoscale Convective Systems over the Central United States.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Geophys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. Res. Atmos.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122,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10.1002/2017JD027033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 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/>
              <a:t>Feng, Z.</a:t>
            </a:r>
            <a:r>
              <a:rPr lang="en-US" dirty="0"/>
              <a:t>, R. Leung, R. A. </a:t>
            </a:r>
            <a:r>
              <a:rPr lang="en-US" dirty="0" err="1"/>
              <a:t>Houze</a:t>
            </a:r>
            <a:r>
              <a:rPr lang="en-US" dirty="0"/>
              <a:t>, S. </a:t>
            </a:r>
            <a:r>
              <a:rPr lang="en-US" dirty="0" err="1"/>
              <a:t>Hagos</a:t>
            </a:r>
            <a:r>
              <a:rPr lang="en-US" dirty="0"/>
              <a:t>, J. Hardin, Q. Yang, 2018: Structure and Evolution of Mesoscale Convective Systems over the Central U.S.: Sensitivity to Cloud Microphysics in Convection-Permitting Regional Climate Simulations. In preparation for </a:t>
            </a:r>
            <a:r>
              <a:rPr lang="en-US" i="1" dirty="0"/>
              <a:t>J. Adv. Model. Earth Syst.</a:t>
            </a:r>
          </a:p>
        </p:txBody>
      </p:sp>
    </p:spTree>
    <p:extLst>
      <p:ext uri="{BB962C8B-B14F-4D97-AF65-F5344CB8AC3E}">
        <p14:creationId xmlns:p14="http://schemas.microsoft.com/office/powerpoint/2010/main" val="271530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Impact of MCS to Precipitation in U.S.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31" y="1560705"/>
            <a:ext cx="4157591" cy="430887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MCSs play a critical role in producing heavy rainfall in the mid-latitudes during warm seasons</a:t>
            </a:r>
          </a:p>
          <a:p>
            <a:pPr>
              <a:spcAft>
                <a:spcPts val="1200"/>
              </a:spcAft>
            </a:pPr>
            <a:r>
              <a:rPr lang="en-US" dirty="0"/>
              <a:t>In central US, MCSs contribute 40%-60% of the total warm-season rainfall </a:t>
            </a:r>
            <a:r>
              <a:rPr lang="en-US" sz="1800" dirty="0">
                <a:solidFill>
                  <a:schemeClr val="tx1"/>
                </a:solidFill>
              </a:rPr>
              <a:t>(Feng et al. 2016)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Most of 100-yr, 24-h extreme rainfall events were caused by MCSs in the warm season </a:t>
            </a:r>
            <a:r>
              <a:rPr lang="en-US" sz="1800" dirty="0">
                <a:solidFill>
                  <a:schemeClr val="tx1"/>
                </a:solidFill>
              </a:rPr>
              <a:t>(Stevenson &amp; Schumacher 2014)</a:t>
            </a: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174871" y="1230614"/>
            <a:ext cx="3457698" cy="2743086"/>
            <a:chOff x="5229029" y="1317325"/>
            <a:chExt cx="3223959" cy="2557654"/>
          </a:xfrm>
        </p:grpSpPr>
        <p:grpSp>
          <p:nvGrpSpPr>
            <p:cNvPr id="12" name="Group 11"/>
            <p:cNvGrpSpPr/>
            <p:nvPr/>
          </p:nvGrpSpPr>
          <p:grpSpPr>
            <a:xfrm>
              <a:off x="5441569" y="1442933"/>
              <a:ext cx="2833987" cy="2432046"/>
              <a:chOff x="6118600" y="1242775"/>
              <a:chExt cx="2833987" cy="2432046"/>
            </a:xfrm>
          </p:grpSpPr>
          <p:pic>
            <p:nvPicPr>
              <p:cNvPr id="6" name="Picture 5" descr="mcs_pf_warmseason_rainmap_multiyear_mean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18600" y="1242775"/>
                <a:ext cx="2702263" cy="2233187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206882" y="3397822"/>
                <a:ext cx="27457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chemeClr val="accent2"/>
                    </a:solidFill>
                  </a:rPr>
                  <a:t>Feng et al. (2016) </a:t>
                </a:r>
                <a:r>
                  <a:rPr lang="en-US" sz="1200" b="1" i="1" dirty="0">
                    <a:solidFill>
                      <a:schemeClr val="accent2"/>
                    </a:solidFill>
                  </a:rPr>
                  <a:t>Nature </a:t>
                </a:r>
                <a:r>
                  <a:rPr lang="en-US" sz="1200" b="1" i="1" dirty="0" err="1">
                    <a:solidFill>
                      <a:schemeClr val="accent2"/>
                    </a:solidFill>
                  </a:rPr>
                  <a:t>Commun</a:t>
                </a:r>
                <a:r>
                  <a:rPr lang="en-US" sz="1200" b="1" i="1" dirty="0">
                    <a:solidFill>
                      <a:schemeClr val="accent2"/>
                    </a:solidFill>
                  </a:rPr>
                  <a:t>.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229029" y="1317325"/>
              <a:ext cx="322395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15-year MCS precipitation climatology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4103458" y="3178126"/>
            <a:ext cx="1112806" cy="122891"/>
          </a:xfrm>
          <a:prstGeom prst="straightConnector1">
            <a:avLst/>
          </a:prstGeom>
          <a:ln w="38100" cmpd="sng"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133307" y="4019453"/>
            <a:ext cx="3687126" cy="2702022"/>
            <a:chOff x="5301070" y="3938756"/>
            <a:chExt cx="3687126" cy="27020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070" y="4135574"/>
              <a:ext cx="3687126" cy="222077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416732" y="6363779"/>
              <a:ext cx="30280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2"/>
                  </a:solidFill>
                </a:rPr>
                <a:t>Stevenson &amp; Schumacher (2014) MWR</a:t>
              </a:r>
              <a:endParaRPr lang="en-US" sz="1200" b="1" i="1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91666" y="3938756"/>
              <a:ext cx="18877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Extreme Event Types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33766" y="4246533"/>
            <a:ext cx="1927408" cy="1261263"/>
            <a:chOff x="6251977" y="4246533"/>
            <a:chExt cx="1927408" cy="1261263"/>
          </a:xfrm>
        </p:grpSpPr>
        <p:sp>
          <p:nvSpPr>
            <p:cNvPr id="17" name="TextBox 16"/>
            <p:cNvSpPr txBox="1"/>
            <p:nvPr/>
          </p:nvSpPr>
          <p:spPr>
            <a:xfrm>
              <a:off x="6251977" y="4530918"/>
              <a:ext cx="583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6600"/>
                  </a:solidFill>
                </a:rPr>
                <a:t>MCS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835603" y="4246533"/>
              <a:ext cx="1343782" cy="1261263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3830084" y="4838693"/>
            <a:ext cx="1185454" cy="2"/>
          </a:xfrm>
          <a:prstGeom prst="straightConnector1">
            <a:avLst/>
          </a:prstGeom>
          <a:ln w="38100" cmpd="sng"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7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96"/>
    </mc:Choice>
    <mc:Fallback xmlns="">
      <p:transition xmlns:p14="http://schemas.microsoft.com/office/powerpoint/2010/main" spd="slow" advTm="701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19" y="1464340"/>
            <a:ext cx="4749355" cy="1551194"/>
          </a:xfrm>
        </p:spPr>
        <p:txBody>
          <a:bodyPr/>
          <a:lstStyle/>
          <a:p>
            <a:r>
              <a:rPr lang="en-US" sz="1800" dirty="0"/>
              <a:t>Texas/Oklahoma record breaking flood in May 2015</a:t>
            </a:r>
          </a:p>
          <a:p>
            <a:r>
              <a:rPr lang="en-US" sz="1800" dirty="0"/>
              <a:t>OK City: 19.48’’ in May (all-time record)</a:t>
            </a:r>
          </a:p>
          <a:p>
            <a:r>
              <a:rPr lang="en-US" sz="1800" dirty="0"/>
              <a:t>Dallas: 16.96’’ in May (wettest May record)</a:t>
            </a:r>
          </a:p>
          <a:p>
            <a:r>
              <a:rPr lang="en-US" sz="1800" dirty="0"/>
              <a:t>Caused by successive MCS events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31389" y="3143047"/>
            <a:ext cx="2423118" cy="3627546"/>
            <a:chOff x="6631389" y="3143047"/>
            <a:chExt cx="2423118" cy="36275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0898" y="4960386"/>
              <a:ext cx="2413609" cy="18102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1389" y="3143047"/>
              <a:ext cx="2423118" cy="181733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696270" y="6460273"/>
              <a:ext cx="937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May 25 22Z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1989" y="4662175"/>
              <a:ext cx="9295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May 24 02Z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26458" y="920734"/>
            <a:ext cx="3960993" cy="2217295"/>
            <a:chOff x="2279759" y="1270805"/>
            <a:chExt cx="3960993" cy="22172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759" y="1270805"/>
              <a:ext cx="3960993" cy="22172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11412" y="3080355"/>
              <a:ext cx="726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10-15’’</a:t>
              </a: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flipH="1" flipV="1">
              <a:off x="4911412" y="2687417"/>
              <a:ext cx="363259" cy="392938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01069" y="1506634"/>
              <a:ext cx="46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19’’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1069" y="2298947"/>
              <a:ext cx="46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16’’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15968" y="1721605"/>
              <a:ext cx="46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18’’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5042" y="3122486"/>
            <a:ext cx="3192419" cy="3598989"/>
            <a:chOff x="155042" y="3122486"/>
            <a:chExt cx="3192419" cy="35989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042" y="4915152"/>
              <a:ext cx="3006236" cy="18063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042" y="3122486"/>
              <a:ext cx="3192419" cy="179266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042" y="6344297"/>
              <a:ext cx="9488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Houston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1619" y="3163281"/>
              <a:ext cx="754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Dallas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11318" y="3501835"/>
            <a:ext cx="3363941" cy="2705305"/>
            <a:chOff x="3267448" y="3143047"/>
            <a:chExt cx="3363941" cy="27053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b="10609"/>
            <a:stretch/>
          </p:blipFill>
          <p:spPr>
            <a:xfrm>
              <a:off x="3267448" y="3143047"/>
              <a:ext cx="3363941" cy="2252837"/>
            </a:xfrm>
            <a:prstGeom prst="rect">
              <a:avLst/>
            </a:prstGeom>
          </p:spPr>
        </p:pic>
        <p:pic>
          <p:nvPicPr>
            <p:cNvPr id="27" name="Picture 26" descr="Screen Shot 2017-10-02 at 2.07.55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352" y="5395884"/>
              <a:ext cx="3176907" cy="45246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182588" y="4872664"/>
              <a:ext cx="1448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400% above normal</a:t>
              </a:r>
            </a:p>
          </p:txBody>
        </p:sp>
        <p:cxnSp>
          <p:nvCxnSpPr>
            <p:cNvPr id="29" name="Straight Arrow Connector 28"/>
            <p:cNvCxnSpPr>
              <a:stCxn id="28" idx="0"/>
            </p:cNvCxnSpPr>
            <p:nvPr/>
          </p:nvCxnSpPr>
          <p:spPr>
            <a:xfrm flipH="1" flipV="1">
              <a:off x="5182588" y="4013583"/>
              <a:ext cx="724401" cy="85908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347461" y="4991339"/>
              <a:ext cx="860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May 2015</a:t>
              </a:r>
            </a:p>
          </p:txBody>
        </p:sp>
      </p:grpSp>
      <p:pic>
        <p:nvPicPr>
          <p:cNvPr id="36" name="Picture 35" descr="Screen Shot 2017-10-02 at 2.26.31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6" y="226322"/>
            <a:ext cx="5084949" cy="10358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0230" y="91217"/>
            <a:ext cx="507334" cy="50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2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" y="201168"/>
            <a:ext cx="5707534" cy="868680"/>
          </a:xfrm>
        </p:spPr>
        <p:txBody>
          <a:bodyPr/>
          <a:lstStyle/>
          <a:p>
            <a:r>
              <a:rPr lang="en-US" dirty="0"/>
              <a:t>Climate Model Biases in Summer over U.S. Southern Great Plains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4320" y="1600200"/>
            <a:ext cx="3943417" cy="4493538"/>
          </a:xfrm>
        </p:spPr>
        <p:txBody>
          <a:bodyPr/>
          <a:lstStyle/>
          <a:p>
            <a:r>
              <a:rPr lang="en-US" dirty="0"/>
              <a:t>CMIP5 models have systematic warm and dry bias in the warm season</a:t>
            </a:r>
          </a:p>
          <a:p>
            <a:r>
              <a:rPr lang="en-US" dirty="0"/>
              <a:t>Diurnal cycle of precipitation in CMIP5 is poorly simulated</a:t>
            </a:r>
          </a:p>
          <a:p>
            <a:r>
              <a:rPr lang="en-US" b="1" dirty="0"/>
              <a:t>Implications: </a:t>
            </a:r>
            <a:r>
              <a:rPr lang="en-US" dirty="0"/>
              <a:t>biases in surface energy budget, soil moisture, land-atmosphere coupling </a:t>
            </a:r>
            <a:r>
              <a:rPr lang="en-US" dirty="0">
                <a:sym typeface="Wingdings"/>
              </a:rPr>
              <a:t> positive feedbacks further degrade the simulations</a:t>
            </a:r>
          </a:p>
          <a:p>
            <a:r>
              <a:rPr lang="en-US" u="sng" dirty="0"/>
              <a:t>One potential cause</a:t>
            </a:r>
            <a:r>
              <a:rPr lang="en-US" dirty="0"/>
              <a:t>: climate models with parameterized convection mostly fail to represent MCSs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01435" y="4582166"/>
            <a:ext cx="3859027" cy="2164862"/>
            <a:chOff x="4949224" y="4144863"/>
            <a:chExt cx="4169664" cy="2339123"/>
          </a:xfrm>
        </p:grpSpPr>
        <p:grpSp>
          <p:nvGrpSpPr>
            <p:cNvPr id="21" name="Group 20"/>
            <p:cNvGrpSpPr/>
            <p:nvPr/>
          </p:nvGrpSpPr>
          <p:grpSpPr>
            <a:xfrm>
              <a:off x="4949224" y="4144863"/>
              <a:ext cx="4169664" cy="2138126"/>
              <a:chOff x="4985451" y="1123600"/>
              <a:chExt cx="4169664" cy="213812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5451" y="1290857"/>
                <a:ext cx="4169664" cy="162992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85451" y="2965750"/>
                <a:ext cx="4133437" cy="29597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86400" y="1447800"/>
                <a:ext cx="1921445" cy="29376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649631" y="1767635"/>
                <a:ext cx="5638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OBS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6424536" y="1930056"/>
                <a:ext cx="225095" cy="17576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5486400" y="1123600"/>
                <a:ext cx="3430247" cy="33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242424"/>
                    </a:solidFill>
                  </a:rPr>
                  <a:t>Precipitation Diurnal Cycle in SGP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604358" y="6206987"/>
              <a:ext cx="29399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242424"/>
                  </a:solidFill>
                </a:rPr>
                <a:t>VanWeverberg</a:t>
              </a:r>
              <a:r>
                <a:rPr lang="en-US" sz="1200" b="1" dirty="0">
                  <a:solidFill>
                    <a:srgbClr val="242424"/>
                  </a:solidFill>
                </a:rPr>
                <a:t> et al. (2017) Submitted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B3D772-5C11-A541-9939-BF7C2D072C63}"/>
              </a:ext>
            </a:extLst>
          </p:cNvPr>
          <p:cNvGrpSpPr/>
          <p:nvPr/>
        </p:nvGrpSpPr>
        <p:grpSpPr>
          <a:xfrm>
            <a:off x="5138296" y="960056"/>
            <a:ext cx="3410134" cy="3542427"/>
            <a:chOff x="4322276" y="870196"/>
            <a:chExt cx="3410134" cy="35424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BEC5AFB-E698-F345-8504-1C866093D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2276" y="1043173"/>
              <a:ext cx="3224302" cy="313096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916499" y="2520733"/>
              <a:ext cx="19953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242424"/>
                  </a:solidFill>
                </a:defRPr>
              </a:lvl1pPr>
            </a:lstStyle>
            <a:p>
              <a:pPr algn="ctr"/>
              <a:r>
                <a:rPr lang="en-US" dirty="0"/>
                <a:t>Precipitation Bias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04051" y="870196"/>
              <a:ext cx="23797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rgbClr val="242424"/>
                  </a:solidFill>
                </a:defRPr>
              </a:lvl1pPr>
            </a:lstStyle>
            <a:p>
              <a:pPr algn="ctr"/>
              <a:r>
                <a:rPr lang="en-US" dirty="0"/>
                <a:t>2m Temperature Bias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505CE7D-AA91-EF41-87D9-743810A62D6E}"/>
                </a:ext>
              </a:extLst>
            </p:cNvPr>
            <p:cNvSpPr txBox="1"/>
            <p:nvPr/>
          </p:nvSpPr>
          <p:spPr>
            <a:xfrm>
              <a:off x="6435260" y="4135624"/>
              <a:ext cx="1297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</a:rPr>
                <a:t>Lin et al. (2017)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16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Science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167" y="1507111"/>
            <a:ext cx="8023636" cy="267150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What are the observed MCS changes in recent decades and their potential cause?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Can regional climate model simulate observed MCS characteristics and precipitation?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What environmental conditions support long-lived MCS and how do MCS interact with the environment?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85853" y="4613788"/>
            <a:ext cx="7356042" cy="1988292"/>
            <a:chOff x="711801" y="4223624"/>
            <a:chExt cx="8307037" cy="22453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801" y="4223624"/>
              <a:ext cx="3506522" cy="2245339"/>
            </a:xfrm>
            <a:prstGeom prst="rect">
              <a:avLst/>
            </a:prstGeom>
          </p:spPr>
        </p:pic>
        <p:pic>
          <p:nvPicPr>
            <p:cNvPr id="7" name="Picture 6" descr="LCREF_42.570000-104.79000135.259998_1_0_0_none_2014060511300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768" b="12923"/>
            <a:stretch/>
          </p:blipFill>
          <p:spPr>
            <a:xfrm>
              <a:off x="4859670" y="4223624"/>
              <a:ext cx="3583686" cy="22453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70810" y="6143192"/>
              <a:ext cx="1323648" cy="28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2"/>
                  </a:solidFill>
                </a:rPr>
                <a:t>Courtesy: NASA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22395" y="6144749"/>
              <a:ext cx="1320960" cy="28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Courtesy: NSSL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7307385" y="4463010"/>
              <a:ext cx="1" cy="1476682"/>
            </a:xfrm>
            <a:prstGeom prst="straightConnector1">
              <a:avLst/>
            </a:prstGeom>
            <a:ln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43010" y="4927770"/>
              <a:ext cx="1675828" cy="41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6600"/>
                  </a:solidFill>
                </a:rPr>
                <a:t>L &gt; 600 km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79522" y="5496619"/>
              <a:ext cx="1085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Kansas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24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95" y="1524999"/>
            <a:ext cx="8365670" cy="4124206"/>
          </a:xfrm>
        </p:spPr>
        <p:txBody>
          <a:bodyPr/>
          <a:lstStyle/>
          <a:p>
            <a:r>
              <a:rPr lang="en-US" sz="2800" b="1" dirty="0"/>
              <a:t>Observed changes of MCS in the past 35 years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Trends in MCS precipitation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Large scale environmental changes</a:t>
            </a:r>
          </a:p>
          <a:p>
            <a:r>
              <a:rPr lang="en-US" sz="2800" b="1" dirty="0"/>
              <a:t>Fidelity of CPM in simulating MCSs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Regional precipitation and diurnal cycle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MCS characteristics</a:t>
            </a:r>
          </a:p>
          <a:p>
            <a:r>
              <a:rPr lang="en-US" sz="2800" b="1" dirty="0"/>
              <a:t>MCS environments and feedbacks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Environments supporting long-lived MCSs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MCS feedbacks and impact of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7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95" y="1524999"/>
            <a:ext cx="8365670" cy="4124206"/>
          </a:xfrm>
        </p:spPr>
        <p:txBody>
          <a:bodyPr/>
          <a:lstStyle/>
          <a:p>
            <a:r>
              <a:rPr lang="en-US" sz="2800" b="1" dirty="0"/>
              <a:t>Observed changes of MCS in the past 35 years</a:t>
            </a:r>
          </a:p>
          <a:p>
            <a:pPr lvl="1"/>
            <a:r>
              <a:rPr lang="en-US" sz="2400" dirty="0"/>
              <a:t>Trends in MCS precipitation</a:t>
            </a:r>
          </a:p>
          <a:p>
            <a:pPr lvl="1"/>
            <a:r>
              <a:rPr lang="en-US" sz="2400" dirty="0"/>
              <a:t>Large scale environmental changes</a:t>
            </a: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Fidelity of CPM in simulating MCSs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Regional p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recipitation </a:t>
            </a:r>
            <a:r>
              <a:rPr lang="en-US" sz="2400" dirty="0">
                <a:solidFill>
                  <a:srgbClr val="D9D9D9"/>
                </a:solidFill>
              </a:rPr>
              <a:t>and diurnal cycle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MCS characteristics</a:t>
            </a: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MCS environments and feedbacks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Environments supporting long-lived MCSs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MCS feedbacks and impact of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07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0.7|2.3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6"/>
</p:tagLst>
</file>

<file path=ppt/theme/theme1.xml><?xml version="1.0" encoding="utf-8"?>
<a:theme xmlns:a="http://schemas.openxmlformats.org/drawingml/2006/main" name="Default Theme">
  <a:themeElements>
    <a:clrScheme name="PNNL Brand Theme 2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Platinum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Silver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NNL White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2505</TotalTime>
  <Words>2806</Words>
  <Application>Microsoft Macintosh PowerPoint</Application>
  <PresentationFormat>On-screen Show (4:3)</PresentationFormat>
  <Paragraphs>425</Paragraphs>
  <Slides>36</Slides>
  <Notes>12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Default Theme</vt:lpstr>
      <vt:lpstr>PNNL Platinum Theme</vt:lpstr>
      <vt:lpstr>PNNL Silver Theme</vt:lpstr>
      <vt:lpstr>PNNL White Theme</vt:lpstr>
      <vt:lpstr>Equation</vt:lpstr>
      <vt:lpstr>Towards Better Understanding and Simulating Changes of  Mesoscale Convective Systems  Under Climate Change</vt:lpstr>
      <vt:lpstr>What is a Mesoscale Convective System (MCS)?</vt:lpstr>
      <vt:lpstr>Global Perspective on MCS</vt:lpstr>
      <vt:lpstr>Impact of MCS to Precipitation in U.S.</vt:lpstr>
      <vt:lpstr>PowerPoint Presentation</vt:lpstr>
      <vt:lpstr>Climate Model Biases in Summer over U.S. Southern Great Plains</vt:lpstr>
      <vt:lpstr>Science Questions</vt:lpstr>
      <vt:lpstr>Roadmap</vt:lpstr>
      <vt:lpstr>Roadmap</vt:lpstr>
      <vt:lpstr>New MCS detection algorithm using precipitation features</vt:lpstr>
      <vt:lpstr>MCS Precipitation Increases in Central and Northern Plains in Spring</vt:lpstr>
      <vt:lpstr>Increases in MCS lifetime cause more frequent MCS precipitation</vt:lpstr>
      <vt:lpstr>MCS Rainfall Intensity Increases Associated with Stronger LLJ</vt:lpstr>
      <vt:lpstr>Summary 1: Observed MCS Changes</vt:lpstr>
      <vt:lpstr>Roadmap</vt:lpstr>
      <vt:lpstr>Value of CPM in Regional Climate Modeling</vt:lpstr>
      <vt:lpstr>WRF Model Setup and  Observational Datasets</vt:lpstr>
      <vt:lpstr>Example of MCS Structure</vt:lpstr>
      <vt:lpstr>Identify and Track Robust MCSs</vt:lpstr>
      <vt:lpstr>MCS Tracks Comparison</vt:lpstr>
      <vt:lpstr>Seasonal MCS Rain Amount Comparable to Observations</vt:lpstr>
      <vt:lpstr>MCS Extreme Precipitation on Hourly Time-scale are Reproduced</vt:lpstr>
      <vt:lpstr>Precipitation Diurnal Cycle is Comparable with Observations</vt:lpstr>
      <vt:lpstr>MCS Characteristics Comparison</vt:lpstr>
      <vt:lpstr>Composite Volume Rainfall Evolution</vt:lpstr>
      <vt:lpstr>Summary 2: CPM Performance in Simulating MCSs</vt:lpstr>
      <vt:lpstr>Roadmap</vt:lpstr>
      <vt:lpstr>MCS and Mesoscale Convective Vortex</vt:lpstr>
      <vt:lpstr>Environment Anomaly Associated with MCSs (6 hour after initiation)</vt:lpstr>
      <vt:lpstr>Environment Anomaly Associated with MCSs (12 hour after initiation)</vt:lpstr>
      <vt:lpstr>Composite Latent Heating Profiles</vt:lpstr>
      <vt:lpstr>Comparison of MCV during Mature Stage of Long-lived MCSs</vt:lpstr>
      <vt:lpstr>Robust MCV Produces Stronger Westerly Cool/Dry Air Advection</vt:lpstr>
      <vt:lpstr>Long-lived MCSs are Important for Hydrological Cycle</vt:lpstr>
      <vt:lpstr>Summary</vt:lpstr>
      <vt:lpstr>References</vt:lpstr>
    </vt:vector>
  </TitlesOfParts>
  <Company>PNNL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850 hPa</dc:title>
  <dc:creator>Zhe Feng</dc:creator>
  <cp:lastModifiedBy>Robert Houze</cp:lastModifiedBy>
  <cp:revision>211</cp:revision>
  <dcterms:created xsi:type="dcterms:W3CDTF">2017-09-13T23:44:55Z</dcterms:created>
  <dcterms:modified xsi:type="dcterms:W3CDTF">2018-12-14T15:13:14Z</dcterms:modified>
</cp:coreProperties>
</file>