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5" r:id="rId3"/>
  </p:sldMasterIdLst>
  <p:notesMasterIdLst>
    <p:notesMasterId r:id="rId42"/>
  </p:notesMasterIdLst>
  <p:sldIdLst>
    <p:sldId id="265" r:id="rId4"/>
    <p:sldId id="303" r:id="rId5"/>
    <p:sldId id="281" r:id="rId6"/>
    <p:sldId id="263" r:id="rId7"/>
    <p:sldId id="313" r:id="rId8"/>
    <p:sldId id="286" r:id="rId9"/>
    <p:sldId id="287" r:id="rId10"/>
    <p:sldId id="270" r:id="rId11"/>
    <p:sldId id="305" r:id="rId12"/>
    <p:sldId id="272" r:id="rId13"/>
    <p:sldId id="310" r:id="rId14"/>
    <p:sldId id="320" r:id="rId15"/>
    <p:sldId id="321" r:id="rId16"/>
    <p:sldId id="314" r:id="rId17"/>
    <p:sldId id="315" r:id="rId18"/>
    <p:sldId id="316" r:id="rId19"/>
    <p:sldId id="317" r:id="rId20"/>
    <p:sldId id="259" r:id="rId21"/>
    <p:sldId id="285" r:id="rId22"/>
    <p:sldId id="301" r:id="rId23"/>
    <p:sldId id="274" r:id="rId24"/>
    <p:sldId id="307" r:id="rId25"/>
    <p:sldId id="308" r:id="rId26"/>
    <p:sldId id="291" r:id="rId27"/>
    <p:sldId id="294" r:id="rId28"/>
    <p:sldId id="288" r:id="rId29"/>
    <p:sldId id="297" r:id="rId30"/>
    <p:sldId id="296" r:id="rId31"/>
    <p:sldId id="298" r:id="rId32"/>
    <p:sldId id="289" r:id="rId33"/>
    <p:sldId id="283" r:id="rId34"/>
    <p:sldId id="300" r:id="rId35"/>
    <p:sldId id="290" r:id="rId36"/>
    <p:sldId id="299" r:id="rId37"/>
    <p:sldId id="302" r:id="rId38"/>
    <p:sldId id="279" r:id="rId39"/>
    <p:sldId id="284" r:id="rId40"/>
    <p:sldId id="295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3D8C4"/>
    <a:srgbClr val="7F017F"/>
    <a:srgbClr val="D9DFD6"/>
    <a:srgbClr val="E7E7E7"/>
    <a:srgbClr val="A7B2B6"/>
    <a:srgbClr val="C48F6E"/>
    <a:srgbClr val="A8949E"/>
    <a:srgbClr val="A9979C"/>
    <a:srgbClr val="AFBAA8"/>
    <a:srgbClr val="4C2E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375" autoAdjust="0"/>
  </p:normalViewPr>
  <p:slideViewPr>
    <p:cSldViewPr snapToGrid="0">
      <p:cViewPr varScale="1">
        <p:scale>
          <a:sx n="90" d="100"/>
          <a:sy n="90" d="100"/>
        </p:scale>
        <p:origin x="-696" y="-112"/>
      </p:cViewPr>
      <p:guideLst>
        <p:guide orient="horz" pos="345"/>
        <p:guide pos="71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EB7D20-9875-F146-AF26-33953236239D}" type="datetimeFigureOut">
              <a:rPr lang="en-US" smtClean="0"/>
              <a:t>1/8/18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D90A35-4C04-9C42-A804-72AB79691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29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the Agra Fort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90A35-4C04-9C42-A804-72AB79691E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901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90A35-4C04-9C42-A804-72AB79691E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403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90A35-4C04-9C42-A804-72AB79691E5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252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Rossby wave propagation, time scale ~few</a:t>
            </a:r>
            <a:r>
              <a:rPr lang="en-US" baseline="0" dirty="0" smtClean="0"/>
              <a:t> days, could force normal modes, most unstable wavelength</a:t>
            </a:r>
            <a:endParaRPr lang="en-US" dirty="0" smtClean="0"/>
          </a:p>
          <a:p>
            <a:r>
              <a:rPr lang="en-US" dirty="0" smtClean="0"/>
              <a:t>Easterly wave generation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90A35-4C04-9C42-A804-72AB79691E5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759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90A35-4C04-9C42-A804-72AB79691E5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32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90A35-4C04-9C42-A804-72AB79691E5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32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A9AAA6-8188-D144-BF32-5B7D00B40679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32" tIns="45716" rIns="91432" bIns="45716"/>
          <a:lstStyle/>
          <a:p>
            <a:r>
              <a:rPr lang="en-US"/>
              <a:t>These large MCSs occur in diff synoptic envs.</a:t>
            </a:r>
          </a:p>
          <a:p>
            <a:r>
              <a:rPr lang="en-US"/>
              <a:t>In TOGA COARE, env characterized by KR wave. Radar data in diff regions showMCSs have a pos feedback to low level mom in in sw region, and neg in westerly onset region.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AF05A5-E246-A041-9951-BB93DA134D87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1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574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07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37C830-349E-9542-B335-5E647F7DDF3E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55382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991DF6-94EB-3647-A8A2-FD950D4DBF72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16372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93457-B92F-AE4C-961A-45954E7AD82D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16693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DC9A90-27AB-5A46-A67F-144C6C7733CD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874564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968F5F-A5AD-2146-BD3F-8169591572BC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61051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CCF8C4-23A0-7C40-9B51-25BB70363820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57171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E2D98A-709B-5940-B16D-EC44A8C691CE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978566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509058-96F3-8746-8967-124BC1FB337D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99321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4151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9E699B-C65C-BC4F-A41F-795ED3B1611C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998580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F2479E-9C3B-C24F-8DC8-30D22F9B38EB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903714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60E2B2-7F50-C747-8A95-2B3DA286CC11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7399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97452D0-A2B2-274D-A939-195FA16EE072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53490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0323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29327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15560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54554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98606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6528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501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79885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46346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40582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53642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9327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62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27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39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718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55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E26D7-5AF0-7F48-A459-B66B89AE6A99}" type="datetimeFigureOut">
              <a:rPr lang="en-US" smtClean="0"/>
              <a:t>1/8/18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94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/>
              <a:ea typeface="ＭＳ Ｐゴシック" charset="0"/>
              <a:cs typeface="ＭＳ Ｐゴシック" charset="0"/>
            </a:endParaRPr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/>
              <a:ea typeface="ＭＳ Ｐゴシック" charset="0"/>
              <a:cs typeface="ＭＳ Ｐゴシック" charset="0"/>
            </a:endParaRPr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79EBF3CA-0BBC-1043-BDD2-37A0F3E2442B}" type="slidenum">
              <a:rPr lang="en-US" smtClean="0">
                <a:solidFill>
                  <a:srgbClr val="000000"/>
                </a:solidFill>
                <a:latin typeface="Times New Roman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  <a:latin typeface="Times New Roman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571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135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gif"/><Relationship Id="rId3" Type="http://schemas.openxmlformats.org/officeDocument/2006/relationships/image" Target="../media/image8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gif"/><Relationship Id="rId3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18.pn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themeOverride" Target="../theme/themeOverride2.xml"/><Relationship Id="rId2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3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05_5376677929_a78a1d327e_oINDIA20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0" y="0"/>
            <a:ext cx="9173610" cy="68802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216" y="-30980"/>
            <a:ext cx="5653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4C2E1C"/>
                </a:solidFill>
              </a:rPr>
              <a:t>Peter Webster’s Career</a:t>
            </a:r>
            <a:endParaRPr lang="en-US" sz="3600" b="1" dirty="0">
              <a:solidFill>
                <a:srgbClr val="4C2E1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42761" y="6348020"/>
            <a:ext cx="3808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4C2E1C"/>
                </a:solidFill>
                <a:effectLst>
                  <a:outerShdw blurRad="50800" dist="38100" dir="2700000" algn="tl" rotWithShape="0">
                    <a:srgbClr val="E3D8C4">
                      <a:alpha val="99000"/>
                    </a:srgbClr>
                  </a:outerShdw>
                </a:effectLst>
              </a:rPr>
              <a:t>Presented by R. Houze</a:t>
            </a:r>
          </a:p>
          <a:p>
            <a:pPr algn="r"/>
            <a:r>
              <a:rPr lang="en-US" sz="1400" b="1" dirty="0" smtClean="0">
                <a:solidFill>
                  <a:srgbClr val="4C2E1C"/>
                </a:solidFill>
                <a:effectLst>
                  <a:outerShdw blurRad="50800" dist="38100" dir="2700000" algn="tl" rotWithShape="0">
                    <a:srgbClr val="E3D8C4">
                      <a:alpha val="99000"/>
                    </a:srgbClr>
                  </a:outerShdw>
                </a:effectLst>
              </a:rPr>
              <a:t>AMS Annual Meeting, Austin, 8 Jan 2018</a:t>
            </a:r>
            <a:endParaRPr lang="en-US" sz="1400" b="1" dirty="0">
              <a:solidFill>
                <a:srgbClr val="4C2E1C"/>
              </a:solidFill>
              <a:effectLst>
                <a:outerShdw blurRad="50800" dist="38100" dir="2700000" algn="tl" rotWithShape="0">
                  <a:srgbClr val="E3D8C4">
                    <a:alpha val="99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2689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274379"/>
            <a:ext cx="9144000" cy="4309243"/>
            <a:chOff x="0" y="-72352"/>
            <a:chExt cx="9144000" cy="4309243"/>
          </a:xfrm>
        </p:grpSpPr>
        <p:sp>
          <p:nvSpPr>
            <p:cNvPr id="2" name="TextBox 1"/>
            <p:cNvSpPr txBox="1"/>
            <p:nvPr/>
          </p:nvSpPr>
          <p:spPr>
            <a:xfrm>
              <a:off x="3174322" y="2667231"/>
              <a:ext cx="2795357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Webster et al. 1998</a:t>
              </a:r>
            </a:p>
            <a:p>
              <a:r>
                <a:rPr lang="en-US" sz="2400" dirty="0"/>
                <a:t>Webster et al. </a:t>
              </a:r>
              <a:r>
                <a:rPr lang="en-US" sz="2400" dirty="0" smtClean="0"/>
                <a:t>1999</a:t>
              </a:r>
            </a:p>
            <a:p>
              <a:r>
                <a:rPr lang="en-US" sz="2400" dirty="0"/>
                <a:t>Webster et al. 2002</a:t>
              </a:r>
            </a:p>
            <a:p>
              <a:r>
                <a:rPr lang="en-US" sz="2400" dirty="0" err="1"/>
                <a:t>Loschnigg</a:t>
              </a:r>
              <a:r>
                <a:rPr lang="en-US" sz="2400" dirty="0"/>
                <a:t> et al. 2003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0" y="-72352"/>
              <a:ext cx="91440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/>
                <a:t>The monsoon and the ocean: Structural anomalies in the Indian Ocean possibly associated with strong and weak monsoons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66785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2166881"/>
            <a:ext cx="9144000" cy="2524238"/>
            <a:chOff x="0" y="2247044"/>
            <a:chExt cx="9144000" cy="2524238"/>
          </a:xfrm>
        </p:grpSpPr>
        <p:sp>
          <p:nvSpPr>
            <p:cNvPr id="2" name="TextBox 1"/>
            <p:cNvSpPr txBox="1"/>
            <p:nvPr/>
          </p:nvSpPr>
          <p:spPr>
            <a:xfrm>
              <a:off x="0" y="2247044"/>
              <a:ext cx="9144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>
                  <a:solidFill>
                    <a:srgbClr val="000000"/>
                  </a:solidFill>
                </a:rPr>
                <a:t>The Webster-Yang Monsoon Index</a:t>
              </a:r>
              <a:endParaRPr lang="en-US" sz="4000" dirty="0">
                <a:solidFill>
                  <a:srgbClr val="000000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903590" y="3302514"/>
              <a:ext cx="33513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Webster and Yang (1992)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831780" y="4124951"/>
              <a:ext cx="34804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dirty="0" smtClean="0"/>
                <a:t>Cited over 900 times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/>
                <a:t>Used by NOAA and many others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77944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ymidx-jj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839" y="3121789"/>
            <a:ext cx="5069161" cy="3192597"/>
          </a:xfrm>
          <a:prstGeom prst="rect">
            <a:avLst/>
          </a:prstGeom>
        </p:spPr>
      </p:pic>
      <p:pic>
        <p:nvPicPr>
          <p:cNvPr id="2" name="Picture 1" descr="def-wyidx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52" y="469118"/>
            <a:ext cx="4922934" cy="29001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9240" y="2780387"/>
            <a:ext cx="26656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Webster-Yang index is based on the 850 -200 hPa shear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63170" y="5366259"/>
            <a:ext cx="327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0126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f-asmidx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614" y="457583"/>
            <a:ext cx="4842277" cy="28635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9240" y="2780387"/>
            <a:ext cx="3123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Bin Wang’s </a:t>
            </a:r>
            <a:r>
              <a:rPr lang="en-US" dirty="0" smtClean="0"/>
              <a:t>Indian </a:t>
            </a:r>
            <a:r>
              <a:rPr lang="en-US" dirty="0"/>
              <a:t>Monsoon </a:t>
            </a:r>
            <a:r>
              <a:rPr lang="en-US" dirty="0" smtClean="0"/>
              <a:t>Index based on 850 hPa only and SW-NE gradient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274175" y="1556102"/>
            <a:ext cx="320340" cy="343256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363170" y="5366259"/>
            <a:ext cx="327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?</a:t>
            </a:r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4613"/>
          <a:stretch/>
        </p:blipFill>
        <p:spPr>
          <a:xfrm>
            <a:off x="4209559" y="3283830"/>
            <a:ext cx="4782852" cy="315796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515570" y="5518659"/>
            <a:ext cx="327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84581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2670433"/>
            <a:ext cx="9144000" cy="1517135"/>
            <a:chOff x="0" y="2247044"/>
            <a:chExt cx="9144000" cy="1517135"/>
          </a:xfrm>
        </p:grpSpPr>
        <p:sp>
          <p:nvSpPr>
            <p:cNvPr id="2" name="TextBox 1"/>
            <p:cNvSpPr txBox="1"/>
            <p:nvPr/>
          </p:nvSpPr>
          <p:spPr>
            <a:xfrm>
              <a:off x="0" y="2247044"/>
              <a:ext cx="9144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>
                  <a:solidFill>
                    <a:srgbClr val="000000"/>
                  </a:solidFill>
                </a:rPr>
                <a:t>Westerly Duct</a:t>
              </a:r>
              <a:endParaRPr lang="en-US" sz="4000" dirty="0">
                <a:solidFill>
                  <a:srgbClr val="000000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903590" y="3302514"/>
              <a:ext cx="35992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Webster and Holton (1982)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1248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2765" y="954815"/>
            <a:ext cx="8478470" cy="4948370"/>
            <a:chOff x="491951" y="1149999"/>
            <a:chExt cx="8478470" cy="4948370"/>
          </a:xfrm>
        </p:grpSpPr>
        <p:grpSp>
          <p:nvGrpSpPr>
            <p:cNvPr id="4" name="Group 3"/>
            <p:cNvGrpSpPr/>
            <p:nvPr/>
          </p:nvGrpSpPr>
          <p:grpSpPr>
            <a:xfrm>
              <a:off x="491951" y="2148192"/>
              <a:ext cx="8478470" cy="3289727"/>
              <a:chOff x="-5651545" y="1308090"/>
              <a:chExt cx="10035999" cy="4129829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3"/>
              <a:srcRect l="14467"/>
              <a:stretch/>
            </p:blipFill>
            <p:spPr>
              <a:xfrm>
                <a:off x="-490807" y="1395913"/>
                <a:ext cx="4875261" cy="4042006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4"/>
              <a:srcRect l="9415" r="3986"/>
              <a:stretch/>
            </p:blipFill>
            <p:spPr>
              <a:xfrm>
                <a:off x="-5651545" y="1308090"/>
                <a:ext cx="5097922" cy="3955193"/>
              </a:xfrm>
              <a:prstGeom prst="rect">
                <a:avLst/>
              </a:prstGeom>
            </p:spPr>
          </p:pic>
        </p:grpSp>
        <p:sp>
          <p:nvSpPr>
            <p:cNvPr id="5" name="TextBox 4"/>
            <p:cNvSpPr txBox="1"/>
            <p:nvPr/>
          </p:nvSpPr>
          <p:spPr>
            <a:xfrm>
              <a:off x="1775591" y="1149999"/>
              <a:ext cx="232825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Basic State with a Westerly Duct</a:t>
              </a:r>
              <a:endParaRPr lang="en-US" sz="24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020578" y="1149999"/>
              <a:ext cx="36927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Perturbations from Northern Hemisphere</a:t>
              </a:r>
              <a:endParaRPr lang="en-US" sz="2400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>
              <a:off x="1093576" y="3692091"/>
              <a:ext cx="599703" cy="0"/>
            </a:xfrm>
            <a:prstGeom prst="straightConnector1">
              <a:avLst/>
            </a:prstGeom>
            <a:ln w="76200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>
              <a:off x="4199002" y="3692091"/>
              <a:ext cx="599703" cy="0"/>
            </a:xfrm>
            <a:prstGeom prst="straightConnector1">
              <a:avLst/>
            </a:prstGeom>
            <a:ln w="76200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2875548" y="3737865"/>
              <a:ext cx="599703" cy="0"/>
            </a:xfrm>
            <a:prstGeom prst="straightConnector1">
              <a:avLst/>
            </a:prstGeom>
            <a:ln w="76200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772394" y="5636704"/>
              <a:ext cx="35992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Webster and Holton (1982)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2573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16043" y="2310422"/>
            <a:ext cx="7732763" cy="2237156"/>
            <a:chOff x="616043" y="1439688"/>
            <a:chExt cx="7732763" cy="2237156"/>
          </a:xfrm>
        </p:grpSpPr>
        <p:sp>
          <p:nvSpPr>
            <p:cNvPr id="3" name="TextBox 2"/>
            <p:cNvSpPr txBox="1"/>
            <p:nvPr/>
          </p:nvSpPr>
          <p:spPr>
            <a:xfrm>
              <a:off x="616043" y="1439688"/>
              <a:ext cx="773276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The role of inertial instability </a:t>
              </a:r>
              <a:r>
                <a:rPr lang="en-US" sz="4000" dirty="0" smtClean="0"/>
                <a:t>near the equator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878643" y="3215179"/>
              <a:ext cx="33867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Tomas and Webster 1997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94308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59945" y="1669092"/>
            <a:ext cx="8224110" cy="4182865"/>
            <a:chOff x="459945" y="1669092"/>
            <a:chExt cx="8224110" cy="418286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9945" y="1669092"/>
              <a:ext cx="8224110" cy="351981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878643" y="5390292"/>
              <a:ext cx="33867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Tomas and Webster 1997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94308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978_7861734210_c1c3a7ba3c_o_PJWinMONEX_us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5" r="-4565"/>
          <a:stretch/>
        </p:blipFill>
        <p:spPr>
          <a:xfrm>
            <a:off x="0" y="0"/>
            <a:ext cx="960284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71065" y="229847"/>
            <a:ext cx="3470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AFBAA8"/>
                </a:solidFill>
              </a:rPr>
              <a:t>Winter MONEX</a:t>
            </a:r>
          </a:p>
          <a:p>
            <a:pPr algn="r"/>
            <a:r>
              <a:rPr lang="en-US" sz="3600" b="1" dirty="0" smtClean="0">
                <a:solidFill>
                  <a:srgbClr val="AFBAA8"/>
                </a:solidFill>
              </a:rPr>
              <a:t>1978</a:t>
            </a:r>
            <a:endParaRPr lang="en-US" sz="3600" b="1" dirty="0">
              <a:solidFill>
                <a:srgbClr val="AFBAA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571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2138243"/>
            <a:ext cx="9144000" cy="2581514"/>
            <a:chOff x="0" y="1655377"/>
            <a:chExt cx="9144000" cy="2581514"/>
          </a:xfrm>
        </p:grpSpPr>
        <p:sp>
          <p:nvSpPr>
            <p:cNvPr id="2" name="TextBox 1"/>
            <p:cNvSpPr txBox="1"/>
            <p:nvPr/>
          </p:nvSpPr>
          <p:spPr>
            <a:xfrm>
              <a:off x="1251244" y="2667231"/>
              <a:ext cx="6641512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MONEX—the Asian Monsoon Experiment</a:t>
              </a:r>
            </a:p>
            <a:p>
              <a:r>
                <a:rPr lang="en-US" sz="2400" dirty="0" smtClean="0"/>
                <a:t>EMEX—the Australian Monsoon Experiment</a:t>
              </a:r>
            </a:p>
            <a:p>
              <a:r>
                <a:rPr lang="en-US" sz="2400" dirty="0"/>
                <a:t>TOGA </a:t>
              </a:r>
              <a:r>
                <a:rPr lang="en-US" sz="2400" dirty="0" smtClean="0"/>
                <a:t>COARE—West Pacific Warm Pool</a:t>
              </a:r>
              <a:endParaRPr lang="en-US" sz="2400" dirty="0"/>
            </a:p>
            <a:p>
              <a:r>
                <a:rPr lang="en-US" sz="2400" dirty="0" smtClean="0"/>
                <a:t>JASMINE—Bay of Bengal during the Asian Monsoon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0" y="1655377"/>
              <a:ext cx="9144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/>
                <a:t>Experimental work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29393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77_4649934695_1b9562a72f_o197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" r="5337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75411" y="5946463"/>
            <a:ext cx="2193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D9DFD6"/>
                </a:solidFill>
              </a:rPr>
              <a:t>Delhi 1978</a:t>
            </a:r>
            <a:endParaRPr lang="en-US" sz="3600" dirty="0">
              <a:solidFill>
                <a:srgbClr val="D9DF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621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274613" y="1220113"/>
            <a:ext cx="6594774" cy="5179769"/>
            <a:chOff x="1274613" y="1184835"/>
            <a:chExt cx="6594774" cy="5179769"/>
          </a:xfrm>
        </p:grpSpPr>
        <p:sp>
          <p:nvSpPr>
            <p:cNvPr id="5" name="TextBox 4"/>
            <p:cNvSpPr txBox="1"/>
            <p:nvPr/>
          </p:nvSpPr>
          <p:spPr>
            <a:xfrm>
              <a:off x="2016520" y="4641055"/>
              <a:ext cx="5449629" cy="1723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dirty="0" smtClean="0"/>
                <a:t>1974		GATE</a:t>
              </a:r>
              <a:r>
                <a:rPr lang="en-US" sz="2400" dirty="0"/>
                <a:t>—Eastern Atlantic </a:t>
              </a:r>
            </a:p>
            <a:p>
              <a:pPr>
                <a:lnSpc>
                  <a:spcPct val="150000"/>
                </a:lnSpc>
              </a:pPr>
              <a:r>
                <a:rPr lang="en-US" sz="2400" dirty="0"/>
                <a:t>1992-</a:t>
              </a:r>
              <a:r>
                <a:rPr lang="en-US" sz="2400" dirty="0" smtClean="0"/>
                <a:t>93	TOGA </a:t>
              </a:r>
              <a:r>
                <a:rPr lang="en-US" sz="2400" dirty="0"/>
                <a:t>COARE—Western Pacific    </a:t>
              </a:r>
            </a:p>
            <a:p>
              <a:pPr>
                <a:lnSpc>
                  <a:spcPct val="150000"/>
                </a:lnSpc>
              </a:pPr>
              <a:r>
                <a:rPr lang="en-US" sz="2400" dirty="0"/>
                <a:t>2011-12: </a:t>
              </a:r>
              <a:r>
                <a:rPr lang="en-US" sz="2400" dirty="0" smtClean="0"/>
                <a:t>	DYNAMO</a:t>
              </a:r>
              <a:r>
                <a:rPr lang="en-US" sz="2400" dirty="0"/>
                <a:t>—Central </a:t>
              </a:r>
              <a:r>
                <a:rPr lang="en-US" sz="2400" dirty="0" smtClean="0"/>
                <a:t>Indian</a:t>
              </a:r>
              <a:endParaRPr lang="en-US" sz="2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097202" y="1184835"/>
              <a:ext cx="29495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</a:rPr>
                <a:t>TOGA </a:t>
              </a:r>
              <a:r>
                <a:rPr lang="en-US" sz="4000" dirty="0" smtClean="0">
                  <a:solidFill>
                    <a:schemeClr val="bg1"/>
                  </a:solidFill>
                </a:rPr>
                <a:t>COARE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35713" y="4035771"/>
              <a:ext cx="38725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u="sng" dirty="0"/>
                <a:t>An historical </a:t>
              </a:r>
              <a:r>
                <a:rPr lang="en-US" sz="2400" u="sng" dirty="0" smtClean="0"/>
                <a:t>accomplishment</a:t>
              </a:r>
              <a:endParaRPr lang="en-US" sz="2400" u="sng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74613" y="3343274"/>
              <a:ext cx="65947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The grandest of Peter’s field experiment </a:t>
              </a:r>
              <a:r>
                <a:rPr lang="en-US" sz="2400" dirty="0" smtClean="0"/>
                <a:t>leadership</a:t>
              </a:r>
              <a:endParaRPr lang="en-US" sz="2400" dirty="0"/>
            </a:p>
          </p:txBody>
        </p:sp>
      </p:grpSp>
      <p:pic>
        <p:nvPicPr>
          <p:cNvPr id="14" name="Picture 13" descr="Toga_Coare_logox16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988" y="263800"/>
            <a:ext cx="3014025" cy="2995866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1042737" y="5668211"/>
            <a:ext cx="775368" cy="0"/>
          </a:xfrm>
          <a:prstGeom prst="straightConnector1">
            <a:avLst/>
          </a:prstGeom>
          <a:ln w="76200" cmpd="sng">
            <a:solidFill>
              <a:srgbClr val="7F017F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070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88051" y="711988"/>
            <a:ext cx="8613564" cy="5434025"/>
            <a:chOff x="288051" y="1322497"/>
            <a:chExt cx="8613564" cy="5434025"/>
          </a:xfrm>
        </p:grpSpPr>
        <p:grpSp>
          <p:nvGrpSpPr>
            <p:cNvPr id="3" name="Group 2"/>
            <p:cNvGrpSpPr/>
            <p:nvPr/>
          </p:nvGrpSpPr>
          <p:grpSpPr>
            <a:xfrm>
              <a:off x="288051" y="1322498"/>
              <a:ext cx="8613563" cy="5434024"/>
              <a:chOff x="288051" y="1322498"/>
              <a:chExt cx="8613563" cy="5434024"/>
            </a:xfrm>
          </p:grpSpPr>
          <p:pic>
            <p:nvPicPr>
              <p:cNvPr id="2" name="Picture 1" descr="togacoare.gi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91" t="1629" r="976" b="1803"/>
              <a:stretch/>
            </p:blipFill>
            <p:spPr>
              <a:xfrm>
                <a:off x="288051" y="1322498"/>
                <a:ext cx="8613563" cy="5434024"/>
              </a:xfrm>
              <a:prstGeom prst="rect">
                <a:avLst/>
              </a:prstGeom>
              <a:ln w="38100" cmpd="sng">
                <a:solidFill>
                  <a:srgbClr val="FFFFFF"/>
                </a:solidFill>
              </a:ln>
            </p:spPr>
          </p:pic>
          <p:pic>
            <p:nvPicPr>
              <p:cNvPr id="4" name="Picture 3" descr="Toga_Coare_logox165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1626" y="5065323"/>
                <a:ext cx="1396399" cy="1387986"/>
              </a:xfrm>
              <a:prstGeom prst="rect">
                <a:avLst/>
              </a:prstGeom>
            </p:spPr>
          </p:pic>
        </p:grpSp>
        <p:sp>
          <p:nvSpPr>
            <p:cNvPr id="7" name="Rectangle 6"/>
            <p:cNvSpPr/>
            <p:nvPr/>
          </p:nvSpPr>
          <p:spPr>
            <a:xfrm>
              <a:off x="288051" y="1322497"/>
              <a:ext cx="8613564" cy="5434024"/>
            </a:xfrm>
            <a:prstGeom prst="rect">
              <a:avLst/>
            </a:prstGeom>
            <a:noFill/>
            <a:ln w="28575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" name="Rectangle 5"/>
          <p:cNvSpPr/>
          <p:nvPr/>
        </p:nvSpPr>
        <p:spPr>
          <a:xfrm>
            <a:off x="1063987" y="2507138"/>
            <a:ext cx="6280959" cy="1806465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55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latl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1231900"/>
            <a:ext cx="7112000" cy="4394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712142" y="3343010"/>
            <a:ext cx="145492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TOGA COARE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1953759" y="2035016"/>
            <a:ext cx="5405401" cy="2718780"/>
          </a:xfrm>
          <a:custGeom>
            <a:avLst/>
            <a:gdLst>
              <a:gd name="connsiteX0" fmla="*/ 553565 w 5405401"/>
              <a:gd name="connsiteY0" fmla="*/ 0 h 2409457"/>
              <a:gd name="connsiteX1" fmla="*/ 0 w 5405401"/>
              <a:gd name="connsiteY1" fmla="*/ 2409457 h 2409457"/>
              <a:gd name="connsiteX2" fmla="*/ 5405401 w 5405401"/>
              <a:gd name="connsiteY2" fmla="*/ 2328057 h 2409457"/>
              <a:gd name="connsiteX3" fmla="*/ 4721585 w 5405401"/>
              <a:gd name="connsiteY3" fmla="*/ 113961 h 2409457"/>
              <a:gd name="connsiteX4" fmla="*/ 553565 w 5405401"/>
              <a:gd name="connsiteY4" fmla="*/ 0 h 2409457"/>
              <a:gd name="connsiteX0" fmla="*/ 553565 w 5405401"/>
              <a:gd name="connsiteY0" fmla="*/ 0 h 2409457"/>
              <a:gd name="connsiteX1" fmla="*/ 0 w 5405401"/>
              <a:gd name="connsiteY1" fmla="*/ 2409457 h 2409457"/>
              <a:gd name="connsiteX2" fmla="*/ 2653856 w 5405401"/>
              <a:gd name="connsiteY2" fmla="*/ 2344337 h 2409457"/>
              <a:gd name="connsiteX3" fmla="*/ 5405401 w 5405401"/>
              <a:gd name="connsiteY3" fmla="*/ 2328057 h 2409457"/>
              <a:gd name="connsiteX4" fmla="*/ 4721585 w 5405401"/>
              <a:gd name="connsiteY4" fmla="*/ 113961 h 2409457"/>
              <a:gd name="connsiteX5" fmla="*/ 553565 w 5405401"/>
              <a:gd name="connsiteY5" fmla="*/ 0 h 2409457"/>
              <a:gd name="connsiteX0" fmla="*/ 553565 w 5405401"/>
              <a:gd name="connsiteY0" fmla="*/ 0 h 2718836"/>
              <a:gd name="connsiteX1" fmla="*/ 0 w 5405401"/>
              <a:gd name="connsiteY1" fmla="*/ 2409457 h 2718836"/>
              <a:gd name="connsiteX2" fmla="*/ 2653856 w 5405401"/>
              <a:gd name="connsiteY2" fmla="*/ 2344337 h 2718836"/>
              <a:gd name="connsiteX3" fmla="*/ 2751544 w 5405401"/>
              <a:gd name="connsiteY3" fmla="*/ 2718780 h 2718836"/>
              <a:gd name="connsiteX4" fmla="*/ 5405401 w 5405401"/>
              <a:gd name="connsiteY4" fmla="*/ 2328057 h 2718836"/>
              <a:gd name="connsiteX5" fmla="*/ 4721585 w 5405401"/>
              <a:gd name="connsiteY5" fmla="*/ 113961 h 2718836"/>
              <a:gd name="connsiteX6" fmla="*/ 553565 w 5405401"/>
              <a:gd name="connsiteY6" fmla="*/ 0 h 2718836"/>
              <a:gd name="connsiteX0" fmla="*/ 553565 w 5405401"/>
              <a:gd name="connsiteY0" fmla="*/ 0 h 2718780"/>
              <a:gd name="connsiteX1" fmla="*/ 0 w 5405401"/>
              <a:gd name="connsiteY1" fmla="*/ 2409457 h 2718780"/>
              <a:gd name="connsiteX2" fmla="*/ 2751544 w 5405401"/>
              <a:gd name="connsiteY2" fmla="*/ 2718780 h 2718780"/>
              <a:gd name="connsiteX3" fmla="*/ 5405401 w 5405401"/>
              <a:gd name="connsiteY3" fmla="*/ 2328057 h 2718780"/>
              <a:gd name="connsiteX4" fmla="*/ 4721585 w 5405401"/>
              <a:gd name="connsiteY4" fmla="*/ 113961 h 2718780"/>
              <a:gd name="connsiteX5" fmla="*/ 553565 w 5405401"/>
              <a:gd name="connsiteY5" fmla="*/ 0 h 2718780"/>
              <a:gd name="connsiteX0" fmla="*/ 553565 w 5405401"/>
              <a:gd name="connsiteY0" fmla="*/ 0 h 2718780"/>
              <a:gd name="connsiteX1" fmla="*/ 0 w 5405401"/>
              <a:gd name="connsiteY1" fmla="*/ 2409457 h 2718780"/>
              <a:gd name="connsiteX2" fmla="*/ 2751544 w 5405401"/>
              <a:gd name="connsiteY2" fmla="*/ 2718780 h 2718780"/>
              <a:gd name="connsiteX3" fmla="*/ 5405401 w 5405401"/>
              <a:gd name="connsiteY3" fmla="*/ 2328057 h 2718780"/>
              <a:gd name="connsiteX4" fmla="*/ 4721585 w 5405401"/>
              <a:gd name="connsiteY4" fmla="*/ 113961 h 2718780"/>
              <a:gd name="connsiteX5" fmla="*/ 553565 w 5405401"/>
              <a:gd name="connsiteY5" fmla="*/ 0 h 2718780"/>
              <a:gd name="connsiteX0" fmla="*/ 553565 w 5405401"/>
              <a:gd name="connsiteY0" fmla="*/ 0 h 2718780"/>
              <a:gd name="connsiteX1" fmla="*/ 0 w 5405401"/>
              <a:gd name="connsiteY1" fmla="*/ 2409457 h 2718780"/>
              <a:gd name="connsiteX2" fmla="*/ 2751544 w 5405401"/>
              <a:gd name="connsiteY2" fmla="*/ 2718780 h 2718780"/>
              <a:gd name="connsiteX3" fmla="*/ 5405401 w 5405401"/>
              <a:gd name="connsiteY3" fmla="*/ 2328057 h 2718780"/>
              <a:gd name="connsiteX4" fmla="*/ 4721585 w 5405401"/>
              <a:gd name="connsiteY4" fmla="*/ 113961 h 2718780"/>
              <a:gd name="connsiteX5" fmla="*/ 553565 w 5405401"/>
              <a:gd name="connsiteY5" fmla="*/ 0 h 2718780"/>
              <a:gd name="connsiteX0" fmla="*/ 553565 w 5405401"/>
              <a:gd name="connsiteY0" fmla="*/ 0 h 2718780"/>
              <a:gd name="connsiteX1" fmla="*/ 0 w 5405401"/>
              <a:gd name="connsiteY1" fmla="*/ 2409457 h 2718780"/>
              <a:gd name="connsiteX2" fmla="*/ 2751544 w 5405401"/>
              <a:gd name="connsiteY2" fmla="*/ 2718780 h 2718780"/>
              <a:gd name="connsiteX3" fmla="*/ 5405401 w 5405401"/>
              <a:gd name="connsiteY3" fmla="*/ 2328057 h 2718780"/>
              <a:gd name="connsiteX4" fmla="*/ 4721585 w 5405401"/>
              <a:gd name="connsiteY4" fmla="*/ 113961 h 2718780"/>
              <a:gd name="connsiteX5" fmla="*/ 3402797 w 5405401"/>
              <a:gd name="connsiteY5" fmla="*/ 65119 h 2718780"/>
              <a:gd name="connsiteX6" fmla="*/ 553565 w 5405401"/>
              <a:gd name="connsiteY6" fmla="*/ 0 h 2718780"/>
              <a:gd name="connsiteX0" fmla="*/ 553565 w 5405401"/>
              <a:gd name="connsiteY0" fmla="*/ 0 h 2718780"/>
              <a:gd name="connsiteX1" fmla="*/ 0 w 5405401"/>
              <a:gd name="connsiteY1" fmla="*/ 2409457 h 2718780"/>
              <a:gd name="connsiteX2" fmla="*/ 2751544 w 5405401"/>
              <a:gd name="connsiteY2" fmla="*/ 2718780 h 2718780"/>
              <a:gd name="connsiteX3" fmla="*/ 5405401 w 5405401"/>
              <a:gd name="connsiteY3" fmla="*/ 2328057 h 2718780"/>
              <a:gd name="connsiteX4" fmla="*/ 4721585 w 5405401"/>
              <a:gd name="connsiteY4" fmla="*/ 113961 h 2718780"/>
              <a:gd name="connsiteX5" fmla="*/ 2702700 w 5405401"/>
              <a:gd name="connsiteY5" fmla="*/ 309321 h 2718780"/>
              <a:gd name="connsiteX6" fmla="*/ 553565 w 5405401"/>
              <a:gd name="connsiteY6" fmla="*/ 0 h 2718780"/>
              <a:gd name="connsiteX0" fmla="*/ 553565 w 5405401"/>
              <a:gd name="connsiteY0" fmla="*/ 0 h 2718780"/>
              <a:gd name="connsiteX1" fmla="*/ 0 w 5405401"/>
              <a:gd name="connsiteY1" fmla="*/ 2409457 h 2718780"/>
              <a:gd name="connsiteX2" fmla="*/ 2751544 w 5405401"/>
              <a:gd name="connsiteY2" fmla="*/ 2718780 h 2718780"/>
              <a:gd name="connsiteX3" fmla="*/ 5405401 w 5405401"/>
              <a:gd name="connsiteY3" fmla="*/ 2328057 h 2718780"/>
              <a:gd name="connsiteX4" fmla="*/ 4721585 w 5405401"/>
              <a:gd name="connsiteY4" fmla="*/ 113961 h 2718780"/>
              <a:gd name="connsiteX5" fmla="*/ 2702700 w 5405401"/>
              <a:gd name="connsiteY5" fmla="*/ 309321 h 2718780"/>
              <a:gd name="connsiteX6" fmla="*/ 553565 w 5405401"/>
              <a:gd name="connsiteY6" fmla="*/ 0 h 2718780"/>
              <a:gd name="connsiteX0" fmla="*/ 553565 w 5405401"/>
              <a:gd name="connsiteY0" fmla="*/ 0 h 2718780"/>
              <a:gd name="connsiteX1" fmla="*/ 0 w 5405401"/>
              <a:gd name="connsiteY1" fmla="*/ 2409457 h 2718780"/>
              <a:gd name="connsiteX2" fmla="*/ 2751544 w 5405401"/>
              <a:gd name="connsiteY2" fmla="*/ 2718780 h 2718780"/>
              <a:gd name="connsiteX3" fmla="*/ 5405401 w 5405401"/>
              <a:gd name="connsiteY3" fmla="*/ 2328057 h 2718780"/>
              <a:gd name="connsiteX4" fmla="*/ 4721585 w 5405401"/>
              <a:gd name="connsiteY4" fmla="*/ 113961 h 2718780"/>
              <a:gd name="connsiteX5" fmla="*/ 2702700 w 5405401"/>
              <a:gd name="connsiteY5" fmla="*/ 309321 h 2718780"/>
              <a:gd name="connsiteX6" fmla="*/ 553565 w 5405401"/>
              <a:gd name="connsiteY6" fmla="*/ 0 h 2718780"/>
              <a:gd name="connsiteX0" fmla="*/ 553565 w 5405401"/>
              <a:gd name="connsiteY0" fmla="*/ 104444 h 2823224"/>
              <a:gd name="connsiteX1" fmla="*/ 0 w 5405401"/>
              <a:gd name="connsiteY1" fmla="*/ 2513901 h 2823224"/>
              <a:gd name="connsiteX2" fmla="*/ 2751544 w 5405401"/>
              <a:gd name="connsiteY2" fmla="*/ 2823224 h 2823224"/>
              <a:gd name="connsiteX3" fmla="*/ 5405401 w 5405401"/>
              <a:gd name="connsiteY3" fmla="*/ 2432501 h 2823224"/>
              <a:gd name="connsiteX4" fmla="*/ 4721585 w 5405401"/>
              <a:gd name="connsiteY4" fmla="*/ 218405 h 2823224"/>
              <a:gd name="connsiteX5" fmla="*/ 2702700 w 5405401"/>
              <a:gd name="connsiteY5" fmla="*/ 413765 h 2823224"/>
              <a:gd name="connsiteX6" fmla="*/ 553565 w 5405401"/>
              <a:gd name="connsiteY6" fmla="*/ 104444 h 2823224"/>
              <a:gd name="connsiteX0" fmla="*/ 553565 w 5405401"/>
              <a:gd name="connsiteY0" fmla="*/ 0 h 2718780"/>
              <a:gd name="connsiteX1" fmla="*/ 0 w 5405401"/>
              <a:gd name="connsiteY1" fmla="*/ 2409457 h 2718780"/>
              <a:gd name="connsiteX2" fmla="*/ 2751544 w 5405401"/>
              <a:gd name="connsiteY2" fmla="*/ 2718780 h 2718780"/>
              <a:gd name="connsiteX3" fmla="*/ 5405401 w 5405401"/>
              <a:gd name="connsiteY3" fmla="*/ 2328057 h 2718780"/>
              <a:gd name="connsiteX4" fmla="*/ 4721585 w 5405401"/>
              <a:gd name="connsiteY4" fmla="*/ 113961 h 2718780"/>
              <a:gd name="connsiteX5" fmla="*/ 2702700 w 5405401"/>
              <a:gd name="connsiteY5" fmla="*/ 309321 h 2718780"/>
              <a:gd name="connsiteX6" fmla="*/ 553565 w 5405401"/>
              <a:gd name="connsiteY6" fmla="*/ 0 h 2718780"/>
              <a:gd name="connsiteX0" fmla="*/ 553565 w 5405401"/>
              <a:gd name="connsiteY0" fmla="*/ 0 h 2718780"/>
              <a:gd name="connsiteX1" fmla="*/ 0 w 5405401"/>
              <a:gd name="connsiteY1" fmla="*/ 2409457 h 2718780"/>
              <a:gd name="connsiteX2" fmla="*/ 2751544 w 5405401"/>
              <a:gd name="connsiteY2" fmla="*/ 2718780 h 2718780"/>
              <a:gd name="connsiteX3" fmla="*/ 5405401 w 5405401"/>
              <a:gd name="connsiteY3" fmla="*/ 2328057 h 2718780"/>
              <a:gd name="connsiteX4" fmla="*/ 4721585 w 5405401"/>
              <a:gd name="connsiteY4" fmla="*/ 113961 h 2718780"/>
              <a:gd name="connsiteX5" fmla="*/ 2702700 w 5405401"/>
              <a:gd name="connsiteY5" fmla="*/ 309321 h 2718780"/>
              <a:gd name="connsiteX6" fmla="*/ 553565 w 5405401"/>
              <a:gd name="connsiteY6" fmla="*/ 0 h 2718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05401" h="2718780">
                <a:moveTo>
                  <a:pt x="553565" y="0"/>
                </a:moveTo>
                <a:lnTo>
                  <a:pt x="0" y="2409457"/>
                </a:lnTo>
                <a:cubicBezTo>
                  <a:pt x="917181" y="2512565"/>
                  <a:pt x="1492456" y="2631952"/>
                  <a:pt x="2751544" y="2718780"/>
                </a:cubicBezTo>
                <a:cubicBezTo>
                  <a:pt x="3636163" y="2669940"/>
                  <a:pt x="4520782" y="2458298"/>
                  <a:pt x="5405401" y="2328057"/>
                </a:cubicBezTo>
                <a:lnTo>
                  <a:pt x="4721585" y="113961"/>
                </a:lnTo>
                <a:cubicBezTo>
                  <a:pt x="4254854" y="200788"/>
                  <a:pt x="3397370" y="328315"/>
                  <a:pt x="2702700" y="309321"/>
                </a:cubicBezTo>
                <a:cubicBezTo>
                  <a:pt x="2008030" y="290328"/>
                  <a:pt x="1183110" y="138381"/>
                  <a:pt x="553565" y="0"/>
                </a:cubicBezTo>
                <a:close/>
              </a:path>
            </a:pathLst>
          </a:cu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565609" y="2344337"/>
            <a:ext cx="2149135" cy="2376898"/>
          </a:xfrm>
          <a:custGeom>
            <a:avLst/>
            <a:gdLst>
              <a:gd name="connsiteX0" fmla="*/ 0 w 1758384"/>
              <a:gd name="connsiteY0" fmla="*/ 0 h 2474579"/>
              <a:gd name="connsiteX1" fmla="*/ 1758384 w 1758384"/>
              <a:gd name="connsiteY1" fmla="*/ 0 h 2474579"/>
              <a:gd name="connsiteX2" fmla="*/ 1758384 w 1758384"/>
              <a:gd name="connsiteY2" fmla="*/ 2474579 h 2474579"/>
              <a:gd name="connsiteX3" fmla="*/ 0 w 1758384"/>
              <a:gd name="connsiteY3" fmla="*/ 2474579 h 2474579"/>
              <a:gd name="connsiteX4" fmla="*/ 0 w 1758384"/>
              <a:gd name="connsiteY4" fmla="*/ 0 h 2474579"/>
              <a:gd name="connsiteX0" fmla="*/ 146532 w 1904916"/>
              <a:gd name="connsiteY0" fmla="*/ 0 h 2474579"/>
              <a:gd name="connsiteX1" fmla="*/ 1904916 w 1904916"/>
              <a:gd name="connsiteY1" fmla="*/ 0 h 2474579"/>
              <a:gd name="connsiteX2" fmla="*/ 1904916 w 1904916"/>
              <a:gd name="connsiteY2" fmla="*/ 2474579 h 2474579"/>
              <a:gd name="connsiteX3" fmla="*/ 0 w 1904916"/>
              <a:gd name="connsiteY3" fmla="*/ 2442018 h 2474579"/>
              <a:gd name="connsiteX4" fmla="*/ 146532 w 1904916"/>
              <a:gd name="connsiteY4" fmla="*/ 0 h 2474579"/>
              <a:gd name="connsiteX0" fmla="*/ 146532 w 2181698"/>
              <a:gd name="connsiteY0" fmla="*/ 0 h 2474579"/>
              <a:gd name="connsiteX1" fmla="*/ 1904916 w 2181698"/>
              <a:gd name="connsiteY1" fmla="*/ 0 h 2474579"/>
              <a:gd name="connsiteX2" fmla="*/ 2181698 w 2181698"/>
              <a:gd name="connsiteY2" fmla="*/ 2474579 h 2474579"/>
              <a:gd name="connsiteX3" fmla="*/ 0 w 2181698"/>
              <a:gd name="connsiteY3" fmla="*/ 2442018 h 2474579"/>
              <a:gd name="connsiteX4" fmla="*/ 146532 w 2181698"/>
              <a:gd name="connsiteY4" fmla="*/ 0 h 2474579"/>
              <a:gd name="connsiteX0" fmla="*/ 146532 w 2149135"/>
              <a:gd name="connsiteY0" fmla="*/ 0 h 2442018"/>
              <a:gd name="connsiteX1" fmla="*/ 1904916 w 2149135"/>
              <a:gd name="connsiteY1" fmla="*/ 0 h 2442018"/>
              <a:gd name="connsiteX2" fmla="*/ 2149135 w 2149135"/>
              <a:gd name="connsiteY2" fmla="*/ 2376898 h 2442018"/>
              <a:gd name="connsiteX3" fmla="*/ 0 w 2149135"/>
              <a:gd name="connsiteY3" fmla="*/ 2442018 h 2442018"/>
              <a:gd name="connsiteX4" fmla="*/ 146532 w 2149135"/>
              <a:gd name="connsiteY4" fmla="*/ 0 h 2442018"/>
              <a:gd name="connsiteX0" fmla="*/ 146532 w 2149135"/>
              <a:gd name="connsiteY0" fmla="*/ 0 h 2442018"/>
              <a:gd name="connsiteX1" fmla="*/ 1904916 w 2149135"/>
              <a:gd name="connsiteY1" fmla="*/ 65120 h 2442018"/>
              <a:gd name="connsiteX2" fmla="*/ 2149135 w 2149135"/>
              <a:gd name="connsiteY2" fmla="*/ 2376898 h 2442018"/>
              <a:gd name="connsiteX3" fmla="*/ 0 w 2149135"/>
              <a:gd name="connsiteY3" fmla="*/ 2442018 h 2442018"/>
              <a:gd name="connsiteX4" fmla="*/ 146532 w 2149135"/>
              <a:gd name="connsiteY4" fmla="*/ 0 h 2442018"/>
              <a:gd name="connsiteX0" fmla="*/ 146532 w 2149135"/>
              <a:gd name="connsiteY0" fmla="*/ 0 h 2376898"/>
              <a:gd name="connsiteX1" fmla="*/ 1904916 w 2149135"/>
              <a:gd name="connsiteY1" fmla="*/ 0 h 2376898"/>
              <a:gd name="connsiteX2" fmla="*/ 2149135 w 2149135"/>
              <a:gd name="connsiteY2" fmla="*/ 2311778 h 2376898"/>
              <a:gd name="connsiteX3" fmla="*/ 0 w 2149135"/>
              <a:gd name="connsiteY3" fmla="*/ 2376898 h 2376898"/>
              <a:gd name="connsiteX4" fmla="*/ 146532 w 2149135"/>
              <a:gd name="connsiteY4" fmla="*/ 0 h 2376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9135" h="2376898">
                <a:moveTo>
                  <a:pt x="146532" y="0"/>
                </a:moveTo>
                <a:lnTo>
                  <a:pt x="1904916" y="0"/>
                </a:lnTo>
                <a:lnTo>
                  <a:pt x="2149135" y="2311778"/>
                </a:lnTo>
                <a:lnTo>
                  <a:pt x="0" y="2376898"/>
                </a:lnTo>
                <a:lnTo>
                  <a:pt x="146532" y="0"/>
                </a:lnTo>
                <a:close/>
              </a:path>
            </a:pathLst>
          </a:custGeom>
          <a:noFill/>
          <a:ln w="57150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510378" y="862846"/>
            <a:ext cx="4123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Size of the TOGA COARE ARRAY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74306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88051" y="711988"/>
            <a:ext cx="8613564" cy="5434025"/>
            <a:chOff x="288051" y="1322497"/>
            <a:chExt cx="8613564" cy="5434025"/>
          </a:xfrm>
        </p:grpSpPr>
        <p:grpSp>
          <p:nvGrpSpPr>
            <p:cNvPr id="3" name="Group 2"/>
            <p:cNvGrpSpPr/>
            <p:nvPr/>
          </p:nvGrpSpPr>
          <p:grpSpPr>
            <a:xfrm>
              <a:off x="288051" y="1322498"/>
              <a:ext cx="8613563" cy="5434024"/>
              <a:chOff x="288051" y="1322498"/>
              <a:chExt cx="8613563" cy="5434024"/>
            </a:xfrm>
          </p:grpSpPr>
          <p:pic>
            <p:nvPicPr>
              <p:cNvPr id="2" name="Picture 1" descr="togacoare.gi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91" t="1629" r="976" b="1803"/>
              <a:stretch/>
            </p:blipFill>
            <p:spPr>
              <a:xfrm>
                <a:off x="288051" y="1322498"/>
                <a:ext cx="8613563" cy="5434024"/>
              </a:xfrm>
              <a:prstGeom prst="rect">
                <a:avLst/>
              </a:prstGeom>
              <a:ln w="38100" cmpd="sng">
                <a:solidFill>
                  <a:srgbClr val="FFFFFF"/>
                </a:solidFill>
              </a:ln>
            </p:spPr>
          </p:pic>
          <p:pic>
            <p:nvPicPr>
              <p:cNvPr id="4" name="Picture 3" descr="Toga_Coare_logox165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1626" y="5065323"/>
                <a:ext cx="1396399" cy="1387986"/>
              </a:xfrm>
              <a:prstGeom prst="rect">
                <a:avLst/>
              </a:prstGeom>
            </p:spPr>
          </p:pic>
        </p:grpSp>
        <p:sp>
          <p:nvSpPr>
            <p:cNvPr id="7" name="Rectangle 6"/>
            <p:cNvSpPr/>
            <p:nvPr/>
          </p:nvSpPr>
          <p:spPr>
            <a:xfrm>
              <a:off x="288051" y="1322497"/>
              <a:ext cx="8613564" cy="5434024"/>
            </a:xfrm>
            <a:prstGeom prst="rect">
              <a:avLst/>
            </a:prstGeom>
            <a:noFill/>
            <a:ln w="28575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" name="Rectangle 5"/>
          <p:cNvSpPr/>
          <p:nvPr/>
        </p:nvSpPr>
        <p:spPr>
          <a:xfrm>
            <a:off x="993161" y="2507138"/>
            <a:ext cx="6447405" cy="1947676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74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8724900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698999" y="3203469"/>
            <a:ext cx="2681941" cy="1030394"/>
            <a:chOff x="4698999" y="3203469"/>
            <a:chExt cx="2681941" cy="1030394"/>
          </a:xfrm>
        </p:grpSpPr>
        <p:sp>
          <p:nvSpPr>
            <p:cNvPr id="89091" name="Oval 3"/>
            <p:cNvSpPr>
              <a:spLocks noChangeAspect="1" noChangeArrowheads="1"/>
            </p:cNvSpPr>
            <p:nvPr/>
          </p:nvSpPr>
          <p:spPr bwMode="auto">
            <a:xfrm>
              <a:off x="5169648" y="3581400"/>
              <a:ext cx="1329764" cy="652463"/>
            </a:xfrm>
            <a:prstGeom prst="ellips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9093" name="Text Box 5"/>
            <p:cNvSpPr txBox="1">
              <a:spLocks noChangeArrowheads="1"/>
            </p:cNvSpPr>
            <p:nvPr/>
          </p:nvSpPr>
          <p:spPr bwMode="auto">
            <a:xfrm>
              <a:off x="4698999" y="3203469"/>
              <a:ext cx="268194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Westerly onset region</a:t>
              </a:r>
            </a:p>
          </p:txBody>
        </p:sp>
      </p:grp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152400" y="381000"/>
            <a:ext cx="8610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rPr>
              <a:t>TOGA COARE: Ship and aircraft radar data relative to MJO structure</a:t>
            </a:r>
          </a:p>
        </p:txBody>
      </p:sp>
      <p:sp>
        <p:nvSpPr>
          <p:cNvPr id="89095" name="Text Box 7"/>
          <p:cNvSpPr txBox="1">
            <a:spLocks noChangeArrowheads="1"/>
          </p:cNvSpPr>
          <p:nvPr/>
        </p:nvSpPr>
        <p:spPr bwMode="auto">
          <a:xfrm>
            <a:off x="6705600" y="5867400"/>
            <a:ext cx="2027238" cy="3667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Houze et al. 2000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939365" y="2862729"/>
            <a:ext cx="2685839" cy="1216212"/>
            <a:chOff x="1939365" y="2862729"/>
            <a:chExt cx="2685839" cy="1216212"/>
          </a:xfrm>
        </p:grpSpPr>
        <p:sp>
          <p:nvSpPr>
            <p:cNvPr id="89092" name="Text Box 4"/>
            <p:cNvSpPr txBox="1">
              <a:spLocks noChangeArrowheads="1"/>
            </p:cNvSpPr>
            <p:nvPr/>
          </p:nvSpPr>
          <p:spPr bwMode="auto">
            <a:xfrm>
              <a:off x="1939365" y="2862729"/>
              <a:ext cx="2685839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S</a:t>
              </a:r>
              <a:r>
                <a:rPr lang="en-US" b="1" dirty="0" smtClean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trong westerly region</a:t>
              </a:r>
            </a:p>
          </p:txBody>
        </p:sp>
        <p:sp>
          <p:nvSpPr>
            <p:cNvPr id="89096" name="Oval 8"/>
            <p:cNvSpPr>
              <a:spLocks noChangeAspect="1" noChangeArrowheads="1"/>
            </p:cNvSpPr>
            <p:nvPr/>
          </p:nvSpPr>
          <p:spPr bwMode="auto">
            <a:xfrm>
              <a:off x="2271060" y="3200400"/>
              <a:ext cx="1987176" cy="878541"/>
            </a:xfrm>
            <a:prstGeom prst="ellips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89097" name="Text Box 9"/>
          <p:cNvSpPr txBox="1">
            <a:spLocks noChangeArrowheads="1"/>
          </p:cNvSpPr>
          <p:nvPr/>
        </p:nvSpPr>
        <p:spPr bwMode="auto">
          <a:xfrm>
            <a:off x="2971800" y="1721643"/>
            <a:ext cx="1746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Low-level flow</a:t>
            </a:r>
          </a:p>
        </p:txBody>
      </p:sp>
    </p:spTree>
    <p:extLst>
      <p:ext uri="{BB962C8B-B14F-4D97-AF65-F5344CB8AC3E}">
        <p14:creationId xmlns:p14="http://schemas.microsoft.com/office/powerpoint/2010/main" val="283605219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4" name="Group 2"/>
          <p:cNvGrpSpPr>
            <a:grpSpLocks/>
          </p:cNvGrpSpPr>
          <p:nvPr/>
        </p:nvGrpSpPr>
        <p:grpSpPr bwMode="auto">
          <a:xfrm>
            <a:off x="3033713" y="107950"/>
            <a:ext cx="6096000" cy="6634163"/>
            <a:chOff x="816" y="59"/>
            <a:chExt cx="3840" cy="4179"/>
          </a:xfrm>
        </p:grpSpPr>
        <p:pic>
          <p:nvPicPr>
            <p:cNvPr id="9523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59"/>
              <a:ext cx="3744" cy="2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95236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2027"/>
              <a:ext cx="3072" cy="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95237" name="Rectangle 5"/>
            <p:cNvSpPr>
              <a:spLocks noChangeArrowheads="1"/>
            </p:cNvSpPr>
            <p:nvPr/>
          </p:nvSpPr>
          <p:spPr bwMode="auto">
            <a:xfrm>
              <a:off x="3840" y="2112"/>
              <a:ext cx="720" cy="21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5238" name="Rectangle 6"/>
            <p:cNvSpPr>
              <a:spLocks noChangeArrowheads="1"/>
            </p:cNvSpPr>
            <p:nvPr/>
          </p:nvSpPr>
          <p:spPr bwMode="auto">
            <a:xfrm>
              <a:off x="4464" y="59"/>
              <a:ext cx="192" cy="416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95239" name="Text Box 7"/>
          <p:cNvSpPr txBox="1">
            <a:spLocks noChangeArrowheads="1"/>
          </p:cNvSpPr>
          <p:nvPr/>
        </p:nvSpPr>
        <p:spPr bwMode="auto">
          <a:xfrm>
            <a:off x="759109" y="3510419"/>
            <a:ext cx="2145945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Mechem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, Houze, &amp; Chen 2006</a:t>
            </a:r>
          </a:p>
        </p:txBody>
      </p:sp>
      <p:sp>
        <p:nvSpPr>
          <p:cNvPr id="95240" name="Text Box 8"/>
          <p:cNvSpPr txBox="1">
            <a:spLocks noChangeArrowheads="1"/>
          </p:cNvSpPr>
          <p:nvPr/>
        </p:nvSpPr>
        <p:spPr bwMode="auto">
          <a:xfrm>
            <a:off x="7467600" y="3505200"/>
            <a:ext cx="1447800" cy="404813"/>
          </a:xfrm>
          <a:prstGeom prst="rect">
            <a:avLst/>
          </a:prstGeom>
          <a:solidFill>
            <a:srgbClr val="FFFFCC"/>
          </a:solidFill>
          <a:ln w="3810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+ feedback</a:t>
            </a:r>
          </a:p>
        </p:txBody>
      </p:sp>
      <p:sp>
        <p:nvSpPr>
          <p:cNvPr id="95241" name="Line 9"/>
          <p:cNvSpPr>
            <a:spLocks noChangeShapeType="1"/>
          </p:cNvSpPr>
          <p:nvPr/>
        </p:nvSpPr>
        <p:spPr bwMode="auto">
          <a:xfrm flipV="1">
            <a:off x="7620000" y="2514600"/>
            <a:ext cx="533400" cy="990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242" name="Text Box 10"/>
          <p:cNvSpPr txBox="1">
            <a:spLocks noChangeArrowheads="1"/>
          </p:cNvSpPr>
          <p:nvPr/>
        </p:nvSpPr>
        <p:spPr bwMode="auto">
          <a:xfrm>
            <a:off x="7461250" y="5505450"/>
            <a:ext cx="1447800" cy="404813"/>
          </a:xfrm>
          <a:prstGeom prst="rect">
            <a:avLst/>
          </a:prstGeom>
          <a:solidFill>
            <a:srgbClr val="FFFFCC"/>
          </a:solidFill>
          <a:ln w="3810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- feedback</a:t>
            </a:r>
          </a:p>
        </p:txBody>
      </p:sp>
      <p:sp>
        <p:nvSpPr>
          <p:cNvPr id="95243" name="Line 11"/>
          <p:cNvSpPr>
            <a:spLocks noChangeShapeType="1"/>
          </p:cNvSpPr>
          <p:nvPr/>
        </p:nvSpPr>
        <p:spPr bwMode="auto">
          <a:xfrm flipH="1" flipV="1">
            <a:off x="6248400" y="5486400"/>
            <a:ext cx="1219200" cy="228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245" name="Text Box 13"/>
          <p:cNvSpPr txBox="1">
            <a:spLocks noChangeArrowheads="1"/>
          </p:cNvSpPr>
          <p:nvPr/>
        </p:nvSpPr>
        <p:spPr bwMode="auto">
          <a:xfrm>
            <a:off x="1447800" y="5029200"/>
            <a:ext cx="1447800" cy="92551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Westerly Onset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Case</a:t>
            </a:r>
          </a:p>
        </p:txBody>
      </p:sp>
      <p:sp>
        <p:nvSpPr>
          <p:cNvPr id="95246" name="Text Box 14"/>
          <p:cNvSpPr txBox="1">
            <a:spLocks noChangeArrowheads="1"/>
          </p:cNvSpPr>
          <p:nvPr/>
        </p:nvSpPr>
        <p:spPr bwMode="auto">
          <a:xfrm>
            <a:off x="1447800" y="1806575"/>
            <a:ext cx="1447800" cy="92551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Strong Westerly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Case</a:t>
            </a:r>
          </a:p>
        </p:txBody>
      </p:sp>
      <p:sp>
        <p:nvSpPr>
          <p:cNvPr id="95249" name="Text Box 17"/>
          <p:cNvSpPr txBox="1">
            <a:spLocks noChangeArrowheads="1"/>
          </p:cNvSpPr>
          <p:nvPr/>
        </p:nvSpPr>
        <p:spPr bwMode="auto">
          <a:xfrm>
            <a:off x="217487" y="604613"/>
            <a:ext cx="2678113" cy="7112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Westerly Momentum</a:t>
            </a:r>
            <a:br>
              <a:rPr lang="en-US" sz="2000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Flux Convergence</a:t>
            </a:r>
          </a:p>
        </p:txBody>
      </p:sp>
      <p:sp>
        <p:nvSpPr>
          <p:cNvPr id="95252" name="Text Box 20"/>
          <p:cNvSpPr txBox="1">
            <a:spLocks noChangeArrowheads="1"/>
          </p:cNvSpPr>
          <p:nvPr/>
        </p:nvSpPr>
        <p:spPr bwMode="auto">
          <a:xfrm>
            <a:off x="4267200" y="1441450"/>
            <a:ext cx="7000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400 km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x 600 km</a:t>
            </a:r>
          </a:p>
        </p:txBody>
      </p:sp>
      <p:sp>
        <p:nvSpPr>
          <p:cNvPr id="95253" name="Text Box 21"/>
          <p:cNvSpPr txBox="1">
            <a:spLocks noChangeArrowheads="1"/>
          </p:cNvSpPr>
          <p:nvPr/>
        </p:nvSpPr>
        <p:spPr bwMode="auto">
          <a:xfrm>
            <a:off x="4648200" y="4352925"/>
            <a:ext cx="7000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200 km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x 300 km</a:t>
            </a:r>
          </a:p>
        </p:txBody>
      </p:sp>
    </p:spTree>
    <p:extLst>
      <p:ext uri="{BB962C8B-B14F-4D97-AF65-F5344CB8AC3E}">
        <p14:creationId xmlns:p14="http://schemas.microsoft.com/office/powerpoint/2010/main" val="1958148251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0300"/>
            <a:ext cx="9144000" cy="45808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18238" y="6346146"/>
            <a:ext cx="2389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Mapes and Houze 1995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8617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TOGA COARE aircraft sampling proves top-heavy heating</a:t>
            </a:r>
            <a:br>
              <a:rPr lang="en-US" sz="2400" dirty="0" smtClean="0"/>
            </a:br>
            <a:r>
              <a:rPr lang="en-US" sz="2400" dirty="0" smtClean="0"/>
              <a:t>important in MJO convective zones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219588" y="2131554"/>
            <a:ext cx="1215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Convective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43229" y="2131554"/>
            <a:ext cx="1144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Stratiform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2729" y="5711166"/>
            <a:ext cx="8174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Divergence profiles from airborne Doppler radar measurements</a:t>
            </a:r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8720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204" y="255742"/>
            <a:ext cx="5320608" cy="63819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9477" y="1720840"/>
            <a:ext cx="26581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Latent heating profiles become more top-heavy when the convection is organized on the mesoscale with large components of stratiform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96057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2322909"/>
            <a:ext cx="9144000" cy="2212182"/>
            <a:chOff x="0" y="1655377"/>
            <a:chExt cx="9144000" cy="2212182"/>
          </a:xfrm>
        </p:grpSpPr>
        <p:sp>
          <p:nvSpPr>
            <p:cNvPr id="2" name="TextBox 1"/>
            <p:cNvSpPr txBox="1"/>
            <p:nvPr/>
          </p:nvSpPr>
          <p:spPr>
            <a:xfrm>
              <a:off x="2713484" y="2667231"/>
              <a:ext cx="3717033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Webster and Stephens 1980</a:t>
              </a:r>
            </a:p>
            <a:p>
              <a:r>
                <a:rPr lang="en-US" sz="2400" dirty="0" smtClean="0"/>
                <a:t>Stephens and Webster 1981</a:t>
              </a:r>
            </a:p>
            <a:p>
              <a:r>
                <a:rPr lang="en-US" sz="2400" dirty="0" smtClean="0"/>
                <a:t>Houze 1982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0" y="1655377"/>
              <a:ext cx="9144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/>
                <a:t>Clouds and radiation…seminal work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80026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019" y="0"/>
            <a:ext cx="4419981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29162" y="2165452"/>
            <a:ext cx="4494857" cy="1644808"/>
            <a:chOff x="524916" y="1358137"/>
            <a:chExt cx="4494857" cy="1644808"/>
          </a:xfrm>
        </p:grpSpPr>
        <p:sp>
          <p:nvSpPr>
            <p:cNvPr id="3" name="TextBox 2"/>
            <p:cNvSpPr txBox="1"/>
            <p:nvPr/>
          </p:nvSpPr>
          <p:spPr>
            <a:xfrm>
              <a:off x="524916" y="1358137"/>
              <a:ext cx="43057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Webster and Stephens 1980</a:t>
              </a:r>
              <a:endParaRPr lang="en-US" sz="2800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72484" y="1987282"/>
              <a:ext cx="414728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+mj-lt"/>
                <a:buAutoNum type="arabicPeriod"/>
              </a:pPr>
              <a:r>
                <a:rPr lang="en-US" sz="2000" dirty="0" smtClean="0"/>
                <a:t>Net heating in the deep anvil cloud</a:t>
              </a:r>
              <a:br>
                <a:rPr lang="en-US" sz="2000" dirty="0" smtClean="0"/>
              </a:br>
              <a:endParaRPr lang="en-US" sz="2000" dirty="0" smtClean="0"/>
            </a:p>
            <a:p>
              <a:pPr marL="342900" indent="-342900">
                <a:buFont typeface="+mj-lt"/>
                <a:buAutoNum type="arabicPeriod"/>
              </a:pPr>
              <a:r>
                <a:rPr lang="en-US" sz="2000" dirty="0" err="1" smtClean="0"/>
                <a:t>Nightime</a:t>
              </a:r>
              <a:r>
                <a:rPr lang="en-US" sz="2000" dirty="0" smtClean="0"/>
                <a:t> destabilization</a:t>
              </a:r>
              <a:endParaRPr lang="en-US" sz="20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156823" y="291475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–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88517" y="291475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–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461623" y="291475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–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181788" y="291475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–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844117" y="291475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–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5743388" y="1096410"/>
            <a:ext cx="2286629" cy="769441"/>
            <a:chOff x="5743388" y="1096410"/>
            <a:chExt cx="2286629" cy="769441"/>
          </a:xfrm>
        </p:grpSpPr>
        <p:sp>
          <p:nvSpPr>
            <p:cNvPr id="11" name="TextBox 10"/>
            <p:cNvSpPr txBox="1"/>
            <p:nvPr/>
          </p:nvSpPr>
          <p:spPr>
            <a:xfrm>
              <a:off x="7563223" y="1096410"/>
              <a:ext cx="4667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smtClean="0">
                  <a:solidFill>
                    <a:srgbClr val="FF0000"/>
                  </a:solidFill>
                </a:rPr>
                <a:t>–</a:t>
              </a:r>
              <a:endParaRPr lang="en-US" sz="44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43388" y="1096410"/>
              <a:ext cx="4667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smtClean="0">
                  <a:solidFill>
                    <a:srgbClr val="FF0000"/>
                  </a:solidFill>
                </a:rPr>
                <a:t>+</a:t>
              </a:r>
              <a:endParaRPr lang="en-US" sz="4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743388" y="4099252"/>
            <a:ext cx="2286629" cy="769441"/>
            <a:chOff x="5825232" y="3873476"/>
            <a:chExt cx="2286629" cy="769441"/>
          </a:xfrm>
        </p:grpSpPr>
        <p:sp>
          <p:nvSpPr>
            <p:cNvPr id="13" name="TextBox 12"/>
            <p:cNvSpPr txBox="1"/>
            <p:nvPr/>
          </p:nvSpPr>
          <p:spPr>
            <a:xfrm>
              <a:off x="7645067" y="3873476"/>
              <a:ext cx="4667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smtClean="0">
                  <a:solidFill>
                    <a:srgbClr val="FF0000"/>
                  </a:solidFill>
                </a:rPr>
                <a:t>–</a:t>
              </a:r>
              <a:endParaRPr lang="en-US" sz="4400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825232" y="3873476"/>
              <a:ext cx="4667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smtClean="0">
                  <a:solidFill>
                    <a:srgbClr val="FF0000"/>
                  </a:solidFill>
                </a:rPr>
                <a:t>+</a:t>
              </a:r>
              <a:endParaRPr lang="en-US" sz="44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7891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2247044"/>
            <a:ext cx="9144000" cy="2363913"/>
            <a:chOff x="0" y="764983"/>
            <a:chExt cx="9144000" cy="2363913"/>
          </a:xfrm>
        </p:grpSpPr>
        <p:sp>
          <p:nvSpPr>
            <p:cNvPr id="2" name="TextBox 1"/>
            <p:cNvSpPr txBox="1"/>
            <p:nvPr/>
          </p:nvSpPr>
          <p:spPr>
            <a:xfrm>
              <a:off x="3251041" y="2667231"/>
              <a:ext cx="2641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0000"/>
                  </a:solidFill>
                </a:rPr>
                <a:t>Webster et al. 1998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0" y="764983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>
                  <a:solidFill>
                    <a:srgbClr val="000000"/>
                  </a:solidFill>
                </a:rPr>
                <a:t>Webster’s classic review of the Asian Monsoon</a:t>
              </a:r>
              <a:endParaRPr lang="en-US" sz="40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1542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962901"/>
            <a:ext cx="9144000" cy="4932198"/>
            <a:chOff x="0" y="1082708"/>
            <a:chExt cx="9144000" cy="4932198"/>
          </a:xfrm>
        </p:grpSpPr>
        <p:grpSp>
          <p:nvGrpSpPr>
            <p:cNvPr id="28" name="Group 27"/>
            <p:cNvGrpSpPr/>
            <p:nvPr/>
          </p:nvGrpSpPr>
          <p:grpSpPr>
            <a:xfrm>
              <a:off x="373581" y="2135235"/>
              <a:ext cx="8261990" cy="2587531"/>
              <a:chOff x="373581" y="2040754"/>
              <a:chExt cx="8261990" cy="2587531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/>
              <a:srcRect l="3394" r="-1" b="48556"/>
              <a:stretch/>
            </p:blipFill>
            <p:spPr>
              <a:xfrm>
                <a:off x="530725" y="2530840"/>
                <a:ext cx="4459415" cy="1718488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/>
              <a:srcRect l="5987" t="50036" r="8822"/>
              <a:stretch/>
            </p:blipFill>
            <p:spPr>
              <a:xfrm>
                <a:off x="4703088" y="2562304"/>
                <a:ext cx="3932483" cy="1669010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7225238" y="2550836"/>
                <a:ext cx="301782" cy="30821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1915969" y="4091009"/>
                <a:ext cx="301782" cy="30821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4005544" y="4088883"/>
                <a:ext cx="301782" cy="30821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/>
              <a:srcRect l="-740" t="32515" r="97167" b="41062"/>
              <a:stretch/>
            </p:blipFill>
            <p:spPr>
              <a:xfrm>
                <a:off x="373581" y="2770848"/>
                <a:ext cx="164939" cy="882652"/>
              </a:xfrm>
              <a:prstGeom prst="rect">
                <a:avLst/>
              </a:prstGeom>
            </p:spPr>
          </p:pic>
          <p:sp>
            <p:nvSpPr>
              <p:cNvPr id="9" name="Rectangle 8"/>
              <p:cNvSpPr/>
              <p:nvPr/>
            </p:nvSpPr>
            <p:spPr>
              <a:xfrm>
                <a:off x="5828719" y="4089764"/>
                <a:ext cx="1612410" cy="13835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2"/>
              <a:srcRect l="11653" t="48548" r="50481" b="9229"/>
              <a:stretch/>
            </p:blipFill>
            <p:spPr>
              <a:xfrm>
                <a:off x="4955923" y="2354333"/>
                <a:ext cx="1747910" cy="1410423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2"/>
              <a:srcRect l="55418" t="50035" r="8822" b="9691"/>
              <a:stretch/>
            </p:blipFill>
            <p:spPr>
              <a:xfrm>
                <a:off x="6974048" y="2260696"/>
                <a:ext cx="1650720" cy="1345315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7239769" y="2312696"/>
                <a:ext cx="236352" cy="94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244980" y="3657132"/>
                <a:ext cx="475696" cy="27194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505244" y="3657132"/>
                <a:ext cx="323475" cy="2719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8197289" y="3220873"/>
                <a:ext cx="323475" cy="2719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7152646" y="2040754"/>
                <a:ext cx="323475" cy="2719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1305438" y="4258953"/>
                <a:ext cx="6340674" cy="369332"/>
                <a:chOff x="1305438" y="4133796"/>
                <a:chExt cx="6340674" cy="369332"/>
              </a:xfrm>
            </p:grpSpPr>
            <p:sp>
              <p:nvSpPr>
                <p:cNvPr id="17" name="TextBox 16"/>
                <p:cNvSpPr txBox="1"/>
                <p:nvPr/>
              </p:nvSpPr>
              <p:spPr>
                <a:xfrm>
                  <a:off x="7306130" y="4133796"/>
                  <a:ext cx="3399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t</a:t>
                  </a:r>
                  <a:r>
                    <a:rPr lang="en-US" baseline="-25000" dirty="0" smtClean="0"/>
                    <a:t>4</a:t>
                  </a: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1305438" y="4133796"/>
                  <a:ext cx="3399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t</a:t>
                  </a:r>
                  <a:r>
                    <a:rPr lang="en-US" baseline="-25000" dirty="0" smtClean="0"/>
                    <a:t>1</a:t>
                  </a: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3320542" y="4133796"/>
                  <a:ext cx="3399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t</a:t>
                  </a:r>
                  <a:r>
                    <a:rPr lang="en-US" baseline="-25000" dirty="0" smtClean="0"/>
                    <a:t>2</a:t>
                  </a: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5488737" y="4133796"/>
                  <a:ext cx="3399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t</a:t>
                  </a:r>
                  <a:r>
                    <a:rPr lang="en-US" baseline="-25000" dirty="0" smtClean="0"/>
                    <a:t>3</a:t>
                  </a:r>
                </a:p>
              </p:txBody>
            </p:sp>
          </p:grpSp>
        </p:grpSp>
        <p:sp>
          <p:nvSpPr>
            <p:cNvPr id="26" name="TextBox 25"/>
            <p:cNvSpPr txBox="1"/>
            <p:nvPr/>
          </p:nvSpPr>
          <p:spPr>
            <a:xfrm>
              <a:off x="0" y="1082708"/>
              <a:ext cx="91440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Net heating during mesoscale convective system lifecycle</a:t>
              </a:r>
              <a:br>
                <a:rPr lang="en-US" sz="2800" dirty="0" smtClean="0"/>
              </a:br>
              <a:r>
                <a:rPr lang="en-US" sz="2800" dirty="0" smtClean="0"/>
                <a:t>is top heavy</a:t>
              </a:r>
              <a:endParaRPr lang="en-US" sz="28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485195" y="5183909"/>
              <a:ext cx="61736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/>
                <a:buChar char="•"/>
              </a:pPr>
              <a:r>
                <a:rPr lang="en-US" sz="2400" dirty="0" smtClean="0"/>
                <a:t>The anvil top rises and has diurnal variability</a:t>
              </a:r>
            </a:p>
            <a:p>
              <a:pPr marL="342900" indent="-342900">
                <a:buFont typeface="Arial"/>
                <a:buChar char="•"/>
              </a:pPr>
              <a:r>
                <a:rPr lang="en-US" sz="2400" dirty="0" smtClean="0"/>
                <a:t>Potential vorticity generated in midlevels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476121" y="6342891"/>
            <a:ext cx="1297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Houze 1982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036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76728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Application:</a:t>
            </a:r>
          </a:p>
          <a:p>
            <a:pPr algn="ctr"/>
            <a:r>
              <a:rPr lang="en-US" sz="4000" dirty="0" smtClean="0"/>
              <a:t>Forecasting the monsoon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96983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39103" y="2241725"/>
            <a:ext cx="8415207" cy="4302044"/>
            <a:chOff x="439103" y="2241725"/>
            <a:chExt cx="8415207" cy="4302044"/>
          </a:xfrm>
        </p:grpSpPr>
        <p:grpSp>
          <p:nvGrpSpPr>
            <p:cNvPr id="7" name="Group 6"/>
            <p:cNvGrpSpPr/>
            <p:nvPr/>
          </p:nvGrpSpPr>
          <p:grpSpPr>
            <a:xfrm>
              <a:off x="439103" y="2280599"/>
              <a:ext cx="8415207" cy="4263170"/>
              <a:chOff x="2119865" y="357419"/>
              <a:chExt cx="4932293" cy="2498715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/>
              <a:srcRect t="90316"/>
              <a:stretch/>
            </p:blipFill>
            <p:spPr>
              <a:xfrm>
                <a:off x="2119865" y="2192039"/>
                <a:ext cx="4932293" cy="664095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/>
              <a:srcRect l="4635" t="2990" r="4858" b="69952"/>
              <a:stretch/>
            </p:blipFill>
            <p:spPr>
              <a:xfrm>
                <a:off x="2348465" y="357419"/>
                <a:ext cx="4464057" cy="1855675"/>
              </a:xfrm>
              <a:prstGeom prst="rect">
                <a:avLst/>
              </a:prstGeom>
            </p:spPr>
          </p:pic>
        </p:grp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-726" t="36277" r="94263" b="48418"/>
            <a:stretch/>
          </p:blipFill>
          <p:spPr>
            <a:xfrm>
              <a:off x="439103" y="2954413"/>
              <a:ext cx="559082" cy="174165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83597" t="31224" r="6067" b="40955"/>
            <a:stretch/>
          </p:blipFill>
          <p:spPr>
            <a:xfrm>
              <a:off x="7852988" y="2241725"/>
              <a:ext cx="894152" cy="3166051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439104" y="285073"/>
            <a:ext cx="6133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Forecasts of 2010 Himalayan floods</a:t>
            </a:r>
          </a:p>
          <a:p>
            <a:r>
              <a:rPr lang="en-US" sz="2400" dirty="0" smtClean="0"/>
              <a:t>1-2 weeks in advance</a:t>
            </a:r>
            <a:endParaRPr lang="en-US" sz="24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6572937" y="233243"/>
            <a:ext cx="2290699" cy="2022475"/>
            <a:chOff x="6572937" y="233243"/>
            <a:chExt cx="2290699" cy="202247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2937" y="233243"/>
              <a:ext cx="2290699" cy="2022475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7671565" y="544234"/>
              <a:ext cx="894152" cy="686772"/>
            </a:xfrm>
            <a:prstGeom prst="rect">
              <a:avLst/>
            </a:prstGeom>
            <a:noFill/>
            <a:ln w="3810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39103" y="1341118"/>
            <a:ext cx="2271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Rasmussen et al.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312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3276"/>
          <a:stretch/>
        </p:blipFill>
        <p:spPr>
          <a:xfrm>
            <a:off x="3221658" y="-1"/>
            <a:ext cx="5922342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4059" y="659011"/>
            <a:ext cx="2949846" cy="5539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Webster et al. 2010</a:t>
            </a:r>
          </a:p>
          <a:p>
            <a:endParaRPr lang="en-US" sz="2400" dirty="0"/>
          </a:p>
          <a:p>
            <a:r>
              <a:rPr lang="en-US" sz="2400" dirty="0" smtClean="0"/>
              <a:t>Success in Bangladesh</a:t>
            </a:r>
          </a:p>
          <a:p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Statistical rendering of the EMCWF model</a:t>
            </a:r>
          </a:p>
          <a:p>
            <a:pPr marL="342900" indent="-342900">
              <a:buFont typeface="Arial"/>
              <a:buChar char="•"/>
            </a:pP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Hydrological modeling</a:t>
            </a:r>
            <a:br>
              <a:rPr lang="en-US" dirty="0" smtClean="0"/>
            </a:b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Use of a private company</a:t>
            </a:r>
            <a:br>
              <a:rPr lang="en-US" dirty="0" smtClean="0"/>
            </a:b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International NGOs</a:t>
            </a:r>
            <a:br>
              <a:rPr lang="en-US" dirty="0" smtClean="0"/>
            </a:b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Emergency management</a:t>
            </a:r>
            <a:br>
              <a:rPr lang="en-US" dirty="0" smtClean="0"/>
            </a:b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Cooperation of developed and developing nations</a:t>
            </a:r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376584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247780" y="346144"/>
            <a:ext cx="5896220" cy="6165713"/>
            <a:chOff x="1321790" y="-25917"/>
            <a:chExt cx="6583032" cy="688391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3985" r="2467"/>
            <a:stretch/>
          </p:blipFill>
          <p:spPr>
            <a:xfrm>
              <a:off x="1321790" y="0"/>
              <a:ext cx="6583032" cy="68580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462158" y="-25917"/>
              <a:ext cx="39449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 JANUARY 2013  |  VOL 493  |  NATURE</a:t>
              </a:r>
              <a:endParaRPr lang="en-US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27641" y="2551837"/>
            <a:ext cx="276020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Webster 2013</a:t>
            </a:r>
          </a:p>
          <a:p>
            <a:endParaRPr lang="en-US" dirty="0"/>
          </a:p>
          <a:p>
            <a:r>
              <a:rPr lang="en-US" dirty="0" smtClean="0"/>
              <a:t>Argues for global partnership in dealing with disasters such as we see in the Asian monsoon region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735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8897" y="2136339"/>
            <a:ext cx="8029762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Webster’s Prestigious Awards</a:t>
            </a:r>
          </a:p>
          <a:p>
            <a:endParaRPr lang="en-US" sz="2400" dirty="0"/>
          </a:p>
          <a:p>
            <a:pPr marL="809625" indent="-342900">
              <a:buFont typeface="Arial"/>
              <a:buChar char="•"/>
            </a:pPr>
            <a:r>
              <a:rPr lang="en-US" sz="2400" dirty="0" smtClean="0"/>
              <a:t>AMS—Rossby </a:t>
            </a:r>
          </a:p>
          <a:p>
            <a:pPr marL="809625" indent="-342900">
              <a:buFont typeface="Arial"/>
              <a:buChar char="•"/>
            </a:pPr>
            <a:r>
              <a:rPr lang="en-US" sz="2400" dirty="0" smtClean="0"/>
              <a:t>RMS—Mason </a:t>
            </a:r>
          </a:p>
          <a:p>
            <a:pPr marL="809625" indent="-342900">
              <a:buFont typeface="Arial"/>
              <a:buChar char="•"/>
            </a:pPr>
            <a:r>
              <a:rPr lang="en-US" sz="2400" dirty="0" smtClean="0"/>
              <a:t>AGU—International Award</a:t>
            </a:r>
          </a:p>
          <a:p>
            <a:pPr marL="809625" indent="-342900">
              <a:buFont typeface="Arial"/>
              <a:buChar char="•"/>
            </a:pPr>
            <a:r>
              <a:rPr lang="en-US" sz="2400" dirty="0"/>
              <a:t>Prince Sultan Bin </a:t>
            </a:r>
            <a:r>
              <a:rPr lang="en-US" sz="2400" dirty="0" err="1"/>
              <a:t>Abdulaziz</a:t>
            </a:r>
            <a:r>
              <a:rPr lang="en-US" sz="2400" dirty="0"/>
              <a:t> International Prize for Water </a:t>
            </a:r>
            <a:endParaRPr lang="en-US" sz="2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140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32668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Ascent Award</a:t>
            </a:r>
            <a:endParaRPr lang="en-US" sz="4000" dirty="0"/>
          </a:p>
        </p:txBody>
      </p:sp>
      <p:pic>
        <p:nvPicPr>
          <p:cNvPr id="5" name="Picture 4" descr="AscentAward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" t="61940" r="80121" b="13065"/>
          <a:stretch/>
        </p:blipFill>
        <p:spPr>
          <a:xfrm>
            <a:off x="2467429" y="1415145"/>
            <a:ext cx="4257523" cy="3858381"/>
          </a:xfrm>
          <a:prstGeom prst="rect">
            <a:avLst/>
          </a:prstGeom>
        </p:spPr>
      </p:pic>
      <p:pic>
        <p:nvPicPr>
          <p:cNvPr id="8" name="Picture 7" descr="AscentAward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" r="41091" b="80014"/>
          <a:stretch/>
        </p:blipFill>
        <p:spPr>
          <a:xfrm>
            <a:off x="2251038" y="5621532"/>
            <a:ext cx="5101535" cy="94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05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92964" y="954140"/>
            <a:ext cx="8415246" cy="4949720"/>
            <a:chOff x="2799508" y="1786317"/>
            <a:chExt cx="8415246" cy="4949720"/>
          </a:xfrm>
        </p:grpSpPr>
        <p:sp>
          <p:nvSpPr>
            <p:cNvPr id="2" name="TextBox 1"/>
            <p:cNvSpPr txBox="1"/>
            <p:nvPr/>
          </p:nvSpPr>
          <p:spPr>
            <a:xfrm>
              <a:off x="3156138" y="2667231"/>
              <a:ext cx="8058616" cy="4068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25425" indent="-225425">
                <a:lnSpc>
                  <a:spcPct val="120000"/>
                </a:lnSpc>
                <a:buFont typeface="Arial"/>
                <a:buChar char="•"/>
              </a:pPr>
              <a:r>
                <a:rPr lang="en-US" sz="2400" dirty="0" smtClean="0"/>
                <a:t>Forecaster</a:t>
              </a:r>
            </a:p>
            <a:p>
              <a:pPr marL="225425" indent="-225425">
                <a:lnSpc>
                  <a:spcPct val="120000"/>
                </a:lnSpc>
                <a:buFont typeface="Arial"/>
                <a:buChar char="•"/>
              </a:pPr>
              <a:r>
                <a:rPr lang="en-US" sz="2400" dirty="0" smtClean="0"/>
                <a:t>Leader in monsoon science</a:t>
              </a:r>
            </a:p>
            <a:p>
              <a:pPr marL="225425" indent="-225425">
                <a:lnSpc>
                  <a:spcPct val="120000"/>
                </a:lnSpc>
                <a:buFont typeface="Arial"/>
                <a:buChar char="•"/>
              </a:pPr>
              <a:r>
                <a:rPr lang="en-US" sz="2400" dirty="0" smtClean="0"/>
                <a:t>Theoretical science</a:t>
              </a:r>
            </a:p>
            <a:p>
              <a:pPr marL="225425" indent="-225425">
                <a:lnSpc>
                  <a:spcPct val="120000"/>
                </a:lnSpc>
                <a:buFont typeface="Arial"/>
                <a:buChar char="•"/>
              </a:pPr>
              <a:r>
                <a:rPr lang="en-US" sz="2400" dirty="0" smtClean="0"/>
                <a:t>Experimental science</a:t>
              </a:r>
            </a:p>
            <a:p>
              <a:pPr marL="225425" indent="-225425">
                <a:lnSpc>
                  <a:spcPct val="120000"/>
                </a:lnSpc>
                <a:buFont typeface="Arial"/>
                <a:buChar char="•"/>
              </a:pPr>
              <a:r>
                <a:rPr lang="en-US" sz="2400" dirty="0" smtClean="0"/>
                <a:t>Application of science to forecasting</a:t>
              </a:r>
            </a:p>
            <a:p>
              <a:pPr marL="225425" indent="-225425">
                <a:lnSpc>
                  <a:spcPct val="120000"/>
                </a:lnSpc>
                <a:buFont typeface="Arial"/>
                <a:buChar char="•"/>
              </a:pPr>
              <a:r>
                <a:rPr lang="en-US" sz="2400" dirty="0" smtClean="0"/>
                <a:t>Working in private sector and with NGOs to mitigate risks</a:t>
              </a:r>
            </a:p>
            <a:p>
              <a:pPr marL="225425" indent="-225425">
                <a:lnSpc>
                  <a:spcPct val="120000"/>
                </a:lnSpc>
                <a:buFont typeface="Arial"/>
                <a:buChar char="•"/>
              </a:pPr>
              <a:r>
                <a:rPr lang="en-US" sz="2400" dirty="0" smtClean="0"/>
                <a:t>Advocacy for cooperative forecasting in the developing world</a:t>
              </a:r>
            </a:p>
            <a:p>
              <a:pPr marL="225425" indent="-225425">
                <a:lnSpc>
                  <a:spcPct val="120000"/>
                </a:lnSpc>
                <a:buFont typeface="Arial"/>
                <a:buChar char="•"/>
              </a:pPr>
              <a:r>
                <a:rPr lang="en-US" sz="2400" dirty="0"/>
                <a:t>Service to the atmospheric science community</a:t>
              </a:r>
            </a:p>
            <a:p>
              <a:pPr marL="225425" indent="-225425">
                <a:lnSpc>
                  <a:spcPct val="120000"/>
                </a:lnSpc>
                <a:buFont typeface="Arial"/>
                <a:buChar char="•"/>
              </a:pPr>
              <a:r>
                <a:rPr lang="en-US" sz="2400" dirty="0" smtClean="0"/>
                <a:t>Mentor of a generation of Ph.D.’s and postdocs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799508" y="1786317"/>
              <a:ext cx="32120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/>
                <a:t>Summary</a:t>
              </a:r>
              <a:endParaRPr lang="en-US" sz="4000" dirty="0"/>
            </a:p>
          </p:txBody>
        </p:sp>
      </p:grpSp>
      <p:pic>
        <p:nvPicPr>
          <p:cNvPr id="5" name="Picture 4" descr="2005_5376677929_a78a1d327e_oINDIA20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734" y="-1"/>
            <a:ext cx="4539266" cy="340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885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_17467268493_9de379ce75_o_2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209" y="-16933"/>
            <a:ext cx="6372446" cy="687493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/>
          <p:cNvSpPr txBox="1"/>
          <p:nvPr/>
        </p:nvSpPr>
        <p:spPr>
          <a:xfrm>
            <a:off x="2320609" y="5673004"/>
            <a:ext cx="10166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C48F6E"/>
                </a:solidFill>
                <a:latin typeface="Calibri"/>
              </a:rPr>
              <a:t>2015</a:t>
            </a:r>
            <a:endParaRPr lang="en-US" sz="3200" dirty="0">
              <a:solidFill>
                <a:srgbClr val="C48F6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9068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000760" y="258892"/>
            <a:ext cx="7894320" cy="6340216"/>
            <a:chOff x="1000760" y="385893"/>
            <a:chExt cx="7894320" cy="634021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t="10942"/>
            <a:stretch/>
          </p:blipFill>
          <p:spPr>
            <a:xfrm>
              <a:off x="1000760" y="853440"/>
              <a:ext cx="7894320" cy="587266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12806" b="92602"/>
            <a:stretch/>
          </p:blipFill>
          <p:spPr>
            <a:xfrm>
              <a:off x="1010920" y="385893"/>
              <a:ext cx="6883400" cy="4878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2571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76728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00"/>
                </a:solidFill>
              </a:rPr>
              <a:t>Some highlights of Peter’s theoretical contributions</a:t>
            </a:r>
            <a:endParaRPr lang="en-US" sz="4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721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2216431"/>
            <a:ext cx="9143999" cy="2425139"/>
            <a:chOff x="0" y="2767281"/>
            <a:chExt cx="9143999" cy="2425139"/>
          </a:xfrm>
        </p:grpSpPr>
        <p:sp>
          <p:nvSpPr>
            <p:cNvPr id="2" name="TextBox 1"/>
            <p:cNvSpPr txBox="1"/>
            <p:nvPr/>
          </p:nvSpPr>
          <p:spPr>
            <a:xfrm>
              <a:off x="3596613" y="4730755"/>
              <a:ext cx="19507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Webster 1983</a:t>
              </a:r>
              <a:endParaRPr lang="en-US" sz="2400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0" y="2767281"/>
              <a:ext cx="914399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/>
                <a:t>Active and break periods</a:t>
              </a:r>
              <a:br>
                <a:rPr lang="en-US" sz="4000" dirty="0" smtClean="0"/>
              </a:br>
              <a:r>
                <a:rPr lang="en-US" sz="4000" dirty="0" smtClean="0"/>
                <a:t>of the monsoon: Hydrologic aspects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80329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927" r="7137" b="16725"/>
          <a:stretch/>
        </p:blipFill>
        <p:spPr>
          <a:xfrm>
            <a:off x="2770153" y="266700"/>
            <a:ext cx="6299199" cy="62992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63160" y="318532"/>
            <a:ext cx="2643541" cy="3770510"/>
            <a:chOff x="263160" y="1475432"/>
            <a:chExt cx="2643541" cy="3770510"/>
          </a:xfrm>
        </p:grpSpPr>
        <p:sp>
          <p:nvSpPr>
            <p:cNvPr id="4" name="TextBox 3"/>
            <p:cNvSpPr txBox="1"/>
            <p:nvPr/>
          </p:nvSpPr>
          <p:spPr>
            <a:xfrm>
              <a:off x="263160" y="1475432"/>
              <a:ext cx="25994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Webster 1983</a:t>
              </a:r>
              <a:endParaRPr lang="en-US" sz="24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63160" y="3491615"/>
              <a:ext cx="2643541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dirty="0"/>
                <a:t>S</a:t>
              </a:r>
              <a:r>
                <a:rPr lang="en-US" dirty="0" smtClean="0"/>
                <a:t>urface sensible heat—destabilizes ahead</a:t>
              </a:r>
              <a:br>
                <a:rPr lang="en-US" dirty="0" smtClean="0"/>
              </a:br>
              <a:endParaRPr lang="en-US" dirty="0" smtClean="0"/>
            </a:p>
            <a:p>
              <a:pPr marL="285750" indent="-285750">
                <a:buFont typeface="Arial"/>
                <a:buChar char="•"/>
              </a:pPr>
              <a:r>
                <a:rPr lang="en-US" dirty="0" smtClean="0"/>
                <a:t>Evaporation of rain on the ground—stabilizes behind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63160" y="2037009"/>
              <a:ext cx="2599444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Importance of land hydrology in the active/break cycle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23138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837080"/>
            <a:ext cx="9144000" cy="3183840"/>
            <a:chOff x="0" y="1655377"/>
            <a:chExt cx="9144000" cy="3183840"/>
          </a:xfrm>
        </p:grpSpPr>
        <p:sp>
          <p:nvSpPr>
            <p:cNvPr id="2" name="TextBox 1"/>
            <p:cNvSpPr txBox="1"/>
            <p:nvPr/>
          </p:nvSpPr>
          <p:spPr>
            <a:xfrm>
              <a:off x="2903590" y="3269557"/>
              <a:ext cx="3336821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Webster 2006</a:t>
              </a:r>
            </a:p>
            <a:p>
              <a:r>
                <a:rPr lang="en-US" sz="2400" dirty="0" smtClean="0"/>
                <a:t>Wang and Webster 2006</a:t>
              </a:r>
            </a:p>
            <a:p>
              <a:r>
                <a:rPr lang="en-US" sz="2400" dirty="0" err="1" smtClean="0"/>
                <a:t>Hoyos</a:t>
              </a:r>
              <a:r>
                <a:rPr lang="en-US" sz="2400" dirty="0" smtClean="0"/>
                <a:t> and Webster 2007</a:t>
              </a:r>
            </a:p>
            <a:p>
              <a:r>
                <a:rPr lang="en-US" sz="2400" dirty="0" err="1" smtClean="0"/>
                <a:t>Agudelao</a:t>
              </a:r>
              <a:r>
                <a:rPr lang="en-US" sz="2400" dirty="0" smtClean="0"/>
                <a:t> et al. 2008</a:t>
              </a:r>
              <a:endParaRPr lang="en-US" sz="2400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0" y="1655377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/>
                <a:t>Thinking out of the box!</a:t>
              </a:r>
              <a:r>
                <a:rPr lang="en-US" sz="4000" dirty="0"/>
                <a:t/>
              </a:r>
              <a:br>
                <a:rPr lang="en-US" sz="4000" dirty="0"/>
              </a:br>
              <a:r>
                <a:rPr lang="en-US" sz="4000" dirty="0" smtClean="0"/>
                <a:t>The monsoon in global context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23635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558856" y="103702"/>
            <a:ext cx="5494387" cy="6789892"/>
            <a:chOff x="3558856" y="-29994"/>
            <a:chExt cx="5494387" cy="678989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t="6666" r="34167" b="2243"/>
            <a:stretch/>
          </p:blipFill>
          <p:spPr>
            <a:xfrm>
              <a:off x="3558856" y="574139"/>
              <a:ext cx="5494387" cy="599925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452728" y="-17086"/>
              <a:ext cx="25336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SLP (hPa) &amp; 925 mb wind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180340" y="6573398"/>
              <a:ext cx="2283491" cy="18650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t="41342" r="34036" b="11142"/>
            <a:stretch/>
          </p:blipFill>
          <p:spPr>
            <a:xfrm>
              <a:off x="3781488" y="284096"/>
              <a:ext cx="5238337" cy="3218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687270" y="-29994"/>
              <a:ext cx="10857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Rain mm)</a:t>
              </a:r>
              <a:endParaRPr lang="en-US" dirty="0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222035" y="3198168"/>
            <a:ext cx="333682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400" dirty="0" err="1"/>
              <a:t>Hoyos</a:t>
            </a:r>
            <a:r>
              <a:rPr lang="en-US" sz="2400" dirty="0"/>
              <a:t> and Webster 2007</a:t>
            </a:r>
          </a:p>
        </p:txBody>
      </p:sp>
    </p:spTree>
    <p:extLst>
      <p:ext uri="{BB962C8B-B14F-4D97-AF65-F5344CB8AC3E}">
        <p14:creationId xmlns:p14="http://schemas.microsoft.com/office/powerpoint/2010/main" val="2144075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rgbClr val="000000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Default Design">
  <a:themeElements>
    <a:clrScheme name="1_Default Design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1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rgbClr val="000000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2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8989</TotalTime>
  <Words>654</Words>
  <Application>Microsoft Macintosh PowerPoint</Application>
  <PresentationFormat>On-screen Show (4:3)</PresentationFormat>
  <Paragraphs>156</Paragraphs>
  <Slides>38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Default Theme</vt:lpstr>
      <vt:lpstr>1_Default Design</vt:lpstr>
      <vt:lpstr>1_Default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Washington Department of Atmos. Sci.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Houze</dc:creator>
  <cp:lastModifiedBy>Robert Houze</cp:lastModifiedBy>
  <cp:revision>107</cp:revision>
  <cp:lastPrinted>2018-01-08T19:15:24Z</cp:lastPrinted>
  <dcterms:created xsi:type="dcterms:W3CDTF">2017-11-30T17:08:06Z</dcterms:created>
  <dcterms:modified xsi:type="dcterms:W3CDTF">2018-01-10T11:59:49Z</dcterms:modified>
</cp:coreProperties>
</file>