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74" r:id="rId13"/>
    <p:sldId id="275" r:id="rId14"/>
    <p:sldId id="276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333"/>
  </p:normalViewPr>
  <p:slideViewPr>
    <p:cSldViewPr snapToGrid="0" snapToObjects="1">
      <p:cViewPr varScale="1">
        <p:scale>
          <a:sx n="123" d="100"/>
          <a:sy n="123" d="100"/>
        </p:scale>
        <p:origin x="132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Satellite picture of  </a:t>
            </a:r>
            <a:r>
              <a:rPr lang="en-US" dirty="0" err="1"/>
              <a:t>afronta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don't use induces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7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1. Widely varying melting level without much change in down-valley flow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Shallow down-valley flow could be driven by diabatic heating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"onshore" vs "offshore"</a:t>
            </a:r>
          </a:p>
          <a:p>
            <a:pPr marL="0" lvl="0" indent="0">
              <a:spcBef>
                <a:spcPts val="0"/>
              </a:spcBef>
              <a:buNone/>
            </a:pP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/>
              <a:t>Resembles a ”blocked” flow regime (low-Froude Number)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19 cases thrown out for having no NPOL data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too small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white is more readable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no numbers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use </a:t>
            </a:r>
            <a:r>
              <a:rPr lang="en-US" dirty="0" err="1"/>
              <a:t>colorbar</a:t>
            </a: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red for more rain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blue for less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step through these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3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1564-9B94-A447-9DAC-A95B7237E56E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9167-0CFF-124C-9FBB-852BE5FC6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2F409-91D8-8642-8BE5-EAC3DF429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60046"/>
          </a:xfrm>
          <a:prstGeom prst="rect">
            <a:avLst/>
          </a:prstGeom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-115505"/>
            <a:ext cx="8520600" cy="2052600"/>
          </a:xfrm>
          <a:prstGeom prst="rect">
            <a:avLst/>
          </a:prstGeom>
          <a:solidFill>
            <a:srgbClr val="FFFFFF">
              <a:alpha val="30980"/>
            </a:srgb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 dirty="0"/>
              <a:t>Down-valley flow during OLYMPEX: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3600" dirty="0"/>
              <a:t>Effects on precipitation patterns and microphysics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329924" y="3515945"/>
            <a:ext cx="4482790" cy="1647881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 dirty="0">
                <a:solidFill>
                  <a:srgbClr val="002060"/>
                </a:solidFill>
              </a:rPr>
              <a:t>Joe Zagrodnik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 dirty="0">
                <a:solidFill>
                  <a:srgbClr val="002060"/>
                </a:solidFill>
              </a:rPr>
              <a:t>Lynn </a:t>
            </a:r>
            <a:r>
              <a:rPr lang="en" sz="2000" dirty="0" err="1">
                <a:solidFill>
                  <a:srgbClr val="002060"/>
                </a:solidFill>
              </a:rPr>
              <a:t>McMurdie</a:t>
            </a:r>
            <a:r>
              <a:rPr lang="en" sz="2000" dirty="0">
                <a:solidFill>
                  <a:srgbClr val="002060"/>
                </a:solidFill>
              </a:rPr>
              <a:t>, Robert A. Houze</a:t>
            </a:r>
            <a:endParaRPr lang="en-US" sz="20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</a:rPr>
              <a:t>AGU Fall Meeting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</a:rPr>
              <a:t>13 December 2017</a:t>
            </a:r>
            <a:endParaRPr lang="en" sz="2000" dirty="0">
              <a:solidFill>
                <a:srgbClr val="002060"/>
              </a:solidFill>
            </a:endParaRPr>
          </a:p>
        </p:txBody>
      </p:sp>
      <p:pic>
        <p:nvPicPr>
          <p:cNvPr id="9" name="Picture 8" descr="logo_image2.png">
            <a:extLst>
              <a:ext uri="{FF2B5EF4-FFF2-40B4-BE49-F238E27FC236}">
                <a16:creationId xmlns:a16="http://schemas.microsoft.com/office/drawing/2014/main" id="{C3385E4C-13B7-6B45-B8B3-2B2CA96E6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654" y="2041174"/>
            <a:ext cx="1739590" cy="1474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3FF36-D708-E44B-A771-F54EA90E2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08" y="2077200"/>
            <a:ext cx="1491764" cy="1491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68B6C-8B2C-8949-B38B-A1DA8EC65D90}"/>
              </a:ext>
            </a:extLst>
          </p:cNvPr>
          <p:cNvSpPr txBox="1"/>
          <p:nvPr/>
        </p:nvSpPr>
        <p:spPr>
          <a:xfrm>
            <a:off x="6951210" y="4114376"/>
            <a:ext cx="2054293" cy="1046440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Supported by:</a:t>
            </a:r>
          </a:p>
          <a:p>
            <a:r>
              <a:rPr lang="en-US" sz="1200" dirty="0"/>
              <a:t>NASA NNX16AD75G</a:t>
            </a:r>
          </a:p>
          <a:p>
            <a:r>
              <a:rPr lang="en-US" sz="1200" dirty="0"/>
              <a:t>NASA 80NSSC17K0279</a:t>
            </a:r>
          </a:p>
          <a:p>
            <a:r>
              <a:rPr lang="en-US" sz="1200" dirty="0"/>
              <a:t>NSF AGS-1503155</a:t>
            </a:r>
          </a:p>
          <a:p>
            <a:r>
              <a:rPr lang="en-US" sz="1200" dirty="0"/>
              <a:t>NSF AGS-1657251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D146ED-ABF0-0849-809A-C454A277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0" y="50031"/>
            <a:ext cx="7961052" cy="5093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F508C-EBB0-5944-9B22-EC865788DE04}"/>
              </a:ext>
            </a:extLst>
          </p:cNvPr>
          <p:cNvSpPr txBox="1"/>
          <p:nvPr/>
        </p:nvSpPr>
        <p:spPr>
          <a:xfrm>
            <a:off x="1527858" y="321914"/>
            <a:ext cx="625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Deep reversed flow extending offshore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D97F2-70AD-754E-84D7-EFCD6D62B651}"/>
              </a:ext>
            </a:extLst>
          </p:cNvPr>
          <p:cNvSpPr txBox="1"/>
          <p:nvPr/>
        </p:nvSpPr>
        <p:spPr>
          <a:xfrm>
            <a:off x="2673751" y="3946967"/>
            <a:ext cx="138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Heavier rain near coast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3D41C-4A7E-F64E-9AB1-910D54781031}"/>
              </a:ext>
            </a:extLst>
          </p:cNvPr>
          <p:cNvSpPr txBox="1"/>
          <p:nvPr/>
        </p:nvSpPr>
        <p:spPr>
          <a:xfrm>
            <a:off x="2777924" y="1020908"/>
            <a:ext cx="1551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Lighter rain in valley and at high elevations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DC140-1682-224B-8AD5-073688C0ECC6}"/>
              </a:ext>
            </a:extLst>
          </p:cNvPr>
          <p:cNvSpPr txBox="1"/>
          <p:nvPr/>
        </p:nvSpPr>
        <p:spPr>
          <a:xfrm>
            <a:off x="6279065" y="805465"/>
            <a:ext cx="1388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Heavier rain on SE side of mountains</a:t>
            </a:r>
          </a:p>
        </p:txBody>
      </p:sp>
    </p:spTree>
    <p:extLst>
      <p:ext uri="{BB962C8B-B14F-4D97-AF65-F5344CB8AC3E}">
        <p14:creationId xmlns:p14="http://schemas.microsoft.com/office/powerpoint/2010/main" val="23509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04AC6-8E07-3F44-A220-9B7B1CE50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71" y="48540"/>
            <a:ext cx="7963382" cy="5094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1C8D0-DD5E-9349-A852-F26CCEF0C0CB}"/>
              </a:ext>
            </a:extLst>
          </p:cNvPr>
          <p:cNvSpPr txBox="1"/>
          <p:nvPr/>
        </p:nvSpPr>
        <p:spPr>
          <a:xfrm>
            <a:off x="1527858" y="321914"/>
            <a:ext cx="625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Deep reversed flow not reaching coast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C3AD0-6816-1049-A961-3517F1B5C53D}"/>
              </a:ext>
            </a:extLst>
          </p:cNvPr>
          <p:cNvSpPr txBox="1"/>
          <p:nvPr/>
        </p:nvSpPr>
        <p:spPr>
          <a:xfrm>
            <a:off x="2372809" y="4120587"/>
            <a:ext cx="112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Lighter rain near coast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54691-339C-2048-9ED9-A9EB6AB87B58}"/>
              </a:ext>
            </a:extLst>
          </p:cNvPr>
          <p:cNvSpPr txBox="1"/>
          <p:nvPr/>
        </p:nvSpPr>
        <p:spPr>
          <a:xfrm>
            <a:off x="3588152" y="3150650"/>
            <a:ext cx="1551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Heaver rain near SW front slopes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36F90-21AB-3B47-B088-08F3D6A68758}"/>
              </a:ext>
            </a:extLst>
          </p:cNvPr>
          <p:cNvSpPr txBox="1"/>
          <p:nvPr/>
        </p:nvSpPr>
        <p:spPr>
          <a:xfrm>
            <a:off x="2864534" y="964713"/>
            <a:ext cx="24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Lighter rain in interior valley and high elevations</a:t>
            </a:r>
          </a:p>
        </p:txBody>
      </p:sp>
    </p:spTree>
    <p:extLst>
      <p:ext uri="{BB962C8B-B14F-4D97-AF65-F5344CB8AC3E}">
        <p14:creationId xmlns:p14="http://schemas.microsoft.com/office/powerpoint/2010/main" val="14683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97366-E4F6-8E45-A66D-6DDD257B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96" y="64842"/>
            <a:ext cx="7937902" cy="5078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27C35C-E1C9-974F-A957-1198D10030B4}"/>
              </a:ext>
            </a:extLst>
          </p:cNvPr>
          <p:cNvSpPr txBox="1"/>
          <p:nvPr/>
        </p:nvSpPr>
        <p:spPr>
          <a:xfrm>
            <a:off x="1527858" y="321914"/>
            <a:ext cx="625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Shallow or non-existent reversed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53062-BC58-6C44-8697-FFB62B674EF8}"/>
              </a:ext>
            </a:extLst>
          </p:cNvPr>
          <p:cNvSpPr txBox="1"/>
          <p:nvPr/>
        </p:nvSpPr>
        <p:spPr>
          <a:xfrm>
            <a:off x="2558004" y="3854369"/>
            <a:ext cx="112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Lighter rain near coast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2A9B6-4770-5847-8932-1498FEE5CD01}"/>
              </a:ext>
            </a:extLst>
          </p:cNvPr>
          <p:cNvSpPr txBox="1"/>
          <p:nvPr/>
        </p:nvSpPr>
        <p:spPr>
          <a:xfrm>
            <a:off x="2864534" y="964713"/>
            <a:ext cx="24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Heavier rain in valley and at high elevations</a:t>
            </a:r>
          </a:p>
        </p:txBody>
      </p:sp>
    </p:spTree>
    <p:extLst>
      <p:ext uri="{BB962C8B-B14F-4D97-AF65-F5344CB8AC3E}">
        <p14:creationId xmlns:p14="http://schemas.microsoft.com/office/powerpoint/2010/main" val="24443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BF5A-9A7E-4846-AD3C-E9485A21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7395"/>
            <a:ext cx="6579754" cy="572700"/>
          </a:xfrm>
        </p:spPr>
        <p:txBody>
          <a:bodyPr/>
          <a:lstStyle/>
          <a:p>
            <a:r>
              <a:rPr lang="en-US" dirty="0"/>
              <a:t>Overall Drop Size Distributions (DSDs)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DBBF9E-C67A-AC44-AB73-84F55A7F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448" y="847493"/>
            <a:ext cx="3006201" cy="22722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C3EE238-BD36-D342-91BB-D3C4FCBEE99B}"/>
              </a:ext>
            </a:extLst>
          </p:cNvPr>
          <p:cNvSpPr/>
          <p:nvPr/>
        </p:nvSpPr>
        <p:spPr>
          <a:xfrm>
            <a:off x="7047571" y="2308302"/>
            <a:ext cx="111513" cy="1226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96D7B9-86D1-024A-ACF3-60C02A938082}"/>
              </a:ext>
            </a:extLst>
          </p:cNvPr>
          <p:cNvSpPr/>
          <p:nvPr/>
        </p:nvSpPr>
        <p:spPr>
          <a:xfrm>
            <a:off x="7701776" y="1702419"/>
            <a:ext cx="111513" cy="1226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C82C3-81FD-8A45-82EF-B5C0FCAD581E}"/>
              </a:ext>
            </a:extLst>
          </p:cNvPr>
          <p:cNvSpPr txBox="1"/>
          <p:nvPr/>
        </p:nvSpPr>
        <p:spPr>
          <a:xfrm>
            <a:off x="7701776" y="1240530"/>
            <a:ext cx="109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Bishop Field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1698F-0CC9-2C43-AA89-052E45E464C5}"/>
              </a:ext>
            </a:extLst>
          </p:cNvPr>
          <p:cNvSpPr txBox="1"/>
          <p:nvPr/>
        </p:nvSpPr>
        <p:spPr>
          <a:xfrm>
            <a:off x="6556918" y="2369633"/>
            <a:ext cx="109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Fishery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6E8F5-0994-EE4D-86A1-6B99ABDC65D8}"/>
              </a:ext>
            </a:extLst>
          </p:cNvPr>
          <p:cNvSpPr txBox="1"/>
          <p:nvPr/>
        </p:nvSpPr>
        <p:spPr>
          <a:xfrm>
            <a:off x="5163015" y="3660717"/>
            <a:ext cx="376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Bishop shifted slightly to the upper-right indicating more drops of all sizes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9B6007-0AED-E54E-B43E-178F3FBD9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318807"/>
            <a:ext cx="4628290" cy="31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B43CC0-303A-3848-A6B1-5AA81EA7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475" y="69857"/>
            <a:ext cx="6579754" cy="572700"/>
          </a:xfrm>
        </p:spPr>
        <p:txBody>
          <a:bodyPr/>
          <a:lstStyle/>
          <a:p>
            <a:r>
              <a:rPr lang="en-US" dirty="0"/>
              <a:t>DSDs by flow regime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CDDE5-F170-4B4D-9D43-7F828433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201" y="2787804"/>
            <a:ext cx="3323063" cy="234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173A0-85A6-334D-9417-5EF932A67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7804"/>
            <a:ext cx="3323063" cy="2343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20AC9-956B-BA40-BA4B-284DCC9C9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6350"/>
            <a:ext cx="3323063" cy="234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CB2DED-117B-3540-854F-0639A45ADCE3}"/>
              </a:ext>
            </a:extLst>
          </p:cNvPr>
          <p:cNvSpPr txBox="1"/>
          <p:nvPr/>
        </p:nvSpPr>
        <p:spPr>
          <a:xfrm>
            <a:off x="156258" y="0"/>
            <a:ext cx="354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Deep reversed flow extending offshore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998F5-A3CA-364C-80D9-AF475082C4E4}"/>
              </a:ext>
            </a:extLst>
          </p:cNvPr>
          <p:cNvSpPr txBox="1"/>
          <p:nvPr/>
        </p:nvSpPr>
        <p:spPr>
          <a:xfrm>
            <a:off x="156258" y="2583338"/>
            <a:ext cx="625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Deep reversed flow not reaching coast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3BB5A-CBDA-EA4D-9354-51A807DC2731}"/>
              </a:ext>
            </a:extLst>
          </p:cNvPr>
          <p:cNvSpPr txBox="1"/>
          <p:nvPr/>
        </p:nvSpPr>
        <p:spPr>
          <a:xfrm>
            <a:off x="3954948" y="2596328"/>
            <a:ext cx="625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Shallow or non-existent reversed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3D806-CB44-974A-8A3A-782CDA42431A}"/>
              </a:ext>
            </a:extLst>
          </p:cNvPr>
          <p:cNvSpPr txBox="1"/>
          <p:nvPr/>
        </p:nvSpPr>
        <p:spPr>
          <a:xfrm>
            <a:off x="3954948" y="892098"/>
            <a:ext cx="4397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DSDs are dominated by stratiform rain</a:t>
            </a:r>
          </a:p>
          <a:p>
            <a:endParaRPr lang="en-US" dirty="0"/>
          </a:p>
          <a:p>
            <a:r>
              <a:rPr lang="en-US" dirty="0"/>
              <a:t>No strong preference for enhancement of smaller or larger drops</a:t>
            </a:r>
          </a:p>
        </p:txBody>
      </p:sp>
    </p:spTree>
    <p:extLst>
      <p:ext uri="{BB962C8B-B14F-4D97-AF65-F5344CB8AC3E}">
        <p14:creationId xmlns:p14="http://schemas.microsoft.com/office/powerpoint/2010/main" val="333203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18E3-5C32-0D44-B30F-E0CC55AA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698"/>
            <a:ext cx="8520600" cy="5727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997A-1A83-CE4A-9466-9A5AA923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18660"/>
            <a:ext cx="8520600" cy="3416400"/>
          </a:xfrm>
        </p:spPr>
        <p:txBody>
          <a:bodyPr/>
          <a:lstStyle/>
          <a:p>
            <a:pPr lvl="0">
              <a:buNone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" dirty="0">
                <a:solidFill>
                  <a:schemeClr val="tx1"/>
                </a:solidFill>
              </a:rPr>
              <a:t>What are the forcing mechanism(s)</a:t>
            </a:r>
            <a:r>
              <a:rPr lang="en-US" dirty="0">
                <a:solidFill>
                  <a:schemeClr val="tx1"/>
                </a:solidFill>
              </a:rPr>
              <a:t> for down-valley flow</a:t>
            </a:r>
            <a:r>
              <a:rPr lang="en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-Large-scale synoptic forcing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-</a:t>
            </a:r>
            <a:r>
              <a:rPr lang="en-US" dirty="0">
                <a:solidFill>
                  <a:srgbClr val="0070C0"/>
                </a:solidFill>
              </a:rPr>
              <a:t>Diabatic cooling </a:t>
            </a:r>
            <a:r>
              <a:rPr lang="en-US" dirty="0">
                <a:solidFill>
                  <a:schemeClr val="tx1"/>
                </a:solidFill>
              </a:rPr>
              <a:t>could still help maintain shallow down-valley flow at times</a:t>
            </a:r>
            <a:endParaRPr lang="en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" dirty="0">
                <a:solidFill>
                  <a:schemeClr val="tx1"/>
                </a:solidFill>
              </a:rPr>
              <a:t>How does </a:t>
            </a:r>
            <a:r>
              <a:rPr lang="en-US" dirty="0">
                <a:solidFill>
                  <a:schemeClr val="tx1"/>
                </a:solidFill>
              </a:rPr>
              <a:t>down-valley flow </a:t>
            </a:r>
            <a:r>
              <a:rPr lang="en" dirty="0">
                <a:solidFill>
                  <a:schemeClr val="tx1"/>
                </a:solidFill>
              </a:rPr>
              <a:t>modify precipitation patterns?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-</a:t>
            </a:r>
            <a:r>
              <a:rPr lang="en-US" dirty="0">
                <a:solidFill>
                  <a:srgbClr val="00B050"/>
                </a:solidFill>
              </a:rPr>
              <a:t>Heavier</a:t>
            </a:r>
            <a:r>
              <a:rPr lang="en-US" dirty="0">
                <a:solidFill>
                  <a:schemeClr val="tx1"/>
                </a:solidFill>
              </a:rPr>
              <a:t> rain near coast, </a:t>
            </a:r>
            <a:r>
              <a:rPr lang="en-US" dirty="0">
                <a:solidFill>
                  <a:srgbClr val="AB7942"/>
                </a:solidFill>
              </a:rPr>
              <a:t>lighter</a:t>
            </a:r>
            <a:r>
              <a:rPr lang="en-US" dirty="0">
                <a:solidFill>
                  <a:schemeClr val="tx1"/>
                </a:solidFill>
              </a:rPr>
              <a:t> in the interior when deep down-valley flow is      present.</a:t>
            </a:r>
          </a:p>
          <a:p>
            <a:pPr lvl="0">
              <a:buNone/>
            </a:pPr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en" dirty="0">
                <a:solidFill>
                  <a:schemeClr val="tx1"/>
                </a:solidFill>
              </a:rPr>
              <a:t>What microphysical processes are responsible for modifying the precipitation?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Inconclusive</a:t>
            </a:r>
            <a:r>
              <a:rPr lang="en-US" dirty="0">
                <a:solidFill>
                  <a:schemeClr val="tx1"/>
                </a:solidFill>
              </a:rPr>
              <a:t>, likely because other orographic enhancement signals are more important. </a:t>
            </a: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04172" y="170450"/>
            <a:ext cx="9039827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 dirty="0"/>
              <a:t>Down-valley flow in </a:t>
            </a:r>
            <a:r>
              <a:rPr lang="en-US" sz="1800" dirty="0"/>
              <a:t>precipitating mid-latitude cyclones passing over complex terrain:</a:t>
            </a:r>
            <a:endParaRPr lang="en" sz="1800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943157" y="831273"/>
            <a:ext cx="5052893" cy="38193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Observed in the Alps (Mesoscale Alpine </a:t>
            </a:r>
            <a:r>
              <a:rPr lang="en-US" dirty="0" err="1"/>
              <a:t>Programme</a:t>
            </a:r>
            <a:r>
              <a:rPr lang="en-US" dirty="0"/>
              <a:t>) and in Coast Mountains of British Columbia.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Evidence suggests that diabatic cooling from melting often forces down-valley flow episodes.</a:t>
            </a:r>
            <a:br>
              <a:rPr lang="en-US" dirty="0"/>
            </a:br>
            <a:r>
              <a:rPr lang="en-US" sz="1200" dirty="0"/>
              <a:t>(Steiner et al. 2003, </a:t>
            </a:r>
            <a:r>
              <a:rPr lang="en-US" sz="1200" dirty="0" err="1"/>
              <a:t>Asencio</a:t>
            </a:r>
            <a:r>
              <a:rPr lang="en-US" sz="1200" dirty="0"/>
              <a:t> and Stein 2006, </a:t>
            </a:r>
            <a:r>
              <a:rPr lang="en-US" sz="1200" dirty="0" err="1"/>
              <a:t>Thériault</a:t>
            </a:r>
            <a:r>
              <a:rPr lang="en-US" sz="1200" dirty="0"/>
              <a:t> et al. 2012)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Some evidence that precipitation patterns are modified by down-valley flow, but </a:t>
            </a:r>
            <a:r>
              <a:rPr lang="en-US" b="1" i="1" dirty="0"/>
              <a:t>“…it remains to be seen how widespread or significant this interesting mechanism is.” </a:t>
            </a:r>
            <a:r>
              <a:rPr lang="en-US" sz="1600" dirty="0"/>
              <a:t>(Roe 2005)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756CE-00CE-9C4A-95D1-8A26D5D1E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085"/>
            <a:ext cx="3888049" cy="3213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90AD1-B1BC-204D-81A3-DD49FF5B8ACB}"/>
              </a:ext>
            </a:extLst>
          </p:cNvPr>
          <p:cNvSpPr txBox="1"/>
          <p:nvPr/>
        </p:nvSpPr>
        <p:spPr>
          <a:xfrm>
            <a:off x="929334" y="4222576"/>
            <a:ext cx="199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Steiner et al. (2003)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1CD59E-32BC-BB46-A037-1FB14AC8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643" y="566540"/>
            <a:ext cx="6497647" cy="4472906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548643" y="-32276"/>
            <a:ext cx="5205844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OLYMPEX Field Campaign</a:t>
            </a:r>
            <a:endParaRPr lang="en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C495CB-E632-8E4A-8169-E90C3278029A}"/>
              </a:ext>
            </a:extLst>
          </p:cNvPr>
          <p:cNvGrpSpPr/>
          <p:nvPr/>
        </p:nvGrpSpPr>
        <p:grpSpPr>
          <a:xfrm>
            <a:off x="2548643" y="2579847"/>
            <a:ext cx="3050849" cy="674632"/>
            <a:chOff x="2548643" y="2579847"/>
            <a:chExt cx="3050849" cy="6746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05B050-AF0D-6F4E-A120-D7FF1110655B}"/>
                </a:ext>
              </a:extLst>
            </p:cNvPr>
            <p:cNvSpPr txBox="1"/>
            <p:nvPr/>
          </p:nvSpPr>
          <p:spPr>
            <a:xfrm>
              <a:off x="2910630" y="2918393"/>
              <a:ext cx="1487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RHI 270°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8344EFB-C4A6-2345-B66B-CC064775D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0312" y="2815937"/>
              <a:ext cx="871518" cy="438542"/>
            </a:xfrm>
            <a:prstGeom prst="straightConnector1">
              <a:avLst/>
            </a:prstGeom>
            <a:ln w="3810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8FCC78-6106-1046-9FC5-8C0DD60E4E87}"/>
                </a:ext>
              </a:extLst>
            </p:cNvPr>
            <p:cNvSpPr txBox="1"/>
            <p:nvPr/>
          </p:nvSpPr>
          <p:spPr>
            <a:xfrm rot="19890108">
              <a:off x="3899409" y="2579847"/>
              <a:ext cx="1700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RHI 50°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90D534E-50BD-6949-96CF-84CD0F89F6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8643" y="3239631"/>
              <a:ext cx="1345072" cy="1"/>
            </a:xfrm>
            <a:prstGeom prst="straightConnector1">
              <a:avLst/>
            </a:prstGeom>
            <a:ln w="28575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CE7395-9D29-A54F-990B-783F36BABA63}"/>
              </a:ext>
            </a:extLst>
          </p:cNvPr>
          <p:cNvGrpSpPr/>
          <p:nvPr/>
        </p:nvGrpSpPr>
        <p:grpSpPr>
          <a:xfrm>
            <a:off x="5101566" y="2379093"/>
            <a:ext cx="1701571" cy="319034"/>
            <a:chOff x="5101566" y="2379093"/>
            <a:chExt cx="1701571" cy="31903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0D2F3FF-BFDE-A548-959F-648D518F1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1566" y="2422780"/>
              <a:ext cx="692716" cy="275347"/>
            </a:xfrm>
            <a:prstGeom prst="straightConnector1">
              <a:avLst/>
            </a:prstGeom>
            <a:ln w="3810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EBBC99-3F1C-9341-84D6-6A8CBBA238A6}"/>
                </a:ext>
              </a:extLst>
            </p:cNvPr>
            <p:cNvSpPr txBox="1"/>
            <p:nvPr/>
          </p:nvSpPr>
          <p:spPr>
            <a:xfrm rot="20259763">
              <a:off x="5103054" y="2379093"/>
              <a:ext cx="1700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DOW 58.4°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14D5B17-354D-B243-9DC8-060F927FD0CA}"/>
              </a:ext>
            </a:extLst>
          </p:cNvPr>
          <p:cNvSpPr txBox="1"/>
          <p:nvPr/>
        </p:nvSpPr>
        <p:spPr>
          <a:xfrm>
            <a:off x="8421950" y="2330551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6A9AC0-BCCA-EA4C-8C29-A18045BDD2AA}"/>
              </a:ext>
            </a:extLst>
          </p:cNvPr>
          <p:cNvSpPr txBox="1"/>
          <p:nvPr/>
        </p:nvSpPr>
        <p:spPr>
          <a:xfrm>
            <a:off x="4852433" y="4203041"/>
            <a:ext cx="71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HQM</a:t>
            </a:r>
          </a:p>
        </p:txBody>
      </p:sp>
      <p:pic>
        <p:nvPicPr>
          <p:cNvPr id="23" name="Picture 22" descr="logo_image2.png">
            <a:extLst>
              <a:ext uri="{FF2B5EF4-FFF2-40B4-BE49-F238E27FC236}">
                <a16:creationId xmlns:a16="http://schemas.microsoft.com/office/drawing/2014/main" id="{3010AA58-CEB6-A143-8A01-60E4C4F6A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93" y="167628"/>
            <a:ext cx="2110971" cy="178961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6B211E-9354-F947-B1CE-E1DD64909C66}"/>
              </a:ext>
            </a:extLst>
          </p:cNvPr>
          <p:cNvCxnSpPr>
            <a:cxnSpLocks/>
          </p:cNvCxnSpPr>
          <p:nvPr/>
        </p:nvCxnSpPr>
        <p:spPr>
          <a:xfrm flipH="1">
            <a:off x="5286931" y="1759650"/>
            <a:ext cx="174574" cy="81701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8C9E450-B486-CA46-B32D-463D0F8E97E0}"/>
              </a:ext>
            </a:extLst>
          </p:cNvPr>
          <p:cNvSpPr txBox="1"/>
          <p:nvPr/>
        </p:nvSpPr>
        <p:spPr>
          <a:xfrm>
            <a:off x="4621533" y="1514656"/>
            <a:ext cx="2088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Quinault River Valley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F4B6C8-2638-4341-B567-A84A414C0C00}"/>
              </a:ext>
            </a:extLst>
          </p:cNvPr>
          <p:cNvSpPr/>
          <p:nvPr/>
        </p:nvSpPr>
        <p:spPr>
          <a:xfrm>
            <a:off x="8737950" y="2673062"/>
            <a:ext cx="162980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E7938A-66B4-B049-96AA-B543693D9128}"/>
              </a:ext>
            </a:extLst>
          </p:cNvPr>
          <p:cNvGrpSpPr/>
          <p:nvPr/>
        </p:nvGrpSpPr>
        <p:grpSpPr>
          <a:xfrm>
            <a:off x="4908616" y="2650760"/>
            <a:ext cx="900629" cy="461943"/>
            <a:chOff x="4908616" y="2650760"/>
            <a:chExt cx="900629" cy="4619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FA071E-BA7A-3544-8D1D-345118E040C3}"/>
                </a:ext>
              </a:extLst>
            </p:cNvPr>
            <p:cNvSpPr/>
            <p:nvPr/>
          </p:nvSpPr>
          <p:spPr>
            <a:xfrm>
              <a:off x="4987417" y="2650760"/>
              <a:ext cx="142875" cy="142875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2DCCC0-56FE-2845-8813-B10CF9A82179}"/>
                </a:ext>
              </a:extLst>
            </p:cNvPr>
            <p:cNvSpPr txBox="1"/>
            <p:nvPr/>
          </p:nvSpPr>
          <p:spPr>
            <a:xfrm>
              <a:off x="4908616" y="2804926"/>
              <a:ext cx="900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DOW</a:t>
              </a:r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E9220B7-F0E3-EB4F-944E-0E407EA6B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53" y="167628"/>
            <a:ext cx="2372187" cy="3416400"/>
          </a:xfrm>
        </p:spPr>
        <p:txBody>
          <a:bodyPr/>
          <a:lstStyle/>
          <a:p>
            <a:pPr>
              <a:buNone/>
            </a:pPr>
            <a:r>
              <a:rPr lang="en-US" sz="1600" dirty="0"/>
              <a:t>3 RHI scans chosen for observing precipitation and flow:</a:t>
            </a:r>
          </a:p>
          <a:p>
            <a:pPr>
              <a:buNone/>
            </a:pPr>
            <a:r>
              <a:rPr lang="en-US" sz="1600" b="1" dirty="0"/>
              <a:t>NPOL 270° RHI </a:t>
            </a:r>
            <a:r>
              <a:rPr lang="en-US" sz="1600" dirty="0"/>
              <a:t>sees offshore component of flow</a:t>
            </a:r>
          </a:p>
          <a:p>
            <a:pPr>
              <a:buNone/>
            </a:pPr>
            <a:r>
              <a:rPr lang="en-US" sz="1600" b="1" dirty="0"/>
              <a:t>DOW 58.4° RHI </a:t>
            </a:r>
            <a:r>
              <a:rPr lang="en-US" sz="1600" dirty="0"/>
              <a:t>sees flow within valley</a:t>
            </a:r>
          </a:p>
          <a:p>
            <a:pPr>
              <a:buNone/>
            </a:pPr>
            <a:r>
              <a:rPr lang="en-US" sz="1600" b="1" dirty="0"/>
              <a:t>NPOL 50° RHI </a:t>
            </a:r>
            <a:r>
              <a:rPr lang="en-US" sz="1600" dirty="0"/>
              <a:t>sees precipitation between coast and valley</a:t>
            </a:r>
          </a:p>
          <a:p>
            <a:pPr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SEA-HQM pressure gradient </a:t>
            </a:r>
            <a:r>
              <a:rPr lang="en-US" sz="1600" dirty="0"/>
              <a:t>indicates large-scale synoptic forcing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882405-B410-DE4F-B42C-27AE7F9654E1}"/>
              </a:ext>
            </a:extLst>
          </p:cNvPr>
          <p:cNvGrpSpPr/>
          <p:nvPr/>
        </p:nvGrpSpPr>
        <p:grpSpPr>
          <a:xfrm>
            <a:off x="3777353" y="3142382"/>
            <a:ext cx="900629" cy="431948"/>
            <a:chOff x="3777353" y="3142382"/>
            <a:chExt cx="900629" cy="4319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B161C2-BD35-6742-8873-9C210F25ADAC}"/>
                </a:ext>
              </a:extLst>
            </p:cNvPr>
            <p:cNvSpPr/>
            <p:nvPr/>
          </p:nvSpPr>
          <p:spPr>
            <a:xfrm>
              <a:off x="3914475" y="3142382"/>
              <a:ext cx="142875" cy="142875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E8BB45-8C87-C74E-8118-8A7BC896DE2D}"/>
                </a:ext>
              </a:extLst>
            </p:cNvPr>
            <p:cNvSpPr txBox="1"/>
            <p:nvPr/>
          </p:nvSpPr>
          <p:spPr>
            <a:xfrm>
              <a:off x="3777353" y="3266553"/>
              <a:ext cx="900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NPOL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87AC7F03-6E7D-F647-8EDF-4CBF972322FD}"/>
              </a:ext>
            </a:extLst>
          </p:cNvPr>
          <p:cNvSpPr/>
          <p:nvPr/>
        </p:nvSpPr>
        <p:spPr>
          <a:xfrm>
            <a:off x="4770943" y="4455614"/>
            <a:ext cx="162980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1208-47B2-554E-BEA7-103C52B6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2" y="9264"/>
            <a:ext cx="5089209" cy="572700"/>
          </a:xfrm>
        </p:spPr>
        <p:txBody>
          <a:bodyPr/>
          <a:lstStyle/>
          <a:p>
            <a:r>
              <a:rPr lang="en-US" sz="2400" dirty="0"/>
              <a:t>Down-valley flow in Quinault Valley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37AA5-C5C1-484E-A92B-CA8CCDE3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781" y="771092"/>
            <a:ext cx="3649780" cy="3571348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Frequently observed (80% of the 283 hours that precipitation was occurring w/ radar observations). </a:t>
            </a:r>
          </a:p>
          <a:p>
            <a:pPr lvl="0">
              <a:buNone/>
            </a:pPr>
            <a:r>
              <a:rPr lang="en-US" dirty="0">
                <a:solidFill>
                  <a:srgbClr val="0070C0"/>
                </a:solidFill>
              </a:rPr>
              <a:t>1. </a:t>
            </a:r>
            <a:r>
              <a:rPr lang="en" dirty="0">
                <a:solidFill>
                  <a:srgbClr val="0070C0"/>
                </a:solidFill>
              </a:rPr>
              <a:t>What are the forcing mechanism(s)?</a:t>
            </a:r>
          </a:p>
          <a:p>
            <a:pPr lvl="0">
              <a:buNone/>
            </a:pPr>
            <a:r>
              <a:rPr lang="en-US" dirty="0">
                <a:solidFill>
                  <a:srgbClr val="0070C0"/>
                </a:solidFill>
              </a:rPr>
              <a:t>2. </a:t>
            </a:r>
            <a:r>
              <a:rPr lang="en" dirty="0">
                <a:solidFill>
                  <a:srgbClr val="0070C0"/>
                </a:solidFill>
              </a:rPr>
              <a:t>How does it modify precipitation patterns?</a:t>
            </a:r>
          </a:p>
          <a:p>
            <a:pPr lvl="0">
              <a:buNone/>
            </a:pPr>
            <a:r>
              <a:rPr lang="en-US" dirty="0">
                <a:solidFill>
                  <a:srgbClr val="0070C0"/>
                </a:solidFill>
              </a:rPr>
              <a:t>3. </a:t>
            </a:r>
            <a:r>
              <a:rPr lang="en" dirty="0">
                <a:solidFill>
                  <a:srgbClr val="0070C0"/>
                </a:solidFill>
              </a:rPr>
              <a:t>What microphysical processes are responsible for modifying the precipitation?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8B81E-A9FC-D641-BEAD-30C31AAE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02" y="206034"/>
            <a:ext cx="4203700" cy="48387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136617-0857-AA4F-9840-9A5A2236B235}"/>
              </a:ext>
            </a:extLst>
          </p:cNvPr>
          <p:cNvCxnSpPr>
            <a:cxnSpLocks/>
          </p:cNvCxnSpPr>
          <p:nvPr/>
        </p:nvCxnSpPr>
        <p:spPr>
          <a:xfrm>
            <a:off x="5810491" y="1957821"/>
            <a:ext cx="937549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907F51-40AE-744F-B75E-B6FE2CD3F52D}"/>
              </a:ext>
            </a:extLst>
          </p:cNvPr>
          <p:cNvCxnSpPr>
            <a:cxnSpLocks/>
          </p:cNvCxnSpPr>
          <p:nvPr/>
        </p:nvCxnSpPr>
        <p:spPr>
          <a:xfrm>
            <a:off x="5835568" y="4297836"/>
            <a:ext cx="937549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50AD94-114E-9442-AE00-097F94B99F15}"/>
              </a:ext>
            </a:extLst>
          </p:cNvPr>
          <p:cNvSpPr txBox="1"/>
          <p:nvPr/>
        </p:nvSpPr>
        <p:spPr>
          <a:xfrm>
            <a:off x="5741043" y="9264"/>
            <a:ext cx="25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DOW RHI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2297AE-3D78-0945-8AE0-930BB5B4E6A5}"/>
              </a:ext>
            </a:extLst>
          </p:cNvPr>
          <p:cNvCxnSpPr/>
          <p:nvPr/>
        </p:nvCxnSpPr>
        <p:spPr>
          <a:xfrm flipV="1">
            <a:off x="6007261" y="3669175"/>
            <a:ext cx="1458410" cy="2186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FABBCE-5924-3B40-A310-A66585B9FE3B}"/>
              </a:ext>
            </a:extLst>
          </p:cNvPr>
          <p:cNvSpPr txBox="1"/>
          <p:nvPr/>
        </p:nvSpPr>
        <p:spPr>
          <a:xfrm>
            <a:off x="6123008" y="3426106"/>
            <a:ext cx="115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Up-valley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BB7C1C-E68B-A34B-8AA1-7629B84788AC}"/>
              </a:ext>
            </a:extLst>
          </p:cNvPr>
          <p:cNvSpPr txBox="1"/>
          <p:nvPr/>
        </p:nvSpPr>
        <p:spPr>
          <a:xfrm>
            <a:off x="6667018" y="4297836"/>
            <a:ext cx="115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Down-valley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EAA225-39F7-C349-8627-45D1C1000F1C}"/>
              </a:ext>
            </a:extLst>
          </p:cNvPr>
          <p:cNvCxnSpPr>
            <a:cxnSpLocks/>
          </p:cNvCxnSpPr>
          <p:nvPr/>
        </p:nvCxnSpPr>
        <p:spPr>
          <a:xfrm flipH="1">
            <a:off x="6003244" y="4406100"/>
            <a:ext cx="603813" cy="90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92B3EEC-E165-3C49-AE0A-0320741DAD14}"/>
              </a:ext>
            </a:extLst>
          </p:cNvPr>
          <p:cNvSpPr txBox="1"/>
          <p:nvPr/>
        </p:nvSpPr>
        <p:spPr>
          <a:xfrm>
            <a:off x="3993708" y="2101337"/>
            <a:ext cx="2938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Melting Layer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6C4940-B9B1-D34E-8059-315967F95AB4}"/>
              </a:ext>
            </a:extLst>
          </p:cNvPr>
          <p:cNvCxnSpPr>
            <a:cxnSpLocks/>
          </p:cNvCxnSpPr>
          <p:nvPr/>
        </p:nvCxnSpPr>
        <p:spPr>
          <a:xfrm flipV="1">
            <a:off x="5184414" y="1969396"/>
            <a:ext cx="556629" cy="285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4E25A8-52AB-9648-85F4-1451269452B9}"/>
              </a:ext>
            </a:extLst>
          </p:cNvPr>
          <p:cNvSpPr/>
          <p:nvPr/>
        </p:nvSpPr>
        <p:spPr>
          <a:xfrm>
            <a:off x="6123008" y="2511707"/>
            <a:ext cx="1794076" cy="11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A36AD09-B324-E44D-B345-A9EC1D166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0" y="713775"/>
            <a:ext cx="4453109" cy="4279406"/>
          </a:xfrm>
          <a:prstGeom prst="rect">
            <a:avLst/>
          </a:prstGeom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94416" y="64316"/>
            <a:ext cx="9049583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dirty="0"/>
              <a:t>Is down-valley flow </a:t>
            </a:r>
            <a:r>
              <a:rPr lang="en-US" sz="1800" dirty="0"/>
              <a:t>driven by thermodynamics or large-scale pressure gradient?</a:t>
            </a:r>
            <a:endParaRPr lang="en" sz="1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0FB13A-BC0A-1D45-8D15-1858E9573A05}"/>
              </a:ext>
            </a:extLst>
          </p:cNvPr>
          <p:cNvCxnSpPr>
            <a:cxnSpLocks/>
          </p:cNvCxnSpPr>
          <p:nvPr/>
        </p:nvCxnSpPr>
        <p:spPr>
          <a:xfrm flipH="1">
            <a:off x="1204111" y="1167856"/>
            <a:ext cx="398352" cy="1685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F3611D-08E9-7E40-A3D5-FF00E585BF9C}"/>
              </a:ext>
            </a:extLst>
          </p:cNvPr>
          <p:cNvCxnSpPr>
            <a:cxnSpLocks/>
          </p:cNvCxnSpPr>
          <p:nvPr/>
        </p:nvCxnSpPr>
        <p:spPr>
          <a:xfrm flipH="1">
            <a:off x="4262673" y="4255256"/>
            <a:ext cx="7710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85B786-7112-CB4E-AAB8-BB8F79118BA4}"/>
              </a:ext>
            </a:extLst>
          </p:cNvPr>
          <p:cNvCxnSpPr>
            <a:cxnSpLocks/>
          </p:cNvCxnSpPr>
          <p:nvPr/>
        </p:nvCxnSpPr>
        <p:spPr>
          <a:xfrm flipH="1">
            <a:off x="4306431" y="3973089"/>
            <a:ext cx="7710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EBFB27-1296-254A-8DDD-25E944B7764F}"/>
              </a:ext>
            </a:extLst>
          </p:cNvPr>
          <p:cNvCxnSpPr>
            <a:cxnSpLocks/>
          </p:cNvCxnSpPr>
          <p:nvPr/>
        </p:nvCxnSpPr>
        <p:spPr>
          <a:xfrm flipH="1">
            <a:off x="4009176" y="3084341"/>
            <a:ext cx="7710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687C7F-8EE0-5342-B9B8-1C99856E1C15}"/>
              </a:ext>
            </a:extLst>
          </p:cNvPr>
          <p:cNvSpPr txBox="1"/>
          <p:nvPr/>
        </p:nvSpPr>
        <p:spPr>
          <a:xfrm>
            <a:off x="5077484" y="4146487"/>
            <a:ext cx="1766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down-valley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E2230-B514-6F4A-9527-8D7DBE577BC3}"/>
              </a:ext>
            </a:extLst>
          </p:cNvPr>
          <p:cNvSpPr txBox="1"/>
          <p:nvPr/>
        </p:nvSpPr>
        <p:spPr>
          <a:xfrm>
            <a:off x="5033726" y="3806396"/>
            <a:ext cx="350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Shallow (100-300 m) down-valley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69E50-D3A0-7A4B-BECB-DAA78E7568E9}"/>
              </a:ext>
            </a:extLst>
          </p:cNvPr>
          <p:cNvSpPr txBox="1"/>
          <p:nvPr/>
        </p:nvSpPr>
        <p:spPr>
          <a:xfrm>
            <a:off x="4780229" y="2930452"/>
            <a:ext cx="350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(500-1200 m) down-valley flow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793961-0E5A-6445-8A7A-F31E45383DF1}"/>
              </a:ext>
            </a:extLst>
          </p:cNvPr>
          <p:cNvSpPr txBox="1"/>
          <p:nvPr/>
        </p:nvSpPr>
        <p:spPr>
          <a:xfrm>
            <a:off x="1070247" y="860079"/>
            <a:ext cx="181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Non-bright band rain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B365B-D647-1844-B001-532A8AFF374B}"/>
              </a:ext>
            </a:extLst>
          </p:cNvPr>
          <p:cNvCxnSpPr>
            <a:cxnSpLocks/>
          </p:cNvCxnSpPr>
          <p:nvPr/>
        </p:nvCxnSpPr>
        <p:spPr>
          <a:xfrm flipH="1">
            <a:off x="2577249" y="1865014"/>
            <a:ext cx="2114708" cy="145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349C51-C1BB-AF4B-AF03-8B2EA9B707A3}"/>
              </a:ext>
            </a:extLst>
          </p:cNvPr>
          <p:cNvSpPr txBox="1"/>
          <p:nvPr/>
        </p:nvSpPr>
        <p:spPr>
          <a:xfrm>
            <a:off x="4691956" y="1712762"/>
            <a:ext cx="423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Extends above the ridgeline of the Quinault Valley</a:t>
            </a:r>
          </a:p>
          <a:p>
            <a:r>
              <a:rPr lang="en-US" dirty="0"/>
              <a:t>Not true down-valley flow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3592BB-E52D-734C-B50A-79A28506B9A1}"/>
              </a:ext>
            </a:extLst>
          </p:cNvPr>
          <p:cNvSpPr txBox="1"/>
          <p:nvPr/>
        </p:nvSpPr>
        <p:spPr>
          <a:xfrm>
            <a:off x="5188032" y="648349"/>
            <a:ext cx="3549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Almost no correlation between down-valley flow height and melting level height.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2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6688E-2181-4441-B66F-A790B09E9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59" y="90602"/>
            <a:ext cx="5130835" cy="5019698"/>
          </a:xfrm>
          <a:prstGeom prst="rect">
            <a:avLst/>
          </a:prstGeom>
        </p:spPr>
      </p:pic>
      <p:sp>
        <p:nvSpPr>
          <p:cNvPr id="82" name="Shape 82"/>
          <p:cNvSpPr txBox="1"/>
          <p:nvPr/>
        </p:nvSpPr>
        <p:spPr>
          <a:xfrm>
            <a:off x="6726301" y="226353"/>
            <a:ext cx="1851000" cy="20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96% down-valley flow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555710" y="466878"/>
            <a:ext cx="3000000" cy="20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</a:rPr>
              <a:t>44% down-valley flow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600">
                <a:solidFill>
                  <a:srgbClr val="0000FF"/>
                </a:solidFill>
              </a:rPr>
              <a:t>Usually shallow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54580" y="686871"/>
            <a:ext cx="3085546" cy="45785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Best predictor?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SEA-HQM pressure gradient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Indicates that valley flow is responding to large-scale synoptic forcing</a:t>
            </a:r>
            <a:endParaRPr lang="en"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5253350" y="4324175"/>
            <a:ext cx="3921600" cy="7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637F5-176D-8F40-B1DF-BC9AE0640F01}"/>
              </a:ext>
            </a:extLst>
          </p:cNvPr>
          <p:cNvSpPr txBox="1"/>
          <p:nvPr/>
        </p:nvSpPr>
        <p:spPr>
          <a:xfrm>
            <a:off x="5025563" y="1102957"/>
            <a:ext cx="1030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Onshore-directed PGF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531CB-3B32-944B-B244-3EDB35D2902F}"/>
              </a:ext>
            </a:extLst>
          </p:cNvPr>
          <p:cNvSpPr txBox="1"/>
          <p:nvPr/>
        </p:nvSpPr>
        <p:spPr>
          <a:xfrm>
            <a:off x="7040636" y="1102957"/>
            <a:ext cx="1030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Offshore-directed PGF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" y="214268"/>
            <a:ext cx="9144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600" dirty="0"/>
              <a:t>Down-valley flow is also associated with </a:t>
            </a:r>
            <a:r>
              <a:rPr lang="en-US" sz="1600" dirty="0">
                <a:solidFill>
                  <a:srgbClr val="0070C0"/>
                </a:solidFill>
              </a:rPr>
              <a:t>static stability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0070C0"/>
                </a:solidFill>
              </a:rPr>
              <a:t>south-southeasterly flow at low levels</a:t>
            </a:r>
            <a:endParaRPr lang="en" sz="1600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970100" y="2848075"/>
            <a:ext cx="3613200" cy="157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000" dirty="0"/>
              <a:t>House conceptual model Figure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000" dirty="0"/>
              <a:t>Stable conditions indicate the potential for large-scale blocking.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000" dirty="0"/>
              <a:t>Precipitation could be enhanced upstream of the mountains</a:t>
            </a:r>
          </a:p>
          <a:p>
            <a:pPr marL="0" lvl="0" indent="0">
              <a:spcBef>
                <a:spcPts val="0"/>
              </a:spcBef>
              <a:buNone/>
            </a:pPr>
            <a:endParaRPr sz="1000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5850"/>
            <a:ext cx="4498475" cy="38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524" y="1015850"/>
            <a:ext cx="4498476" cy="38756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947500" y="1015850"/>
            <a:ext cx="2364300" cy="3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839200" y="1196350"/>
            <a:ext cx="2346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Moist Static Stability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378150" y="1268525"/>
            <a:ext cx="26259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925 hPa Wind 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2F1FB-DA72-8449-8D3C-8FA1D117B1F5}"/>
              </a:ext>
            </a:extLst>
          </p:cNvPr>
          <p:cNvSpPr txBox="1"/>
          <p:nvPr/>
        </p:nvSpPr>
        <p:spPr>
          <a:xfrm>
            <a:off x="7064568" y="4853578"/>
            <a:ext cx="2183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Data from NARR reanalysis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493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Classifying </a:t>
            </a:r>
            <a:r>
              <a:rPr lang="en-US" dirty="0"/>
              <a:t>flow regimes using DOW radar</a:t>
            </a:r>
            <a:r>
              <a:rPr lang="en" dirty="0"/>
              <a:t>	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04022" y="1222488"/>
            <a:ext cx="4547431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" dirty="0">
                <a:solidFill>
                  <a:srgbClr val="0070C0"/>
                </a:solidFill>
              </a:rPr>
              <a:t> “Deep reversed flow extending offshore”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" dirty="0">
                <a:solidFill>
                  <a:srgbClr val="0070C0"/>
                </a:solidFill>
              </a:rPr>
              <a:t>(115 hours)</a:t>
            </a:r>
            <a:br>
              <a:rPr lang="en-US" dirty="0"/>
            </a:br>
            <a:br>
              <a:rPr lang="en-US" dirty="0"/>
            </a:b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 “Deep reversed flow not reaching coast”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(42 hours)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>
                <a:solidFill>
                  <a:srgbClr val="00B050"/>
                </a:solidFill>
              </a:rPr>
              <a:t>3</a:t>
            </a:r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en" dirty="0">
                <a:solidFill>
                  <a:srgbClr val="00B050"/>
                </a:solidFill>
              </a:rPr>
              <a:t> “</a:t>
            </a:r>
            <a:r>
              <a:rPr lang="en-US" dirty="0">
                <a:solidFill>
                  <a:srgbClr val="00B050"/>
                </a:solidFill>
              </a:rPr>
              <a:t>Shallow or non-existent</a:t>
            </a:r>
            <a:r>
              <a:rPr lang="en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reversed</a:t>
            </a:r>
            <a:r>
              <a:rPr lang="en" dirty="0">
                <a:solidFill>
                  <a:srgbClr val="00B050"/>
                </a:solidFill>
              </a:rPr>
              <a:t> flow”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" dirty="0">
                <a:solidFill>
                  <a:srgbClr val="00B050"/>
                </a:solidFill>
              </a:rPr>
              <a:t>(114 hours)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804B4-C983-0A47-B87E-18F08FE4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474" y="622075"/>
            <a:ext cx="4388526" cy="4293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6DA1093-6280-E142-B102-67921BFF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78" y="117879"/>
            <a:ext cx="7442522" cy="5025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3A5352-8167-C74F-9ACA-A2579156B08E}"/>
              </a:ext>
            </a:extLst>
          </p:cNvPr>
          <p:cNvSpPr txBox="1"/>
          <p:nvPr/>
        </p:nvSpPr>
        <p:spPr>
          <a:xfrm>
            <a:off x="2002305" y="321914"/>
            <a:ext cx="577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Average Rain Rate (Overall)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7385A9-D531-C140-9C23-376EF6B98378}"/>
              </a:ext>
            </a:extLst>
          </p:cNvPr>
          <p:cNvCxnSpPr>
            <a:cxnSpLocks/>
          </p:cNvCxnSpPr>
          <p:nvPr/>
        </p:nvCxnSpPr>
        <p:spPr>
          <a:xfrm flipV="1">
            <a:off x="2847373" y="2257063"/>
            <a:ext cx="1585731" cy="14352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CF712A-B9B6-5E47-BA11-579FB40E2A7E}"/>
              </a:ext>
            </a:extLst>
          </p:cNvPr>
          <p:cNvCxnSpPr>
            <a:cxnSpLocks/>
          </p:cNvCxnSpPr>
          <p:nvPr/>
        </p:nvCxnSpPr>
        <p:spPr>
          <a:xfrm flipV="1">
            <a:off x="4629873" y="1412111"/>
            <a:ext cx="1412112" cy="6143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DBEC905-E1F9-C148-8CC1-0FE3132EC817}"/>
              </a:ext>
            </a:extLst>
          </p:cNvPr>
          <p:cNvSpPr txBox="1"/>
          <p:nvPr/>
        </p:nvSpPr>
        <p:spPr>
          <a:xfrm>
            <a:off x="3750197" y="3483980"/>
            <a:ext cx="1331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Increases between coast and mountains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08D767-0B3E-CA4C-979F-13345C3A28DB}"/>
              </a:ext>
            </a:extLst>
          </p:cNvPr>
          <p:cNvSpPr txBox="1"/>
          <p:nvPr/>
        </p:nvSpPr>
        <p:spPr>
          <a:xfrm>
            <a:off x="6036198" y="888891"/>
            <a:ext cx="137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Less in interior valley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042FE6-064E-BA49-A0D2-ED5E873E961B}"/>
              </a:ext>
            </a:extLst>
          </p:cNvPr>
          <p:cNvSpPr txBox="1"/>
          <p:nvPr/>
        </p:nvSpPr>
        <p:spPr>
          <a:xfrm>
            <a:off x="2847373" y="1478388"/>
            <a:ext cx="170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Highest on ridges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3BA6D-A557-EF41-8883-D7328F5837B0}"/>
              </a:ext>
            </a:extLst>
          </p:cNvPr>
          <p:cNvSpPr txBox="1"/>
          <p:nvPr/>
        </p:nvSpPr>
        <p:spPr>
          <a:xfrm>
            <a:off x="138896" y="1412111"/>
            <a:ext cx="1666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Next:</a:t>
            </a:r>
          </a:p>
          <a:p>
            <a:endParaRPr lang="en-US" sz="1800" dirty="0"/>
          </a:p>
          <a:p>
            <a:r>
              <a:rPr lang="en-US" sz="1800" dirty="0"/>
              <a:t>Difference between this plot and the three down-valley flow regimes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  <p:bldP spid="39" grpId="0"/>
      <p:bldP spid="2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611</Words>
  <Application>Microsoft Macintosh PowerPoint</Application>
  <PresentationFormat>On-screen Show (16:9)</PresentationFormat>
  <Paragraphs>118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Down-valley flow during OLYMPEX: Effects on precipitation patterns and microphysics</vt:lpstr>
      <vt:lpstr>Down-valley flow in precipitating mid-latitude cyclones passing over complex terrain:</vt:lpstr>
      <vt:lpstr>OLYMPEX Field Campaign</vt:lpstr>
      <vt:lpstr>Down-valley flow in Quinault Valley</vt:lpstr>
      <vt:lpstr>Is down-valley flow driven by thermodynamics or large-scale pressure gradient?</vt:lpstr>
      <vt:lpstr>PowerPoint Presentation</vt:lpstr>
      <vt:lpstr>Down-valley flow is also associated with static stability and south-southeasterly flow at low levels</vt:lpstr>
      <vt:lpstr>Classifying flow regimes using DOW radar </vt:lpstr>
      <vt:lpstr>PowerPoint Presentation</vt:lpstr>
      <vt:lpstr>PowerPoint Presentation</vt:lpstr>
      <vt:lpstr>PowerPoint Presentation</vt:lpstr>
      <vt:lpstr>PowerPoint Presentation</vt:lpstr>
      <vt:lpstr>Overall Drop Size Distributions (DSDs)</vt:lpstr>
      <vt:lpstr>DSDs by flow regime</vt:lpstr>
      <vt:lpstr>Conclusions</vt:lpstr>
    </vt:vector>
  </TitlesOfParts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Down-valley flow during OLYMPEX: Effects on precipitation patterns and microphysics</dc:title>
  <cp:lastModifiedBy>Joseph P. Zagrodnik</cp:lastModifiedBy>
  <cp:revision>40</cp:revision>
  <dcterms:modified xsi:type="dcterms:W3CDTF">2017-12-19T19:29:03Z</dcterms:modified>
</cp:coreProperties>
</file>