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415" r:id="rId3"/>
    <p:sldId id="506" r:id="rId4"/>
    <p:sldId id="522" r:id="rId5"/>
    <p:sldId id="526" r:id="rId6"/>
    <p:sldId id="513" r:id="rId7"/>
    <p:sldId id="527" r:id="rId8"/>
    <p:sldId id="573" r:id="rId9"/>
    <p:sldId id="530" r:id="rId10"/>
    <p:sldId id="576" r:id="rId11"/>
    <p:sldId id="569" r:id="rId12"/>
    <p:sldId id="545" r:id="rId13"/>
    <p:sldId id="577" r:id="rId14"/>
    <p:sldId id="627" r:id="rId15"/>
    <p:sldId id="620" r:id="rId16"/>
    <p:sldId id="597" r:id="rId17"/>
    <p:sldId id="626" r:id="rId18"/>
    <p:sldId id="536" r:id="rId19"/>
    <p:sldId id="31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1EE5F1"/>
    <a:srgbClr val="E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855" autoAdjust="0"/>
  </p:normalViewPr>
  <p:slideViewPr>
    <p:cSldViewPr snapToGrid="0" snapToObjects="1">
      <p:cViewPr>
        <p:scale>
          <a:sx n="94" d="100"/>
          <a:sy n="94" d="100"/>
        </p:scale>
        <p:origin x="-376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76F08-4A0D-244B-9340-FD8B57D09382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2E979-CAF2-B143-A6B9-C74725202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3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 more about OLYMPEX: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pmm.nasa.gov</a:t>
            </a:r>
            <a:r>
              <a:rPr lang="en-US" baseline="0" dirty="0" smtClean="0"/>
              <a:t>/</a:t>
            </a:r>
            <a:r>
              <a:rPr lang="en-US" baseline="0" dirty="0" err="1" smtClean="0"/>
              <a:t>olympex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D6B4C-E1BF-EC49-8F66-7793B2B042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7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charset="0"/>
              </a:rPr>
              <a:t>Melting level variability</a:t>
            </a:r>
            <a:r>
              <a:rPr lang="en-US" baseline="0" dirty="0" smtClean="0">
                <a:latin typeface="Calibri" charset="0"/>
              </a:rPr>
              <a:t> (intensity, dipping, rising)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Down-valley flow increasingly shallow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Aggregation but little to no rime ice in Citation data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Joe will talk about evolution of DSD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charset="0"/>
              </a:rPr>
              <a:t>Melting level variability</a:t>
            </a:r>
            <a:r>
              <a:rPr lang="en-US" baseline="0" dirty="0" smtClean="0">
                <a:latin typeface="Calibri" charset="0"/>
              </a:rPr>
              <a:t> (intensity, dipping, rising)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Down-valley flow increasingly shallow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Aggregation but little to no rime ice in Citation data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Joe will talk about evolution of DSD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Post-frontal convection</a:t>
            </a:r>
          </a:p>
          <a:p>
            <a:r>
              <a:rPr lang="en-US" dirty="0" smtClean="0"/>
              <a:t>Help of D3R,</a:t>
            </a:r>
            <a:r>
              <a:rPr lang="en-US" baseline="0" dirty="0" smtClean="0"/>
              <a:t> MRRs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2E979-CAF2-B143-A6B9-C747252021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35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charset="0"/>
              </a:rPr>
              <a:t>Melting level variability</a:t>
            </a:r>
            <a:r>
              <a:rPr lang="en-US" baseline="0" dirty="0" smtClean="0">
                <a:latin typeface="Calibri" charset="0"/>
              </a:rPr>
              <a:t> (intensity, dipping, rising)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Down-valley flow increasingly shallow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Aggregation but little to no rime ice in Citation data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Joe will talk about evolution of DSD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charset="0"/>
              </a:rPr>
              <a:t>Melting level variability</a:t>
            </a:r>
            <a:r>
              <a:rPr lang="en-US" baseline="0" dirty="0" smtClean="0">
                <a:latin typeface="Calibri" charset="0"/>
              </a:rPr>
              <a:t> (intensity, dipping, rising)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Down-valley flow increasingly shallow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Aggregation but little to no rime ice in Citation data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Joe will talk about evolution of DSD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charset="0"/>
              </a:rPr>
              <a:t>Melting level variability</a:t>
            </a:r>
            <a:r>
              <a:rPr lang="en-US" baseline="0" dirty="0" smtClean="0">
                <a:latin typeface="Calibri" charset="0"/>
              </a:rPr>
              <a:t> (intensity, dipping, rising)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Down-valley flow increasingly shallow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Aggregation but little to no rime ice in Citation data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Joe will talk about evolution of DSD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charset="0"/>
              </a:rPr>
              <a:t>Melting level variability</a:t>
            </a:r>
            <a:r>
              <a:rPr lang="en-US" baseline="0" dirty="0" smtClean="0">
                <a:latin typeface="Calibri" charset="0"/>
              </a:rPr>
              <a:t> (intensity, dipping, rising)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Down-valley flow increasingly shallow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Aggregation but little to no rime ice in Citation data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Joe will talk about evolution of DSD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2E979-CAF2-B143-A6B9-C747252021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3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Post-frontal convection</a:t>
            </a:r>
          </a:p>
          <a:p>
            <a:r>
              <a:rPr lang="en-US" dirty="0" smtClean="0"/>
              <a:t>Help of D3R,</a:t>
            </a:r>
            <a:r>
              <a:rPr lang="en-US" baseline="0" dirty="0" smtClean="0"/>
              <a:t> MRRs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2E979-CAF2-B143-A6B9-C747252021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35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charset="0"/>
              </a:rPr>
              <a:t>Melting level variability</a:t>
            </a:r>
            <a:r>
              <a:rPr lang="en-US" baseline="0" dirty="0" smtClean="0">
                <a:latin typeface="Calibri" charset="0"/>
              </a:rPr>
              <a:t> (intensity, dipping, rising)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Down-valley flow increasingly shallow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Aggregation but little to no rime ice in Citation data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Joe will talk about evolution of DSD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charset="0"/>
              </a:rPr>
              <a:t>Melting level variability</a:t>
            </a:r>
            <a:r>
              <a:rPr lang="en-US" baseline="0" dirty="0" smtClean="0">
                <a:latin typeface="Calibri" charset="0"/>
              </a:rPr>
              <a:t> (intensity, dipping, rising)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Down-valley flow increasingly shallow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Aggregation but little to no rime ice in Citation data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baseline="0" dirty="0" smtClean="0">
                <a:latin typeface="Calibri" charset="0"/>
              </a:rPr>
              <a:t>Joe will talk about evolution of DSD</a:t>
            </a: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5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0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1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5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6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2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9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7437-9E52-AD41-8F5F-E0D56B4C4FE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86123-7E2B-8F4E-BEF3-4DB488BC2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1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gi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9.gif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gif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1528" y="493889"/>
            <a:ext cx="7014384" cy="2964664"/>
          </a:xfrm>
          <a:prstGeom prst="rect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Upper-level enhancement of microphysical processes in extratropical cyclones during OLYMPEX</a:t>
            </a:r>
            <a:endParaRPr lang="en-US" sz="3200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51705" y="4203577"/>
            <a:ext cx="7742427" cy="2297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</a:rPr>
              <a:t>Angela Rowe</a:t>
            </a:r>
          </a:p>
          <a:p>
            <a:r>
              <a:rPr lang="en-US" sz="1900" b="1" dirty="0" smtClean="0">
                <a:solidFill>
                  <a:srgbClr val="FFFFFF"/>
                </a:solidFill>
              </a:rPr>
              <a:t>Lynn </a:t>
            </a:r>
            <a:r>
              <a:rPr lang="en-US" sz="1900" b="1" dirty="0" err="1" smtClean="0">
                <a:solidFill>
                  <a:srgbClr val="FFFFFF"/>
                </a:solidFill>
              </a:rPr>
              <a:t>McMurdie</a:t>
            </a:r>
            <a:r>
              <a:rPr lang="en-US" sz="1900" b="1" dirty="0" smtClean="0">
                <a:solidFill>
                  <a:srgbClr val="FFFFFF"/>
                </a:solidFill>
              </a:rPr>
              <a:t>, Robert </a:t>
            </a:r>
            <a:r>
              <a:rPr lang="en-US" sz="1900" b="1" dirty="0" err="1" smtClean="0">
                <a:solidFill>
                  <a:srgbClr val="FFFFFF"/>
                </a:solidFill>
              </a:rPr>
              <a:t>Houze</a:t>
            </a:r>
            <a:r>
              <a:rPr lang="en-US" sz="1900" b="1" dirty="0" smtClean="0">
                <a:solidFill>
                  <a:srgbClr val="FFFFFF"/>
                </a:solidFill>
              </a:rPr>
              <a:t>, Jr.,</a:t>
            </a:r>
          </a:p>
          <a:p>
            <a:r>
              <a:rPr lang="en-US" sz="1900" b="1" dirty="0" smtClean="0">
                <a:solidFill>
                  <a:srgbClr val="FFFFFF"/>
                </a:solidFill>
              </a:rPr>
              <a:t>Joe </a:t>
            </a:r>
            <a:r>
              <a:rPr lang="en-US" sz="1900" b="1" dirty="0" err="1" smtClean="0">
                <a:solidFill>
                  <a:srgbClr val="FFFFFF"/>
                </a:solidFill>
              </a:rPr>
              <a:t>Zagrodnik</a:t>
            </a:r>
            <a:r>
              <a:rPr lang="en-US" sz="1900" b="1" dirty="0" smtClean="0">
                <a:solidFill>
                  <a:srgbClr val="FFFFFF"/>
                </a:solidFill>
              </a:rPr>
              <a:t>, Thomas </a:t>
            </a:r>
            <a:r>
              <a:rPr lang="en-US" sz="1900" b="1" dirty="0" err="1" smtClean="0">
                <a:solidFill>
                  <a:srgbClr val="FFFFFF"/>
                </a:solidFill>
              </a:rPr>
              <a:t>Schuldt</a:t>
            </a:r>
            <a:r>
              <a:rPr lang="en-US" sz="1900" b="1" dirty="0" smtClean="0">
                <a:solidFill>
                  <a:srgbClr val="FFFFFF"/>
                </a:solidFill>
              </a:rPr>
              <a:t>, Megan Chaplin</a:t>
            </a:r>
          </a:p>
          <a:p>
            <a:r>
              <a:rPr lang="en-US" sz="1900" i="1" dirty="0" smtClean="0">
                <a:solidFill>
                  <a:srgbClr val="FFFFFF"/>
                </a:solidFill>
              </a:rPr>
              <a:t>University of Washington, Seattle, WA</a:t>
            </a:r>
          </a:p>
          <a:p>
            <a:endParaRPr lang="en-US" sz="10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AGU Fall Meeting</a:t>
            </a:r>
          </a:p>
          <a:p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New Orleans, LA</a:t>
            </a:r>
          </a:p>
          <a:p>
            <a:r>
              <a:rPr 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13 December 2017</a:t>
            </a:r>
            <a:endParaRPr lang="en-US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1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92728"/>
          <a:stretch/>
        </p:blipFill>
        <p:spPr>
          <a:xfrm>
            <a:off x="0" y="1148120"/>
            <a:ext cx="9144000" cy="37403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743139" y="326137"/>
            <a:ext cx="3676461" cy="565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13 Nov 2015 Citation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65932"/>
          <a:stretch/>
        </p:blipFill>
        <p:spPr>
          <a:xfrm>
            <a:off x="0" y="1517142"/>
            <a:ext cx="9144000" cy="175226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6195"/>
          <a:stretch/>
        </p:blipFill>
        <p:spPr>
          <a:xfrm>
            <a:off x="0" y="3093781"/>
            <a:ext cx="9144000" cy="173875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31608" y="115282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ASCENT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4213" y="1676288"/>
            <a:ext cx="1417500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57441" y="3292328"/>
            <a:ext cx="2097600" cy="92333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Cloud Droplet Probe</a:t>
            </a:r>
          </a:p>
          <a:p>
            <a:pPr algn="ctr"/>
            <a:r>
              <a:rPr lang="en-US" dirty="0" smtClean="0"/>
              <a:t>Total</a:t>
            </a:r>
          </a:p>
          <a:p>
            <a:pPr algn="ctr"/>
            <a:r>
              <a:rPr lang="en-US" dirty="0" smtClean="0"/>
              <a:t>Concentration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64746" y="2126682"/>
            <a:ext cx="7593540" cy="456851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 flipV="1">
            <a:off x="2928110" y="1441283"/>
            <a:ext cx="2927640" cy="3079357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87" y="3809248"/>
            <a:ext cx="2277441" cy="294457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468" y="299118"/>
            <a:ext cx="2401829" cy="31053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581" y="3728752"/>
            <a:ext cx="2357582" cy="304818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7836750" y="6294042"/>
            <a:ext cx="8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EB0000"/>
                </a:solidFill>
              </a:rPr>
              <a:t>-13°C</a:t>
            </a:r>
            <a:endParaRPr lang="en-US" b="1" dirty="0">
              <a:solidFill>
                <a:srgbClr val="EB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5512" y="75646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B0000"/>
                </a:solidFill>
              </a:rPr>
              <a:t>-12°C</a:t>
            </a:r>
            <a:endParaRPr lang="en-US" b="1" dirty="0">
              <a:solidFill>
                <a:srgbClr val="EB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283" y="438633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B0000"/>
                </a:solidFill>
              </a:rPr>
              <a:t>-9°C</a:t>
            </a:r>
            <a:endParaRPr lang="en-US" b="1" dirty="0">
              <a:solidFill>
                <a:srgbClr val="EB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837584" y="4399846"/>
            <a:ext cx="748178" cy="369331"/>
          </a:xfrm>
          <a:prstGeom prst="straightConnector1">
            <a:avLst/>
          </a:prstGeom>
          <a:ln w="57150" cmpd="sng">
            <a:solidFill>
              <a:srgbClr val="EB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269816" y="3269411"/>
            <a:ext cx="563875" cy="1116924"/>
          </a:xfrm>
          <a:prstGeom prst="straightConnector1">
            <a:avLst/>
          </a:prstGeom>
          <a:ln w="57150" cmpd="sng">
            <a:solidFill>
              <a:srgbClr val="EB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715579" y="4471802"/>
            <a:ext cx="2736168" cy="1362789"/>
          </a:xfrm>
          <a:prstGeom prst="straightConnector1">
            <a:avLst/>
          </a:prstGeom>
          <a:ln w="57150" cmpd="sng">
            <a:solidFill>
              <a:srgbClr val="EB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675043" y="3526103"/>
            <a:ext cx="1243192" cy="585949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10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3102549" y="326137"/>
            <a:ext cx="3301967" cy="4844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13 Nov 2015 – APR-3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7100"/>
            <a:ext cx="9144000" cy="499574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418446" y="927100"/>
            <a:ext cx="40535" cy="499574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45821" y="5984918"/>
            <a:ext cx="149155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DOW location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75109" y="3282924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80173" y="3282924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39840" y="3161334"/>
            <a:ext cx="1295060" cy="103599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78877" y="1687093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83941" y="1687093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43608" y="1565503"/>
            <a:ext cx="1295060" cy="103599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378877" y="4852217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83941" y="4852217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3608" y="4730627"/>
            <a:ext cx="1295060" cy="103599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0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3102549" y="326137"/>
            <a:ext cx="3301967" cy="4844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13 Nov 2015 – APR-3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7100"/>
            <a:ext cx="9144000" cy="499574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418446" y="927100"/>
            <a:ext cx="40535" cy="499574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45821" y="5984918"/>
            <a:ext cx="149155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DOW location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375109" y="3282924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80173" y="3282924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39840" y="3161334"/>
            <a:ext cx="1295060" cy="103599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78877" y="1719554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83941" y="1719554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43608" y="1597964"/>
            <a:ext cx="1295060" cy="103599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78877" y="4857658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83941" y="4857658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043608" y="4736068"/>
            <a:ext cx="1295060" cy="103599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8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6419" y="499869"/>
            <a:ext cx="8161032" cy="5863328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/>
              <a:t>CASE STUDY: 10 December 2015</a:t>
            </a:r>
            <a:endParaRPr lang="en-US" sz="3600" dirty="0"/>
          </a:p>
          <a:p>
            <a:pPr lvl="1" algn="ctr"/>
            <a:endParaRPr lang="en-US" sz="4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850" r="7014" b="7806"/>
          <a:stretch/>
        </p:blipFill>
        <p:spPr>
          <a:xfrm>
            <a:off x="4999036" y="1319590"/>
            <a:ext cx="3310623" cy="288201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47" t="49385" r="46951"/>
          <a:stretch/>
        </p:blipFill>
        <p:spPr>
          <a:xfrm>
            <a:off x="748347" y="3505426"/>
            <a:ext cx="4096483" cy="235612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837717" y="1366021"/>
            <a:ext cx="36698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ü"/>
            </a:pPr>
            <a:r>
              <a:rPr lang="en-US" b="1" dirty="0" smtClean="0"/>
              <a:t>Moderate IVT</a:t>
            </a:r>
            <a:endParaRPr lang="en-US" b="1" dirty="0"/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Moderate </a:t>
            </a:r>
            <a:r>
              <a:rPr lang="en-US" b="1" dirty="0"/>
              <a:t>melting </a:t>
            </a:r>
            <a:r>
              <a:rPr lang="en-US" b="1" dirty="0" smtClean="0"/>
              <a:t>level (1.2-1.8 km)</a:t>
            </a:r>
            <a:endParaRPr lang="en-US" b="1" dirty="0"/>
          </a:p>
          <a:p>
            <a:pPr lvl="1">
              <a:buFont typeface="Wingdings" charset="2"/>
              <a:buChar char="ü"/>
            </a:pPr>
            <a:r>
              <a:rPr lang="en-US" b="1" dirty="0"/>
              <a:t>Neutral moist </a:t>
            </a:r>
            <a:r>
              <a:rPr lang="en-US" b="1" dirty="0" smtClean="0"/>
              <a:t>stability becoming unstable</a:t>
            </a:r>
            <a:endParaRPr lang="en-US" b="1" dirty="0"/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Low-level winds out of SE then out of SW</a:t>
            </a:r>
          </a:p>
          <a:p>
            <a:pPr lvl="1"/>
            <a:endParaRPr lang="en-US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4507580" y="4603982"/>
            <a:ext cx="3891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Upper-level reflectivity enhancement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Precipitation </a:t>
            </a:r>
            <a:r>
              <a:rPr lang="en-US" b="1" dirty="0"/>
              <a:t>enhancement </a:t>
            </a:r>
            <a:r>
              <a:rPr lang="en-US" b="1" dirty="0" smtClean="0"/>
              <a:t>over windward slopes</a:t>
            </a:r>
          </a:p>
        </p:txBody>
      </p:sp>
    </p:spTree>
    <p:extLst>
      <p:ext uri="{BB962C8B-B14F-4D97-AF65-F5344CB8AC3E}">
        <p14:creationId xmlns:p14="http://schemas.microsoft.com/office/powerpoint/2010/main" val="21137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3102549" y="326137"/>
            <a:ext cx="3301967" cy="4844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10 Dec 2015 - APR3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7100"/>
            <a:ext cx="9144000" cy="499574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716117" y="1107818"/>
            <a:ext cx="0" cy="464743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4542" t="16115" r="6269" b="52604"/>
          <a:stretch/>
        </p:blipFill>
        <p:spPr>
          <a:xfrm>
            <a:off x="1576732" y="927100"/>
            <a:ext cx="4341366" cy="231020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89177" y="1931926"/>
            <a:ext cx="10133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Hurricane Ridge PIP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660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5521132" y="473797"/>
            <a:ext cx="3301967" cy="931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10 Dec 2015 – Citation (CPI)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" y="0"/>
            <a:ext cx="5304234" cy="68580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11685" y="607948"/>
            <a:ext cx="18240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151538: </a:t>
            </a:r>
          </a:p>
          <a:p>
            <a:r>
              <a:rPr lang="en-US" dirty="0" smtClean="0"/>
              <a:t>Capped columns, light turbulence, ~-40°C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165" t="3236" r="15990" b="70182"/>
          <a:stretch/>
        </p:blipFill>
        <p:spPr>
          <a:xfrm>
            <a:off x="6404516" y="1607687"/>
            <a:ext cx="1891629" cy="155364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787" r="41288" b="52627"/>
          <a:stretch/>
        </p:blipFill>
        <p:spPr>
          <a:xfrm>
            <a:off x="5911028" y="3472063"/>
            <a:ext cx="2641838" cy="259391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0753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986211" y="326137"/>
            <a:ext cx="5134421" cy="4844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1610 UTC 10 Dec 2015 – DOW/NPOL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7839"/>
          <a:stretch/>
        </p:blipFill>
        <p:spPr>
          <a:xfrm>
            <a:off x="81072" y="1202160"/>
            <a:ext cx="4610480" cy="497189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831"/>
          <a:stretch/>
        </p:blipFill>
        <p:spPr>
          <a:xfrm>
            <a:off x="4743962" y="1202160"/>
            <a:ext cx="4345998" cy="497189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23160" y="1567156"/>
            <a:ext cx="98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DOW - Z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23160" y="3921681"/>
            <a:ext cx="116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DOW - Z</a:t>
            </a:r>
            <a:r>
              <a:rPr lang="en-US" b="1" baseline="-25000" dirty="0" smtClean="0"/>
              <a:t>DR</a:t>
            </a:r>
            <a:endParaRPr lang="en-US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196887" y="1589018"/>
            <a:ext cx="99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NPOL - Z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96887" y="3943543"/>
            <a:ext cx="118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NPOL - Z</a:t>
            </a:r>
            <a:r>
              <a:rPr lang="en-US" b="1" baseline="-25000" dirty="0" smtClean="0"/>
              <a:t>DR</a:t>
            </a:r>
            <a:endParaRPr lang="en-US" b="1" baseline="-25000" dirty="0"/>
          </a:p>
        </p:txBody>
      </p:sp>
      <p:sp>
        <p:nvSpPr>
          <p:cNvPr id="7" name="Oval 6"/>
          <p:cNvSpPr/>
          <p:nvPr/>
        </p:nvSpPr>
        <p:spPr>
          <a:xfrm rot="9346195">
            <a:off x="946448" y="4049280"/>
            <a:ext cx="2796496" cy="983537"/>
          </a:xfrm>
          <a:prstGeom prst="ellipse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0800000">
            <a:off x="6674748" y="4006372"/>
            <a:ext cx="1695504" cy="983537"/>
          </a:xfrm>
          <a:prstGeom prst="ellipse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9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2283466" y="326137"/>
            <a:ext cx="4837165" cy="4844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1610 UTC 10 Dec 2015 – CPI/2DS-H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37" y="1242917"/>
            <a:ext cx="3808894" cy="492463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5375" r="51829"/>
          <a:stretch/>
        </p:blipFill>
        <p:spPr>
          <a:xfrm>
            <a:off x="4332209" y="1242917"/>
            <a:ext cx="4422325" cy="490412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5" name="Oval 4"/>
          <p:cNvSpPr/>
          <p:nvPr/>
        </p:nvSpPr>
        <p:spPr>
          <a:xfrm>
            <a:off x="5134423" y="3647693"/>
            <a:ext cx="878256" cy="553908"/>
          </a:xfrm>
          <a:prstGeom prst="ellipse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41111" y="4077047"/>
            <a:ext cx="763407" cy="435284"/>
          </a:xfrm>
          <a:prstGeom prst="ellipse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75214" y="3054079"/>
            <a:ext cx="763407" cy="435284"/>
          </a:xfrm>
          <a:prstGeom prst="ellipse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94231" y="1571772"/>
            <a:ext cx="763407" cy="435284"/>
          </a:xfrm>
          <a:prstGeom prst="ellipse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75934" y="3647693"/>
            <a:ext cx="763407" cy="435284"/>
          </a:xfrm>
          <a:prstGeom prst="ellipse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57637" y="4624201"/>
            <a:ext cx="763407" cy="435284"/>
          </a:xfrm>
          <a:prstGeom prst="ellipse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675933" y="5357529"/>
            <a:ext cx="763407" cy="435284"/>
          </a:xfrm>
          <a:prstGeom prst="ellipse">
            <a:avLst/>
          </a:prstGeom>
          <a:noFill/>
          <a:ln w="381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0420" y="5357529"/>
            <a:ext cx="49124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CPI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63725" y="2213496"/>
            <a:ext cx="77256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2DS-H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93564" y="447180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~-30°C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2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5884" y="1416097"/>
            <a:ext cx="8390726" cy="5180524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200" b="1" dirty="0" smtClean="0"/>
              <a:t>3-D view with in situ data for investigating microphysical processes associated with orographic modification of precipitation</a:t>
            </a:r>
          </a:p>
          <a:p>
            <a:pPr lvl="1">
              <a:buFontTx/>
              <a:buChar char="•"/>
            </a:pPr>
            <a:r>
              <a:rPr lang="en-US" sz="1800" dirty="0" smtClean="0"/>
              <a:t>Orographic enhancement seen in reflectivity aloft for nearly all synoptic set ups; most pronounced during warm, atmospheric river events</a:t>
            </a:r>
          </a:p>
          <a:p>
            <a:pPr>
              <a:buFontTx/>
              <a:buChar char="•"/>
            </a:pPr>
            <a:r>
              <a:rPr lang="en-US" sz="2200" b="1" dirty="0" smtClean="0"/>
              <a:t>Variation in dominant ice particle type</a:t>
            </a:r>
          </a:p>
          <a:p>
            <a:pPr lvl="1">
              <a:buFontTx/>
              <a:buChar char="•"/>
            </a:pPr>
            <a:r>
              <a:rPr lang="en-US" sz="1800" dirty="0" smtClean="0"/>
              <a:t>Narrow layer upper-level Z enhancement in </a:t>
            </a:r>
            <a:r>
              <a:rPr lang="en-US" sz="1800" u="sng" dirty="0" smtClean="0"/>
              <a:t>pre-frontal</a:t>
            </a:r>
            <a:r>
              <a:rPr lang="en-US" sz="1800" dirty="0" smtClean="0"/>
              <a:t> stratiform: </a:t>
            </a:r>
            <a:r>
              <a:rPr lang="en-US" sz="1800" dirty="0" smtClean="0">
                <a:solidFill>
                  <a:srgbClr val="FF0000"/>
                </a:solidFill>
              </a:rPr>
              <a:t>aggregating bullet rosettes</a:t>
            </a:r>
          </a:p>
          <a:p>
            <a:pPr lvl="1">
              <a:buFontTx/>
              <a:buChar char="•"/>
            </a:pPr>
            <a:r>
              <a:rPr lang="en-US" sz="1800" dirty="0" smtClean="0"/>
              <a:t>Generating cells in </a:t>
            </a:r>
            <a:r>
              <a:rPr lang="en-US" sz="1800" u="sng" dirty="0" smtClean="0"/>
              <a:t>warm sector </a:t>
            </a:r>
            <a:r>
              <a:rPr lang="en-US" sz="1800" dirty="0" smtClean="0"/>
              <a:t>stratiform: </a:t>
            </a:r>
            <a:r>
              <a:rPr lang="en-US" sz="1800" dirty="0" smtClean="0">
                <a:solidFill>
                  <a:srgbClr val="FF0000"/>
                </a:solidFill>
              </a:rPr>
              <a:t>supercooled liquid water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rgbClr val="FF0000"/>
                </a:solidFill>
              </a:rPr>
              <a:t>rimed/aggregating dendrites</a:t>
            </a:r>
            <a:r>
              <a:rPr lang="en-US" sz="1800" dirty="0" smtClean="0"/>
              <a:t>, turbulence</a:t>
            </a:r>
          </a:p>
          <a:p>
            <a:pPr lvl="1">
              <a:buFontTx/>
              <a:buChar char="•"/>
            </a:pPr>
            <a:r>
              <a:rPr lang="en-US" sz="1800" dirty="0" smtClean="0"/>
              <a:t>Persistent </a:t>
            </a:r>
            <a:r>
              <a:rPr lang="en-US" sz="1800" u="sng" dirty="0" smtClean="0"/>
              <a:t>post-frontal </a:t>
            </a:r>
            <a:r>
              <a:rPr lang="en-US" sz="1800" dirty="0" smtClean="0"/>
              <a:t>convective systems: </a:t>
            </a:r>
            <a:r>
              <a:rPr lang="en-US" sz="1800" dirty="0" smtClean="0">
                <a:solidFill>
                  <a:srgbClr val="FF0000"/>
                </a:solidFill>
              </a:rPr>
              <a:t>capped columns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rgbClr val="FF0000"/>
                </a:solidFill>
              </a:rPr>
              <a:t>graupel</a:t>
            </a:r>
            <a:r>
              <a:rPr lang="en-US" sz="1800" dirty="0" smtClean="0"/>
              <a:t>, turbulence, oriented particles, electrification</a:t>
            </a:r>
          </a:p>
          <a:p>
            <a:pPr>
              <a:buFontTx/>
              <a:buChar char="•"/>
            </a:pPr>
            <a:r>
              <a:rPr lang="en-US" sz="2000" b="1" u="sng" dirty="0" smtClean="0"/>
              <a:t>GPM</a:t>
            </a:r>
            <a:r>
              <a:rPr lang="en-US" sz="2000" b="1" dirty="0" smtClean="0"/>
              <a:t> Perspective: </a:t>
            </a:r>
            <a:r>
              <a:rPr lang="en-US" sz="2000" b="1" i="1" dirty="0" smtClean="0"/>
              <a:t>Can we capture systematic microphysical parameter and process variability from ocean to summit? What are systematic contributions from ice and liquid? Dependence on frontal-system regime/environment? Terrain?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8186" y="494427"/>
            <a:ext cx="6391005" cy="7234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Conclusions &amp; Potential Implications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28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960" y="264880"/>
            <a:ext cx="3132688" cy="976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defRPr/>
            </a:pPr>
            <a:r>
              <a:rPr lang="en-US" sz="4000" b="1" smtClean="0"/>
              <a:t>Thank you!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80375" y="312257"/>
            <a:ext cx="3229281" cy="1200329"/>
          </a:xfrm>
          <a:prstGeom prst="rect">
            <a:avLst/>
          </a:prstGeom>
          <a:solidFill>
            <a:srgbClr val="FFFFFF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This work is supported by NASA Grants </a:t>
            </a:r>
            <a:r>
              <a:rPr lang="en-US" dirty="0" smtClean="0">
                <a:solidFill>
                  <a:srgbClr val="000000"/>
                </a:solidFill>
              </a:rPr>
              <a:t>#</a:t>
            </a:r>
            <a:r>
              <a:rPr lang="en-US" dirty="0">
                <a:solidFill>
                  <a:srgbClr val="000000"/>
                </a:solidFill>
              </a:rPr>
              <a:t>NNX15AL38G, #</a:t>
            </a:r>
            <a:r>
              <a:rPr lang="en-US" dirty="0" smtClean="0">
                <a:solidFill>
                  <a:srgbClr val="000000"/>
                </a:solidFill>
              </a:rPr>
              <a:t>NNX16AD75G, and NSF </a:t>
            </a:r>
            <a:r>
              <a:rPr lang="en-US" dirty="0" smtClean="0">
                <a:solidFill>
                  <a:srgbClr val="000000"/>
                </a:solidFill>
              </a:rPr>
              <a:t>Grants </a:t>
            </a:r>
            <a:r>
              <a:rPr lang="en-US" dirty="0" smtClean="0">
                <a:solidFill>
                  <a:srgbClr val="000000"/>
                </a:solidFill>
              </a:rPr>
              <a:t>#AGS-</a:t>
            </a:r>
            <a:r>
              <a:rPr lang="en-US" dirty="0" smtClean="0">
                <a:solidFill>
                  <a:srgbClr val="000000"/>
                </a:solidFill>
              </a:rPr>
              <a:t>1503155, </a:t>
            </a:r>
            <a:r>
              <a:rPr lang="en-US" dirty="0"/>
              <a:t>AGS-</a:t>
            </a:r>
            <a:r>
              <a:rPr lang="en-US" dirty="0" smtClean="0"/>
              <a:t>1657251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0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47391" y="273880"/>
            <a:ext cx="4179007" cy="685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OLYMPEX Overview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647864" y="1601037"/>
            <a:ext cx="3297577" cy="3630754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b="1" dirty="0"/>
              <a:t>October 2015 – April 2016</a:t>
            </a:r>
          </a:p>
          <a:p>
            <a:pPr>
              <a:buFont typeface="Wingdings" charset="2"/>
              <a:buChar char="§"/>
            </a:pPr>
            <a:endParaRPr lang="en-US" sz="600" dirty="0" smtClean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Ground sites (snow, rain)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Soundings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Aircraft (</a:t>
            </a:r>
            <a:r>
              <a:rPr lang="en-US" sz="2000" dirty="0" smtClean="0">
                <a:solidFill>
                  <a:srgbClr val="FF0000"/>
                </a:solidFill>
              </a:rPr>
              <a:t>UND Citation</a:t>
            </a:r>
            <a:r>
              <a:rPr lang="en-US" sz="2000" dirty="0" smtClean="0"/>
              <a:t>, NASA DC-8, ER-2)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FF0000"/>
                </a:solidFill>
              </a:rPr>
              <a:t>Ground-based and airborne radars</a:t>
            </a:r>
          </a:p>
          <a:p>
            <a:pPr marL="0" indent="0">
              <a:buNone/>
            </a:pPr>
            <a:endParaRPr lang="en-US" sz="1050" dirty="0"/>
          </a:p>
          <a:p>
            <a:pPr marL="0" indent="0" algn="ctr">
              <a:buNone/>
            </a:pPr>
            <a:r>
              <a:rPr lang="en-US" sz="1800" b="1" dirty="0" smtClean="0"/>
              <a:t>Windward, high terrain, leeside</a:t>
            </a:r>
          </a:p>
          <a:p>
            <a:pPr marL="0" indent="0" algn="ctr">
              <a:buNone/>
            </a:pPr>
            <a:r>
              <a:rPr lang="en-US" sz="1800" b="1" u="sng" dirty="0"/>
              <a:t>3-D view </a:t>
            </a:r>
            <a:r>
              <a:rPr lang="en-US" sz="1800" b="1" dirty="0"/>
              <a:t>of storms </a:t>
            </a:r>
          </a:p>
          <a:p>
            <a:pPr marL="0" indent="0" algn="ctr">
              <a:buNone/>
            </a:pPr>
            <a:endParaRPr lang="en-US" sz="1800" b="1" dirty="0" smtClean="0"/>
          </a:p>
        </p:txBody>
      </p:sp>
      <p:pic>
        <p:nvPicPr>
          <p:cNvPr id="2" name="Picture 1" descr="Screen Shot 2017-08-26 at 11.42.5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5"/>
          <a:stretch/>
        </p:blipFill>
        <p:spPr>
          <a:xfrm>
            <a:off x="289572" y="1283447"/>
            <a:ext cx="5243867" cy="502571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3" name="Picture 2" descr="Screen Shot 2017-08-26 at 11.42.5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" t="82541" r="3552"/>
          <a:stretch/>
        </p:blipFill>
        <p:spPr>
          <a:xfrm>
            <a:off x="5526262" y="5393556"/>
            <a:ext cx="3527275" cy="777422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877423" y="80399"/>
            <a:ext cx="2047747" cy="1365135"/>
            <a:chOff x="919974" y="1297565"/>
            <a:chExt cx="7027901" cy="4685166"/>
          </a:xfrm>
        </p:grpSpPr>
        <p:pic>
          <p:nvPicPr>
            <p:cNvPr id="15" name="Picture 14" descr="F03_v01.t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974" y="1297565"/>
              <a:ext cx="7027901" cy="468516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919974" y="1900749"/>
              <a:ext cx="2131265" cy="2150853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8082" y="5196775"/>
              <a:ext cx="2528075" cy="603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PRISM 1971-2000</a:t>
              </a:r>
              <a:endParaRPr lang="en-US" sz="7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48416" y="6248765"/>
            <a:ext cx="1562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Houze</a:t>
            </a:r>
            <a:r>
              <a:rPr lang="en-US" sz="1400" dirty="0" smtClean="0">
                <a:solidFill>
                  <a:schemeClr val="bg1"/>
                </a:solidFill>
              </a:rPr>
              <a:t> et al. (2017)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0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722915" y="339964"/>
            <a:ext cx="7574418" cy="794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Orographic enhancement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NPOL-All_Times_diff_npol_dbz_cfad_east-west_byleve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"/>
          <a:stretch/>
        </p:blipFill>
        <p:spPr>
          <a:xfrm>
            <a:off x="376036" y="1769806"/>
            <a:ext cx="5688874" cy="4701471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67415" y="1380611"/>
            <a:ext cx="4044947" cy="46166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Land – Ocean Difference CFAD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999585" y="1930467"/>
            <a:ext cx="1933480" cy="107721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Greater frequency of higher reflectivities at all levels over </a:t>
            </a:r>
            <a:r>
              <a:rPr lang="en-US" sz="1600" dirty="0" smtClean="0"/>
              <a:t>windward slopes</a:t>
            </a:r>
            <a:endParaRPr lang="en-US" sz="1600" dirty="0"/>
          </a:p>
        </p:txBody>
      </p:sp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6215351" y="1329506"/>
            <a:ext cx="2702329" cy="5421453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1800" dirty="0" smtClean="0"/>
              <a:t>Upper-level enhancement in almost all scenarios, greatest for: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/>
              <a:t>Large IVT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/>
              <a:t>High melting level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/>
              <a:t>Neutral moist stability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/>
              <a:t>Strong low-level southwesterly winds</a:t>
            </a:r>
          </a:p>
          <a:p>
            <a:pPr lvl="1">
              <a:buFont typeface="Wingdings" charset="2"/>
              <a:buChar char="ü"/>
            </a:pPr>
            <a:r>
              <a:rPr lang="en-US" sz="1600" dirty="0" smtClean="0"/>
              <a:t>Highest surface rain rates (</a:t>
            </a:r>
            <a:r>
              <a:rPr lang="en-US" sz="1600" dirty="0" err="1" smtClean="0"/>
              <a:t>Zagrodnik</a:t>
            </a:r>
            <a:r>
              <a:rPr lang="en-US" sz="1600" dirty="0" smtClean="0"/>
              <a:t> et al. 2017)</a:t>
            </a:r>
          </a:p>
          <a:p>
            <a:pPr marL="457200" lvl="1" indent="0">
              <a:buNone/>
            </a:pPr>
            <a:endParaRPr lang="en-US" sz="300" dirty="0" smtClean="0"/>
          </a:p>
          <a:p>
            <a:pPr marL="0" indent="0" algn="ctr"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What are the microphysical processes/ice characteristics associated with this upper-level enhancement?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036" y="6443183"/>
            <a:ext cx="195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McMurdie</a:t>
            </a:r>
            <a:r>
              <a:rPr lang="en-US" sz="1400" dirty="0" smtClean="0">
                <a:solidFill>
                  <a:schemeClr val="bg1"/>
                </a:solidFill>
              </a:rPr>
              <a:t> et al., in prep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9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0465" y="445829"/>
            <a:ext cx="8106986" cy="5930878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/>
              <a:t>CASE STUDY: 12-13 November 2015</a:t>
            </a:r>
            <a:endParaRPr lang="en-US" sz="4000" dirty="0"/>
          </a:p>
          <a:p>
            <a:pPr marL="457200" lvl="1" indent="0" algn="ctr">
              <a:buNone/>
            </a:pPr>
            <a:endParaRPr lang="en-US" sz="48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837718" y="1636221"/>
            <a:ext cx="32022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ü"/>
            </a:pPr>
            <a:r>
              <a:rPr lang="en-US" b="1" dirty="0"/>
              <a:t>Large IVT</a:t>
            </a:r>
          </a:p>
          <a:p>
            <a:pPr lvl="1">
              <a:buFont typeface="Wingdings" charset="2"/>
              <a:buChar char="ü"/>
            </a:pPr>
            <a:r>
              <a:rPr lang="en-US" b="1" dirty="0"/>
              <a:t>High melting level</a:t>
            </a:r>
          </a:p>
          <a:p>
            <a:pPr lvl="1">
              <a:buFont typeface="Wingdings" charset="2"/>
              <a:buChar char="ü"/>
            </a:pPr>
            <a:r>
              <a:rPr lang="en-US" b="1" dirty="0"/>
              <a:t>Neutral moist stability</a:t>
            </a:r>
          </a:p>
          <a:p>
            <a:pPr lvl="1">
              <a:buFont typeface="Wingdings" charset="2"/>
              <a:buChar char="ü"/>
            </a:pPr>
            <a:r>
              <a:rPr lang="en-US" b="1" dirty="0"/>
              <a:t>Strong low-level </a:t>
            </a:r>
            <a:r>
              <a:rPr lang="en-US" b="1" dirty="0" smtClean="0"/>
              <a:t>SW flow</a:t>
            </a:r>
          </a:p>
          <a:p>
            <a:pPr lvl="1"/>
            <a:endParaRPr lang="en-US" b="1" dirty="0" smtClean="0"/>
          </a:p>
        </p:txBody>
      </p:sp>
      <p:pic>
        <p:nvPicPr>
          <p:cNvPr id="5" name="Picture 4" descr="NARR_IVT_20151112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63" y="1420051"/>
            <a:ext cx="3476832" cy="259241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4634" y="1646950"/>
            <a:ext cx="79370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IVT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507580" y="4304940"/>
            <a:ext cx="38913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Upper-level reflectivity enhancement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Surface precipitation </a:t>
            </a:r>
            <a:r>
              <a:rPr lang="en-US" b="1" dirty="0"/>
              <a:t>enhancement </a:t>
            </a:r>
            <a:r>
              <a:rPr lang="en-US" b="1" dirty="0" smtClean="0"/>
              <a:t>over windward </a:t>
            </a:r>
            <a:r>
              <a:rPr lang="en-US" b="1" dirty="0"/>
              <a:t>slopes (factor of 4-5</a:t>
            </a:r>
            <a:r>
              <a:rPr lang="en-US" b="1" dirty="0" smtClean="0"/>
              <a:t>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02598" y="3367065"/>
            <a:ext cx="4161591" cy="2415203"/>
            <a:chOff x="702598" y="3367065"/>
            <a:chExt cx="4161591" cy="24152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3399" t="49385" r="47542"/>
            <a:stretch/>
          </p:blipFill>
          <p:spPr>
            <a:xfrm>
              <a:off x="702598" y="3367065"/>
              <a:ext cx="4161591" cy="2415203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243068" y="3367065"/>
              <a:ext cx="2999389" cy="307777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13 Nov Land – Ocean Difference CFAD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615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OLYMPEX_NPOL_RHI_20151113_0212UTC_ocean224_valley54_Z_V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5" y="1652261"/>
            <a:ext cx="8524444" cy="4795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316235" y="312628"/>
            <a:ext cx="6403198" cy="6172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latin typeface="+mj-lt"/>
                <a:ea typeface="+mj-ea"/>
                <a:cs typeface="+mj-cs"/>
              </a:rPr>
              <a:t>0200 UTC 13 Nov 2015 - </a:t>
            </a:r>
            <a:r>
              <a:rPr lang="en-US" sz="4800" b="1" noProof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NPOL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-216292" y="4886336"/>
            <a:ext cx="1981200" cy="177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22474" y="1112256"/>
            <a:ext cx="12632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Ocean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4555" y="2083651"/>
            <a:ext cx="5534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Z</a:t>
            </a:r>
            <a:r>
              <a:rPr lang="en-US" sz="3200" b="1" baseline="-25000" dirty="0" smtClean="0"/>
              <a:t>H</a:t>
            </a:r>
            <a:endParaRPr lang="en-US" sz="3200" b="1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4226444" y="4261029"/>
            <a:ext cx="6861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V</a:t>
            </a:r>
            <a:r>
              <a:rPr lang="en-US" sz="3200" b="1" baseline="-25000" dirty="0" smtClean="0"/>
              <a:t>R</a:t>
            </a:r>
            <a:endParaRPr lang="en-US" sz="3200" b="1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6034269" y="1125373"/>
            <a:ext cx="10011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Land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1052875" y="3719975"/>
            <a:ext cx="314954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Height (km)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930550" y="5985595"/>
            <a:ext cx="163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Range (km)</a:t>
            </a:r>
            <a:endParaRPr lang="en-US" b="1" dirty="0"/>
          </a:p>
        </p:txBody>
      </p:sp>
      <p:sp>
        <p:nvSpPr>
          <p:cNvPr id="33" name="Rectangle 32"/>
          <p:cNvSpPr/>
          <p:nvPr/>
        </p:nvSpPr>
        <p:spPr>
          <a:xfrm>
            <a:off x="5257800" y="2376039"/>
            <a:ext cx="2527732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6235" y="6463760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4" name="Picture 13" descr="Screen Shot 2017-08-26 at 11.42.5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5032" r="8252" b="39973"/>
          <a:stretch/>
        </p:blipFill>
        <p:spPr>
          <a:xfrm>
            <a:off x="7215214" y="299117"/>
            <a:ext cx="1592105" cy="122750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7011271" y="1042361"/>
            <a:ext cx="774261" cy="1870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94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3102549" y="326137"/>
            <a:ext cx="2126453" cy="12275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12 Nov 2015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Citation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(pre-frontal)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8" name="Picture 4" descr="OLYMPEX_DOW_RHI_Z_V_ZDR_RHOHV_20151112_1944_194819UTC_az51_Citat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r="47071" b="52351"/>
          <a:stretch/>
        </p:blipFill>
        <p:spPr bwMode="auto">
          <a:xfrm>
            <a:off x="5446622" y="116748"/>
            <a:ext cx="3316377" cy="179992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itation-20151112-v4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2" t="26690" r="29018" b="37877"/>
          <a:stretch/>
        </p:blipFill>
        <p:spPr bwMode="auto">
          <a:xfrm>
            <a:off x="339177" y="116748"/>
            <a:ext cx="2504128" cy="1756306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/>
          <p:cNvSpPr/>
          <p:nvPr/>
        </p:nvSpPr>
        <p:spPr>
          <a:xfrm>
            <a:off x="1551744" y="934016"/>
            <a:ext cx="160515" cy="1708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51147" y="116748"/>
            <a:ext cx="182614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DOW Reflectivity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39" y="1976819"/>
            <a:ext cx="5607328" cy="448586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5833075" y="791388"/>
            <a:ext cx="2362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13102" y="4564461"/>
            <a:ext cx="2959228" cy="501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6557932" y="2929876"/>
            <a:ext cx="2256443" cy="19742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/>
              <a:t>Increase in Ice Water Content in region of upper-level reflectivity enhancement</a:t>
            </a:r>
          </a:p>
        </p:txBody>
      </p:sp>
    </p:spTree>
    <p:extLst>
      <p:ext uri="{BB962C8B-B14F-4D97-AF65-F5344CB8AC3E}">
        <p14:creationId xmlns:p14="http://schemas.microsoft.com/office/powerpoint/2010/main" val="109766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1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3102549" y="326137"/>
            <a:ext cx="2126453" cy="8597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12 Nov 2015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Citation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24" descr="11122015_194400_2DS_V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r="51852"/>
          <a:stretch/>
        </p:blipFill>
        <p:spPr bwMode="auto">
          <a:xfrm>
            <a:off x="304800" y="2286000"/>
            <a:ext cx="2687482" cy="308378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11122015_194800_2DS_V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52181"/>
          <a:stretch/>
        </p:blipFill>
        <p:spPr bwMode="auto">
          <a:xfrm>
            <a:off x="3170109" y="2286000"/>
            <a:ext cx="2697291" cy="308378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11122015_195700_2DS_V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4" r="51917"/>
          <a:stretch/>
        </p:blipFill>
        <p:spPr bwMode="auto">
          <a:xfrm>
            <a:off x="6031527" y="2286001"/>
            <a:ext cx="2731473" cy="308378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838200" y="1916669"/>
            <a:ext cx="1647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–9°</a:t>
            </a:r>
            <a:r>
              <a:rPr lang="en-US" sz="2400" b="1" dirty="0" smtClean="0">
                <a:solidFill>
                  <a:schemeClr val="bg1"/>
                </a:solidFill>
              </a:rPr>
              <a:t>C (4 km)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65049" y="1916668"/>
            <a:ext cx="1803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–17°</a:t>
            </a:r>
            <a:r>
              <a:rPr lang="en-US" sz="2400" b="1" dirty="0" smtClean="0">
                <a:solidFill>
                  <a:schemeClr val="bg1"/>
                </a:solidFill>
              </a:rPr>
              <a:t>C (5 km)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28412" y="1916668"/>
            <a:ext cx="1803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–26°</a:t>
            </a:r>
            <a:r>
              <a:rPr lang="en-US" sz="2400" b="1" dirty="0" smtClean="0">
                <a:solidFill>
                  <a:schemeClr val="bg1"/>
                </a:solidFill>
              </a:rPr>
              <a:t>C (6 km)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830892" y="4967773"/>
            <a:ext cx="0" cy="26086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Picture 4" descr="OLYMPEX_DOW_RHI_Z_V_ZDR_RHOHV_20151112_1944_194819UTC_az51_Citation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r="47071" b="52351"/>
          <a:stretch/>
        </p:blipFill>
        <p:spPr bwMode="auto">
          <a:xfrm>
            <a:off x="5446622" y="116748"/>
            <a:ext cx="3316377" cy="179992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itation-20151112-v4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2" t="26690" r="29018" b="37877"/>
          <a:stretch/>
        </p:blipFill>
        <p:spPr bwMode="auto">
          <a:xfrm>
            <a:off x="339177" y="116748"/>
            <a:ext cx="2504128" cy="1756306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/>
          <p:cNvSpPr/>
          <p:nvPr/>
        </p:nvSpPr>
        <p:spPr>
          <a:xfrm>
            <a:off x="1551744" y="934016"/>
            <a:ext cx="160515" cy="1708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825973" y="4923838"/>
            <a:ext cx="1041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200 </a:t>
            </a:r>
            <a:r>
              <a:rPr lang="en-US" b="1" dirty="0"/>
              <a:t>µm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80978" y="126179"/>
            <a:ext cx="278446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DOW Reflectivity 1948 UTC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r="33062" b="48190"/>
          <a:stretch/>
        </p:blipFill>
        <p:spPr>
          <a:xfrm>
            <a:off x="3683655" y="5417338"/>
            <a:ext cx="1147237" cy="114806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7405" t="55159" r="50818" b="13913"/>
          <a:stretch/>
        </p:blipFill>
        <p:spPr>
          <a:xfrm>
            <a:off x="1978042" y="5444358"/>
            <a:ext cx="1192067" cy="114104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t="52204" r="71452" b="29673"/>
          <a:stretch/>
        </p:blipFill>
        <p:spPr>
          <a:xfrm>
            <a:off x="6528412" y="5444358"/>
            <a:ext cx="1514256" cy="124291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3019" y="6280973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33075" y="791388"/>
            <a:ext cx="2362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23229" y="2463289"/>
            <a:ext cx="7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2DS-V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00252" y="5538317"/>
            <a:ext cx="48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CPI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417714" y="2832620"/>
            <a:ext cx="1067692" cy="111229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45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3102549" y="326137"/>
            <a:ext cx="2126453" cy="8597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12 Nov 2015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Citation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8" name="Picture 4" descr="OLYMPEX_DOW_RHI_Z_V_ZDR_RHOHV_20151112_1944_194819UTC_az51_Citat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r="47071" b="52351"/>
          <a:stretch/>
        </p:blipFill>
        <p:spPr bwMode="auto">
          <a:xfrm>
            <a:off x="5446622" y="116748"/>
            <a:ext cx="3316377" cy="179992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itation-20151112-v4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2" t="26690" r="29018" b="37877"/>
          <a:stretch/>
        </p:blipFill>
        <p:spPr bwMode="auto">
          <a:xfrm>
            <a:off x="339177" y="116748"/>
            <a:ext cx="2504128" cy="1756306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/>
          <p:cNvSpPr/>
          <p:nvPr/>
        </p:nvSpPr>
        <p:spPr>
          <a:xfrm>
            <a:off x="1551744" y="934016"/>
            <a:ext cx="160515" cy="1708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6342"/>
          <a:stretch/>
        </p:blipFill>
        <p:spPr>
          <a:xfrm>
            <a:off x="1111885" y="2351510"/>
            <a:ext cx="4973245" cy="3754998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609014" y="2764559"/>
            <a:ext cx="1024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HVPS-V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2745500" y="2359647"/>
            <a:ext cx="1363823" cy="202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65511" y="5374892"/>
            <a:ext cx="1759757" cy="202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45500" y="5853312"/>
            <a:ext cx="1887534" cy="35118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Particle Size (</a:t>
            </a:r>
            <a:r>
              <a:rPr lang="en-US" sz="1600" b="1" dirty="0" smtClean="0">
                <a:latin typeface="Symbol" panose="05050102010706020507" pitchFamily="18" charset="2"/>
              </a:rPr>
              <a:t>m</a:t>
            </a:r>
            <a:r>
              <a:rPr lang="en-US" sz="1600" b="1" dirty="0" smtClean="0"/>
              <a:t>m)</a:t>
            </a:r>
            <a:endParaRPr lang="en-US" sz="1200" b="1" dirty="0"/>
          </a:p>
        </p:txBody>
      </p:sp>
      <p:sp>
        <p:nvSpPr>
          <p:cNvPr id="20" name="Rectangle 19"/>
          <p:cNvSpPr/>
          <p:nvPr/>
        </p:nvSpPr>
        <p:spPr>
          <a:xfrm rot="5400000">
            <a:off x="95427" y="4009394"/>
            <a:ext cx="2270466" cy="195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29476" y="3962746"/>
            <a:ext cx="2178739" cy="347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Concentration (m</a:t>
            </a:r>
            <a:r>
              <a:rPr lang="en-US" sz="1600" b="1" baseline="30000" dirty="0" smtClean="0"/>
              <a:t>-4</a:t>
            </a:r>
            <a:r>
              <a:rPr lang="en-US" sz="1600" b="1" dirty="0" smtClean="0"/>
              <a:t>)</a:t>
            </a:r>
            <a:endParaRPr lang="en-US" sz="1200" b="1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6251147" y="2678759"/>
            <a:ext cx="2511852" cy="26961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dirty="0" smtClean="0"/>
              <a:t>Greater reflectivity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Larger particles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Increased ice water content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Many bullet rosettes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Some aggregating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51147" y="116748"/>
            <a:ext cx="182614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DOW Reflectivity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5833075" y="791388"/>
            <a:ext cx="23622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6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3161722" y="326137"/>
            <a:ext cx="2215909" cy="14301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13 Nov 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j-lt"/>
                <a:ea typeface="+mj-ea"/>
                <a:cs typeface="+mj-cs"/>
              </a:rPr>
              <a:t>1536 UTC</a:t>
            </a:r>
            <a:r>
              <a:rPr lang="en-US" sz="2400" b="1" noProof="0" dirty="0" smtClean="0">
                <a:latin typeface="+mj-lt"/>
                <a:ea typeface="+mj-ea"/>
                <a:cs typeface="+mj-cs"/>
              </a:rPr>
              <a:t> (</a:t>
            </a:r>
            <a:r>
              <a:rPr lang="en-US" sz="2400" b="1" dirty="0" smtClean="0">
                <a:latin typeface="+mj-lt"/>
                <a:ea typeface="+mj-ea"/>
                <a:cs typeface="+mj-cs"/>
              </a:rPr>
              <a:t>w</a:t>
            </a:r>
            <a:r>
              <a:rPr lang="en-US" sz="2400" b="1" noProof="0" dirty="0" smtClean="0">
                <a:latin typeface="+mj-lt"/>
                <a:ea typeface="+mj-ea"/>
                <a:cs typeface="+mj-cs"/>
              </a:rPr>
              <a:t>arm sector)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" name="Picture 4" descr="https://lh6.googleusercontent.com/8nzUc65SyStzcxYnEVCbG3hrVHvYiHHprxldtGkhctjC4xLtJObnSACwpCobTwErwFRyOPKQXYqFiq0OgDftb-inReDqSKygtBwtWxFShexBOscAVOQDtHbNkhzIJLrBN7vp_vIGOt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20929" r="22803" b="38935"/>
          <a:stretch/>
        </p:blipFill>
        <p:spPr bwMode="auto">
          <a:xfrm>
            <a:off x="175651" y="222009"/>
            <a:ext cx="2526675" cy="18042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1295912" y="1009458"/>
            <a:ext cx="266700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6235" y="6497133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5153" y="2409643"/>
            <a:ext cx="7409460" cy="4167821"/>
            <a:chOff x="265153" y="2409643"/>
            <a:chExt cx="7409460" cy="416782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53" y="2409643"/>
              <a:ext cx="7409460" cy="416782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" name="Oval 1"/>
            <p:cNvSpPr/>
            <p:nvPr/>
          </p:nvSpPr>
          <p:spPr>
            <a:xfrm>
              <a:off x="797187" y="2945174"/>
              <a:ext cx="2769885" cy="567419"/>
            </a:xfrm>
            <a:prstGeom prst="ellipse">
              <a:avLst/>
            </a:prstGeom>
            <a:noFill/>
            <a:ln w="57150" cmpd="sng">
              <a:solidFill>
                <a:srgbClr val="EB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4802" y="2409643"/>
              <a:ext cx="3323108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DOW Reflectivity 1530-1607 UTC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93030" y="4326603"/>
              <a:ext cx="2403222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Differential Reflectivity</a:t>
              </a:r>
              <a:endParaRPr lang="en-US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080515" y="2409643"/>
              <a:ext cx="3594098" cy="41678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2" descr="1113_LWCKingvsTimeTempASC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23" y="171838"/>
            <a:ext cx="2717172" cy="232280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 rot="16200000">
            <a:off x="2862612" y="4809624"/>
            <a:ext cx="310896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5361581" y="893881"/>
            <a:ext cx="130521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LWC (g m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)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7755685" y="2311875"/>
            <a:ext cx="123878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Time (UTC)</a:t>
            </a:r>
            <a:endParaRPr lang="en-US" sz="1200" dirty="0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5803621" y="3196326"/>
            <a:ext cx="0" cy="189562"/>
          </a:xfrm>
          <a:prstGeom prst="line">
            <a:avLst/>
          </a:prstGeom>
          <a:ln w="28575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870421" y="3197644"/>
            <a:ext cx="0" cy="189562"/>
          </a:xfrm>
          <a:prstGeom prst="line">
            <a:avLst/>
          </a:prstGeom>
          <a:ln w="28575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CP20151113_154122_1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372" y="2481152"/>
            <a:ext cx="3158106" cy="404694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9153829" y="7911839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CPI: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r>
              <a:rPr lang="en-US" dirty="0" smtClean="0">
                <a:solidFill>
                  <a:schemeClr val="bg1"/>
                </a:solidFill>
              </a:rPr>
              <a:t>–2500 </a:t>
            </a:r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1328587" y="7601303"/>
            <a:ext cx="0" cy="33260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327017" y="7629103"/>
            <a:ext cx="876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200 </a:t>
            </a:r>
            <a:r>
              <a:rPr lang="en-US" sz="1200" b="1" dirty="0"/>
              <a:t>µm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802861" y="400040"/>
            <a:ext cx="1682445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ASCENT: LWC ~0.45 g m</a:t>
            </a:r>
            <a:r>
              <a:rPr lang="en-US" sz="1100" baseline="30000" dirty="0" smtClean="0"/>
              <a:t>-3</a:t>
            </a:r>
            <a:endParaRPr lang="en-US" sz="1100" baseline="30000" dirty="0"/>
          </a:p>
        </p:txBody>
      </p:sp>
      <p:sp>
        <p:nvSpPr>
          <p:cNvPr id="51" name="TextBox 50"/>
          <p:cNvSpPr txBox="1"/>
          <p:nvPr/>
        </p:nvSpPr>
        <p:spPr>
          <a:xfrm>
            <a:off x="5377631" y="4092118"/>
            <a:ext cx="204375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EB0000"/>
                </a:solidFill>
              </a:rPr>
              <a:t>-18°C – In generating cell</a:t>
            </a:r>
            <a:endParaRPr lang="en-US" sz="1400" b="1" dirty="0">
              <a:solidFill>
                <a:srgbClr val="EB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674748" y="851128"/>
            <a:ext cx="746637" cy="70251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44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46724</TotalTime>
  <Words>1049</Words>
  <Application>Microsoft Macintosh PowerPoint</Application>
  <PresentationFormat>On-screen Show (4:3)</PresentationFormat>
  <Paragraphs>185</Paragraphs>
  <Slides>19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Mesoscale Convective Systems over the Maritime Continent: A CloudSat Perspective </dc:title>
  <dc:creator>Angela Rowe</dc:creator>
  <cp:lastModifiedBy>Angela Rowe</cp:lastModifiedBy>
  <cp:revision>658</cp:revision>
  <dcterms:created xsi:type="dcterms:W3CDTF">2016-02-24T21:42:24Z</dcterms:created>
  <dcterms:modified xsi:type="dcterms:W3CDTF">2017-12-18T19:43:45Z</dcterms:modified>
</cp:coreProperties>
</file>