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3"/>
  </p:notesMasterIdLst>
  <p:sldIdLst>
    <p:sldId id="273" r:id="rId3"/>
    <p:sldId id="294" r:id="rId4"/>
    <p:sldId id="257" r:id="rId5"/>
    <p:sldId id="282" r:id="rId6"/>
    <p:sldId id="280" r:id="rId7"/>
    <p:sldId id="281" r:id="rId8"/>
    <p:sldId id="286" r:id="rId9"/>
    <p:sldId id="258" r:id="rId10"/>
    <p:sldId id="274" r:id="rId11"/>
    <p:sldId id="275" r:id="rId12"/>
    <p:sldId id="276" r:id="rId13"/>
    <p:sldId id="277" r:id="rId14"/>
    <p:sldId id="285" r:id="rId15"/>
    <p:sldId id="263" r:id="rId16"/>
    <p:sldId id="265" r:id="rId17"/>
    <p:sldId id="287" r:id="rId18"/>
    <p:sldId id="288" r:id="rId19"/>
    <p:sldId id="289" r:id="rId20"/>
    <p:sldId id="292" r:id="rId21"/>
    <p:sldId id="293" r:id="rId22"/>
    <p:sldId id="290" r:id="rId23"/>
    <p:sldId id="283" r:id="rId24"/>
    <p:sldId id="284" r:id="rId25"/>
    <p:sldId id="259" r:id="rId26"/>
    <p:sldId id="261" r:id="rId27"/>
    <p:sldId id="260" r:id="rId28"/>
    <p:sldId id="262" r:id="rId29"/>
    <p:sldId id="278" r:id="rId30"/>
    <p:sldId id="272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  <a:srgbClr val="F5F5F5"/>
    <a:srgbClr val="F2F2F2"/>
    <a:srgbClr val="F4F4F4"/>
    <a:srgbClr val="E8ECEB"/>
    <a:srgbClr val="C5C5C5"/>
    <a:srgbClr val="949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78843" autoAdjust="0"/>
  </p:normalViewPr>
  <p:slideViewPr>
    <p:cSldViewPr snapToGrid="0" snapToObjects="1">
      <p:cViewPr varScale="1">
        <p:scale>
          <a:sx n="53" d="100"/>
          <a:sy n="53" d="100"/>
        </p:scale>
        <p:origin x="-15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59CE2-3E83-734E-989D-0A1991288E9C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60ECF-1B90-2743-B97E-BA88EE4DC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4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Just to show the NPOL location and RHI sectors, along with the ground sites and elevation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60ECF-1B90-2743-B97E-BA88EE4DC7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52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Highest concentrations at cloud top (6 km)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Larger</a:t>
            </a:r>
            <a:r>
              <a:rPr lang="en-US" baseline="0" dirty="0" smtClean="0"/>
              <a:t> particles at 4 and 4.25 km (Z enhancement)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Fewer large particles at upper levels (</a:t>
            </a:r>
            <a:r>
              <a:rPr lang="en-US" baseline="0" smtClean="0"/>
              <a:t>Z reduction)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60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dirty="0" smtClean="0">
                <a:latin typeface="Calibri" charset="0"/>
              </a:rPr>
              <a:t>Melting level variability</a:t>
            </a:r>
            <a:r>
              <a:rPr lang="en-US" baseline="0" dirty="0" smtClean="0">
                <a:latin typeface="Calibri" charset="0"/>
              </a:rPr>
              <a:t> (intensity, dipping, rising)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latin typeface="Calibri" charset="0"/>
              </a:rPr>
              <a:t>Down-valley flow increasingly shallow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latin typeface="Calibri" charset="0"/>
              </a:rPr>
              <a:t>Aggregation but little to no rime ice in Citation data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latin typeface="Calibri" charset="0"/>
              </a:rPr>
              <a:t>Joe will talk about evolution of DSD</a:t>
            </a:r>
            <a:endParaRPr lang="en-US" dirty="0" smtClean="0">
              <a:latin typeface="Calibri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3FEE8DE-7243-254F-9661-155C74F1B5B0}" type="slidenum">
              <a:rPr lang="en-US" sz="1200">
                <a:solidFill>
                  <a:srgbClr val="000000"/>
                </a:solidFill>
              </a:rPr>
              <a:pPr eaLnBrk="1" hangingPunct="1"/>
              <a:t>19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Reflectivity</a:t>
            </a:r>
            <a:r>
              <a:rPr lang="en-US" baseline="0" dirty="0" smtClean="0"/>
              <a:t> greatest in mid-cell, collocated with reduction in ZDR (not shown)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Upper cell: high concentrations of </a:t>
            </a:r>
            <a:r>
              <a:rPr lang="en-US" baseline="0" dirty="0" err="1" smtClean="0"/>
              <a:t>supercooled</a:t>
            </a:r>
            <a:r>
              <a:rPr lang="en-US" baseline="0" dirty="0" smtClean="0"/>
              <a:t> LW, plates, and rimed plates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Near -15 (dendritic zone): rimed aggregates appear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Warmer temps/ into fall streak: Particle size increases, columns/ice particles, rimed ice particles and rimed aggregates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LWC as high as .45 g m-3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LWC decrease below -15C.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Transition: Therefore to conclude: with the data from 13 November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60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54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Calibri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3FEE8DE-7243-254F-9661-155C74F1B5B0}" type="slidenum">
              <a:rPr lang="en-US" sz="1200">
                <a:solidFill>
                  <a:srgbClr val="000000"/>
                </a:solidFill>
              </a:rPr>
              <a:pPr eaLnBrk="1" hangingPunct="1"/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Calibri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3FEE8DE-7243-254F-9661-155C74F1B5B0}" type="slidenum">
              <a:rPr lang="en-US" sz="1200">
                <a:solidFill>
                  <a:srgbClr val="000000"/>
                </a:solidFill>
              </a:rPr>
              <a:pPr eaLnBrk="1" hangingPunct="1"/>
              <a:t>30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These are for Prairie Creek (540 m). Low elevation stations similar plots, but lower rainrates and fewer instances of the extremes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2254DC-1658-B34A-905D-F72CFE518D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78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Calibri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3FEE8DE-7243-254F-9661-155C74F1B5B0}" type="slidenum">
              <a:rPr lang="en-US" sz="1200">
                <a:solidFill>
                  <a:srgbClr val="000000"/>
                </a:solidFill>
              </a:rPr>
              <a:pPr eaLnBrk="1" hangingPunct="1"/>
              <a:t>9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Calibri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3FEE8DE-7243-254F-9661-155C74F1B5B0}" type="slidenum">
              <a:rPr lang="en-US" sz="1200">
                <a:solidFill>
                  <a:srgbClr val="000000"/>
                </a:solidFill>
              </a:rPr>
              <a:pPr eaLnBrk="1" hangingPunct="1"/>
              <a:t>10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Calibri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3FEE8DE-7243-254F-9661-155C74F1B5B0}" type="slidenum">
              <a:rPr lang="en-US" sz="1200">
                <a:solidFill>
                  <a:srgbClr val="000000"/>
                </a:solidFill>
              </a:rPr>
              <a:pPr eaLnBrk="1" hangingPunct="1"/>
              <a:t>11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Calibri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3FEE8DE-7243-254F-9661-155C74F1B5B0}" type="slidenum">
              <a:rPr lang="en-US" sz="1200">
                <a:solidFill>
                  <a:srgbClr val="000000"/>
                </a:solidFill>
              </a:rPr>
              <a:pPr eaLnBrk="1" hangingPunct="1"/>
              <a:t>12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Shows</a:t>
            </a:r>
            <a:r>
              <a:rPr lang="en-US" baseline="0" dirty="0" smtClean="0"/>
              <a:t> both lower and upper level enhancement. Midlevel flow lifting as well as low-level.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60ECF-1B90-2743-B97E-BA88EE4DC7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dirty="0" smtClean="0">
                <a:latin typeface="Calibri" charset="0"/>
              </a:rPr>
              <a:t>Melting level variability</a:t>
            </a:r>
            <a:r>
              <a:rPr lang="en-US" baseline="0" dirty="0" smtClean="0">
                <a:latin typeface="Calibri" charset="0"/>
              </a:rPr>
              <a:t> (intensity, dipping, rising)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latin typeface="Calibri" charset="0"/>
              </a:rPr>
              <a:t>Down-valley flow increasingly shallow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latin typeface="Calibri" charset="0"/>
              </a:rPr>
              <a:t>Aggregation but little to no rime ice in Citation data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en-US" baseline="0" dirty="0" smtClean="0">
                <a:latin typeface="Calibri" charset="0"/>
              </a:rPr>
              <a:t>Joe will talk about evolution of DSD</a:t>
            </a:r>
            <a:endParaRPr lang="en-US" dirty="0" smtClean="0">
              <a:latin typeface="Calibri" charset="0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13FEE8DE-7243-254F-9661-155C74F1B5B0}" type="slidenum">
              <a:rPr lang="en-US" sz="1200">
                <a:solidFill>
                  <a:srgbClr val="000000"/>
                </a:solidFill>
              </a:rPr>
              <a:pPr eaLnBrk="1" hangingPunct="1"/>
              <a:t>16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Overall consistent with typical</a:t>
            </a:r>
            <a:r>
              <a:rPr lang="en-US" baseline="0" dirty="0" smtClean="0"/>
              <a:t> </a:t>
            </a:r>
            <a:r>
              <a:rPr lang="en-US" dirty="0" err="1" smtClean="0"/>
              <a:t>stratiform</a:t>
            </a:r>
            <a:r>
              <a:rPr lang="en-US" dirty="0" smtClean="0"/>
              <a:t> behavior (schematic!)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Transition:</a:t>
            </a:r>
            <a:r>
              <a:rPr lang="en-US" baseline="0" dirty="0" smtClean="0"/>
              <a:t> Now I use the aircraft probe data to determine relative concentrations of the particles at different levels throughout the </a:t>
            </a:r>
            <a:r>
              <a:rPr lang="en-US" baseline="0" dirty="0" err="1" smtClean="0"/>
              <a:t>stratiform</a:t>
            </a:r>
            <a:r>
              <a:rPr lang="en-US" baseline="0" dirty="0" smtClean="0"/>
              <a:t> deck, based on size</a:t>
            </a:r>
          </a:p>
          <a:p>
            <a:endParaRPr lang="en-US" baseline="0" dirty="0" smtClean="0"/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B764D-D10B-4113-8341-9FF598CF18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1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FD2A-D13A-ED40-A7F2-CAB4EF041BB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E5FF-66B4-3B43-8D6C-B64C3E449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0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FD2A-D13A-ED40-A7F2-CAB4EF041BB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E5FF-66B4-3B43-8D6C-B64C3E449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2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FD2A-D13A-ED40-A7F2-CAB4EF041BB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E5FF-66B4-3B43-8D6C-B64C3E449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06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7437-9E52-AD41-8F5F-E0D56B4C4FE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123-7E2B-8F4E-BEF3-4DB488BC2F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03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7437-9E52-AD41-8F5F-E0D56B4C4FE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123-7E2B-8F4E-BEF3-4DB488BC2F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901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7437-9E52-AD41-8F5F-E0D56B4C4FE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123-7E2B-8F4E-BEF3-4DB488BC2F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5360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7437-9E52-AD41-8F5F-E0D56B4C4FE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123-7E2B-8F4E-BEF3-4DB488BC2F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5181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7437-9E52-AD41-8F5F-E0D56B4C4FE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123-7E2B-8F4E-BEF3-4DB488BC2F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76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7437-9E52-AD41-8F5F-E0D56B4C4FE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123-7E2B-8F4E-BEF3-4DB488BC2F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8897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7437-9E52-AD41-8F5F-E0D56B4C4FE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123-7E2B-8F4E-BEF3-4DB488BC2F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6000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7437-9E52-AD41-8F5F-E0D56B4C4FE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123-7E2B-8F4E-BEF3-4DB488BC2F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290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FD2A-D13A-ED40-A7F2-CAB4EF041BB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E5FF-66B4-3B43-8D6C-B64C3E449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29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7437-9E52-AD41-8F5F-E0D56B4C4FE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123-7E2B-8F4E-BEF3-4DB488BC2F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7613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7437-9E52-AD41-8F5F-E0D56B4C4FE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123-7E2B-8F4E-BEF3-4DB488BC2F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0670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F7437-9E52-AD41-8F5F-E0D56B4C4FE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6123-7E2B-8F4E-BEF3-4DB488BC2F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681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FD2A-D13A-ED40-A7F2-CAB4EF041BB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E5FF-66B4-3B43-8D6C-B64C3E449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8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FD2A-D13A-ED40-A7F2-CAB4EF041BB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E5FF-66B4-3B43-8D6C-B64C3E449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2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FD2A-D13A-ED40-A7F2-CAB4EF041BB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E5FF-66B4-3B43-8D6C-B64C3E449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2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FD2A-D13A-ED40-A7F2-CAB4EF041BB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E5FF-66B4-3B43-8D6C-B64C3E449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6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FD2A-D13A-ED40-A7F2-CAB4EF041BB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E5FF-66B4-3B43-8D6C-B64C3E449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0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FD2A-D13A-ED40-A7F2-CAB4EF041BB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E5FF-66B4-3B43-8D6C-B64C3E449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43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FFD2A-D13A-ED40-A7F2-CAB4EF041BB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9E5FF-66B4-3B43-8D6C-B64C3E449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17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FFD2A-D13A-ED40-A7F2-CAB4EF041BB4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9E5FF-66B4-3B43-8D6C-B64C3E449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F7437-9E52-AD41-8F5F-E0D56B4C4FE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10/18/17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86123-7E2B-8F4E-BEF3-4DB488BC2F3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851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image" Target="../media/image32.jp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8488" y="202727"/>
            <a:ext cx="7957709" cy="1938992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Three-dimensional Orographic Precipitation Enhancement </a:t>
            </a:r>
            <a:br>
              <a:rPr lang="en-US" sz="4000" dirty="0" smtClean="0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</a:br>
            <a:r>
              <a:rPr lang="en-US" sz="4000" dirty="0" smtClean="0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Observed in OLYMPEX</a:t>
            </a:r>
            <a:endParaRPr lang="en-US" sz="4000" dirty="0">
              <a:effectLst>
                <a:outerShdw blurRad="50800" dist="38100" dir="2700000" algn="tl" rotWithShape="0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8488" y="2339262"/>
            <a:ext cx="55262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R. A. Houze, Jr., </a:t>
            </a:r>
            <a:br>
              <a:rPr lang="en-US" sz="32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</a:br>
            <a:r>
              <a:rPr lang="en-US" sz="32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Angela Rowe, </a:t>
            </a:r>
            <a:br>
              <a:rPr lang="en-US" sz="32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</a:br>
            <a:r>
              <a:rPr lang="en-US" sz="32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Lynn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McMurdie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, </a:t>
            </a:r>
            <a:br>
              <a:rPr lang="en-US" sz="32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</a:br>
            <a:r>
              <a:rPr lang="en-US" sz="32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Stacy Brodzik,</a:t>
            </a:r>
          </a:p>
          <a:p>
            <a:r>
              <a:rPr lang="en-US" sz="32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Megan Chaplin </a:t>
            </a:r>
            <a:br>
              <a:rPr lang="en-US" sz="32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</a:br>
            <a:r>
              <a:rPr lang="en-US" sz="32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Joe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Zagrodnik</a:t>
            </a:r>
            <a:r>
              <a:rPr lang="en-US" sz="32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, </a:t>
            </a:r>
            <a:br>
              <a:rPr lang="en-US" sz="32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</a:br>
            <a:r>
              <a:rPr lang="en-US" sz="32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Thomas </a:t>
            </a:r>
            <a:r>
              <a:rPr lang="en-US" sz="3200" dirty="0" err="1" smtClean="0">
                <a:solidFill>
                  <a:srgbClr val="000000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Schuldt</a:t>
            </a:r>
            <a:endParaRPr lang="en-US" sz="3200" dirty="0">
              <a:solidFill>
                <a:srgbClr val="000000"/>
              </a:solidFill>
              <a:effectLst>
                <a:outerShdw blurRad="50800" dist="38100" dir="2700000" algn="tl" rotWithShape="0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8488" y="6304002"/>
            <a:ext cx="6108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5C5C5"/>
                </a:solidFill>
              </a:rPr>
              <a:t>NASA PMM Science Team Meeting, San Diego, 18 October 2017 </a:t>
            </a:r>
            <a:endParaRPr lang="en-US" dirty="0">
              <a:solidFill>
                <a:srgbClr val="C5C5C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3091" y="2955636"/>
            <a:ext cx="3378995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NOTE: This talk was prepared for the PMM Science Team Meeting but was never actually  presented.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4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27563" y="1365178"/>
            <a:ext cx="5688874" cy="5106099"/>
            <a:chOff x="1727563" y="1365178"/>
            <a:chExt cx="5688874" cy="5106099"/>
          </a:xfrm>
        </p:grpSpPr>
        <p:grpSp>
          <p:nvGrpSpPr>
            <p:cNvPr id="2" name="Group 1"/>
            <p:cNvGrpSpPr/>
            <p:nvPr/>
          </p:nvGrpSpPr>
          <p:grpSpPr>
            <a:xfrm>
              <a:off x="1727563" y="1365178"/>
              <a:ext cx="5688874" cy="5106099"/>
              <a:chOff x="376036" y="1365178"/>
              <a:chExt cx="5688874" cy="5106099"/>
            </a:xfrm>
          </p:grpSpPr>
          <p:pic>
            <p:nvPicPr>
              <p:cNvPr id="5" name="Picture 4" descr="NPOL-All_Times_diff_npol_dbz_cfad_east-west_bylevel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088"/>
              <a:stretch/>
            </p:blipFill>
            <p:spPr>
              <a:xfrm>
                <a:off x="376036" y="1769806"/>
                <a:ext cx="5688874" cy="4701471"/>
              </a:xfrm>
              <a:prstGeom prst="rect">
                <a:avLst/>
              </a:prstGeom>
              <a:ln w="38100" cmpd="sng">
                <a:noFill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940822" y="1365178"/>
                <a:ext cx="4401377" cy="461665"/>
              </a:xfrm>
              <a:prstGeom prst="rect">
                <a:avLst/>
              </a:prstGeom>
              <a:solidFill>
                <a:schemeClr val="bg1"/>
              </a:solidFill>
              <a:ln w="19050" cmpd="sng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Land – Ocean Difference CFAD</a:t>
                </a:r>
                <a:endParaRPr lang="en-US" sz="2400" dirty="0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1777991" y="1648765"/>
              <a:ext cx="473414" cy="144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629391" y="1652861"/>
              <a:ext cx="473414" cy="144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269014" y="1945251"/>
            <a:ext cx="1933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Greater frequency of higher reflectivities at all levels over </a:t>
            </a:r>
            <a:r>
              <a:rPr lang="en-US" sz="1600" dirty="0" smtClean="0"/>
              <a:t>windward slopes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2583376" y="5093902"/>
            <a:ext cx="347380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Shift to higher reflectivity near melting level (2-3 km during warm events)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693727" y="6302000"/>
            <a:ext cx="1801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Rowe et al., in prep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17950"/>
            <a:ext cx="9019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Orographic Enhancement Aloft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64947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0778" y="16792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/>
          </p:cNvPicPr>
          <p:nvPr/>
        </p:nvPicPr>
        <p:blipFill rotWithShape="1">
          <a:blip r:embed="rId3"/>
          <a:srcRect l="6705" t="4363" r="17970"/>
          <a:stretch/>
        </p:blipFill>
        <p:spPr>
          <a:xfrm>
            <a:off x="2972535" y="571656"/>
            <a:ext cx="2770632" cy="273655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9556" t="4379" r="16594"/>
          <a:stretch/>
        </p:blipFill>
        <p:spPr>
          <a:xfrm>
            <a:off x="202646" y="580930"/>
            <a:ext cx="2769532" cy="273642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8198" t="4012"/>
          <a:stretch/>
        </p:blipFill>
        <p:spPr>
          <a:xfrm>
            <a:off x="5793795" y="580930"/>
            <a:ext cx="3196112" cy="2736557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12297" y="2667046"/>
            <a:ext cx="2242621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Melting level 1.2-1.8 km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19205" y="2649062"/>
            <a:ext cx="1220306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ML &gt; 1.8 km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19886" y="2649062"/>
            <a:ext cx="1220306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ML &lt; 1.2 km</a:t>
            </a:r>
            <a:endParaRPr lang="en-US" sz="1600" b="1" dirty="0"/>
          </a:p>
        </p:txBody>
      </p:sp>
      <p:pic>
        <p:nvPicPr>
          <p:cNvPr id="13" name="Picture 12"/>
          <p:cNvPicPr>
            <a:picLocks/>
          </p:cNvPicPr>
          <p:nvPr/>
        </p:nvPicPr>
        <p:blipFill rotWithShape="1">
          <a:blip r:embed="rId6"/>
          <a:srcRect t="4145"/>
          <a:stretch/>
        </p:blipFill>
        <p:spPr>
          <a:xfrm>
            <a:off x="5795118" y="3348742"/>
            <a:ext cx="3200400" cy="2735878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t="4780" r="17847"/>
          <a:stretch/>
        </p:blipFill>
        <p:spPr>
          <a:xfrm>
            <a:off x="2999287" y="3348742"/>
            <a:ext cx="2768807" cy="2743200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15" name="Picture 14"/>
          <p:cNvPicPr>
            <a:picLocks/>
          </p:cNvPicPr>
          <p:nvPr/>
        </p:nvPicPr>
        <p:blipFill rotWithShape="1">
          <a:blip r:embed="rId8"/>
          <a:srcRect t="6592" r="17894"/>
          <a:stretch/>
        </p:blipFill>
        <p:spPr>
          <a:xfrm>
            <a:off x="217494" y="3363983"/>
            <a:ext cx="2770632" cy="2743200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166268" y="5426870"/>
            <a:ext cx="1056700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Nm stable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27301" y="5408886"/>
            <a:ext cx="1152379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Nm neutral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619886" y="5408886"/>
            <a:ext cx="1274708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Nm unstable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7680" y="107754"/>
            <a:ext cx="1731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~Pre</a:t>
            </a:r>
            <a:r>
              <a:rPr lang="en-US" sz="2400" dirty="0" smtClean="0"/>
              <a:t>-frontal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3467825" y="100034"/>
            <a:ext cx="1986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~Warm sector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76600" y="100034"/>
            <a:ext cx="1837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~Post frontal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19836" y="774542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25% of time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75732" y="742276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36% of time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00761" y="782123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39% of time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6235" y="6273816"/>
            <a:ext cx="1801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Rowe et al., in prep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7361" y="3471380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37% of time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75732" y="3479050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43% of time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00761" y="3471380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20% of time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86046" y="148284"/>
            <a:ext cx="2822583" cy="6166062"/>
          </a:xfrm>
          <a:prstGeom prst="rect">
            <a:avLst/>
          </a:prstGeom>
          <a:noFill/>
          <a:ln w="76200" cmpd="sng">
            <a:solidFill>
              <a:srgbClr val="EB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16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5" grpId="0"/>
      <p:bldP spid="20" grpId="0"/>
      <p:bldP spid="21" grpId="0"/>
      <p:bldP spid="26" grpId="0"/>
      <p:bldP spid="27" grpId="0"/>
      <p:bldP spid="28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/>
        </p:nvPicPr>
        <p:blipFill rotWithShape="1">
          <a:blip r:embed="rId3"/>
          <a:srcRect t="4651" r="17905"/>
          <a:stretch/>
        </p:blipFill>
        <p:spPr>
          <a:xfrm>
            <a:off x="2978705" y="540399"/>
            <a:ext cx="2765850" cy="2743200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17" name="Picture 16"/>
          <p:cNvPicPr>
            <a:picLocks/>
          </p:cNvPicPr>
          <p:nvPr/>
        </p:nvPicPr>
        <p:blipFill rotWithShape="1">
          <a:blip r:embed="rId4"/>
          <a:srcRect t="4515"/>
          <a:stretch/>
        </p:blipFill>
        <p:spPr>
          <a:xfrm>
            <a:off x="5771579" y="540397"/>
            <a:ext cx="3200400" cy="2743200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18" name="Picture 17"/>
          <p:cNvPicPr>
            <a:picLocks/>
          </p:cNvPicPr>
          <p:nvPr/>
        </p:nvPicPr>
        <p:blipFill rotWithShape="1">
          <a:blip r:embed="rId5"/>
          <a:srcRect t="6539" r="16356"/>
          <a:stretch/>
        </p:blipFill>
        <p:spPr>
          <a:xfrm>
            <a:off x="197955" y="540399"/>
            <a:ext cx="2765152" cy="2741792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pic>
        <p:nvPicPr>
          <p:cNvPr id="19" name="Picture 18"/>
          <p:cNvPicPr>
            <a:picLocks/>
          </p:cNvPicPr>
          <p:nvPr/>
        </p:nvPicPr>
        <p:blipFill rotWithShape="1">
          <a:blip r:embed="rId6"/>
          <a:srcRect l="9271" t="4115" r="15131"/>
          <a:stretch/>
        </p:blipFill>
        <p:spPr>
          <a:xfrm>
            <a:off x="2999576" y="3336962"/>
            <a:ext cx="2770471" cy="2743200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20" name="Picture 19"/>
          <p:cNvPicPr>
            <a:picLocks/>
          </p:cNvPicPr>
          <p:nvPr/>
        </p:nvPicPr>
        <p:blipFill rotWithShape="1">
          <a:blip r:embed="rId7"/>
          <a:srcRect l="7634" t="4053"/>
          <a:stretch/>
        </p:blipFill>
        <p:spPr>
          <a:xfrm>
            <a:off x="5785091" y="3336960"/>
            <a:ext cx="3196459" cy="2743200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21" name="Picture 20"/>
          <p:cNvPicPr>
            <a:picLocks/>
          </p:cNvPicPr>
          <p:nvPr/>
        </p:nvPicPr>
        <p:blipFill rotWithShape="1">
          <a:blip r:embed="rId8"/>
          <a:srcRect l="9319" t="5131" r="16099"/>
          <a:stretch/>
        </p:blipFill>
        <p:spPr>
          <a:xfrm>
            <a:off x="216178" y="3323451"/>
            <a:ext cx="2765658" cy="2743200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316235" y="6273816"/>
            <a:ext cx="1801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Rowe et al., in prep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0778" y="16792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1761" y="2613116"/>
            <a:ext cx="2282295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250 &lt; IVT &lt; 450 kg m</a:t>
            </a:r>
            <a:r>
              <a:rPr lang="en-US" sz="1600" b="1" baseline="30000" dirty="0"/>
              <a:t>-1</a:t>
            </a:r>
            <a:r>
              <a:rPr lang="en-US" sz="1600" b="1" dirty="0" smtClean="0"/>
              <a:t> s</a:t>
            </a:r>
            <a:r>
              <a:rPr lang="en-US" sz="1600" b="1" baseline="30000" dirty="0" smtClean="0"/>
              <a:t>-1</a:t>
            </a:r>
            <a:endParaRPr lang="en-US" sz="1600" b="1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3589501" y="2613116"/>
            <a:ext cx="1775345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IVT &gt; </a:t>
            </a:r>
            <a:r>
              <a:rPr lang="en-US" sz="1600" b="1" dirty="0"/>
              <a:t>450 kg m</a:t>
            </a:r>
            <a:r>
              <a:rPr lang="en-US" sz="1600" b="1" baseline="30000" dirty="0"/>
              <a:t>-1</a:t>
            </a:r>
            <a:r>
              <a:rPr lang="en-US" sz="1600" b="1" dirty="0"/>
              <a:t> s</a:t>
            </a:r>
            <a:r>
              <a:rPr lang="en-US" sz="1600" b="1" baseline="30000" dirty="0"/>
              <a:t>-1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63158" y="2613116"/>
            <a:ext cx="1821732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IVT &lt; 250 </a:t>
            </a:r>
            <a:r>
              <a:rPr lang="en-US" sz="1600" b="1" dirty="0"/>
              <a:t> kg m</a:t>
            </a:r>
            <a:r>
              <a:rPr lang="en-US" sz="1600" b="1" baseline="30000" dirty="0"/>
              <a:t>-1</a:t>
            </a:r>
            <a:r>
              <a:rPr lang="en-US" sz="1600" b="1" dirty="0"/>
              <a:t> s</a:t>
            </a:r>
            <a:r>
              <a:rPr lang="en-US" sz="1600" b="1" baseline="30000" dirty="0" smtClean="0"/>
              <a:t>-1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07680" y="5408886"/>
            <a:ext cx="1993154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90</a:t>
            </a:r>
            <a:r>
              <a:rPr lang="en-US" sz="1600" b="1" dirty="0"/>
              <a:t>° </a:t>
            </a:r>
            <a:r>
              <a:rPr lang="en-US" sz="1600" b="1" dirty="0" smtClean="0"/>
              <a:t>&lt; wind </a:t>
            </a:r>
            <a:r>
              <a:rPr lang="en-US" sz="1600" b="1" dirty="0"/>
              <a:t>dir. &lt; </a:t>
            </a:r>
            <a:r>
              <a:rPr lang="en-US" sz="1600" b="1" dirty="0" smtClean="0"/>
              <a:t>180</a:t>
            </a:r>
            <a:r>
              <a:rPr lang="en-US" sz="1600" b="1" dirty="0"/>
              <a:t>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82086" y="5408886"/>
            <a:ext cx="1993154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270° &lt; wind dir. &lt; 90°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07680" y="107754"/>
            <a:ext cx="1731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~Pre-frontal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67825" y="100034"/>
            <a:ext cx="1986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~Warm sector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76600" y="100034"/>
            <a:ext cx="1837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~Post frontal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19836" y="774542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20% of time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75732" y="742276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10% of time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00761" y="782123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70% of time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6235" y="6273816"/>
            <a:ext cx="1801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Rowe et al., in prep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7361" y="3471380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42% of time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75732" y="3479050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29% of time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00761" y="3471380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29% of time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986046" y="148284"/>
            <a:ext cx="2822583" cy="6166062"/>
          </a:xfrm>
          <a:prstGeom prst="rect">
            <a:avLst/>
          </a:prstGeom>
          <a:noFill/>
          <a:ln w="76200" cmpd="sng">
            <a:solidFill>
              <a:srgbClr val="EB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438764" y="5408886"/>
            <a:ext cx="2097149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180° &lt; wind dir. &lt; 270°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9644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488546" y="369006"/>
            <a:ext cx="6760633" cy="6159179"/>
            <a:chOff x="712470" y="499617"/>
            <a:chExt cx="6760633" cy="615917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t="50018"/>
            <a:stretch/>
          </p:blipFill>
          <p:spPr>
            <a:xfrm>
              <a:off x="712470" y="499617"/>
              <a:ext cx="6760633" cy="309487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488546" y="868581"/>
              <a:ext cx="246594" cy="197264"/>
            </a:xfrm>
            <a:prstGeom prst="rect">
              <a:avLst/>
            </a:prstGeom>
            <a:solidFill>
              <a:srgbClr val="E8ECE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12470" y="3514497"/>
              <a:ext cx="6760633" cy="3144299"/>
              <a:chOff x="868215" y="3340404"/>
              <a:chExt cx="6760633" cy="314429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/>
              <a:srcRect b="51971"/>
              <a:stretch/>
            </p:blipFill>
            <p:spPr>
              <a:xfrm>
                <a:off x="868215" y="3340404"/>
                <a:ext cx="6760633" cy="2973928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2"/>
              <a:srcRect t="92562"/>
              <a:stretch/>
            </p:blipFill>
            <p:spPr>
              <a:xfrm>
                <a:off x="868215" y="6024141"/>
                <a:ext cx="6760633" cy="460562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1644291" y="3747246"/>
                <a:ext cx="246594" cy="197264"/>
              </a:xfrm>
              <a:prstGeom prst="rect">
                <a:avLst/>
              </a:prstGeom>
              <a:solidFill>
                <a:srgbClr val="E8ECE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275547" y="2867398"/>
            <a:ext cx="15095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different enhancement modes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95805" y="2096790"/>
            <a:ext cx="2048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Big enhancement due to</a:t>
            </a:r>
            <a:r>
              <a:rPr lang="en-US" dirty="0"/>
              <a:t> </a:t>
            </a:r>
            <a:r>
              <a:rPr lang="en-US" dirty="0" smtClean="0"/>
              <a:t>small drop growth at low levels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95804" y="5153656"/>
            <a:ext cx="2048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enhancement at low levels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776097" y="737127"/>
            <a:ext cx="260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Upper-level enhancement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76097" y="3812792"/>
            <a:ext cx="260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Upper-level enhancement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6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 of enhancement at both upper and lower levels</a:t>
            </a:r>
            <a:endParaRPr lang="en-US" sz="3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0" y="1617523"/>
            <a:ext cx="9144000" cy="5240477"/>
            <a:chOff x="0" y="1617523"/>
            <a:chExt cx="9144000" cy="5240477"/>
          </a:xfrm>
        </p:grpSpPr>
        <p:pic>
          <p:nvPicPr>
            <p:cNvPr id="3" name="Picture 2" descr="OLYMPEX_NPOL_RHI_20151113_0212UTC_ocean224_valley54_Z_V_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14500"/>
              <a:ext cx="9144000" cy="5143500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1317837" y="1617523"/>
              <a:ext cx="2058376" cy="2786265"/>
              <a:chOff x="1317837" y="1617523"/>
              <a:chExt cx="2058376" cy="2786265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1459910" y="1617523"/>
                <a:ext cx="1774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Reflectivity (dBZ)</a:t>
                </a:r>
                <a:endParaRPr lang="en-US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317837" y="4034456"/>
                <a:ext cx="2058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Radial Velocity(dBZ)</a:t>
                </a:r>
                <a:endParaRPr lang="en-US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651378" y="1617523"/>
              <a:ext cx="2058376" cy="2786265"/>
              <a:chOff x="1317837" y="1617523"/>
              <a:chExt cx="2058376" cy="27862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459910" y="1617523"/>
                <a:ext cx="1774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Reflectivity (dBZ)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317837" y="4034456"/>
                <a:ext cx="2058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Radial Velocity(dBZ)</a:t>
                </a:r>
                <a:endParaRPr lang="en-US" dirty="0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850606" y="2132734"/>
              <a:ext cx="813902" cy="179724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25865" y="4583233"/>
              <a:ext cx="45719" cy="179724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822325" y="4565651"/>
              <a:ext cx="1381125" cy="190500"/>
            </a:xfrm>
            <a:custGeom>
              <a:avLst/>
              <a:gdLst>
                <a:gd name="connsiteX0" fmla="*/ 0 w 1381125"/>
                <a:gd name="connsiteY0" fmla="*/ 38100 h 180975"/>
                <a:gd name="connsiteX1" fmla="*/ 44450 w 1381125"/>
                <a:gd name="connsiteY1" fmla="*/ 177800 h 180975"/>
                <a:gd name="connsiteX2" fmla="*/ 682625 w 1381125"/>
                <a:gd name="connsiteY2" fmla="*/ 180975 h 180975"/>
                <a:gd name="connsiteX3" fmla="*/ 755650 w 1381125"/>
                <a:gd name="connsiteY3" fmla="*/ 149225 h 180975"/>
                <a:gd name="connsiteX4" fmla="*/ 758825 w 1381125"/>
                <a:gd name="connsiteY4" fmla="*/ 76200 h 180975"/>
                <a:gd name="connsiteX5" fmla="*/ 882650 w 1381125"/>
                <a:gd name="connsiteY5" fmla="*/ 76200 h 180975"/>
                <a:gd name="connsiteX6" fmla="*/ 885825 w 1381125"/>
                <a:gd name="connsiteY6" fmla="*/ 158750 h 180975"/>
                <a:gd name="connsiteX7" fmla="*/ 955675 w 1381125"/>
                <a:gd name="connsiteY7" fmla="*/ 165100 h 180975"/>
                <a:gd name="connsiteX8" fmla="*/ 1000125 w 1381125"/>
                <a:gd name="connsiteY8" fmla="*/ 152400 h 180975"/>
                <a:gd name="connsiteX9" fmla="*/ 1031875 w 1381125"/>
                <a:gd name="connsiteY9" fmla="*/ 149225 h 180975"/>
                <a:gd name="connsiteX10" fmla="*/ 1057275 w 1381125"/>
                <a:gd name="connsiteY10" fmla="*/ 57150 h 180975"/>
                <a:gd name="connsiteX11" fmla="*/ 1079500 w 1381125"/>
                <a:gd name="connsiteY11" fmla="*/ 98425 h 180975"/>
                <a:gd name="connsiteX12" fmla="*/ 1082675 w 1381125"/>
                <a:gd name="connsiteY12" fmla="*/ 158750 h 180975"/>
                <a:gd name="connsiteX13" fmla="*/ 1117600 w 1381125"/>
                <a:gd name="connsiteY13" fmla="*/ 155575 h 180975"/>
                <a:gd name="connsiteX14" fmla="*/ 1219200 w 1381125"/>
                <a:gd name="connsiteY14" fmla="*/ 149225 h 180975"/>
                <a:gd name="connsiteX15" fmla="*/ 1301750 w 1381125"/>
                <a:gd name="connsiteY15" fmla="*/ 155575 h 180975"/>
                <a:gd name="connsiteX16" fmla="*/ 1336675 w 1381125"/>
                <a:gd name="connsiteY16" fmla="*/ 180975 h 180975"/>
                <a:gd name="connsiteX17" fmla="*/ 1381125 w 1381125"/>
                <a:gd name="connsiteY17" fmla="*/ 0 h 180975"/>
                <a:gd name="connsiteX18" fmla="*/ 0 w 1381125"/>
                <a:gd name="connsiteY18" fmla="*/ 38100 h 180975"/>
                <a:gd name="connsiteX0" fmla="*/ 0 w 1381125"/>
                <a:gd name="connsiteY0" fmla="*/ 38100 h 180975"/>
                <a:gd name="connsiteX1" fmla="*/ 44450 w 1381125"/>
                <a:gd name="connsiteY1" fmla="*/ 177800 h 180975"/>
                <a:gd name="connsiteX2" fmla="*/ 682625 w 1381125"/>
                <a:gd name="connsiteY2" fmla="*/ 180975 h 180975"/>
                <a:gd name="connsiteX3" fmla="*/ 755650 w 1381125"/>
                <a:gd name="connsiteY3" fmla="*/ 149225 h 180975"/>
                <a:gd name="connsiteX4" fmla="*/ 758825 w 1381125"/>
                <a:gd name="connsiteY4" fmla="*/ 76200 h 180975"/>
                <a:gd name="connsiteX5" fmla="*/ 882650 w 1381125"/>
                <a:gd name="connsiteY5" fmla="*/ 76200 h 180975"/>
                <a:gd name="connsiteX6" fmla="*/ 885825 w 1381125"/>
                <a:gd name="connsiteY6" fmla="*/ 158750 h 180975"/>
                <a:gd name="connsiteX7" fmla="*/ 955675 w 1381125"/>
                <a:gd name="connsiteY7" fmla="*/ 165100 h 180975"/>
                <a:gd name="connsiteX8" fmla="*/ 1000125 w 1381125"/>
                <a:gd name="connsiteY8" fmla="*/ 152400 h 180975"/>
                <a:gd name="connsiteX9" fmla="*/ 1031875 w 1381125"/>
                <a:gd name="connsiteY9" fmla="*/ 149225 h 180975"/>
                <a:gd name="connsiteX10" fmla="*/ 1057275 w 1381125"/>
                <a:gd name="connsiteY10" fmla="*/ 57150 h 180975"/>
                <a:gd name="connsiteX11" fmla="*/ 1079500 w 1381125"/>
                <a:gd name="connsiteY11" fmla="*/ 98425 h 180975"/>
                <a:gd name="connsiteX12" fmla="*/ 1082675 w 1381125"/>
                <a:gd name="connsiteY12" fmla="*/ 158750 h 180975"/>
                <a:gd name="connsiteX13" fmla="*/ 1117600 w 1381125"/>
                <a:gd name="connsiteY13" fmla="*/ 155575 h 180975"/>
                <a:gd name="connsiteX14" fmla="*/ 1219200 w 1381125"/>
                <a:gd name="connsiteY14" fmla="*/ 136525 h 180975"/>
                <a:gd name="connsiteX15" fmla="*/ 1301750 w 1381125"/>
                <a:gd name="connsiteY15" fmla="*/ 155575 h 180975"/>
                <a:gd name="connsiteX16" fmla="*/ 1336675 w 1381125"/>
                <a:gd name="connsiteY16" fmla="*/ 180975 h 180975"/>
                <a:gd name="connsiteX17" fmla="*/ 1381125 w 1381125"/>
                <a:gd name="connsiteY17" fmla="*/ 0 h 180975"/>
                <a:gd name="connsiteX18" fmla="*/ 0 w 1381125"/>
                <a:gd name="connsiteY18" fmla="*/ 38100 h 180975"/>
                <a:gd name="connsiteX0" fmla="*/ 0 w 1381125"/>
                <a:gd name="connsiteY0" fmla="*/ 38100 h 180975"/>
                <a:gd name="connsiteX1" fmla="*/ 44450 w 1381125"/>
                <a:gd name="connsiteY1" fmla="*/ 177800 h 180975"/>
                <a:gd name="connsiteX2" fmla="*/ 682625 w 1381125"/>
                <a:gd name="connsiteY2" fmla="*/ 180975 h 180975"/>
                <a:gd name="connsiteX3" fmla="*/ 755650 w 1381125"/>
                <a:gd name="connsiteY3" fmla="*/ 149225 h 180975"/>
                <a:gd name="connsiteX4" fmla="*/ 758825 w 1381125"/>
                <a:gd name="connsiteY4" fmla="*/ 76200 h 180975"/>
                <a:gd name="connsiteX5" fmla="*/ 882650 w 1381125"/>
                <a:gd name="connsiteY5" fmla="*/ 76200 h 180975"/>
                <a:gd name="connsiteX6" fmla="*/ 885825 w 1381125"/>
                <a:gd name="connsiteY6" fmla="*/ 158750 h 180975"/>
                <a:gd name="connsiteX7" fmla="*/ 955675 w 1381125"/>
                <a:gd name="connsiteY7" fmla="*/ 165100 h 180975"/>
                <a:gd name="connsiteX8" fmla="*/ 1000125 w 1381125"/>
                <a:gd name="connsiteY8" fmla="*/ 152400 h 180975"/>
                <a:gd name="connsiteX9" fmla="*/ 1031875 w 1381125"/>
                <a:gd name="connsiteY9" fmla="*/ 149225 h 180975"/>
                <a:gd name="connsiteX10" fmla="*/ 1057275 w 1381125"/>
                <a:gd name="connsiteY10" fmla="*/ 57150 h 180975"/>
                <a:gd name="connsiteX11" fmla="*/ 1079500 w 1381125"/>
                <a:gd name="connsiteY11" fmla="*/ 98425 h 180975"/>
                <a:gd name="connsiteX12" fmla="*/ 1082675 w 1381125"/>
                <a:gd name="connsiteY12" fmla="*/ 158750 h 180975"/>
                <a:gd name="connsiteX13" fmla="*/ 1117600 w 1381125"/>
                <a:gd name="connsiteY13" fmla="*/ 155575 h 180975"/>
                <a:gd name="connsiteX14" fmla="*/ 1219200 w 1381125"/>
                <a:gd name="connsiteY14" fmla="*/ 104775 h 180975"/>
                <a:gd name="connsiteX15" fmla="*/ 1301750 w 1381125"/>
                <a:gd name="connsiteY15" fmla="*/ 155575 h 180975"/>
                <a:gd name="connsiteX16" fmla="*/ 1336675 w 1381125"/>
                <a:gd name="connsiteY16" fmla="*/ 180975 h 180975"/>
                <a:gd name="connsiteX17" fmla="*/ 1381125 w 1381125"/>
                <a:gd name="connsiteY17" fmla="*/ 0 h 180975"/>
                <a:gd name="connsiteX18" fmla="*/ 0 w 1381125"/>
                <a:gd name="connsiteY18" fmla="*/ 38100 h 180975"/>
                <a:gd name="connsiteX0" fmla="*/ 0 w 1381125"/>
                <a:gd name="connsiteY0" fmla="*/ 38100 h 180975"/>
                <a:gd name="connsiteX1" fmla="*/ 44450 w 1381125"/>
                <a:gd name="connsiteY1" fmla="*/ 177800 h 180975"/>
                <a:gd name="connsiteX2" fmla="*/ 682625 w 1381125"/>
                <a:gd name="connsiteY2" fmla="*/ 180975 h 180975"/>
                <a:gd name="connsiteX3" fmla="*/ 755650 w 1381125"/>
                <a:gd name="connsiteY3" fmla="*/ 149225 h 180975"/>
                <a:gd name="connsiteX4" fmla="*/ 758825 w 1381125"/>
                <a:gd name="connsiteY4" fmla="*/ 76200 h 180975"/>
                <a:gd name="connsiteX5" fmla="*/ 882650 w 1381125"/>
                <a:gd name="connsiteY5" fmla="*/ 76200 h 180975"/>
                <a:gd name="connsiteX6" fmla="*/ 885825 w 1381125"/>
                <a:gd name="connsiteY6" fmla="*/ 158750 h 180975"/>
                <a:gd name="connsiteX7" fmla="*/ 955675 w 1381125"/>
                <a:gd name="connsiteY7" fmla="*/ 165100 h 180975"/>
                <a:gd name="connsiteX8" fmla="*/ 1000125 w 1381125"/>
                <a:gd name="connsiteY8" fmla="*/ 152400 h 180975"/>
                <a:gd name="connsiteX9" fmla="*/ 1031875 w 1381125"/>
                <a:gd name="connsiteY9" fmla="*/ 149225 h 180975"/>
                <a:gd name="connsiteX10" fmla="*/ 1057275 w 1381125"/>
                <a:gd name="connsiteY10" fmla="*/ 57150 h 180975"/>
                <a:gd name="connsiteX11" fmla="*/ 1079500 w 1381125"/>
                <a:gd name="connsiteY11" fmla="*/ 98425 h 180975"/>
                <a:gd name="connsiteX12" fmla="*/ 1082675 w 1381125"/>
                <a:gd name="connsiteY12" fmla="*/ 158750 h 180975"/>
                <a:gd name="connsiteX13" fmla="*/ 1117600 w 1381125"/>
                <a:gd name="connsiteY13" fmla="*/ 155575 h 180975"/>
                <a:gd name="connsiteX14" fmla="*/ 1219200 w 1381125"/>
                <a:gd name="connsiteY14" fmla="*/ 158750 h 180975"/>
                <a:gd name="connsiteX15" fmla="*/ 1301750 w 1381125"/>
                <a:gd name="connsiteY15" fmla="*/ 155575 h 180975"/>
                <a:gd name="connsiteX16" fmla="*/ 1336675 w 1381125"/>
                <a:gd name="connsiteY16" fmla="*/ 180975 h 180975"/>
                <a:gd name="connsiteX17" fmla="*/ 1381125 w 1381125"/>
                <a:gd name="connsiteY17" fmla="*/ 0 h 180975"/>
                <a:gd name="connsiteX18" fmla="*/ 0 w 1381125"/>
                <a:gd name="connsiteY18" fmla="*/ 38100 h 180975"/>
                <a:gd name="connsiteX0" fmla="*/ 0 w 1381125"/>
                <a:gd name="connsiteY0" fmla="*/ 38100 h 190500"/>
                <a:gd name="connsiteX1" fmla="*/ 44450 w 1381125"/>
                <a:gd name="connsiteY1" fmla="*/ 177800 h 190500"/>
                <a:gd name="connsiteX2" fmla="*/ 682625 w 1381125"/>
                <a:gd name="connsiteY2" fmla="*/ 180975 h 190500"/>
                <a:gd name="connsiteX3" fmla="*/ 755650 w 1381125"/>
                <a:gd name="connsiteY3" fmla="*/ 149225 h 190500"/>
                <a:gd name="connsiteX4" fmla="*/ 758825 w 1381125"/>
                <a:gd name="connsiteY4" fmla="*/ 76200 h 190500"/>
                <a:gd name="connsiteX5" fmla="*/ 882650 w 1381125"/>
                <a:gd name="connsiteY5" fmla="*/ 76200 h 190500"/>
                <a:gd name="connsiteX6" fmla="*/ 882650 w 1381125"/>
                <a:gd name="connsiteY6" fmla="*/ 190500 h 190500"/>
                <a:gd name="connsiteX7" fmla="*/ 955675 w 1381125"/>
                <a:gd name="connsiteY7" fmla="*/ 165100 h 190500"/>
                <a:gd name="connsiteX8" fmla="*/ 1000125 w 1381125"/>
                <a:gd name="connsiteY8" fmla="*/ 152400 h 190500"/>
                <a:gd name="connsiteX9" fmla="*/ 1031875 w 1381125"/>
                <a:gd name="connsiteY9" fmla="*/ 149225 h 190500"/>
                <a:gd name="connsiteX10" fmla="*/ 1057275 w 1381125"/>
                <a:gd name="connsiteY10" fmla="*/ 57150 h 190500"/>
                <a:gd name="connsiteX11" fmla="*/ 1079500 w 1381125"/>
                <a:gd name="connsiteY11" fmla="*/ 98425 h 190500"/>
                <a:gd name="connsiteX12" fmla="*/ 1082675 w 1381125"/>
                <a:gd name="connsiteY12" fmla="*/ 158750 h 190500"/>
                <a:gd name="connsiteX13" fmla="*/ 1117600 w 1381125"/>
                <a:gd name="connsiteY13" fmla="*/ 155575 h 190500"/>
                <a:gd name="connsiteX14" fmla="*/ 1219200 w 1381125"/>
                <a:gd name="connsiteY14" fmla="*/ 158750 h 190500"/>
                <a:gd name="connsiteX15" fmla="*/ 1301750 w 1381125"/>
                <a:gd name="connsiteY15" fmla="*/ 155575 h 190500"/>
                <a:gd name="connsiteX16" fmla="*/ 1336675 w 1381125"/>
                <a:gd name="connsiteY16" fmla="*/ 180975 h 190500"/>
                <a:gd name="connsiteX17" fmla="*/ 1381125 w 1381125"/>
                <a:gd name="connsiteY17" fmla="*/ 0 h 190500"/>
                <a:gd name="connsiteX18" fmla="*/ 0 w 1381125"/>
                <a:gd name="connsiteY18" fmla="*/ 38100 h 190500"/>
                <a:gd name="connsiteX0" fmla="*/ 0 w 1381125"/>
                <a:gd name="connsiteY0" fmla="*/ 38100 h 190500"/>
                <a:gd name="connsiteX1" fmla="*/ 44450 w 1381125"/>
                <a:gd name="connsiteY1" fmla="*/ 177800 h 190500"/>
                <a:gd name="connsiteX2" fmla="*/ 682625 w 1381125"/>
                <a:gd name="connsiteY2" fmla="*/ 180975 h 190500"/>
                <a:gd name="connsiteX3" fmla="*/ 755650 w 1381125"/>
                <a:gd name="connsiteY3" fmla="*/ 149225 h 190500"/>
                <a:gd name="connsiteX4" fmla="*/ 758825 w 1381125"/>
                <a:gd name="connsiteY4" fmla="*/ 76200 h 190500"/>
                <a:gd name="connsiteX5" fmla="*/ 882650 w 1381125"/>
                <a:gd name="connsiteY5" fmla="*/ 76200 h 190500"/>
                <a:gd name="connsiteX6" fmla="*/ 882650 w 1381125"/>
                <a:gd name="connsiteY6" fmla="*/ 190500 h 190500"/>
                <a:gd name="connsiteX7" fmla="*/ 958850 w 1381125"/>
                <a:gd name="connsiteY7" fmla="*/ 184150 h 190500"/>
                <a:gd name="connsiteX8" fmla="*/ 1000125 w 1381125"/>
                <a:gd name="connsiteY8" fmla="*/ 152400 h 190500"/>
                <a:gd name="connsiteX9" fmla="*/ 1031875 w 1381125"/>
                <a:gd name="connsiteY9" fmla="*/ 149225 h 190500"/>
                <a:gd name="connsiteX10" fmla="*/ 1057275 w 1381125"/>
                <a:gd name="connsiteY10" fmla="*/ 57150 h 190500"/>
                <a:gd name="connsiteX11" fmla="*/ 1079500 w 1381125"/>
                <a:gd name="connsiteY11" fmla="*/ 98425 h 190500"/>
                <a:gd name="connsiteX12" fmla="*/ 1082675 w 1381125"/>
                <a:gd name="connsiteY12" fmla="*/ 158750 h 190500"/>
                <a:gd name="connsiteX13" fmla="*/ 1117600 w 1381125"/>
                <a:gd name="connsiteY13" fmla="*/ 155575 h 190500"/>
                <a:gd name="connsiteX14" fmla="*/ 1219200 w 1381125"/>
                <a:gd name="connsiteY14" fmla="*/ 158750 h 190500"/>
                <a:gd name="connsiteX15" fmla="*/ 1301750 w 1381125"/>
                <a:gd name="connsiteY15" fmla="*/ 155575 h 190500"/>
                <a:gd name="connsiteX16" fmla="*/ 1336675 w 1381125"/>
                <a:gd name="connsiteY16" fmla="*/ 180975 h 190500"/>
                <a:gd name="connsiteX17" fmla="*/ 1381125 w 1381125"/>
                <a:gd name="connsiteY17" fmla="*/ 0 h 190500"/>
                <a:gd name="connsiteX18" fmla="*/ 0 w 1381125"/>
                <a:gd name="connsiteY18" fmla="*/ 38100 h 190500"/>
                <a:gd name="connsiteX0" fmla="*/ 0 w 1381125"/>
                <a:gd name="connsiteY0" fmla="*/ 38100 h 190500"/>
                <a:gd name="connsiteX1" fmla="*/ 44450 w 1381125"/>
                <a:gd name="connsiteY1" fmla="*/ 177800 h 190500"/>
                <a:gd name="connsiteX2" fmla="*/ 682625 w 1381125"/>
                <a:gd name="connsiteY2" fmla="*/ 180975 h 190500"/>
                <a:gd name="connsiteX3" fmla="*/ 755650 w 1381125"/>
                <a:gd name="connsiteY3" fmla="*/ 149225 h 190500"/>
                <a:gd name="connsiteX4" fmla="*/ 758825 w 1381125"/>
                <a:gd name="connsiteY4" fmla="*/ 76200 h 190500"/>
                <a:gd name="connsiteX5" fmla="*/ 882650 w 1381125"/>
                <a:gd name="connsiteY5" fmla="*/ 76200 h 190500"/>
                <a:gd name="connsiteX6" fmla="*/ 882650 w 1381125"/>
                <a:gd name="connsiteY6" fmla="*/ 190500 h 190500"/>
                <a:gd name="connsiteX7" fmla="*/ 958850 w 1381125"/>
                <a:gd name="connsiteY7" fmla="*/ 184150 h 190500"/>
                <a:gd name="connsiteX8" fmla="*/ 1000125 w 1381125"/>
                <a:gd name="connsiteY8" fmla="*/ 171450 h 190500"/>
                <a:gd name="connsiteX9" fmla="*/ 1031875 w 1381125"/>
                <a:gd name="connsiteY9" fmla="*/ 149225 h 190500"/>
                <a:gd name="connsiteX10" fmla="*/ 1057275 w 1381125"/>
                <a:gd name="connsiteY10" fmla="*/ 57150 h 190500"/>
                <a:gd name="connsiteX11" fmla="*/ 1079500 w 1381125"/>
                <a:gd name="connsiteY11" fmla="*/ 98425 h 190500"/>
                <a:gd name="connsiteX12" fmla="*/ 1082675 w 1381125"/>
                <a:gd name="connsiteY12" fmla="*/ 158750 h 190500"/>
                <a:gd name="connsiteX13" fmla="*/ 1117600 w 1381125"/>
                <a:gd name="connsiteY13" fmla="*/ 155575 h 190500"/>
                <a:gd name="connsiteX14" fmla="*/ 1219200 w 1381125"/>
                <a:gd name="connsiteY14" fmla="*/ 158750 h 190500"/>
                <a:gd name="connsiteX15" fmla="*/ 1301750 w 1381125"/>
                <a:gd name="connsiteY15" fmla="*/ 155575 h 190500"/>
                <a:gd name="connsiteX16" fmla="*/ 1336675 w 1381125"/>
                <a:gd name="connsiteY16" fmla="*/ 180975 h 190500"/>
                <a:gd name="connsiteX17" fmla="*/ 1381125 w 1381125"/>
                <a:gd name="connsiteY17" fmla="*/ 0 h 190500"/>
                <a:gd name="connsiteX18" fmla="*/ 0 w 1381125"/>
                <a:gd name="connsiteY18" fmla="*/ 38100 h 190500"/>
                <a:gd name="connsiteX0" fmla="*/ 0 w 1381125"/>
                <a:gd name="connsiteY0" fmla="*/ 38100 h 190500"/>
                <a:gd name="connsiteX1" fmla="*/ 44450 w 1381125"/>
                <a:gd name="connsiteY1" fmla="*/ 177800 h 190500"/>
                <a:gd name="connsiteX2" fmla="*/ 682625 w 1381125"/>
                <a:gd name="connsiteY2" fmla="*/ 180975 h 190500"/>
                <a:gd name="connsiteX3" fmla="*/ 755650 w 1381125"/>
                <a:gd name="connsiteY3" fmla="*/ 149225 h 190500"/>
                <a:gd name="connsiteX4" fmla="*/ 758825 w 1381125"/>
                <a:gd name="connsiteY4" fmla="*/ 76200 h 190500"/>
                <a:gd name="connsiteX5" fmla="*/ 882650 w 1381125"/>
                <a:gd name="connsiteY5" fmla="*/ 76200 h 190500"/>
                <a:gd name="connsiteX6" fmla="*/ 882650 w 1381125"/>
                <a:gd name="connsiteY6" fmla="*/ 190500 h 190500"/>
                <a:gd name="connsiteX7" fmla="*/ 958850 w 1381125"/>
                <a:gd name="connsiteY7" fmla="*/ 184150 h 190500"/>
                <a:gd name="connsiteX8" fmla="*/ 1000125 w 1381125"/>
                <a:gd name="connsiteY8" fmla="*/ 171450 h 190500"/>
                <a:gd name="connsiteX9" fmla="*/ 1031875 w 1381125"/>
                <a:gd name="connsiteY9" fmla="*/ 149225 h 190500"/>
                <a:gd name="connsiteX10" fmla="*/ 1057275 w 1381125"/>
                <a:gd name="connsiteY10" fmla="*/ 57150 h 190500"/>
                <a:gd name="connsiteX11" fmla="*/ 1079500 w 1381125"/>
                <a:gd name="connsiteY11" fmla="*/ 98425 h 190500"/>
                <a:gd name="connsiteX12" fmla="*/ 1082675 w 1381125"/>
                <a:gd name="connsiteY12" fmla="*/ 158750 h 190500"/>
                <a:gd name="connsiteX13" fmla="*/ 1117600 w 1381125"/>
                <a:gd name="connsiteY13" fmla="*/ 171450 h 190500"/>
                <a:gd name="connsiteX14" fmla="*/ 1219200 w 1381125"/>
                <a:gd name="connsiteY14" fmla="*/ 158750 h 190500"/>
                <a:gd name="connsiteX15" fmla="*/ 1301750 w 1381125"/>
                <a:gd name="connsiteY15" fmla="*/ 155575 h 190500"/>
                <a:gd name="connsiteX16" fmla="*/ 1336675 w 1381125"/>
                <a:gd name="connsiteY16" fmla="*/ 180975 h 190500"/>
                <a:gd name="connsiteX17" fmla="*/ 1381125 w 1381125"/>
                <a:gd name="connsiteY17" fmla="*/ 0 h 190500"/>
                <a:gd name="connsiteX18" fmla="*/ 0 w 1381125"/>
                <a:gd name="connsiteY18" fmla="*/ 38100 h 190500"/>
                <a:gd name="connsiteX0" fmla="*/ 0 w 1381125"/>
                <a:gd name="connsiteY0" fmla="*/ 38100 h 190500"/>
                <a:gd name="connsiteX1" fmla="*/ 44450 w 1381125"/>
                <a:gd name="connsiteY1" fmla="*/ 177800 h 190500"/>
                <a:gd name="connsiteX2" fmla="*/ 682625 w 1381125"/>
                <a:gd name="connsiteY2" fmla="*/ 180975 h 190500"/>
                <a:gd name="connsiteX3" fmla="*/ 755650 w 1381125"/>
                <a:gd name="connsiteY3" fmla="*/ 149225 h 190500"/>
                <a:gd name="connsiteX4" fmla="*/ 758825 w 1381125"/>
                <a:gd name="connsiteY4" fmla="*/ 76200 h 190500"/>
                <a:gd name="connsiteX5" fmla="*/ 882650 w 1381125"/>
                <a:gd name="connsiteY5" fmla="*/ 76200 h 190500"/>
                <a:gd name="connsiteX6" fmla="*/ 882650 w 1381125"/>
                <a:gd name="connsiteY6" fmla="*/ 190500 h 190500"/>
                <a:gd name="connsiteX7" fmla="*/ 958850 w 1381125"/>
                <a:gd name="connsiteY7" fmla="*/ 184150 h 190500"/>
                <a:gd name="connsiteX8" fmla="*/ 1000125 w 1381125"/>
                <a:gd name="connsiteY8" fmla="*/ 171450 h 190500"/>
                <a:gd name="connsiteX9" fmla="*/ 1031875 w 1381125"/>
                <a:gd name="connsiteY9" fmla="*/ 149225 h 190500"/>
                <a:gd name="connsiteX10" fmla="*/ 1057275 w 1381125"/>
                <a:gd name="connsiteY10" fmla="*/ 57150 h 190500"/>
                <a:gd name="connsiteX11" fmla="*/ 1079500 w 1381125"/>
                <a:gd name="connsiteY11" fmla="*/ 98425 h 190500"/>
                <a:gd name="connsiteX12" fmla="*/ 1082675 w 1381125"/>
                <a:gd name="connsiteY12" fmla="*/ 158750 h 190500"/>
                <a:gd name="connsiteX13" fmla="*/ 1117600 w 1381125"/>
                <a:gd name="connsiteY13" fmla="*/ 171450 h 190500"/>
                <a:gd name="connsiteX14" fmla="*/ 1219200 w 1381125"/>
                <a:gd name="connsiteY14" fmla="*/ 171450 h 190500"/>
                <a:gd name="connsiteX15" fmla="*/ 1301750 w 1381125"/>
                <a:gd name="connsiteY15" fmla="*/ 155575 h 190500"/>
                <a:gd name="connsiteX16" fmla="*/ 1336675 w 1381125"/>
                <a:gd name="connsiteY16" fmla="*/ 180975 h 190500"/>
                <a:gd name="connsiteX17" fmla="*/ 1381125 w 1381125"/>
                <a:gd name="connsiteY17" fmla="*/ 0 h 190500"/>
                <a:gd name="connsiteX18" fmla="*/ 0 w 1381125"/>
                <a:gd name="connsiteY18" fmla="*/ 38100 h 190500"/>
                <a:gd name="connsiteX0" fmla="*/ 0 w 1381125"/>
                <a:gd name="connsiteY0" fmla="*/ 38100 h 190500"/>
                <a:gd name="connsiteX1" fmla="*/ 44450 w 1381125"/>
                <a:gd name="connsiteY1" fmla="*/ 177800 h 190500"/>
                <a:gd name="connsiteX2" fmla="*/ 682625 w 1381125"/>
                <a:gd name="connsiteY2" fmla="*/ 180975 h 190500"/>
                <a:gd name="connsiteX3" fmla="*/ 755650 w 1381125"/>
                <a:gd name="connsiteY3" fmla="*/ 149225 h 190500"/>
                <a:gd name="connsiteX4" fmla="*/ 758825 w 1381125"/>
                <a:gd name="connsiteY4" fmla="*/ 76200 h 190500"/>
                <a:gd name="connsiteX5" fmla="*/ 882650 w 1381125"/>
                <a:gd name="connsiteY5" fmla="*/ 76200 h 190500"/>
                <a:gd name="connsiteX6" fmla="*/ 882650 w 1381125"/>
                <a:gd name="connsiteY6" fmla="*/ 190500 h 190500"/>
                <a:gd name="connsiteX7" fmla="*/ 958850 w 1381125"/>
                <a:gd name="connsiteY7" fmla="*/ 184150 h 190500"/>
                <a:gd name="connsiteX8" fmla="*/ 1000125 w 1381125"/>
                <a:gd name="connsiteY8" fmla="*/ 171450 h 190500"/>
                <a:gd name="connsiteX9" fmla="*/ 1031875 w 1381125"/>
                <a:gd name="connsiteY9" fmla="*/ 149225 h 190500"/>
                <a:gd name="connsiteX10" fmla="*/ 1057275 w 1381125"/>
                <a:gd name="connsiteY10" fmla="*/ 57150 h 190500"/>
                <a:gd name="connsiteX11" fmla="*/ 1079500 w 1381125"/>
                <a:gd name="connsiteY11" fmla="*/ 98425 h 190500"/>
                <a:gd name="connsiteX12" fmla="*/ 1082675 w 1381125"/>
                <a:gd name="connsiteY12" fmla="*/ 158750 h 190500"/>
                <a:gd name="connsiteX13" fmla="*/ 1117600 w 1381125"/>
                <a:gd name="connsiteY13" fmla="*/ 171450 h 190500"/>
                <a:gd name="connsiteX14" fmla="*/ 1206500 w 1381125"/>
                <a:gd name="connsiteY14" fmla="*/ 146050 h 190500"/>
                <a:gd name="connsiteX15" fmla="*/ 1301750 w 1381125"/>
                <a:gd name="connsiteY15" fmla="*/ 155575 h 190500"/>
                <a:gd name="connsiteX16" fmla="*/ 1336675 w 1381125"/>
                <a:gd name="connsiteY16" fmla="*/ 180975 h 190500"/>
                <a:gd name="connsiteX17" fmla="*/ 1381125 w 1381125"/>
                <a:gd name="connsiteY17" fmla="*/ 0 h 190500"/>
                <a:gd name="connsiteX18" fmla="*/ 0 w 1381125"/>
                <a:gd name="connsiteY18" fmla="*/ 38100 h 190500"/>
                <a:gd name="connsiteX0" fmla="*/ 0 w 1381125"/>
                <a:gd name="connsiteY0" fmla="*/ 38100 h 190500"/>
                <a:gd name="connsiteX1" fmla="*/ 44450 w 1381125"/>
                <a:gd name="connsiteY1" fmla="*/ 177800 h 190500"/>
                <a:gd name="connsiteX2" fmla="*/ 682625 w 1381125"/>
                <a:gd name="connsiteY2" fmla="*/ 180975 h 190500"/>
                <a:gd name="connsiteX3" fmla="*/ 755650 w 1381125"/>
                <a:gd name="connsiteY3" fmla="*/ 149225 h 190500"/>
                <a:gd name="connsiteX4" fmla="*/ 758825 w 1381125"/>
                <a:gd name="connsiteY4" fmla="*/ 76200 h 190500"/>
                <a:gd name="connsiteX5" fmla="*/ 882650 w 1381125"/>
                <a:gd name="connsiteY5" fmla="*/ 76200 h 190500"/>
                <a:gd name="connsiteX6" fmla="*/ 882650 w 1381125"/>
                <a:gd name="connsiteY6" fmla="*/ 190500 h 190500"/>
                <a:gd name="connsiteX7" fmla="*/ 958850 w 1381125"/>
                <a:gd name="connsiteY7" fmla="*/ 184150 h 190500"/>
                <a:gd name="connsiteX8" fmla="*/ 1000125 w 1381125"/>
                <a:gd name="connsiteY8" fmla="*/ 171450 h 190500"/>
                <a:gd name="connsiteX9" fmla="*/ 1031875 w 1381125"/>
                <a:gd name="connsiteY9" fmla="*/ 149225 h 190500"/>
                <a:gd name="connsiteX10" fmla="*/ 1057275 w 1381125"/>
                <a:gd name="connsiteY10" fmla="*/ 57150 h 190500"/>
                <a:gd name="connsiteX11" fmla="*/ 1079500 w 1381125"/>
                <a:gd name="connsiteY11" fmla="*/ 98425 h 190500"/>
                <a:gd name="connsiteX12" fmla="*/ 1082675 w 1381125"/>
                <a:gd name="connsiteY12" fmla="*/ 158750 h 190500"/>
                <a:gd name="connsiteX13" fmla="*/ 1117600 w 1381125"/>
                <a:gd name="connsiteY13" fmla="*/ 180975 h 190500"/>
                <a:gd name="connsiteX14" fmla="*/ 1206500 w 1381125"/>
                <a:gd name="connsiteY14" fmla="*/ 146050 h 190500"/>
                <a:gd name="connsiteX15" fmla="*/ 1301750 w 1381125"/>
                <a:gd name="connsiteY15" fmla="*/ 155575 h 190500"/>
                <a:gd name="connsiteX16" fmla="*/ 1336675 w 1381125"/>
                <a:gd name="connsiteY16" fmla="*/ 180975 h 190500"/>
                <a:gd name="connsiteX17" fmla="*/ 1381125 w 1381125"/>
                <a:gd name="connsiteY17" fmla="*/ 0 h 190500"/>
                <a:gd name="connsiteX18" fmla="*/ 0 w 1381125"/>
                <a:gd name="connsiteY18" fmla="*/ 38100 h 19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81125" h="190500">
                  <a:moveTo>
                    <a:pt x="0" y="38100"/>
                  </a:moveTo>
                  <a:lnTo>
                    <a:pt x="44450" y="177800"/>
                  </a:lnTo>
                  <a:lnTo>
                    <a:pt x="682625" y="180975"/>
                  </a:lnTo>
                  <a:lnTo>
                    <a:pt x="755650" y="149225"/>
                  </a:lnTo>
                  <a:lnTo>
                    <a:pt x="758825" y="76200"/>
                  </a:lnTo>
                  <a:lnTo>
                    <a:pt x="882650" y="76200"/>
                  </a:lnTo>
                  <a:lnTo>
                    <a:pt x="882650" y="190500"/>
                  </a:lnTo>
                  <a:lnTo>
                    <a:pt x="958850" y="184150"/>
                  </a:lnTo>
                  <a:lnTo>
                    <a:pt x="1000125" y="171450"/>
                  </a:lnTo>
                  <a:lnTo>
                    <a:pt x="1031875" y="149225"/>
                  </a:lnTo>
                  <a:lnTo>
                    <a:pt x="1057275" y="57150"/>
                  </a:lnTo>
                  <a:lnTo>
                    <a:pt x="1079500" y="98425"/>
                  </a:lnTo>
                  <a:lnTo>
                    <a:pt x="1082675" y="158750"/>
                  </a:lnTo>
                  <a:cubicBezTo>
                    <a:pt x="1113354" y="155341"/>
                    <a:pt x="1101666" y="180975"/>
                    <a:pt x="1117600" y="180975"/>
                  </a:cubicBezTo>
                  <a:lnTo>
                    <a:pt x="1206500" y="146050"/>
                  </a:lnTo>
                  <a:lnTo>
                    <a:pt x="1301750" y="155575"/>
                  </a:lnTo>
                  <a:lnTo>
                    <a:pt x="1336675" y="180975"/>
                  </a:lnTo>
                  <a:lnTo>
                    <a:pt x="1381125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629833" y="2120900"/>
              <a:ext cx="1016000" cy="241300"/>
            </a:xfrm>
            <a:custGeom>
              <a:avLst/>
              <a:gdLst>
                <a:gd name="connsiteX0" fmla="*/ 4234 w 1016000"/>
                <a:gd name="connsiteY0" fmla="*/ 71967 h 241300"/>
                <a:gd name="connsiteX1" fmla="*/ 12700 w 1016000"/>
                <a:gd name="connsiteY1" fmla="*/ 182033 h 241300"/>
                <a:gd name="connsiteX2" fmla="*/ 152400 w 1016000"/>
                <a:gd name="connsiteY2" fmla="*/ 190500 h 241300"/>
                <a:gd name="connsiteX3" fmla="*/ 198967 w 1016000"/>
                <a:gd name="connsiteY3" fmla="*/ 127000 h 241300"/>
                <a:gd name="connsiteX4" fmla="*/ 270934 w 1016000"/>
                <a:gd name="connsiteY4" fmla="*/ 198967 h 241300"/>
                <a:gd name="connsiteX5" fmla="*/ 338667 w 1016000"/>
                <a:gd name="connsiteY5" fmla="*/ 182033 h 241300"/>
                <a:gd name="connsiteX6" fmla="*/ 338667 w 1016000"/>
                <a:gd name="connsiteY6" fmla="*/ 182033 h 241300"/>
                <a:gd name="connsiteX7" fmla="*/ 338667 w 1016000"/>
                <a:gd name="connsiteY7" fmla="*/ 182033 h 241300"/>
                <a:gd name="connsiteX8" fmla="*/ 440267 w 1016000"/>
                <a:gd name="connsiteY8" fmla="*/ 190500 h 241300"/>
                <a:gd name="connsiteX9" fmla="*/ 486834 w 1016000"/>
                <a:gd name="connsiteY9" fmla="*/ 194733 h 241300"/>
                <a:gd name="connsiteX10" fmla="*/ 524934 w 1016000"/>
                <a:gd name="connsiteY10" fmla="*/ 173567 h 241300"/>
                <a:gd name="connsiteX11" fmla="*/ 592667 w 1016000"/>
                <a:gd name="connsiteY11" fmla="*/ 194733 h 241300"/>
                <a:gd name="connsiteX12" fmla="*/ 639234 w 1016000"/>
                <a:gd name="connsiteY12" fmla="*/ 148167 h 241300"/>
                <a:gd name="connsiteX13" fmla="*/ 698500 w 1016000"/>
                <a:gd name="connsiteY13" fmla="*/ 169333 h 241300"/>
                <a:gd name="connsiteX14" fmla="*/ 698500 w 1016000"/>
                <a:gd name="connsiteY14" fmla="*/ 169333 h 241300"/>
                <a:gd name="connsiteX15" fmla="*/ 795867 w 1016000"/>
                <a:gd name="connsiteY15" fmla="*/ 207433 h 241300"/>
                <a:gd name="connsiteX16" fmla="*/ 872067 w 1016000"/>
                <a:gd name="connsiteY16" fmla="*/ 190500 h 241300"/>
                <a:gd name="connsiteX17" fmla="*/ 893234 w 1016000"/>
                <a:gd name="connsiteY17" fmla="*/ 241300 h 241300"/>
                <a:gd name="connsiteX18" fmla="*/ 1016000 w 1016000"/>
                <a:gd name="connsiteY18" fmla="*/ 80433 h 241300"/>
                <a:gd name="connsiteX19" fmla="*/ 956734 w 1016000"/>
                <a:gd name="connsiteY19" fmla="*/ 55033 h 241300"/>
                <a:gd name="connsiteX20" fmla="*/ 0 w 1016000"/>
                <a:gd name="connsiteY20" fmla="*/ 0 h 241300"/>
                <a:gd name="connsiteX21" fmla="*/ 4234 w 1016000"/>
                <a:gd name="connsiteY21" fmla="*/ 71967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16000" h="241300">
                  <a:moveTo>
                    <a:pt x="4234" y="71967"/>
                  </a:moveTo>
                  <a:lnTo>
                    <a:pt x="12700" y="182033"/>
                  </a:lnTo>
                  <a:lnTo>
                    <a:pt x="152400" y="190500"/>
                  </a:lnTo>
                  <a:lnTo>
                    <a:pt x="198967" y="127000"/>
                  </a:lnTo>
                  <a:lnTo>
                    <a:pt x="270934" y="198967"/>
                  </a:lnTo>
                  <a:lnTo>
                    <a:pt x="338667" y="182033"/>
                  </a:lnTo>
                  <a:lnTo>
                    <a:pt x="338667" y="182033"/>
                  </a:lnTo>
                  <a:lnTo>
                    <a:pt x="338667" y="182033"/>
                  </a:lnTo>
                  <a:lnTo>
                    <a:pt x="440267" y="190500"/>
                  </a:lnTo>
                  <a:lnTo>
                    <a:pt x="486834" y="194733"/>
                  </a:lnTo>
                  <a:lnTo>
                    <a:pt x="524934" y="173567"/>
                  </a:lnTo>
                  <a:lnTo>
                    <a:pt x="592667" y="194733"/>
                  </a:lnTo>
                  <a:lnTo>
                    <a:pt x="639234" y="148167"/>
                  </a:lnTo>
                  <a:lnTo>
                    <a:pt x="698500" y="169333"/>
                  </a:lnTo>
                  <a:lnTo>
                    <a:pt x="698500" y="169333"/>
                  </a:lnTo>
                  <a:lnTo>
                    <a:pt x="795867" y="207433"/>
                  </a:lnTo>
                  <a:lnTo>
                    <a:pt x="872067" y="190500"/>
                  </a:lnTo>
                  <a:lnTo>
                    <a:pt x="893234" y="241300"/>
                  </a:lnTo>
                  <a:lnTo>
                    <a:pt x="1016000" y="80433"/>
                  </a:lnTo>
                  <a:lnTo>
                    <a:pt x="956734" y="55033"/>
                  </a:lnTo>
                  <a:lnTo>
                    <a:pt x="0" y="0"/>
                  </a:lnTo>
                  <a:lnTo>
                    <a:pt x="4234" y="71967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9200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of enhancement at upper level only</a:t>
            </a:r>
            <a:endParaRPr lang="en-US" sz="32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-175" y="1617523"/>
            <a:ext cx="9144000" cy="5256519"/>
            <a:chOff x="-175" y="1617523"/>
            <a:chExt cx="9144000" cy="5256519"/>
          </a:xfrm>
        </p:grpSpPr>
        <p:pic>
          <p:nvPicPr>
            <p:cNvPr id="3" name="Picture 2" descr="OLYMPEX_NPOL_RHI_20160112_2212UTC_ocean224_valley54_Z_V_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5" y="1730542"/>
              <a:ext cx="9144000" cy="51435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459910" y="1617523"/>
              <a:ext cx="1774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Reflectivity (dBZ)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17837" y="4034456"/>
              <a:ext cx="2058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Radial Velocity(dBZ)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93451" y="1617523"/>
              <a:ext cx="17742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Reflectivity (dBZ)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51378" y="4034456"/>
              <a:ext cx="2058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Radial Velocity(dBZ)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50606" y="2132734"/>
              <a:ext cx="813902" cy="394566"/>
            </a:xfrm>
            <a:prstGeom prst="rect">
              <a:avLst/>
            </a:prstGeom>
            <a:solidFill>
              <a:srgbClr val="F6F6F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629833" y="2120900"/>
              <a:ext cx="1016000" cy="406400"/>
            </a:xfrm>
            <a:custGeom>
              <a:avLst/>
              <a:gdLst>
                <a:gd name="connsiteX0" fmla="*/ 4234 w 1016000"/>
                <a:gd name="connsiteY0" fmla="*/ 71967 h 241300"/>
                <a:gd name="connsiteX1" fmla="*/ 12700 w 1016000"/>
                <a:gd name="connsiteY1" fmla="*/ 182033 h 241300"/>
                <a:gd name="connsiteX2" fmla="*/ 152400 w 1016000"/>
                <a:gd name="connsiteY2" fmla="*/ 190500 h 241300"/>
                <a:gd name="connsiteX3" fmla="*/ 198967 w 1016000"/>
                <a:gd name="connsiteY3" fmla="*/ 127000 h 241300"/>
                <a:gd name="connsiteX4" fmla="*/ 270934 w 1016000"/>
                <a:gd name="connsiteY4" fmla="*/ 198967 h 241300"/>
                <a:gd name="connsiteX5" fmla="*/ 338667 w 1016000"/>
                <a:gd name="connsiteY5" fmla="*/ 182033 h 241300"/>
                <a:gd name="connsiteX6" fmla="*/ 338667 w 1016000"/>
                <a:gd name="connsiteY6" fmla="*/ 182033 h 241300"/>
                <a:gd name="connsiteX7" fmla="*/ 338667 w 1016000"/>
                <a:gd name="connsiteY7" fmla="*/ 182033 h 241300"/>
                <a:gd name="connsiteX8" fmla="*/ 440267 w 1016000"/>
                <a:gd name="connsiteY8" fmla="*/ 190500 h 241300"/>
                <a:gd name="connsiteX9" fmla="*/ 486834 w 1016000"/>
                <a:gd name="connsiteY9" fmla="*/ 194733 h 241300"/>
                <a:gd name="connsiteX10" fmla="*/ 524934 w 1016000"/>
                <a:gd name="connsiteY10" fmla="*/ 173567 h 241300"/>
                <a:gd name="connsiteX11" fmla="*/ 592667 w 1016000"/>
                <a:gd name="connsiteY11" fmla="*/ 194733 h 241300"/>
                <a:gd name="connsiteX12" fmla="*/ 639234 w 1016000"/>
                <a:gd name="connsiteY12" fmla="*/ 148167 h 241300"/>
                <a:gd name="connsiteX13" fmla="*/ 698500 w 1016000"/>
                <a:gd name="connsiteY13" fmla="*/ 169333 h 241300"/>
                <a:gd name="connsiteX14" fmla="*/ 698500 w 1016000"/>
                <a:gd name="connsiteY14" fmla="*/ 169333 h 241300"/>
                <a:gd name="connsiteX15" fmla="*/ 795867 w 1016000"/>
                <a:gd name="connsiteY15" fmla="*/ 207433 h 241300"/>
                <a:gd name="connsiteX16" fmla="*/ 872067 w 1016000"/>
                <a:gd name="connsiteY16" fmla="*/ 190500 h 241300"/>
                <a:gd name="connsiteX17" fmla="*/ 893234 w 1016000"/>
                <a:gd name="connsiteY17" fmla="*/ 241300 h 241300"/>
                <a:gd name="connsiteX18" fmla="*/ 1016000 w 1016000"/>
                <a:gd name="connsiteY18" fmla="*/ 80433 h 241300"/>
                <a:gd name="connsiteX19" fmla="*/ 956734 w 1016000"/>
                <a:gd name="connsiteY19" fmla="*/ 55033 h 241300"/>
                <a:gd name="connsiteX20" fmla="*/ 0 w 1016000"/>
                <a:gd name="connsiteY20" fmla="*/ 0 h 241300"/>
                <a:gd name="connsiteX21" fmla="*/ 4234 w 1016000"/>
                <a:gd name="connsiteY21" fmla="*/ 71967 h 24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16000" h="241300">
                  <a:moveTo>
                    <a:pt x="4234" y="71967"/>
                  </a:moveTo>
                  <a:lnTo>
                    <a:pt x="12700" y="182033"/>
                  </a:lnTo>
                  <a:lnTo>
                    <a:pt x="152400" y="190500"/>
                  </a:lnTo>
                  <a:lnTo>
                    <a:pt x="198967" y="127000"/>
                  </a:lnTo>
                  <a:lnTo>
                    <a:pt x="270934" y="198967"/>
                  </a:lnTo>
                  <a:lnTo>
                    <a:pt x="338667" y="182033"/>
                  </a:lnTo>
                  <a:lnTo>
                    <a:pt x="338667" y="182033"/>
                  </a:lnTo>
                  <a:lnTo>
                    <a:pt x="338667" y="182033"/>
                  </a:lnTo>
                  <a:lnTo>
                    <a:pt x="440267" y="190500"/>
                  </a:lnTo>
                  <a:lnTo>
                    <a:pt x="486834" y="194733"/>
                  </a:lnTo>
                  <a:lnTo>
                    <a:pt x="524934" y="173567"/>
                  </a:lnTo>
                  <a:lnTo>
                    <a:pt x="592667" y="194733"/>
                  </a:lnTo>
                  <a:lnTo>
                    <a:pt x="639234" y="148167"/>
                  </a:lnTo>
                  <a:lnTo>
                    <a:pt x="698500" y="169333"/>
                  </a:lnTo>
                  <a:lnTo>
                    <a:pt x="698500" y="169333"/>
                  </a:lnTo>
                  <a:lnTo>
                    <a:pt x="795867" y="207433"/>
                  </a:lnTo>
                  <a:lnTo>
                    <a:pt x="872067" y="190500"/>
                  </a:lnTo>
                  <a:lnTo>
                    <a:pt x="893234" y="241300"/>
                  </a:lnTo>
                  <a:lnTo>
                    <a:pt x="1016000" y="80433"/>
                  </a:lnTo>
                  <a:lnTo>
                    <a:pt x="956734" y="55033"/>
                  </a:lnTo>
                  <a:lnTo>
                    <a:pt x="0" y="0"/>
                  </a:lnTo>
                  <a:lnTo>
                    <a:pt x="4234" y="71967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50606" y="4521200"/>
              <a:ext cx="1486194" cy="368300"/>
            </a:xfrm>
            <a:prstGeom prst="rect">
              <a:avLst/>
            </a:prstGeom>
            <a:solidFill>
              <a:srgbClr val="F4F4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7055704" y="4533900"/>
              <a:ext cx="1308100" cy="330200"/>
            </a:xfrm>
            <a:custGeom>
              <a:avLst/>
              <a:gdLst>
                <a:gd name="connsiteX0" fmla="*/ 0 w 1308100"/>
                <a:gd name="connsiteY0" fmla="*/ 50800 h 330200"/>
                <a:gd name="connsiteX1" fmla="*/ 152400 w 1308100"/>
                <a:gd name="connsiteY1" fmla="*/ 330200 h 330200"/>
                <a:gd name="connsiteX2" fmla="*/ 317500 w 1308100"/>
                <a:gd name="connsiteY2" fmla="*/ 254000 h 330200"/>
                <a:gd name="connsiteX3" fmla="*/ 520700 w 1308100"/>
                <a:gd name="connsiteY3" fmla="*/ 190500 h 330200"/>
                <a:gd name="connsiteX4" fmla="*/ 774700 w 1308100"/>
                <a:gd name="connsiteY4" fmla="*/ 215900 h 330200"/>
                <a:gd name="connsiteX5" fmla="*/ 1130300 w 1308100"/>
                <a:gd name="connsiteY5" fmla="*/ 215900 h 330200"/>
                <a:gd name="connsiteX6" fmla="*/ 1130300 w 1308100"/>
                <a:gd name="connsiteY6" fmla="*/ 215900 h 330200"/>
                <a:gd name="connsiteX7" fmla="*/ 1308100 w 1308100"/>
                <a:gd name="connsiteY7" fmla="*/ 279400 h 330200"/>
                <a:gd name="connsiteX8" fmla="*/ 1308100 w 1308100"/>
                <a:gd name="connsiteY8" fmla="*/ 0 h 330200"/>
                <a:gd name="connsiteX9" fmla="*/ 0 w 1308100"/>
                <a:gd name="connsiteY9" fmla="*/ 50800 h 330200"/>
                <a:gd name="connsiteX0" fmla="*/ 0 w 1308100"/>
                <a:gd name="connsiteY0" fmla="*/ 50800 h 330200"/>
                <a:gd name="connsiteX1" fmla="*/ 152400 w 1308100"/>
                <a:gd name="connsiteY1" fmla="*/ 330200 h 330200"/>
                <a:gd name="connsiteX2" fmla="*/ 317500 w 1308100"/>
                <a:gd name="connsiteY2" fmla="*/ 254000 h 330200"/>
                <a:gd name="connsiteX3" fmla="*/ 520700 w 1308100"/>
                <a:gd name="connsiteY3" fmla="*/ 190500 h 330200"/>
                <a:gd name="connsiteX4" fmla="*/ 613833 w 1308100"/>
                <a:gd name="connsiteY4" fmla="*/ 194733 h 330200"/>
                <a:gd name="connsiteX5" fmla="*/ 774700 w 1308100"/>
                <a:gd name="connsiteY5" fmla="*/ 215900 h 330200"/>
                <a:gd name="connsiteX6" fmla="*/ 1130300 w 1308100"/>
                <a:gd name="connsiteY6" fmla="*/ 215900 h 330200"/>
                <a:gd name="connsiteX7" fmla="*/ 1130300 w 1308100"/>
                <a:gd name="connsiteY7" fmla="*/ 215900 h 330200"/>
                <a:gd name="connsiteX8" fmla="*/ 1308100 w 1308100"/>
                <a:gd name="connsiteY8" fmla="*/ 279400 h 330200"/>
                <a:gd name="connsiteX9" fmla="*/ 1308100 w 1308100"/>
                <a:gd name="connsiteY9" fmla="*/ 0 h 330200"/>
                <a:gd name="connsiteX10" fmla="*/ 0 w 1308100"/>
                <a:gd name="connsiteY10" fmla="*/ 50800 h 330200"/>
                <a:gd name="connsiteX0" fmla="*/ 0 w 1308100"/>
                <a:gd name="connsiteY0" fmla="*/ 50800 h 330200"/>
                <a:gd name="connsiteX1" fmla="*/ 152400 w 1308100"/>
                <a:gd name="connsiteY1" fmla="*/ 330200 h 330200"/>
                <a:gd name="connsiteX2" fmla="*/ 317500 w 1308100"/>
                <a:gd name="connsiteY2" fmla="*/ 254000 h 330200"/>
                <a:gd name="connsiteX3" fmla="*/ 520700 w 1308100"/>
                <a:gd name="connsiteY3" fmla="*/ 190500 h 330200"/>
                <a:gd name="connsiteX4" fmla="*/ 596900 w 1308100"/>
                <a:gd name="connsiteY4" fmla="*/ 224367 h 330200"/>
                <a:gd name="connsiteX5" fmla="*/ 774700 w 1308100"/>
                <a:gd name="connsiteY5" fmla="*/ 215900 h 330200"/>
                <a:gd name="connsiteX6" fmla="*/ 1130300 w 1308100"/>
                <a:gd name="connsiteY6" fmla="*/ 215900 h 330200"/>
                <a:gd name="connsiteX7" fmla="*/ 1130300 w 1308100"/>
                <a:gd name="connsiteY7" fmla="*/ 215900 h 330200"/>
                <a:gd name="connsiteX8" fmla="*/ 1308100 w 1308100"/>
                <a:gd name="connsiteY8" fmla="*/ 279400 h 330200"/>
                <a:gd name="connsiteX9" fmla="*/ 1308100 w 1308100"/>
                <a:gd name="connsiteY9" fmla="*/ 0 h 330200"/>
                <a:gd name="connsiteX10" fmla="*/ 0 w 1308100"/>
                <a:gd name="connsiteY10" fmla="*/ 50800 h 330200"/>
                <a:gd name="connsiteX0" fmla="*/ 0 w 1308100"/>
                <a:gd name="connsiteY0" fmla="*/ 50800 h 330200"/>
                <a:gd name="connsiteX1" fmla="*/ 152400 w 1308100"/>
                <a:gd name="connsiteY1" fmla="*/ 330200 h 330200"/>
                <a:gd name="connsiteX2" fmla="*/ 317500 w 1308100"/>
                <a:gd name="connsiteY2" fmla="*/ 254000 h 330200"/>
                <a:gd name="connsiteX3" fmla="*/ 520700 w 1308100"/>
                <a:gd name="connsiteY3" fmla="*/ 190500 h 330200"/>
                <a:gd name="connsiteX4" fmla="*/ 596900 w 1308100"/>
                <a:gd name="connsiteY4" fmla="*/ 224367 h 330200"/>
                <a:gd name="connsiteX5" fmla="*/ 766233 w 1308100"/>
                <a:gd name="connsiteY5" fmla="*/ 198967 h 330200"/>
                <a:gd name="connsiteX6" fmla="*/ 1130300 w 1308100"/>
                <a:gd name="connsiteY6" fmla="*/ 215900 h 330200"/>
                <a:gd name="connsiteX7" fmla="*/ 1130300 w 1308100"/>
                <a:gd name="connsiteY7" fmla="*/ 215900 h 330200"/>
                <a:gd name="connsiteX8" fmla="*/ 1308100 w 1308100"/>
                <a:gd name="connsiteY8" fmla="*/ 279400 h 330200"/>
                <a:gd name="connsiteX9" fmla="*/ 1308100 w 1308100"/>
                <a:gd name="connsiteY9" fmla="*/ 0 h 330200"/>
                <a:gd name="connsiteX10" fmla="*/ 0 w 1308100"/>
                <a:gd name="connsiteY10" fmla="*/ 50800 h 330200"/>
                <a:gd name="connsiteX0" fmla="*/ 0 w 1308100"/>
                <a:gd name="connsiteY0" fmla="*/ 50800 h 330200"/>
                <a:gd name="connsiteX1" fmla="*/ 152400 w 1308100"/>
                <a:gd name="connsiteY1" fmla="*/ 330200 h 330200"/>
                <a:gd name="connsiteX2" fmla="*/ 317500 w 1308100"/>
                <a:gd name="connsiteY2" fmla="*/ 254000 h 330200"/>
                <a:gd name="connsiteX3" fmla="*/ 520700 w 1308100"/>
                <a:gd name="connsiteY3" fmla="*/ 190500 h 330200"/>
                <a:gd name="connsiteX4" fmla="*/ 596900 w 1308100"/>
                <a:gd name="connsiteY4" fmla="*/ 224367 h 330200"/>
                <a:gd name="connsiteX5" fmla="*/ 766233 w 1308100"/>
                <a:gd name="connsiteY5" fmla="*/ 198967 h 330200"/>
                <a:gd name="connsiteX6" fmla="*/ 1130300 w 1308100"/>
                <a:gd name="connsiteY6" fmla="*/ 215900 h 330200"/>
                <a:gd name="connsiteX7" fmla="*/ 1130300 w 1308100"/>
                <a:gd name="connsiteY7" fmla="*/ 215900 h 330200"/>
                <a:gd name="connsiteX8" fmla="*/ 1210734 w 1308100"/>
                <a:gd name="connsiteY8" fmla="*/ 296333 h 330200"/>
                <a:gd name="connsiteX9" fmla="*/ 1308100 w 1308100"/>
                <a:gd name="connsiteY9" fmla="*/ 0 h 330200"/>
                <a:gd name="connsiteX10" fmla="*/ 0 w 1308100"/>
                <a:gd name="connsiteY10" fmla="*/ 50800 h 330200"/>
                <a:gd name="connsiteX0" fmla="*/ 0 w 1308100"/>
                <a:gd name="connsiteY0" fmla="*/ 50800 h 330200"/>
                <a:gd name="connsiteX1" fmla="*/ 152400 w 1308100"/>
                <a:gd name="connsiteY1" fmla="*/ 330200 h 330200"/>
                <a:gd name="connsiteX2" fmla="*/ 317500 w 1308100"/>
                <a:gd name="connsiteY2" fmla="*/ 254000 h 330200"/>
                <a:gd name="connsiteX3" fmla="*/ 520700 w 1308100"/>
                <a:gd name="connsiteY3" fmla="*/ 190500 h 330200"/>
                <a:gd name="connsiteX4" fmla="*/ 596900 w 1308100"/>
                <a:gd name="connsiteY4" fmla="*/ 224367 h 330200"/>
                <a:gd name="connsiteX5" fmla="*/ 766233 w 1308100"/>
                <a:gd name="connsiteY5" fmla="*/ 198967 h 330200"/>
                <a:gd name="connsiteX6" fmla="*/ 1130300 w 1308100"/>
                <a:gd name="connsiteY6" fmla="*/ 215900 h 330200"/>
                <a:gd name="connsiteX7" fmla="*/ 1130300 w 1308100"/>
                <a:gd name="connsiteY7" fmla="*/ 215900 h 330200"/>
                <a:gd name="connsiteX8" fmla="*/ 1210734 w 1308100"/>
                <a:gd name="connsiteY8" fmla="*/ 296333 h 330200"/>
                <a:gd name="connsiteX9" fmla="*/ 1308100 w 1308100"/>
                <a:gd name="connsiteY9" fmla="*/ 0 h 330200"/>
                <a:gd name="connsiteX10" fmla="*/ 0 w 1308100"/>
                <a:gd name="connsiteY10" fmla="*/ 50800 h 330200"/>
                <a:gd name="connsiteX0" fmla="*/ 0 w 1308100"/>
                <a:gd name="connsiteY0" fmla="*/ 50800 h 330200"/>
                <a:gd name="connsiteX1" fmla="*/ 152400 w 1308100"/>
                <a:gd name="connsiteY1" fmla="*/ 330200 h 330200"/>
                <a:gd name="connsiteX2" fmla="*/ 317500 w 1308100"/>
                <a:gd name="connsiteY2" fmla="*/ 254000 h 330200"/>
                <a:gd name="connsiteX3" fmla="*/ 520700 w 1308100"/>
                <a:gd name="connsiteY3" fmla="*/ 190500 h 330200"/>
                <a:gd name="connsiteX4" fmla="*/ 596900 w 1308100"/>
                <a:gd name="connsiteY4" fmla="*/ 224367 h 330200"/>
                <a:gd name="connsiteX5" fmla="*/ 766233 w 1308100"/>
                <a:gd name="connsiteY5" fmla="*/ 198967 h 330200"/>
                <a:gd name="connsiteX6" fmla="*/ 902963 w 1308100"/>
                <a:gd name="connsiteY6" fmla="*/ 198967 h 330200"/>
                <a:gd name="connsiteX7" fmla="*/ 1130300 w 1308100"/>
                <a:gd name="connsiteY7" fmla="*/ 215900 h 330200"/>
                <a:gd name="connsiteX8" fmla="*/ 1130300 w 1308100"/>
                <a:gd name="connsiteY8" fmla="*/ 215900 h 330200"/>
                <a:gd name="connsiteX9" fmla="*/ 1210734 w 1308100"/>
                <a:gd name="connsiteY9" fmla="*/ 296333 h 330200"/>
                <a:gd name="connsiteX10" fmla="*/ 1308100 w 1308100"/>
                <a:gd name="connsiteY10" fmla="*/ 0 h 330200"/>
                <a:gd name="connsiteX11" fmla="*/ 0 w 1308100"/>
                <a:gd name="connsiteY11" fmla="*/ 50800 h 330200"/>
                <a:gd name="connsiteX0" fmla="*/ 0 w 1308100"/>
                <a:gd name="connsiteY0" fmla="*/ 50800 h 330200"/>
                <a:gd name="connsiteX1" fmla="*/ 152400 w 1308100"/>
                <a:gd name="connsiteY1" fmla="*/ 330200 h 330200"/>
                <a:gd name="connsiteX2" fmla="*/ 317500 w 1308100"/>
                <a:gd name="connsiteY2" fmla="*/ 254000 h 330200"/>
                <a:gd name="connsiteX3" fmla="*/ 520700 w 1308100"/>
                <a:gd name="connsiteY3" fmla="*/ 190500 h 330200"/>
                <a:gd name="connsiteX4" fmla="*/ 596900 w 1308100"/>
                <a:gd name="connsiteY4" fmla="*/ 224367 h 330200"/>
                <a:gd name="connsiteX5" fmla="*/ 766233 w 1308100"/>
                <a:gd name="connsiteY5" fmla="*/ 198967 h 330200"/>
                <a:gd name="connsiteX6" fmla="*/ 902963 w 1308100"/>
                <a:gd name="connsiteY6" fmla="*/ 237067 h 330200"/>
                <a:gd name="connsiteX7" fmla="*/ 1130300 w 1308100"/>
                <a:gd name="connsiteY7" fmla="*/ 215900 h 330200"/>
                <a:gd name="connsiteX8" fmla="*/ 1130300 w 1308100"/>
                <a:gd name="connsiteY8" fmla="*/ 215900 h 330200"/>
                <a:gd name="connsiteX9" fmla="*/ 1210734 w 1308100"/>
                <a:gd name="connsiteY9" fmla="*/ 296333 h 330200"/>
                <a:gd name="connsiteX10" fmla="*/ 1308100 w 1308100"/>
                <a:gd name="connsiteY10" fmla="*/ 0 h 330200"/>
                <a:gd name="connsiteX11" fmla="*/ 0 w 1308100"/>
                <a:gd name="connsiteY11" fmla="*/ 50800 h 330200"/>
                <a:gd name="connsiteX0" fmla="*/ 0 w 1308100"/>
                <a:gd name="connsiteY0" fmla="*/ 50800 h 330200"/>
                <a:gd name="connsiteX1" fmla="*/ 152400 w 1308100"/>
                <a:gd name="connsiteY1" fmla="*/ 330200 h 330200"/>
                <a:gd name="connsiteX2" fmla="*/ 317500 w 1308100"/>
                <a:gd name="connsiteY2" fmla="*/ 254000 h 330200"/>
                <a:gd name="connsiteX3" fmla="*/ 520700 w 1308100"/>
                <a:gd name="connsiteY3" fmla="*/ 190500 h 330200"/>
                <a:gd name="connsiteX4" fmla="*/ 596900 w 1308100"/>
                <a:gd name="connsiteY4" fmla="*/ 224367 h 330200"/>
                <a:gd name="connsiteX5" fmla="*/ 766233 w 1308100"/>
                <a:gd name="connsiteY5" fmla="*/ 198967 h 330200"/>
                <a:gd name="connsiteX6" fmla="*/ 902963 w 1308100"/>
                <a:gd name="connsiteY6" fmla="*/ 237067 h 330200"/>
                <a:gd name="connsiteX7" fmla="*/ 1130300 w 1308100"/>
                <a:gd name="connsiteY7" fmla="*/ 215900 h 330200"/>
                <a:gd name="connsiteX8" fmla="*/ 1121833 w 1308100"/>
                <a:gd name="connsiteY8" fmla="*/ 190500 h 330200"/>
                <a:gd name="connsiteX9" fmla="*/ 1210734 w 1308100"/>
                <a:gd name="connsiteY9" fmla="*/ 296333 h 330200"/>
                <a:gd name="connsiteX10" fmla="*/ 1308100 w 1308100"/>
                <a:gd name="connsiteY10" fmla="*/ 0 h 330200"/>
                <a:gd name="connsiteX11" fmla="*/ 0 w 1308100"/>
                <a:gd name="connsiteY11" fmla="*/ 50800 h 330200"/>
                <a:gd name="connsiteX0" fmla="*/ 0 w 1308100"/>
                <a:gd name="connsiteY0" fmla="*/ 50800 h 330200"/>
                <a:gd name="connsiteX1" fmla="*/ 152400 w 1308100"/>
                <a:gd name="connsiteY1" fmla="*/ 330200 h 330200"/>
                <a:gd name="connsiteX2" fmla="*/ 317500 w 1308100"/>
                <a:gd name="connsiteY2" fmla="*/ 254000 h 330200"/>
                <a:gd name="connsiteX3" fmla="*/ 520700 w 1308100"/>
                <a:gd name="connsiteY3" fmla="*/ 220133 h 330200"/>
                <a:gd name="connsiteX4" fmla="*/ 596900 w 1308100"/>
                <a:gd name="connsiteY4" fmla="*/ 224367 h 330200"/>
                <a:gd name="connsiteX5" fmla="*/ 766233 w 1308100"/>
                <a:gd name="connsiteY5" fmla="*/ 198967 h 330200"/>
                <a:gd name="connsiteX6" fmla="*/ 902963 w 1308100"/>
                <a:gd name="connsiteY6" fmla="*/ 237067 h 330200"/>
                <a:gd name="connsiteX7" fmla="*/ 1130300 w 1308100"/>
                <a:gd name="connsiteY7" fmla="*/ 215900 h 330200"/>
                <a:gd name="connsiteX8" fmla="*/ 1121833 w 1308100"/>
                <a:gd name="connsiteY8" fmla="*/ 190500 h 330200"/>
                <a:gd name="connsiteX9" fmla="*/ 1210734 w 1308100"/>
                <a:gd name="connsiteY9" fmla="*/ 296333 h 330200"/>
                <a:gd name="connsiteX10" fmla="*/ 1308100 w 1308100"/>
                <a:gd name="connsiteY10" fmla="*/ 0 h 330200"/>
                <a:gd name="connsiteX11" fmla="*/ 0 w 1308100"/>
                <a:gd name="connsiteY11" fmla="*/ 50800 h 330200"/>
                <a:gd name="connsiteX0" fmla="*/ 0 w 1308100"/>
                <a:gd name="connsiteY0" fmla="*/ 50800 h 330200"/>
                <a:gd name="connsiteX1" fmla="*/ 152400 w 1308100"/>
                <a:gd name="connsiteY1" fmla="*/ 330200 h 330200"/>
                <a:gd name="connsiteX2" fmla="*/ 317500 w 1308100"/>
                <a:gd name="connsiteY2" fmla="*/ 254000 h 330200"/>
                <a:gd name="connsiteX3" fmla="*/ 520700 w 1308100"/>
                <a:gd name="connsiteY3" fmla="*/ 220133 h 330200"/>
                <a:gd name="connsiteX4" fmla="*/ 596900 w 1308100"/>
                <a:gd name="connsiteY4" fmla="*/ 224367 h 330200"/>
                <a:gd name="connsiteX5" fmla="*/ 766233 w 1308100"/>
                <a:gd name="connsiteY5" fmla="*/ 198967 h 330200"/>
                <a:gd name="connsiteX6" fmla="*/ 902963 w 1308100"/>
                <a:gd name="connsiteY6" fmla="*/ 237067 h 330200"/>
                <a:gd name="connsiteX7" fmla="*/ 1004563 w 1308100"/>
                <a:gd name="connsiteY7" fmla="*/ 220133 h 330200"/>
                <a:gd name="connsiteX8" fmla="*/ 1130300 w 1308100"/>
                <a:gd name="connsiteY8" fmla="*/ 215900 h 330200"/>
                <a:gd name="connsiteX9" fmla="*/ 1121833 w 1308100"/>
                <a:gd name="connsiteY9" fmla="*/ 190500 h 330200"/>
                <a:gd name="connsiteX10" fmla="*/ 1210734 w 1308100"/>
                <a:gd name="connsiteY10" fmla="*/ 296333 h 330200"/>
                <a:gd name="connsiteX11" fmla="*/ 1308100 w 1308100"/>
                <a:gd name="connsiteY11" fmla="*/ 0 h 330200"/>
                <a:gd name="connsiteX12" fmla="*/ 0 w 1308100"/>
                <a:gd name="connsiteY12" fmla="*/ 50800 h 330200"/>
                <a:gd name="connsiteX0" fmla="*/ 0 w 1308100"/>
                <a:gd name="connsiteY0" fmla="*/ 50800 h 330200"/>
                <a:gd name="connsiteX1" fmla="*/ 68996 w 1308100"/>
                <a:gd name="connsiteY1" fmla="*/ 190500 h 330200"/>
                <a:gd name="connsiteX2" fmla="*/ 152400 w 1308100"/>
                <a:gd name="connsiteY2" fmla="*/ 330200 h 330200"/>
                <a:gd name="connsiteX3" fmla="*/ 317500 w 1308100"/>
                <a:gd name="connsiteY3" fmla="*/ 254000 h 330200"/>
                <a:gd name="connsiteX4" fmla="*/ 520700 w 1308100"/>
                <a:gd name="connsiteY4" fmla="*/ 220133 h 330200"/>
                <a:gd name="connsiteX5" fmla="*/ 596900 w 1308100"/>
                <a:gd name="connsiteY5" fmla="*/ 224367 h 330200"/>
                <a:gd name="connsiteX6" fmla="*/ 766233 w 1308100"/>
                <a:gd name="connsiteY6" fmla="*/ 198967 h 330200"/>
                <a:gd name="connsiteX7" fmla="*/ 902963 w 1308100"/>
                <a:gd name="connsiteY7" fmla="*/ 237067 h 330200"/>
                <a:gd name="connsiteX8" fmla="*/ 1004563 w 1308100"/>
                <a:gd name="connsiteY8" fmla="*/ 220133 h 330200"/>
                <a:gd name="connsiteX9" fmla="*/ 1130300 w 1308100"/>
                <a:gd name="connsiteY9" fmla="*/ 215900 h 330200"/>
                <a:gd name="connsiteX10" fmla="*/ 1121833 w 1308100"/>
                <a:gd name="connsiteY10" fmla="*/ 190500 h 330200"/>
                <a:gd name="connsiteX11" fmla="*/ 1210734 w 1308100"/>
                <a:gd name="connsiteY11" fmla="*/ 296333 h 330200"/>
                <a:gd name="connsiteX12" fmla="*/ 1308100 w 1308100"/>
                <a:gd name="connsiteY12" fmla="*/ 0 h 330200"/>
                <a:gd name="connsiteX13" fmla="*/ 0 w 1308100"/>
                <a:gd name="connsiteY13" fmla="*/ 50800 h 330200"/>
                <a:gd name="connsiteX0" fmla="*/ 0 w 1308100"/>
                <a:gd name="connsiteY0" fmla="*/ 50800 h 330200"/>
                <a:gd name="connsiteX1" fmla="*/ 68996 w 1308100"/>
                <a:gd name="connsiteY1" fmla="*/ 190500 h 330200"/>
                <a:gd name="connsiteX2" fmla="*/ 47829 w 1308100"/>
                <a:gd name="connsiteY2" fmla="*/ 203200 h 330200"/>
                <a:gd name="connsiteX3" fmla="*/ 152400 w 1308100"/>
                <a:gd name="connsiteY3" fmla="*/ 330200 h 330200"/>
                <a:gd name="connsiteX4" fmla="*/ 317500 w 1308100"/>
                <a:gd name="connsiteY4" fmla="*/ 254000 h 330200"/>
                <a:gd name="connsiteX5" fmla="*/ 520700 w 1308100"/>
                <a:gd name="connsiteY5" fmla="*/ 220133 h 330200"/>
                <a:gd name="connsiteX6" fmla="*/ 596900 w 1308100"/>
                <a:gd name="connsiteY6" fmla="*/ 224367 h 330200"/>
                <a:gd name="connsiteX7" fmla="*/ 766233 w 1308100"/>
                <a:gd name="connsiteY7" fmla="*/ 198967 h 330200"/>
                <a:gd name="connsiteX8" fmla="*/ 902963 w 1308100"/>
                <a:gd name="connsiteY8" fmla="*/ 237067 h 330200"/>
                <a:gd name="connsiteX9" fmla="*/ 1004563 w 1308100"/>
                <a:gd name="connsiteY9" fmla="*/ 220133 h 330200"/>
                <a:gd name="connsiteX10" fmla="*/ 1130300 w 1308100"/>
                <a:gd name="connsiteY10" fmla="*/ 215900 h 330200"/>
                <a:gd name="connsiteX11" fmla="*/ 1121833 w 1308100"/>
                <a:gd name="connsiteY11" fmla="*/ 190500 h 330200"/>
                <a:gd name="connsiteX12" fmla="*/ 1210734 w 1308100"/>
                <a:gd name="connsiteY12" fmla="*/ 296333 h 330200"/>
                <a:gd name="connsiteX13" fmla="*/ 1308100 w 1308100"/>
                <a:gd name="connsiteY13" fmla="*/ 0 h 330200"/>
                <a:gd name="connsiteX14" fmla="*/ 0 w 1308100"/>
                <a:gd name="connsiteY14" fmla="*/ 50800 h 330200"/>
                <a:gd name="connsiteX0" fmla="*/ 0 w 1308100"/>
                <a:gd name="connsiteY0" fmla="*/ 50800 h 330200"/>
                <a:gd name="connsiteX1" fmla="*/ 30896 w 1308100"/>
                <a:gd name="connsiteY1" fmla="*/ 152400 h 330200"/>
                <a:gd name="connsiteX2" fmla="*/ 47829 w 1308100"/>
                <a:gd name="connsiteY2" fmla="*/ 203200 h 330200"/>
                <a:gd name="connsiteX3" fmla="*/ 152400 w 1308100"/>
                <a:gd name="connsiteY3" fmla="*/ 330200 h 330200"/>
                <a:gd name="connsiteX4" fmla="*/ 317500 w 1308100"/>
                <a:gd name="connsiteY4" fmla="*/ 254000 h 330200"/>
                <a:gd name="connsiteX5" fmla="*/ 520700 w 1308100"/>
                <a:gd name="connsiteY5" fmla="*/ 220133 h 330200"/>
                <a:gd name="connsiteX6" fmla="*/ 596900 w 1308100"/>
                <a:gd name="connsiteY6" fmla="*/ 224367 h 330200"/>
                <a:gd name="connsiteX7" fmla="*/ 766233 w 1308100"/>
                <a:gd name="connsiteY7" fmla="*/ 198967 h 330200"/>
                <a:gd name="connsiteX8" fmla="*/ 902963 w 1308100"/>
                <a:gd name="connsiteY8" fmla="*/ 237067 h 330200"/>
                <a:gd name="connsiteX9" fmla="*/ 1004563 w 1308100"/>
                <a:gd name="connsiteY9" fmla="*/ 220133 h 330200"/>
                <a:gd name="connsiteX10" fmla="*/ 1130300 w 1308100"/>
                <a:gd name="connsiteY10" fmla="*/ 215900 h 330200"/>
                <a:gd name="connsiteX11" fmla="*/ 1121833 w 1308100"/>
                <a:gd name="connsiteY11" fmla="*/ 190500 h 330200"/>
                <a:gd name="connsiteX12" fmla="*/ 1210734 w 1308100"/>
                <a:gd name="connsiteY12" fmla="*/ 296333 h 330200"/>
                <a:gd name="connsiteX13" fmla="*/ 1308100 w 1308100"/>
                <a:gd name="connsiteY13" fmla="*/ 0 h 330200"/>
                <a:gd name="connsiteX14" fmla="*/ 0 w 1308100"/>
                <a:gd name="connsiteY14" fmla="*/ 50800 h 330200"/>
                <a:gd name="connsiteX0" fmla="*/ 0 w 1308100"/>
                <a:gd name="connsiteY0" fmla="*/ 50800 h 330200"/>
                <a:gd name="connsiteX1" fmla="*/ 30896 w 1308100"/>
                <a:gd name="connsiteY1" fmla="*/ 152400 h 330200"/>
                <a:gd name="connsiteX2" fmla="*/ 47829 w 1308100"/>
                <a:gd name="connsiteY2" fmla="*/ 203200 h 330200"/>
                <a:gd name="connsiteX3" fmla="*/ 152400 w 1308100"/>
                <a:gd name="connsiteY3" fmla="*/ 330200 h 330200"/>
                <a:gd name="connsiteX4" fmla="*/ 317500 w 1308100"/>
                <a:gd name="connsiteY4" fmla="*/ 254000 h 330200"/>
                <a:gd name="connsiteX5" fmla="*/ 520700 w 1308100"/>
                <a:gd name="connsiteY5" fmla="*/ 220133 h 330200"/>
                <a:gd name="connsiteX6" fmla="*/ 596900 w 1308100"/>
                <a:gd name="connsiteY6" fmla="*/ 224367 h 330200"/>
                <a:gd name="connsiteX7" fmla="*/ 766233 w 1308100"/>
                <a:gd name="connsiteY7" fmla="*/ 198967 h 330200"/>
                <a:gd name="connsiteX8" fmla="*/ 902963 w 1308100"/>
                <a:gd name="connsiteY8" fmla="*/ 237067 h 330200"/>
                <a:gd name="connsiteX9" fmla="*/ 1004563 w 1308100"/>
                <a:gd name="connsiteY9" fmla="*/ 220133 h 330200"/>
                <a:gd name="connsiteX10" fmla="*/ 1185334 w 1308100"/>
                <a:gd name="connsiteY10" fmla="*/ 266700 h 330200"/>
                <a:gd name="connsiteX11" fmla="*/ 1121833 w 1308100"/>
                <a:gd name="connsiteY11" fmla="*/ 190500 h 330200"/>
                <a:gd name="connsiteX12" fmla="*/ 1210734 w 1308100"/>
                <a:gd name="connsiteY12" fmla="*/ 296333 h 330200"/>
                <a:gd name="connsiteX13" fmla="*/ 1308100 w 1308100"/>
                <a:gd name="connsiteY13" fmla="*/ 0 h 330200"/>
                <a:gd name="connsiteX14" fmla="*/ 0 w 1308100"/>
                <a:gd name="connsiteY14" fmla="*/ 50800 h 330200"/>
                <a:gd name="connsiteX0" fmla="*/ 0 w 1308100"/>
                <a:gd name="connsiteY0" fmla="*/ 50800 h 330200"/>
                <a:gd name="connsiteX1" fmla="*/ 30896 w 1308100"/>
                <a:gd name="connsiteY1" fmla="*/ 152400 h 330200"/>
                <a:gd name="connsiteX2" fmla="*/ 47829 w 1308100"/>
                <a:gd name="connsiteY2" fmla="*/ 203200 h 330200"/>
                <a:gd name="connsiteX3" fmla="*/ 152400 w 1308100"/>
                <a:gd name="connsiteY3" fmla="*/ 330200 h 330200"/>
                <a:gd name="connsiteX4" fmla="*/ 317500 w 1308100"/>
                <a:gd name="connsiteY4" fmla="*/ 254000 h 330200"/>
                <a:gd name="connsiteX5" fmla="*/ 520700 w 1308100"/>
                <a:gd name="connsiteY5" fmla="*/ 220133 h 330200"/>
                <a:gd name="connsiteX6" fmla="*/ 596900 w 1308100"/>
                <a:gd name="connsiteY6" fmla="*/ 224367 h 330200"/>
                <a:gd name="connsiteX7" fmla="*/ 766233 w 1308100"/>
                <a:gd name="connsiteY7" fmla="*/ 198967 h 330200"/>
                <a:gd name="connsiteX8" fmla="*/ 902963 w 1308100"/>
                <a:gd name="connsiteY8" fmla="*/ 237067 h 330200"/>
                <a:gd name="connsiteX9" fmla="*/ 1004563 w 1308100"/>
                <a:gd name="connsiteY9" fmla="*/ 220133 h 330200"/>
                <a:gd name="connsiteX10" fmla="*/ 1185334 w 1308100"/>
                <a:gd name="connsiteY10" fmla="*/ 266700 h 330200"/>
                <a:gd name="connsiteX11" fmla="*/ 1210734 w 1308100"/>
                <a:gd name="connsiteY11" fmla="*/ 296333 h 330200"/>
                <a:gd name="connsiteX12" fmla="*/ 1308100 w 1308100"/>
                <a:gd name="connsiteY12" fmla="*/ 0 h 330200"/>
                <a:gd name="connsiteX13" fmla="*/ 0 w 1308100"/>
                <a:gd name="connsiteY13" fmla="*/ 5080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8100" h="330200">
                  <a:moveTo>
                    <a:pt x="0" y="50800"/>
                  </a:moveTo>
                  <a:lnTo>
                    <a:pt x="30896" y="152400"/>
                  </a:lnTo>
                  <a:cubicBezTo>
                    <a:pt x="33718" y="156633"/>
                    <a:pt x="45007" y="198967"/>
                    <a:pt x="47829" y="203200"/>
                  </a:cubicBezTo>
                  <a:lnTo>
                    <a:pt x="152400" y="330200"/>
                  </a:lnTo>
                  <a:lnTo>
                    <a:pt x="317500" y="254000"/>
                  </a:lnTo>
                  <a:lnTo>
                    <a:pt x="520700" y="220133"/>
                  </a:lnTo>
                  <a:lnTo>
                    <a:pt x="596900" y="224367"/>
                  </a:lnTo>
                  <a:lnTo>
                    <a:pt x="766233" y="198967"/>
                  </a:lnTo>
                  <a:lnTo>
                    <a:pt x="902963" y="237067"/>
                  </a:lnTo>
                  <a:cubicBezTo>
                    <a:pt x="942685" y="240595"/>
                    <a:pt x="966674" y="223661"/>
                    <a:pt x="1004563" y="220133"/>
                  </a:cubicBezTo>
                  <a:cubicBezTo>
                    <a:pt x="1042452" y="216605"/>
                    <a:pt x="1150972" y="254000"/>
                    <a:pt x="1185334" y="266700"/>
                  </a:cubicBezTo>
                  <a:cubicBezTo>
                    <a:pt x="1219696" y="279400"/>
                    <a:pt x="1190273" y="340783"/>
                    <a:pt x="1210734" y="296333"/>
                  </a:cubicBezTo>
                  <a:cubicBezTo>
                    <a:pt x="1357489" y="197555"/>
                    <a:pt x="1275645" y="98778"/>
                    <a:pt x="1308100" y="0"/>
                  </a:cubicBezTo>
                  <a:lnTo>
                    <a:pt x="0" y="5080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6561667" y="2112433"/>
              <a:ext cx="1744133" cy="262467"/>
            </a:xfrm>
            <a:custGeom>
              <a:avLst/>
              <a:gdLst>
                <a:gd name="connsiteX0" fmla="*/ 0 w 1744133"/>
                <a:gd name="connsiteY0" fmla="*/ 84667 h 262467"/>
                <a:gd name="connsiteX1" fmla="*/ 12700 w 1744133"/>
                <a:gd name="connsiteY1" fmla="*/ 245534 h 262467"/>
                <a:gd name="connsiteX2" fmla="*/ 139700 w 1744133"/>
                <a:gd name="connsiteY2" fmla="*/ 198967 h 262467"/>
                <a:gd name="connsiteX3" fmla="*/ 186266 w 1744133"/>
                <a:gd name="connsiteY3" fmla="*/ 194734 h 262467"/>
                <a:gd name="connsiteX4" fmla="*/ 292100 w 1744133"/>
                <a:gd name="connsiteY4" fmla="*/ 46567 h 262467"/>
                <a:gd name="connsiteX5" fmla="*/ 292100 w 1744133"/>
                <a:gd name="connsiteY5" fmla="*/ 122767 h 262467"/>
                <a:gd name="connsiteX6" fmla="*/ 330200 w 1744133"/>
                <a:gd name="connsiteY6" fmla="*/ 177800 h 262467"/>
                <a:gd name="connsiteX7" fmla="*/ 389466 w 1744133"/>
                <a:gd name="connsiteY7" fmla="*/ 228600 h 262467"/>
                <a:gd name="connsiteX8" fmla="*/ 452966 w 1744133"/>
                <a:gd name="connsiteY8" fmla="*/ 148167 h 262467"/>
                <a:gd name="connsiteX9" fmla="*/ 457200 w 1744133"/>
                <a:gd name="connsiteY9" fmla="*/ 215900 h 262467"/>
                <a:gd name="connsiteX10" fmla="*/ 508000 w 1744133"/>
                <a:gd name="connsiteY10" fmla="*/ 177800 h 262467"/>
                <a:gd name="connsiteX11" fmla="*/ 563033 w 1744133"/>
                <a:gd name="connsiteY11" fmla="*/ 249767 h 262467"/>
                <a:gd name="connsiteX12" fmla="*/ 872066 w 1744133"/>
                <a:gd name="connsiteY12" fmla="*/ 220134 h 262467"/>
                <a:gd name="connsiteX13" fmla="*/ 1121833 w 1744133"/>
                <a:gd name="connsiteY13" fmla="*/ 220134 h 262467"/>
                <a:gd name="connsiteX14" fmla="*/ 1210733 w 1744133"/>
                <a:gd name="connsiteY14" fmla="*/ 211667 h 262467"/>
                <a:gd name="connsiteX15" fmla="*/ 1274233 w 1744133"/>
                <a:gd name="connsiteY15" fmla="*/ 228600 h 262467"/>
                <a:gd name="connsiteX16" fmla="*/ 1452033 w 1744133"/>
                <a:gd name="connsiteY16" fmla="*/ 224367 h 262467"/>
                <a:gd name="connsiteX17" fmla="*/ 1557866 w 1744133"/>
                <a:gd name="connsiteY17" fmla="*/ 207434 h 262467"/>
                <a:gd name="connsiteX18" fmla="*/ 1676400 w 1744133"/>
                <a:gd name="connsiteY18" fmla="*/ 262467 h 262467"/>
                <a:gd name="connsiteX19" fmla="*/ 1744133 w 1744133"/>
                <a:gd name="connsiteY19" fmla="*/ 224367 h 262467"/>
                <a:gd name="connsiteX20" fmla="*/ 1744133 w 1744133"/>
                <a:gd name="connsiteY20" fmla="*/ 50800 h 262467"/>
                <a:gd name="connsiteX21" fmla="*/ 309033 w 1744133"/>
                <a:gd name="connsiteY21" fmla="*/ 0 h 262467"/>
                <a:gd name="connsiteX22" fmla="*/ 0 w 1744133"/>
                <a:gd name="connsiteY22" fmla="*/ 84667 h 26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4133" h="262467">
                  <a:moveTo>
                    <a:pt x="0" y="84667"/>
                  </a:moveTo>
                  <a:lnTo>
                    <a:pt x="12700" y="245534"/>
                  </a:lnTo>
                  <a:lnTo>
                    <a:pt x="139700" y="198967"/>
                  </a:lnTo>
                  <a:lnTo>
                    <a:pt x="186266" y="194734"/>
                  </a:lnTo>
                  <a:lnTo>
                    <a:pt x="292100" y="46567"/>
                  </a:lnTo>
                  <a:lnTo>
                    <a:pt x="292100" y="122767"/>
                  </a:lnTo>
                  <a:lnTo>
                    <a:pt x="330200" y="177800"/>
                  </a:lnTo>
                  <a:lnTo>
                    <a:pt x="389466" y="228600"/>
                  </a:lnTo>
                  <a:lnTo>
                    <a:pt x="452966" y="148167"/>
                  </a:lnTo>
                  <a:lnTo>
                    <a:pt x="457200" y="215900"/>
                  </a:lnTo>
                  <a:lnTo>
                    <a:pt x="508000" y="177800"/>
                  </a:lnTo>
                  <a:lnTo>
                    <a:pt x="563033" y="249767"/>
                  </a:lnTo>
                  <a:lnTo>
                    <a:pt x="872066" y="220134"/>
                  </a:lnTo>
                  <a:lnTo>
                    <a:pt x="1121833" y="220134"/>
                  </a:lnTo>
                  <a:lnTo>
                    <a:pt x="1210733" y="211667"/>
                  </a:lnTo>
                  <a:lnTo>
                    <a:pt x="1274233" y="228600"/>
                  </a:lnTo>
                  <a:lnTo>
                    <a:pt x="1452033" y="224367"/>
                  </a:lnTo>
                  <a:lnTo>
                    <a:pt x="1557866" y="207434"/>
                  </a:lnTo>
                  <a:lnTo>
                    <a:pt x="1676400" y="262467"/>
                  </a:lnTo>
                  <a:lnTo>
                    <a:pt x="1744133" y="224367"/>
                  </a:lnTo>
                  <a:lnTo>
                    <a:pt x="1744133" y="50800"/>
                  </a:lnTo>
                  <a:lnTo>
                    <a:pt x="309033" y="0"/>
                  </a:lnTo>
                  <a:lnTo>
                    <a:pt x="0" y="84667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745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32215" y="1390649"/>
            <a:ext cx="92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Citation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007614" y="1735812"/>
            <a:ext cx="0" cy="590462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OLYMPEX_DOW_RHI_Z_V_ZDR_RHOHV_20151112_1944_194819UTC_az51_Cit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0649"/>
            <a:ext cx="8229600" cy="4629151"/>
          </a:xfrm>
          <a:prstGeom prst="rect">
            <a:avLst/>
          </a:prstGeom>
          <a:noFill/>
          <a:ln w="38100" cmpd="sng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967665" y="1447800"/>
            <a:ext cx="1232735" cy="177017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638801" y="1447801"/>
            <a:ext cx="1981200" cy="177016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38800" y="3632984"/>
            <a:ext cx="1981200" cy="17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676400" y="3632984"/>
            <a:ext cx="1981200" cy="177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93432" y="5725034"/>
            <a:ext cx="1981200" cy="177016"/>
          </a:xfrm>
          <a:prstGeom prst="rect">
            <a:avLst/>
          </a:prstGeom>
          <a:solidFill>
            <a:srgbClr val="F6F6F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38800" y="5715000"/>
            <a:ext cx="1981200" cy="177016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5400000">
            <a:off x="-216292" y="2807092"/>
            <a:ext cx="1981200" cy="177016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5400000">
            <a:off x="-216292" y="4535076"/>
            <a:ext cx="1981200" cy="177016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734568" y="1630504"/>
            <a:ext cx="380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Z</a:t>
            </a:r>
            <a:endParaRPr lang="en-US" sz="3200" dirty="0"/>
          </a:p>
        </p:txBody>
      </p:sp>
      <p:sp>
        <p:nvSpPr>
          <p:cNvPr id="21" name="TextBox 20"/>
          <p:cNvSpPr txBox="1"/>
          <p:nvPr/>
        </p:nvSpPr>
        <p:spPr>
          <a:xfrm>
            <a:off x="3505200" y="3818804"/>
            <a:ext cx="707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Z</a:t>
            </a:r>
            <a:r>
              <a:rPr lang="en-US" sz="3200" baseline="-25000" dirty="0" smtClean="0"/>
              <a:t>DR</a:t>
            </a:r>
            <a:endParaRPr lang="en-US" sz="32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7469238" y="373380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Symbol" panose="05050102010706020507" pitchFamily="18" charset="2"/>
              </a:rPr>
              <a:t>r</a:t>
            </a:r>
            <a:r>
              <a:rPr lang="en-US" sz="3200" baseline="-25000" dirty="0" smtClean="0"/>
              <a:t>hv</a:t>
            </a:r>
            <a:endParaRPr lang="en-US" sz="3200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7696200" y="1625025"/>
            <a:ext cx="426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V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-150847" y="3354265"/>
            <a:ext cx="168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Height (km)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930550" y="5634335"/>
            <a:ext cx="1632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Range (km)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-12700" y="34799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Citation Aircraft sampling over DOW radar</a:t>
            </a:r>
            <a:br>
              <a:rPr lang="en-US" sz="2800" dirty="0" smtClean="0"/>
            </a:br>
            <a:r>
              <a:rPr lang="en-US" sz="2800" dirty="0" smtClean="0"/>
              <a:t>1948 12 Nov 2015</a:t>
            </a:r>
            <a:endParaRPr lang="en-US" sz="2800" dirty="0"/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2001771" y="2070100"/>
            <a:ext cx="0" cy="67310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944614" y="4276579"/>
            <a:ext cx="0" cy="67310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001771" y="4276579"/>
            <a:ext cx="0" cy="67310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944614" y="2070100"/>
            <a:ext cx="0" cy="67310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994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122015_194400_2DS_V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7" r="51852"/>
          <a:stretch/>
        </p:blipFill>
        <p:spPr bwMode="auto">
          <a:xfrm>
            <a:off x="304800" y="2286000"/>
            <a:ext cx="2687482" cy="30837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11122015_194800_2DS_V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1" r="52181"/>
          <a:stretch/>
        </p:blipFill>
        <p:spPr bwMode="auto">
          <a:xfrm>
            <a:off x="3170109" y="2286000"/>
            <a:ext cx="2697291" cy="30837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11122015_195700_2DS_V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4" r="51917"/>
          <a:stretch/>
        </p:blipFill>
        <p:spPr bwMode="auto">
          <a:xfrm>
            <a:off x="6031527" y="2286001"/>
            <a:ext cx="2731473" cy="30837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" y="171271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>
                <a:latin typeface="Calibri"/>
                <a:cs typeface="Calibri"/>
              </a:rPr>
              <a:t>12 </a:t>
            </a:r>
            <a:r>
              <a:rPr lang="fr-FR" sz="3200" dirty="0" err="1" smtClean="0">
                <a:latin typeface="Calibri"/>
                <a:cs typeface="Calibri"/>
              </a:rPr>
              <a:t>November</a:t>
            </a:r>
            <a:endParaRPr lang="fr-FR" sz="3200" dirty="0" smtClean="0">
              <a:latin typeface="Calibri"/>
              <a:cs typeface="Calibri"/>
            </a:endParaRPr>
          </a:p>
          <a:p>
            <a:r>
              <a:rPr lang="fr-FR" sz="3200" dirty="0" err="1" smtClean="0">
                <a:latin typeface="Calibri"/>
                <a:cs typeface="Calibri"/>
              </a:rPr>
              <a:t>Particle</a:t>
            </a:r>
            <a:r>
              <a:rPr lang="fr-FR" sz="3200" dirty="0" smtClean="0">
                <a:latin typeface="Calibri"/>
                <a:cs typeface="Calibri"/>
              </a:rPr>
              <a:t> types </a:t>
            </a:r>
            <a:r>
              <a:rPr lang="fr-FR" sz="3200" dirty="0" err="1" smtClean="0">
                <a:latin typeface="Calibri"/>
                <a:cs typeface="Calibri"/>
              </a:rPr>
              <a:t>at</a:t>
            </a:r>
            <a:r>
              <a:rPr lang="fr-FR" sz="3200" dirty="0" smtClean="0">
                <a:latin typeface="Calibri"/>
                <a:cs typeface="Calibri"/>
              </a:rPr>
              <a:t> </a:t>
            </a:r>
            <a:r>
              <a:rPr lang="fr-FR" sz="3200" dirty="0" err="1" smtClean="0">
                <a:latin typeface="Calibri"/>
                <a:cs typeface="Calibri"/>
              </a:rPr>
              <a:t>different</a:t>
            </a:r>
            <a:r>
              <a:rPr lang="fr-FR" sz="3200" dirty="0" smtClean="0">
                <a:latin typeface="Calibri"/>
                <a:cs typeface="Calibri"/>
              </a:rPr>
              <a:t> altitudes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8681" y="4953000"/>
            <a:ext cx="1041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200 </a:t>
            </a:r>
            <a:r>
              <a:rPr lang="en-US" b="1" dirty="0"/>
              <a:t>µm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04800" y="54102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2DSV: </a:t>
            </a:r>
            <a:r>
              <a:rPr lang="en-US" dirty="0">
                <a:latin typeface="Calibri" panose="020F0502020204030204" pitchFamily="34" charset="0"/>
              </a:rPr>
              <a:t>10</a:t>
            </a:r>
            <a:r>
              <a:rPr lang="en-US" dirty="0"/>
              <a:t>–</a:t>
            </a:r>
            <a:r>
              <a:rPr lang="en-US" dirty="0">
                <a:latin typeface="Calibri" panose="020F0502020204030204" pitchFamily="34" charset="0"/>
              </a:rPr>
              <a:t>1280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95400" y="1916669"/>
            <a:ext cx="761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–9°C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22249" y="1916668"/>
            <a:ext cx="917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–17°C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85612" y="1916668"/>
            <a:ext cx="917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–26°C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133600" y="4996935"/>
            <a:ext cx="0" cy="260865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289676" y="428625"/>
            <a:ext cx="2527300" cy="1222376"/>
            <a:chOff x="6289676" y="428625"/>
            <a:chExt cx="2527300" cy="1222376"/>
          </a:xfrm>
        </p:grpSpPr>
        <p:pic>
          <p:nvPicPr>
            <p:cNvPr id="12" name="Picture 4" descr="OLYMPEX_DOW_RHI_Z_V_ZDR_RHOHV_20151112_1944_194819UTC_az51_Citation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6" t="5252" r="47785" b="54077"/>
            <a:stretch/>
          </p:blipFill>
          <p:spPr bwMode="auto">
            <a:xfrm>
              <a:off x="6289676" y="428625"/>
              <a:ext cx="2527300" cy="1222376"/>
            </a:xfrm>
            <a:prstGeom prst="rect">
              <a:avLst/>
            </a:prstGeom>
            <a:noFill/>
            <a:ln w="38100" cmpd="sng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Arrow Connector 13"/>
            <p:cNvCxnSpPr/>
            <p:nvPr/>
          </p:nvCxnSpPr>
          <p:spPr>
            <a:xfrm flipV="1">
              <a:off x="7018376" y="730250"/>
              <a:ext cx="0" cy="425451"/>
            </a:xfrm>
            <a:prstGeom prst="straightConnector1">
              <a:avLst/>
            </a:prstGeom>
            <a:ln>
              <a:solidFill>
                <a:srgbClr val="FFFF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011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171271"/>
            <a:ext cx="845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 smtClean="0"/>
              <a:t>12 </a:t>
            </a:r>
            <a:r>
              <a:rPr lang="fr-FR" sz="3200" dirty="0" err="1" smtClean="0"/>
              <a:t>November</a:t>
            </a:r>
            <a:endParaRPr lang="fr-FR" sz="3200" dirty="0" smtClean="0"/>
          </a:p>
          <a:p>
            <a:r>
              <a:rPr lang="fr-FR" sz="3200" dirty="0" err="1" smtClean="0"/>
              <a:t>Particle</a:t>
            </a:r>
            <a:r>
              <a:rPr lang="fr-FR" sz="3200" dirty="0" smtClean="0"/>
              <a:t> Size Distributions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1" y="1638300"/>
            <a:ext cx="8915399" cy="3310940"/>
            <a:chOff x="76201" y="1981200"/>
            <a:chExt cx="8915399" cy="33109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0" r="6769"/>
            <a:stretch/>
          </p:blipFill>
          <p:spPr>
            <a:xfrm>
              <a:off x="152400" y="1989338"/>
              <a:ext cx="4298218" cy="32766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2" r="6342"/>
            <a:stretch/>
          </p:blipFill>
          <p:spPr>
            <a:xfrm>
              <a:off x="4651961" y="1981200"/>
              <a:ext cx="4339639" cy="3276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Rectangle 9"/>
            <p:cNvSpPr/>
            <p:nvPr/>
          </p:nvSpPr>
          <p:spPr>
            <a:xfrm>
              <a:off x="1447800" y="2232368"/>
              <a:ext cx="170591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/>
                <a:t> 2DS-MEDIUM</a:t>
              </a:r>
              <a:endParaRPr lang="en-US" sz="20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07688" y="2266890"/>
              <a:ext cx="15885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smtClean="0"/>
                <a:t>HVPS-LARGE</a:t>
              </a:r>
              <a:endParaRPr lang="en-US" sz="2000" b="1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285576" y="1989338"/>
              <a:ext cx="1232735" cy="1770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20981" y="2032783"/>
              <a:ext cx="1232735" cy="1770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105587" y="5004583"/>
              <a:ext cx="1590613" cy="1770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63103" y="5034355"/>
              <a:ext cx="1590613" cy="1770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99251" y="4942534"/>
              <a:ext cx="17061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Particle Size (</a:t>
              </a:r>
              <a:r>
                <a:rPr lang="en-US" sz="1600" b="1" dirty="0" smtClean="0">
                  <a:latin typeface="Symbol" panose="05050102010706020507" pitchFamily="18" charset="2"/>
                </a:rPr>
                <a:t>m</a:t>
              </a:r>
              <a:r>
                <a:rPr lang="en-US" sz="1600" b="1" dirty="0" smtClean="0"/>
                <a:t>m)</a:t>
              </a:r>
              <a:endParaRPr lang="en-US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47608" y="4953586"/>
              <a:ext cx="17061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Particle Size (</a:t>
              </a:r>
              <a:r>
                <a:rPr lang="en-US" sz="1600" b="1" dirty="0" smtClean="0">
                  <a:latin typeface="Symbol" panose="05050102010706020507" pitchFamily="18" charset="2"/>
                </a:rPr>
                <a:t>m</a:t>
              </a:r>
              <a:r>
                <a:rPr lang="en-US" sz="1600" b="1" dirty="0" smtClean="0"/>
                <a:t>m)</a:t>
              </a:r>
              <a:endParaRPr lang="en-US" sz="1200" b="1" dirty="0"/>
            </a:p>
          </p:txBody>
        </p:sp>
        <p:sp>
          <p:nvSpPr>
            <p:cNvPr id="20" name="Rectangle 19"/>
            <p:cNvSpPr/>
            <p:nvPr/>
          </p:nvSpPr>
          <p:spPr>
            <a:xfrm rot="5400000">
              <a:off x="3770724" y="3503863"/>
              <a:ext cx="1981200" cy="177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3790697" y="3458361"/>
              <a:ext cx="19011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Concentration (m</a:t>
              </a:r>
              <a:r>
                <a:rPr lang="en-US" sz="1600" b="1" baseline="30000" dirty="0" smtClean="0"/>
                <a:t>-4</a:t>
              </a:r>
              <a:r>
                <a:rPr lang="en-US" sz="1600" b="1" dirty="0" smtClean="0"/>
                <a:t>)</a:t>
              </a:r>
              <a:endParaRPr lang="en-US" sz="1200" b="1" dirty="0"/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-737384" y="3797692"/>
              <a:ext cx="1981200" cy="177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-705103" y="3528342"/>
              <a:ext cx="19011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Concentration (m</a:t>
              </a:r>
              <a:r>
                <a:rPr lang="en-US" sz="1600" b="1" baseline="30000" dirty="0" smtClean="0"/>
                <a:t>-4</a:t>
              </a:r>
              <a:r>
                <a:rPr lang="en-US" sz="1600" b="1" dirty="0" smtClean="0"/>
                <a:t>)</a:t>
              </a:r>
              <a:endParaRPr lang="en-US" sz="12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289676" y="428625"/>
            <a:ext cx="2527300" cy="1222376"/>
            <a:chOff x="6289676" y="428625"/>
            <a:chExt cx="2527300" cy="1222376"/>
          </a:xfrm>
        </p:grpSpPr>
        <p:pic>
          <p:nvPicPr>
            <p:cNvPr id="26" name="Picture 4" descr="OLYMPEX_DOW_RHI_Z_V_ZDR_RHOHV_20151112_1944_194819UTC_az51_Citation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6" t="5252" r="47785" b="54077"/>
            <a:stretch/>
          </p:blipFill>
          <p:spPr bwMode="auto">
            <a:xfrm>
              <a:off x="6289676" y="428625"/>
              <a:ext cx="2527300" cy="1222376"/>
            </a:xfrm>
            <a:prstGeom prst="rect">
              <a:avLst/>
            </a:prstGeom>
            <a:noFill/>
            <a:ln w="38100" cmpd="sng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Straight Arrow Connector 26"/>
            <p:cNvCxnSpPr/>
            <p:nvPr/>
          </p:nvCxnSpPr>
          <p:spPr>
            <a:xfrm flipV="1">
              <a:off x="7018376" y="730250"/>
              <a:ext cx="0" cy="425451"/>
            </a:xfrm>
            <a:prstGeom prst="straightConnector1">
              <a:avLst/>
            </a:prstGeom>
            <a:ln>
              <a:solidFill>
                <a:srgbClr val="FFFF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414755" y="5059780"/>
            <a:ext cx="8259345" cy="143116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lvl="1" indent="-285750">
              <a:spcAft>
                <a:spcPts val="600"/>
              </a:spcAft>
              <a:buFont typeface="Wingdings" charset="2"/>
              <a:buChar char="Ø"/>
            </a:pPr>
            <a:r>
              <a:rPr lang="en-US" i="1" dirty="0"/>
              <a:t>Decrease in particle size with height </a:t>
            </a:r>
          </a:p>
          <a:p>
            <a:pPr marL="285750" lvl="1" indent="-285750">
              <a:spcAft>
                <a:spcPts val="600"/>
              </a:spcAft>
              <a:buFont typeface="Wingdings" charset="2"/>
              <a:buChar char="Ø"/>
            </a:pPr>
            <a:r>
              <a:rPr lang="en-US" i="1" dirty="0" smtClean="0"/>
              <a:t>High </a:t>
            </a:r>
            <a:r>
              <a:rPr lang="en-US" i="1" dirty="0"/>
              <a:t>concentrations of ice particles near cloud top</a:t>
            </a: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n-US" i="1" dirty="0" smtClean="0"/>
              <a:t>More </a:t>
            </a:r>
            <a:r>
              <a:rPr lang="en-US" i="1" dirty="0"/>
              <a:t>medium &amp; large </a:t>
            </a:r>
            <a:r>
              <a:rPr lang="en-US" i="1" dirty="0" smtClean="0"/>
              <a:t>particle secondary Z/ZDR maximum layer</a:t>
            </a:r>
          </a:p>
          <a:p>
            <a:pPr marL="285750" lvl="1" indent="-285750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en-US" i="1" dirty="0" smtClean="0"/>
              <a:t>Low LWC ( &lt; 0.05 g m</a:t>
            </a:r>
            <a:r>
              <a:rPr lang="en-US" i="1" baseline="30000" dirty="0" smtClean="0"/>
              <a:t>-3</a:t>
            </a:r>
            <a:r>
              <a:rPr lang="en-US" i="1" dirty="0" smtClean="0"/>
              <a:t>) above melting level unless embedded generating cells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6970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26831" y="2256933"/>
            <a:ext cx="3981734" cy="2629381"/>
            <a:chOff x="4926831" y="1622487"/>
            <a:chExt cx="3981734" cy="2629381"/>
          </a:xfrm>
        </p:grpSpPr>
        <p:pic>
          <p:nvPicPr>
            <p:cNvPr id="18" name="Picture 2" descr="OLYMPEX_DOW_RHI_Z_V_ZDR_RHOHV_20151113_1534_153619UTC_az50_Citation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186" b="52770"/>
            <a:stretch/>
          </p:blipFill>
          <p:spPr bwMode="auto">
            <a:xfrm>
              <a:off x="4926831" y="2210272"/>
              <a:ext cx="3981734" cy="2041596"/>
            </a:xfrm>
            <a:prstGeom prst="rect">
              <a:avLst/>
            </a:prstGeom>
            <a:noFill/>
            <a:ln w="38100" cmpd="sng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507399" y="1622487"/>
              <a:ext cx="267252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DOW Reflectivity</a:t>
              </a:r>
              <a:endParaRPr lang="en-US" sz="28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03126" y="1343477"/>
            <a:ext cx="2095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/>
              <a:t>Citation Data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439144" y="2034941"/>
            <a:ext cx="4487687" cy="3661151"/>
            <a:chOff x="40009" y="1309241"/>
            <a:chExt cx="4487687" cy="3661151"/>
          </a:xfrm>
        </p:grpSpPr>
        <p:pic>
          <p:nvPicPr>
            <p:cNvPr id="7" name="Picture 2" descr="1113_LWCKingvsTimeTempASCENT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94" r="1"/>
            <a:stretch/>
          </p:blipFill>
          <p:spPr bwMode="auto">
            <a:xfrm>
              <a:off x="881304" y="1309241"/>
              <a:ext cx="3646392" cy="3582719"/>
            </a:xfrm>
            <a:prstGeom prst="rect">
              <a:avLst/>
            </a:prstGeom>
            <a:noFill/>
            <a:ln w="38100" cmpd="sng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 rot="16200000">
              <a:off x="-958705" y="3124120"/>
              <a:ext cx="3108960" cy="91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-105148" y="3112081"/>
              <a:ext cx="751979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LWC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37908" y="4508727"/>
              <a:ext cx="1588576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Time (UTC)</a:t>
              </a:r>
              <a:endParaRPr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1860696" y="1537842"/>
              <a:ext cx="0" cy="2970884"/>
            </a:xfrm>
            <a:prstGeom prst="line">
              <a:avLst/>
            </a:prstGeom>
            <a:ln w="28575">
              <a:solidFill>
                <a:srgbClr val="00009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2927496" y="1539160"/>
              <a:ext cx="0" cy="2970884"/>
            </a:xfrm>
            <a:prstGeom prst="line">
              <a:avLst/>
            </a:prstGeom>
            <a:ln w="28575">
              <a:solidFill>
                <a:srgbClr val="00009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858434" y="1615360"/>
              <a:ext cx="10213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Unstable</a:t>
              </a:r>
            </a:p>
            <a:p>
              <a:pPr algn="ctr"/>
              <a:r>
                <a:rPr lang="en-US" dirty="0" smtClean="0"/>
                <a:t>Layer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32296" y="1627028"/>
              <a:ext cx="6920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Dry Layer</a:t>
              </a: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98982" y="1952834"/>
              <a:ext cx="9994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0.4 </a:t>
              </a:r>
              <a:r>
                <a:rPr lang="en-US" dirty="0"/>
                <a:t>g m</a:t>
              </a:r>
              <a:r>
                <a:rPr lang="en-US" baseline="30000" dirty="0"/>
                <a:t>-3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1674" y="3109140"/>
              <a:ext cx="476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0.2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01674" y="4251868"/>
              <a:ext cx="4769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0.0</a:t>
              </a:r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6337905" y="2868908"/>
            <a:ext cx="1124857" cy="203148"/>
          </a:xfrm>
          <a:prstGeom prst="rect">
            <a:avLst/>
          </a:prstGeom>
          <a:solidFill>
            <a:srgbClr val="F6F6F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461995" y="3407329"/>
            <a:ext cx="0" cy="72427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23740" y="289104"/>
            <a:ext cx="6724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/>
              <a:t>13 </a:t>
            </a:r>
            <a:r>
              <a:rPr lang="en-US" sz="3600" dirty="0" smtClean="0"/>
              <a:t>November 2015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483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3497"/>
          <a:stretch/>
        </p:blipFill>
        <p:spPr>
          <a:xfrm>
            <a:off x="2557627" y="342076"/>
            <a:ext cx="5091039" cy="61738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203" y="2151728"/>
            <a:ext cx="2510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many forms of orographic effects on precipitation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261543" y="5737511"/>
            <a:ext cx="1721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Houze,</a:t>
            </a:r>
            <a:br>
              <a:rPr lang="en-US" dirty="0" smtClean="0"/>
            </a:br>
            <a:r>
              <a:rPr lang="en-US" i="1" dirty="0" smtClean="0"/>
              <a:t>Cloud Dynamics,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Ed., 2014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86891" y="304105"/>
            <a:ext cx="1931642" cy="10375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86891" y="4187507"/>
            <a:ext cx="1931642" cy="10375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6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Quantification of generating cells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47800"/>
            <a:ext cx="6173550" cy="50213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0697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912" y="996004"/>
            <a:ext cx="8382000" cy="5861996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dirty="0" smtClean="0"/>
              <a:t>OLYMPEX has provided a way for orographic precipitation to be evaluated fully </a:t>
            </a:r>
            <a:br>
              <a:rPr lang="en-US" sz="3600" dirty="0" smtClean="0"/>
            </a:br>
            <a:r>
              <a:rPr lang="en-US" sz="3600" dirty="0" smtClean="0"/>
              <a:t>three dimensionally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dirty="0"/>
              <a:t>D</a:t>
            </a:r>
            <a:r>
              <a:rPr lang="en-US" sz="3200" dirty="0" smtClean="0"/>
              <a:t>SDs at ground &amp; Doppler radar—show differences between fully upslope and flows with downslope at low levels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/>
              <a:t>Radar RHI scanning—shows reflectivity enhancement </a:t>
            </a:r>
            <a:r>
              <a:rPr lang="en-US" sz="3200" u="sng" dirty="0" smtClean="0"/>
              <a:t>aloft</a:t>
            </a:r>
            <a:r>
              <a:rPr lang="en-US" sz="3200" dirty="0" smtClean="0"/>
              <a:t> over the mountainsides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/>
              <a:t>A/C in situ microphysical sampling—shows differences aloft between pure stratiform  and effects of embedded generating cells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4800" y="171271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 smtClean="0"/>
              <a:t>Conclusions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084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4091" y="340790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49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NARR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0021" y="1417638"/>
            <a:ext cx="5994958" cy="488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04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</a:t>
            </a:r>
            <a:r>
              <a:rPr lang="en-US" dirty="0" err="1" smtClean="0"/>
              <a:t>CFADnorm</a:t>
            </a:r>
            <a:endParaRPr lang="en-US" dirty="0"/>
          </a:p>
        </p:txBody>
      </p:sp>
      <p:pic>
        <p:nvPicPr>
          <p:cNvPr id="3" name="Picture 2" descr="NPOL-All_Times_single_npol_dbz_cfad_west_byleve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2"/>
          <a:stretch/>
        </p:blipFill>
        <p:spPr>
          <a:xfrm>
            <a:off x="722915" y="1553646"/>
            <a:ext cx="3708423" cy="3269414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4" name="Picture 3" descr="NPOL-All_Times_single_npol_dbz_cfad_east_byleve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2"/>
          <a:stretch/>
        </p:blipFill>
        <p:spPr>
          <a:xfrm>
            <a:off x="4588909" y="1553646"/>
            <a:ext cx="3708424" cy="3269414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715839" y="1706730"/>
            <a:ext cx="993631" cy="461665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Ocean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78988" y="1706730"/>
            <a:ext cx="797063" cy="461665"/>
          </a:xfrm>
          <a:prstGeom prst="rect">
            <a:avLst/>
          </a:prstGeom>
          <a:noFill/>
          <a:ln w="19050" cmpd="sng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Land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3810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133"/>
            <a:ext cx="8229600" cy="773668"/>
          </a:xfrm>
        </p:spPr>
        <p:txBody>
          <a:bodyPr/>
          <a:lstStyle/>
          <a:p>
            <a:r>
              <a:rPr lang="en-US" dirty="0" err="1" smtClean="0"/>
              <a:t>CFADdiffENV</a:t>
            </a:r>
            <a:r>
              <a:rPr lang="en-US" dirty="0"/>
              <a:t> </a:t>
            </a:r>
            <a:r>
              <a:rPr lang="en-US" dirty="0" smtClean="0"/>
              <a:t>(first half)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60778" y="21775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/>
          </p:cNvPicPr>
          <p:nvPr/>
        </p:nvPicPr>
        <p:blipFill rotWithShape="1">
          <a:blip r:embed="rId2"/>
          <a:srcRect l="6705" t="4363" r="17970"/>
          <a:stretch/>
        </p:blipFill>
        <p:spPr>
          <a:xfrm>
            <a:off x="2972535" y="1069981"/>
            <a:ext cx="2770632" cy="273655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9556" t="4379" r="16594"/>
          <a:stretch/>
        </p:blipFill>
        <p:spPr>
          <a:xfrm>
            <a:off x="202646" y="1079255"/>
            <a:ext cx="2769532" cy="2736426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8198" t="4012"/>
          <a:stretch/>
        </p:blipFill>
        <p:spPr>
          <a:xfrm>
            <a:off x="5793795" y="1079255"/>
            <a:ext cx="3196112" cy="2736557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12297" y="3165371"/>
            <a:ext cx="2242621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Melting level 1.2-1.8 km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9205" y="3147387"/>
            <a:ext cx="1220306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ML &gt; 1.8 km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19886" y="3147387"/>
            <a:ext cx="1220306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ML &lt; 1.2 km</a:t>
            </a:r>
            <a:endParaRPr lang="en-US" sz="1600" b="1" dirty="0"/>
          </a:p>
        </p:txBody>
      </p:sp>
      <p:pic>
        <p:nvPicPr>
          <p:cNvPr id="10" name="Picture 9"/>
          <p:cNvPicPr>
            <a:picLocks/>
          </p:cNvPicPr>
          <p:nvPr/>
        </p:nvPicPr>
        <p:blipFill rotWithShape="1">
          <a:blip r:embed="rId5"/>
          <a:srcRect t="4145"/>
          <a:stretch/>
        </p:blipFill>
        <p:spPr>
          <a:xfrm>
            <a:off x="5795118" y="3847067"/>
            <a:ext cx="3200400" cy="2735878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4780" r="17847"/>
          <a:stretch/>
        </p:blipFill>
        <p:spPr>
          <a:xfrm>
            <a:off x="2999287" y="3847067"/>
            <a:ext cx="2768807" cy="2743200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12" name="Picture 11"/>
          <p:cNvPicPr>
            <a:picLocks/>
          </p:cNvPicPr>
          <p:nvPr/>
        </p:nvPicPr>
        <p:blipFill rotWithShape="1">
          <a:blip r:embed="rId7"/>
          <a:srcRect t="6592" r="17894"/>
          <a:stretch/>
        </p:blipFill>
        <p:spPr>
          <a:xfrm>
            <a:off x="217494" y="3862308"/>
            <a:ext cx="2770632" cy="2743200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166268" y="5925195"/>
            <a:ext cx="1056700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Nm stable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27301" y="5907211"/>
            <a:ext cx="1152379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Nm neutral</a:t>
            </a:r>
            <a:endParaRPr lang="en-US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19886" y="5907211"/>
            <a:ext cx="1274708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Nm unstable</a:t>
            </a:r>
            <a:endParaRPr lang="en-US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519836" y="1272867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25% of time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75732" y="1240601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36% of time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00761" y="1280448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39% of time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7361" y="3969705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37% of time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5732" y="3977375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43% of time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00761" y="3969705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20% of time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75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</a:t>
            </a:r>
            <a:r>
              <a:rPr lang="en-US" dirty="0" err="1" smtClean="0"/>
              <a:t>CFADdiff</a:t>
            </a:r>
            <a:endParaRPr lang="en-US" dirty="0"/>
          </a:p>
        </p:txBody>
      </p:sp>
      <p:pic>
        <p:nvPicPr>
          <p:cNvPr id="3" name="Picture 2" descr="NPOL-All_Times_diff_npol_dbz_cfad_east-west_byleve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8"/>
          <a:stretch/>
        </p:blipFill>
        <p:spPr>
          <a:xfrm>
            <a:off x="1839076" y="1560831"/>
            <a:ext cx="5688874" cy="4701471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21399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133"/>
            <a:ext cx="8229600" cy="773668"/>
          </a:xfrm>
        </p:spPr>
        <p:txBody>
          <a:bodyPr/>
          <a:lstStyle/>
          <a:p>
            <a:r>
              <a:rPr lang="en-US" dirty="0" err="1" smtClean="0"/>
              <a:t>CFADdiffENV</a:t>
            </a:r>
            <a:r>
              <a:rPr lang="en-US" dirty="0"/>
              <a:t> </a:t>
            </a:r>
            <a:r>
              <a:rPr lang="en-US" dirty="0" smtClean="0"/>
              <a:t>(second half)</a:t>
            </a:r>
            <a:endParaRPr lang="en-US" dirty="0"/>
          </a:p>
        </p:txBody>
      </p:sp>
      <p:pic>
        <p:nvPicPr>
          <p:cNvPr id="22" name="Picture 21"/>
          <p:cNvPicPr>
            <a:picLocks/>
          </p:cNvPicPr>
          <p:nvPr/>
        </p:nvPicPr>
        <p:blipFill rotWithShape="1">
          <a:blip r:embed="rId2"/>
          <a:srcRect t="4651" r="17905"/>
          <a:stretch/>
        </p:blipFill>
        <p:spPr>
          <a:xfrm>
            <a:off x="2978705" y="1151455"/>
            <a:ext cx="2765850" cy="2743200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23" name="Picture 22"/>
          <p:cNvPicPr>
            <a:picLocks/>
          </p:cNvPicPr>
          <p:nvPr/>
        </p:nvPicPr>
        <p:blipFill rotWithShape="1">
          <a:blip r:embed="rId3"/>
          <a:srcRect t="4515"/>
          <a:stretch/>
        </p:blipFill>
        <p:spPr>
          <a:xfrm>
            <a:off x="5771579" y="1151453"/>
            <a:ext cx="3200400" cy="2743200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24" name="Picture 23"/>
          <p:cNvPicPr>
            <a:picLocks/>
          </p:cNvPicPr>
          <p:nvPr/>
        </p:nvPicPr>
        <p:blipFill rotWithShape="1">
          <a:blip r:embed="rId4"/>
          <a:srcRect t="6539" r="16356"/>
          <a:stretch/>
        </p:blipFill>
        <p:spPr>
          <a:xfrm>
            <a:off x="197955" y="1151455"/>
            <a:ext cx="2765152" cy="2741792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pic>
        <p:nvPicPr>
          <p:cNvPr id="25" name="Picture 24"/>
          <p:cNvPicPr>
            <a:picLocks/>
          </p:cNvPicPr>
          <p:nvPr/>
        </p:nvPicPr>
        <p:blipFill rotWithShape="1">
          <a:blip r:embed="rId5"/>
          <a:srcRect l="9271" t="4115" r="15131"/>
          <a:stretch/>
        </p:blipFill>
        <p:spPr>
          <a:xfrm>
            <a:off x="2999576" y="3948018"/>
            <a:ext cx="2770471" cy="2743200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26" name="Picture 25"/>
          <p:cNvPicPr>
            <a:picLocks/>
          </p:cNvPicPr>
          <p:nvPr/>
        </p:nvPicPr>
        <p:blipFill rotWithShape="1">
          <a:blip r:embed="rId6"/>
          <a:srcRect l="7634" t="4053"/>
          <a:stretch/>
        </p:blipFill>
        <p:spPr>
          <a:xfrm>
            <a:off x="5785091" y="3948016"/>
            <a:ext cx="3196459" cy="2743200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27" name="Picture 26"/>
          <p:cNvPicPr>
            <a:picLocks/>
          </p:cNvPicPr>
          <p:nvPr/>
        </p:nvPicPr>
        <p:blipFill rotWithShape="1">
          <a:blip r:embed="rId7"/>
          <a:srcRect l="9319" t="5131" r="16099"/>
          <a:stretch/>
        </p:blipFill>
        <p:spPr>
          <a:xfrm>
            <a:off x="216178" y="3934507"/>
            <a:ext cx="2765658" cy="2743200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860778" y="22902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1761" y="3278102"/>
            <a:ext cx="2282295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250 &lt; IVT &lt; 450 kg m</a:t>
            </a:r>
            <a:r>
              <a:rPr lang="en-US" sz="1600" b="1" baseline="30000" dirty="0"/>
              <a:t>-1</a:t>
            </a:r>
            <a:r>
              <a:rPr lang="en-US" sz="1600" b="1" dirty="0" smtClean="0"/>
              <a:t> s</a:t>
            </a:r>
            <a:r>
              <a:rPr lang="en-US" sz="1600" b="1" baseline="30000" dirty="0" smtClean="0"/>
              <a:t>-1</a:t>
            </a:r>
            <a:endParaRPr lang="en-US" sz="1600" b="1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3589501" y="3260118"/>
            <a:ext cx="1775345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IVT &gt; </a:t>
            </a:r>
            <a:r>
              <a:rPr lang="en-US" sz="1600" b="1" dirty="0"/>
              <a:t>450 kg m</a:t>
            </a:r>
            <a:r>
              <a:rPr lang="en-US" sz="1600" b="1" baseline="30000" dirty="0"/>
              <a:t>-1</a:t>
            </a:r>
            <a:r>
              <a:rPr lang="en-US" sz="1600" b="1" dirty="0"/>
              <a:t> s</a:t>
            </a:r>
            <a:r>
              <a:rPr lang="en-US" sz="1600" b="1" baseline="30000" dirty="0"/>
              <a:t>-1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63158" y="3260118"/>
            <a:ext cx="1821732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IVT &lt; 250 </a:t>
            </a:r>
            <a:r>
              <a:rPr lang="en-US" sz="1600" b="1" dirty="0"/>
              <a:t> kg m</a:t>
            </a:r>
            <a:r>
              <a:rPr lang="en-US" sz="1600" b="1" baseline="30000" dirty="0"/>
              <a:t>-1</a:t>
            </a:r>
            <a:r>
              <a:rPr lang="en-US" sz="1600" b="1" dirty="0"/>
              <a:t> s</a:t>
            </a:r>
            <a:r>
              <a:rPr lang="en-US" sz="1600" b="1" baseline="30000" dirty="0" smtClean="0"/>
              <a:t>-1</a:t>
            </a:r>
            <a:endParaRPr lang="en-US" sz="1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07680" y="6037926"/>
            <a:ext cx="1993154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90</a:t>
            </a:r>
            <a:r>
              <a:rPr lang="en-US" sz="1600" b="1" dirty="0"/>
              <a:t>° </a:t>
            </a:r>
            <a:r>
              <a:rPr lang="en-US" sz="1600" b="1" dirty="0" smtClean="0"/>
              <a:t>&lt; wind </a:t>
            </a:r>
            <a:r>
              <a:rPr lang="en-US" sz="1600" b="1" dirty="0"/>
              <a:t>dir. &lt; </a:t>
            </a:r>
            <a:r>
              <a:rPr lang="en-US" sz="1600" b="1" dirty="0" smtClean="0"/>
              <a:t>180</a:t>
            </a:r>
            <a:r>
              <a:rPr lang="en-US" sz="1600" b="1" dirty="0"/>
              <a:t>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282086" y="6019942"/>
            <a:ext cx="1993154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270° &lt; wind dir. &lt; 90°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1519836" y="1385598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20% of time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75732" y="1353332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10% of time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000761" y="1393179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70% of time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7361" y="4082436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42% of time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75732" y="4090106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29% of time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00761" y="4082436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29% of time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38764" y="6042944"/>
            <a:ext cx="2097149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180° &lt; wind dir. &lt; 270°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91221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/>
        </p:nvPicPr>
        <p:blipFill rotWithShape="1">
          <a:blip r:embed="rId3"/>
          <a:srcRect t="4651" r="17905"/>
          <a:stretch/>
        </p:blipFill>
        <p:spPr>
          <a:xfrm>
            <a:off x="2978705" y="540399"/>
            <a:ext cx="2765850" cy="2743200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17" name="Picture 16"/>
          <p:cNvPicPr>
            <a:picLocks/>
          </p:cNvPicPr>
          <p:nvPr/>
        </p:nvPicPr>
        <p:blipFill rotWithShape="1">
          <a:blip r:embed="rId4"/>
          <a:srcRect t="4515"/>
          <a:stretch/>
        </p:blipFill>
        <p:spPr>
          <a:xfrm>
            <a:off x="5771579" y="540397"/>
            <a:ext cx="3200400" cy="2743200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18" name="Picture 17"/>
          <p:cNvPicPr>
            <a:picLocks/>
          </p:cNvPicPr>
          <p:nvPr/>
        </p:nvPicPr>
        <p:blipFill rotWithShape="1">
          <a:blip r:embed="rId5"/>
          <a:srcRect t="6539" r="16356"/>
          <a:stretch/>
        </p:blipFill>
        <p:spPr>
          <a:xfrm>
            <a:off x="197955" y="540399"/>
            <a:ext cx="2765152" cy="2741792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pic>
        <p:nvPicPr>
          <p:cNvPr id="19" name="Picture 18"/>
          <p:cNvPicPr>
            <a:picLocks/>
          </p:cNvPicPr>
          <p:nvPr/>
        </p:nvPicPr>
        <p:blipFill rotWithShape="1">
          <a:blip r:embed="rId6"/>
          <a:srcRect l="9271" t="4115" r="15131"/>
          <a:stretch/>
        </p:blipFill>
        <p:spPr>
          <a:xfrm>
            <a:off x="2999576" y="3336962"/>
            <a:ext cx="2770471" cy="2743200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20" name="Picture 19"/>
          <p:cNvPicPr>
            <a:picLocks/>
          </p:cNvPicPr>
          <p:nvPr/>
        </p:nvPicPr>
        <p:blipFill rotWithShape="1">
          <a:blip r:embed="rId7"/>
          <a:srcRect l="7634" t="4053"/>
          <a:stretch/>
        </p:blipFill>
        <p:spPr>
          <a:xfrm>
            <a:off x="5785091" y="3336960"/>
            <a:ext cx="3196459" cy="2743200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21" name="Picture 20"/>
          <p:cNvPicPr>
            <a:picLocks/>
          </p:cNvPicPr>
          <p:nvPr/>
        </p:nvPicPr>
        <p:blipFill rotWithShape="1">
          <a:blip r:embed="rId8"/>
          <a:srcRect l="9319" t="5131" r="16099"/>
          <a:stretch/>
        </p:blipFill>
        <p:spPr>
          <a:xfrm>
            <a:off x="216178" y="3323451"/>
            <a:ext cx="2765658" cy="2743200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316235" y="6273816"/>
            <a:ext cx="1801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Rowe et al., in prep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0778" y="16792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1761" y="2667046"/>
            <a:ext cx="2282295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250 &lt; IVT &lt; 450 kg m</a:t>
            </a:r>
            <a:r>
              <a:rPr lang="en-US" sz="1600" b="1" baseline="30000" dirty="0"/>
              <a:t>-1</a:t>
            </a:r>
            <a:r>
              <a:rPr lang="en-US" sz="1600" b="1" dirty="0" smtClean="0"/>
              <a:t> s</a:t>
            </a:r>
            <a:r>
              <a:rPr lang="en-US" sz="1600" b="1" baseline="30000" dirty="0" smtClean="0"/>
              <a:t>-1</a:t>
            </a:r>
            <a:endParaRPr lang="en-US" sz="1600" b="1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3589501" y="2649062"/>
            <a:ext cx="1775345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IVT &gt; </a:t>
            </a:r>
            <a:r>
              <a:rPr lang="en-US" sz="1600" b="1" dirty="0"/>
              <a:t>450 kg m</a:t>
            </a:r>
            <a:r>
              <a:rPr lang="en-US" sz="1600" b="1" baseline="30000" dirty="0"/>
              <a:t>-1</a:t>
            </a:r>
            <a:r>
              <a:rPr lang="en-US" sz="1600" b="1" dirty="0"/>
              <a:t> s</a:t>
            </a:r>
            <a:r>
              <a:rPr lang="en-US" sz="1600" b="1" baseline="30000" dirty="0"/>
              <a:t>-1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63158" y="2649062"/>
            <a:ext cx="1821732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IVT &lt; 250 </a:t>
            </a:r>
            <a:r>
              <a:rPr lang="en-US" sz="1600" b="1" dirty="0"/>
              <a:t> kg m</a:t>
            </a:r>
            <a:r>
              <a:rPr lang="en-US" sz="1600" b="1" baseline="30000" dirty="0"/>
              <a:t>-1</a:t>
            </a:r>
            <a:r>
              <a:rPr lang="en-US" sz="1600" b="1" dirty="0"/>
              <a:t> s</a:t>
            </a:r>
            <a:r>
              <a:rPr lang="en-US" sz="1600" b="1" baseline="30000" dirty="0" smtClean="0"/>
              <a:t>-1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07680" y="5426870"/>
            <a:ext cx="1993154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90</a:t>
            </a:r>
            <a:r>
              <a:rPr lang="en-US" sz="1600" b="1" dirty="0"/>
              <a:t>° </a:t>
            </a:r>
            <a:r>
              <a:rPr lang="en-US" sz="1600" b="1" dirty="0" smtClean="0"/>
              <a:t>&lt; wind </a:t>
            </a:r>
            <a:r>
              <a:rPr lang="en-US" sz="1600" b="1" dirty="0"/>
              <a:t>dir. &lt; </a:t>
            </a:r>
            <a:r>
              <a:rPr lang="en-US" sz="1600" b="1" dirty="0" smtClean="0"/>
              <a:t>180</a:t>
            </a:r>
            <a:r>
              <a:rPr lang="en-US" sz="1600" b="1" dirty="0"/>
              <a:t>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82086" y="5408886"/>
            <a:ext cx="1993154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270° &lt; wind dir. &lt; 90°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07680" y="107754"/>
            <a:ext cx="1731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~Pre-frontal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67825" y="100034"/>
            <a:ext cx="1986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~Warm sector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76600" y="100034"/>
            <a:ext cx="1837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~Post frontal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19836" y="774542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20% of time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75732" y="742276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10% of time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00761" y="782123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70% of time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6235" y="6273816"/>
            <a:ext cx="1801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Rowe et al., in prep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7361" y="3471380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42% of time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75732" y="3479050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29% of time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00761" y="3471380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29% of time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38764" y="5431888"/>
            <a:ext cx="2097149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180° &lt; wind dir. &lt; 270°</a:t>
            </a:r>
            <a:endParaRPr lang="en-US" sz="1600" b="1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9"/>
          <a:srcRect l="9121" t="5936"/>
          <a:stretch/>
        </p:blipFill>
        <p:spPr>
          <a:xfrm>
            <a:off x="269169" y="3350473"/>
            <a:ext cx="3102035" cy="2729689"/>
          </a:xfrm>
          <a:prstGeom prst="rect">
            <a:avLst/>
          </a:prstGeom>
          <a:ln w="38100" cmpd="sng">
            <a:solidFill>
              <a:srgbClr val="EB0000"/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594410" y="5414361"/>
            <a:ext cx="1993154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90° &lt; wind dir. &lt; 180°</a:t>
            </a:r>
            <a:endParaRPr lang="en-US" sz="16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290274" y="3524795"/>
            <a:ext cx="1337826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 6% (700 </a:t>
            </a:r>
            <a:r>
              <a:rPr lang="en-US" sz="1600" b="1" dirty="0" err="1" smtClean="0"/>
              <a:t>hPa</a:t>
            </a:r>
            <a:r>
              <a:rPr lang="en-US" sz="1600" b="1" dirty="0" smtClean="0"/>
              <a:t>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145823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v10_may1_rainfall_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124" y="1294257"/>
            <a:ext cx="6636345" cy="4977259"/>
          </a:xfrm>
          <a:prstGeom prst="rect">
            <a:avLst/>
          </a:prstGeom>
          <a:ln w="38100" cmpd="sng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181177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OLYMPEX Precipitation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63073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08-26 at 11.42.53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3" b="17075"/>
          <a:stretch/>
        </p:blipFill>
        <p:spPr>
          <a:xfrm>
            <a:off x="1594878" y="946715"/>
            <a:ext cx="5820947" cy="5760377"/>
          </a:xfrm>
          <a:prstGeom prst="rect">
            <a:avLst/>
          </a:prstGeom>
          <a:ln w="38100" cmpd="sng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179"/>
            <a:ext cx="8229600" cy="1143000"/>
          </a:xfrm>
        </p:spPr>
        <p:txBody>
          <a:bodyPr/>
          <a:lstStyle/>
          <a:p>
            <a:r>
              <a:rPr lang="en-US" dirty="0" smtClean="0"/>
              <a:t>OLYMPEX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3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/>
        </p:nvPicPr>
        <p:blipFill rotWithShape="1">
          <a:blip r:embed="rId3"/>
          <a:srcRect t="4651" r="17905"/>
          <a:stretch/>
        </p:blipFill>
        <p:spPr>
          <a:xfrm>
            <a:off x="2978705" y="540399"/>
            <a:ext cx="2765850" cy="2743200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17" name="Picture 16"/>
          <p:cNvPicPr>
            <a:picLocks/>
          </p:cNvPicPr>
          <p:nvPr/>
        </p:nvPicPr>
        <p:blipFill rotWithShape="1">
          <a:blip r:embed="rId4"/>
          <a:srcRect t="4515"/>
          <a:stretch/>
        </p:blipFill>
        <p:spPr>
          <a:xfrm>
            <a:off x="5771579" y="540397"/>
            <a:ext cx="3200400" cy="2743200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18" name="Picture 17"/>
          <p:cNvPicPr>
            <a:picLocks/>
          </p:cNvPicPr>
          <p:nvPr/>
        </p:nvPicPr>
        <p:blipFill rotWithShape="1">
          <a:blip r:embed="rId5"/>
          <a:srcRect t="6539" r="16356"/>
          <a:stretch/>
        </p:blipFill>
        <p:spPr>
          <a:xfrm>
            <a:off x="197955" y="540399"/>
            <a:ext cx="2765152" cy="2741792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pic>
        <p:nvPicPr>
          <p:cNvPr id="19" name="Picture 18"/>
          <p:cNvPicPr>
            <a:picLocks/>
          </p:cNvPicPr>
          <p:nvPr/>
        </p:nvPicPr>
        <p:blipFill rotWithShape="1">
          <a:blip r:embed="rId6"/>
          <a:srcRect l="9271" t="4115" r="15131"/>
          <a:stretch/>
        </p:blipFill>
        <p:spPr>
          <a:xfrm>
            <a:off x="2999576" y="3336962"/>
            <a:ext cx="2770471" cy="2743200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20" name="Picture 19"/>
          <p:cNvPicPr>
            <a:picLocks/>
          </p:cNvPicPr>
          <p:nvPr/>
        </p:nvPicPr>
        <p:blipFill rotWithShape="1">
          <a:blip r:embed="rId7"/>
          <a:srcRect l="7634" t="4053"/>
          <a:stretch/>
        </p:blipFill>
        <p:spPr>
          <a:xfrm>
            <a:off x="5785091" y="3336960"/>
            <a:ext cx="3196459" cy="2743200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21" name="Picture 20"/>
          <p:cNvPicPr>
            <a:picLocks/>
          </p:cNvPicPr>
          <p:nvPr/>
        </p:nvPicPr>
        <p:blipFill rotWithShape="1">
          <a:blip r:embed="rId8"/>
          <a:srcRect l="9319" t="5131" r="16099"/>
          <a:stretch/>
        </p:blipFill>
        <p:spPr>
          <a:xfrm>
            <a:off x="216178" y="3323451"/>
            <a:ext cx="2765658" cy="2743200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316235" y="6273816"/>
            <a:ext cx="1801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Rowe et al., in prep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0778" y="167922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1761" y="2667046"/>
            <a:ext cx="2282295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250 &lt; IVT &lt; 450 kg m</a:t>
            </a:r>
            <a:r>
              <a:rPr lang="en-US" sz="1600" b="1" baseline="30000" dirty="0"/>
              <a:t>-1</a:t>
            </a:r>
            <a:r>
              <a:rPr lang="en-US" sz="1600" b="1" dirty="0" smtClean="0"/>
              <a:t> s</a:t>
            </a:r>
            <a:r>
              <a:rPr lang="en-US" sz="1600" b="1" baseline="30000" dirty="0" smtClean="0"/>
              <a:t>-1</a:t>
            </a:r>
            <a:endParaRPr lang="en-US" sz="1600" b="1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3589501" y="2649062"/>
            <a:ext cx="1775345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IVT &gt; </a:t>
            </a:r>
            <a:r>
              <a:rPr lang="en-US" sz="1600" b="1" dirty="0"/>
              <a:t>450 kg m</a:t>
            </a:r>
            <a:r>
              <a:rPr lang="en-US" sz="1600" b="1" baseline="30000" dirty="0"/>
              <a:t>-1</a:t>
            </a:r>
            <a:r>
              <a:rPr lang="en-US" sz="1600" b="1" dirty="0"/>
              <a:t> s</a:t>
            </a:r>
            <a:r>
              <a:rPr lang="en-US" sz="1600" b="1" baseline="30000" dirty="0"/>
              <a:t>-1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63158" y="2649062"/>
            <a:ext cx="1821732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IVT &lt; 250 </a:t>
            </a:r>
            <a:r>
              <a:rPr lang="en-US" sz="1600" b="1" dirty="0"/>
              <a:t> kg m</a:t>
            </a:r>
            <a:r>
              <a:rPr lang="en-US" sz="1600" b="1" baseline="30000" dirty="0"/>
              <a:t>-1</a:t>
            </a:r>
            <a:r>
              <a:rPr lang="en-US" sz="1600" b="1" dirty="0"/>
              <a:t> s</a:t>
            </a:r>
            <a:r>
              <a:rPr lang="en-US" sz="1600" b="1" baseline="30000" dirty="0" smtClean="0"/>
              <a:t>-1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07680" y="5426870"/>
            <a:ext cx="1993154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90</a:t>
            </a:r>
            <a:r>
              <a:rPr lang="en-US" sz="1600" b="1" dirty="0"/>
              <a:t>° </a:t>
            </a:r>
            <a:r>
              <a:rPr lang="en-US" sz="1600" b="1" dirty="0" smtClean="0"/>
              <a:t>&lt; wind </a:t>
            </a:r>
            <a:r>
              <a:rPr lang="en-US" sz="1600" b="1" dirty="0"/>
              <a:t>dir. &lt; </a:t>
            </a:r>
            <a:r>
              <a:rPr lang="en-US" sz="1600" b="1" dirty="0" smtClean="0"/>
              <a:t>180</a:t>
            </a:r>
            <a:r>
              <a:rPr lang="en-US" sz="1600" b="1" dirty="0"/>
              <a:t>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82086" y="5408886"/>
            <a:ext cx="1993154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270° &lt; wind dir. &lt; 90°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07680" y="107754"/>
            <a:ext cx="1731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~Pre-frontal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67825" y="100034"/>
            <a:ext cx="1986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~Warm sector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76600" y="100034"/>
            <a:ext cx="1837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~Post frontal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19836" y="774542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20% of time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75732" y="742276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10% of time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00761" y="782123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70% of time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6235" y="6273816"/>
            <a:ext cx="1801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Rowe et al., in prep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7361" y="3471380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42% of time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75732" y="3479050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29% of time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00761" y="3471380"/>
            <a:ext cx="1327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29% of time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986046" y="148284"/>
            <a:ext cx="2822583" cy="6166062"/>
          </a:xfrm>
          <a:prstGeom prst="rect">
            <a:avLst/>
          </a:prstGeom>
          <a:noFill/>
          <a:ln w="76200" cmpd="sng">
            <a:solidFill>
              <a:srgbClr val="EB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438764" y="5431888"/>
            <a:ext cx="2097149" cy="33855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180° &lt; wind dir. &lt; 270°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563804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1177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OLYMPEX Precipitation</a:t>
            </a:r>
            <a:endParaRPr lang="en-US" sz="4400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78996" cy="6857999"/>
            <a:chOff x="0" y="0"/>
            <a:chExt cx="9178996" cy="6857999"/>
          </a:xfrm>
        </p:grpSpPr>
        <p:pic>
          <p:nvPicPr>
            <p:cNvPr id="2" name="Picture 1" descr="nov10_may1_rainfall_new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7" t="5773" r="4254" b="2509"/>
            <a:stretch/>
          </p:blipFill>
          <p:spPr>
            <a:xfrm>
              <a:off x="0" y="0"/>
              <a:ext cx="9178996" cy="6857999"/>
            </a:xfrm>
            <a:prstGeom prst="rect">
              <a:avLst/>
            </a:prstGeom>
            <a:ln w="38100" cmpd="sng">
              <a:noFill/>
            </a:ln>
          </p:spPr>
        </p:pic>
        <p:sp>
          <p:nvSpPr>
            <p:cNvPr id="4" name="Oval 3"/>
            <p:cNvSpPr/>
            <p:nvPr/>
          </p:nvSpPr>
          <p:spPr>
            <a:xfrm>
              <a:off x="2736494" y="1809231"/>
              <a:ext cx="1549736" cy="814752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262555" y="5439671"/>
            <a:ext cx="4339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Accumulated precipitation (mm)</a:t>
            </a:r>
            <a:br>
              <a:rPr lang="en-US" sz="2400" b="1" dirty="0" smtClean="0"/>
            </a:br>
            <a:r>
              <a:rPr lang="en-US" sz="2400" b="1" dirty="0" smtClean="0"/>
              <a:t>10 Nov 2015 – 1 May 2016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3190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0000"/>
                </a:solidFill>
              </a:rPr>
              <a:t>Dropsize</a:t>
            </a:r>
            <a:r>
              <a:rPr lang="en-US" dirty="0" smtClean="0">
                <a:solidFill>
                  <a:srgbClr val="000000"/>
                </a:solidFill>
              </a:rPr>
              <a:t> Distributions: Diameter vs. Number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4" name="Picture 23" descr="Prairie_nwd0_2dhist_part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14" y="1845717"/>
            <a:ext cx="4355240" cy="41947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28273" y="3556001"/>
            <a:ext cx="162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Rain Rate – Prairie Creek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371606" y="5753100"/>
            <a:ext cx="2336794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</a:t>
            </a:r>
            <a:r>
              <a:rPr lang="en-US" sz="1400" baseline="-25000" dirty="0" smtClean="0"/>
              <a:t>o</a:t>
            </a:r>
            <a:r>
              <a:rPr lang="en-US" sz="1400" dirty="0" smtClean="0"/>
              <a:t> Median Diameter (mm)</a:t>
            </a:r>
            <a:endParaRPr lang="en-US" sz="1400" dirty="0"/>
          </a:p>
        </p:txBody>
      </p:sp>
      <p:pic>
        <p:nvPicPr>
          <p:cNvPr id="26" name="Picture 25" descr="Prairie_nwd0_2dhist_prairie_rainrate_part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"/>
          <a:stretch/>
        </p:blipFill>
        <p:spPr>
          <a:xfrm>
            <a:off x="4816100" y="1845723"/>
            <a:ext cx="4216138" cy="418398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808142" y="5753097"/>
            <a:ext cx="235795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</a:t>
            </a:r>
            <a:r>
              <a:rPr lang="en-US" sz="1400" baseline="-25000" dirty="0" smtClean="0"/>
              <a:t>o</a:t>
            </a:r>
            <a:r>
              <a:rPr lang="en-US" sz="1400" dirty="0" smtClean="0"/>
              <a:t> Median Diameter (mm)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-853753" y="3557376"/>
            <a:ext cx="235945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Log of </a:t>
            </a:r>
            <a:r>
              <a:rPr lang="en-US" sz="1400" dirty="0" err="1" smtClean="0"/>
              <a:t>N</a:t>
            </a:r>
            <a:r>
              <a:rPr lang="en-US" sz="1400" baseline="-25000" dirty="0" err="1" smtClean="0"/>
              <a:t>w</a:t>
            </a:r>
            <a:r>
              <a:rPr lang="en-US" sz="1400" dirty="0" smtClean="0"/>
              <a:t> – number of drops</a:t>
            </a:r>
            <a:endParaRPr lang="en-US" sz="1400" dirty="0"/>
          </a:p>
        </p:txBody>
      </p:sp>
      <p:grpSp>
        <p:nvGrpSpPr>
          <p:cNvPr id="35" name="Group 34"/>
          <p:cNvGrpSpPr/>
          <p:nvPr/>
        </p:nvGrpSpPr>
        <p:grpSpPr>
          <a:xfrm>
            <a:off x="1811865" y="2099733"/>
            <a:ext cx="4864480" cy="2269058"/>
            <a:chOff x="1811865" y="2099733"/>
            <a:chExt cx="4864480" cy="2269058"/>
          </a:xfrm>
        </p:grpSpPr>
        <p:sp>
          <p:nvSpPr>
            <p:cNvPr id="6" name="Oval 5"/>
            <p:cNvSpPr/>
            <p:nvPr/>
          </p:nvSpPr>
          <p:spPr>
            <a:xfrm>
              <a:off x="1811865" y="3606793"/>
              <a:ext cx="541867" cy="728133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6163734" y="3640658"/>
              <a:ext cx="512611" cy="728133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400300" y="2099733"/>
              <a:ext cx="14901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Frequency</a:t>
              </a:r>
              <a:endParaRPr lang="en-US" sz="24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718300" y="2108200"/>
            <a:ext cx="1625600" cy="2674411"/>
            <a:chOff x="6718300" y="2108200"/>
            <a:chExt cx="1625600" cy="2674411"/>
          </a:xfrm>
        </p:grpSpPr>
        <p:sp>
          <p:nvSpPr>
            <p:cNvPr id="28" name="Oval 27"/>
            <p:cNvSpPr/>
            <p:nvPr/>
          </p:nvSpPr>
          <p:spPr>
            <a:xfrm rot="19565284">
              <a:off x="6721261" y="2960341"/>
              <a:ext cx="490590" cy="1822270"/>
            </a:xfrm>
            <a:prstGeom prst="ellipse">
              <a:avLst/>
            </a:prstGeom>
            <a:noFill/>
            <a:ln w="3810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18300" y="2108200"/>
              <a:ext cx="162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Rain rate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01481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101600" y="5918200"/>
            <a:ext cx="8915400" cy="7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 descr="Prairie_nwd0_NARR_6pane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3" b="66667"/>
          <a:stretch/>
        </p:blipFill>
        <p:spPr>
          <a:xfrm>
            <a:off x="101600" y="3162300"/>
            <a:ext cx="2946400" cy="2545530"/>
          </a:xfrm>
          <a:prstGeom prst="rect">
            <a:avLst/>
          </a:prstGeom>
        </p:spPr>
      </p:pic>
      <p:pic>
        <p:nvPicPr>
          <p:cNvPr id="7" name="Picture 6" descr="Prairie_nwd0_NARR_6pane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8" t="33148" b="33334"/>
          <a:stretch/>
        </p:blipFill>
        <p:spPr>
          <a:xfrm>
            <a:off x="3073400" y="3162300"/>
            <a:ext cx="2951822" cy="2540000"/>
          </a:xfrm>
          <a:prstGeom prst="rect">
            <a:avLst/>
          </a:prstGeom>
        </p:spPr>
      </p:pic>
      <p:pic>
        <p:nvPicPr>
          <p:cNvPr id="9" name="Picture 8" descr="Prairie_nwd0_NARR_6pane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8" t="66296"/>
          <a:stretch/>
        </p:blipFill>
        <p:spPr>
          <a:xfrm>
            <a:off x="5956300" y="3162300"/>
            <a:ext cx="2964959" cy="2565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05499" y="3230033"/>
            <a:ext cx="516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IVT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32833" y="5962147"/>
            <a:ext cx="376767" cy="49953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22300" y="6045200"/>
            <a:ext cx="2006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Average Conditions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2726181" y="5968497"/>
            <a:ext cx="393699" cy="486833"/>
          </a:xfrm>
          <a:prstGeom prst="ellipse">
            <a:avLst/>
          </a:prstGeom>
          <a:noFill/>
          <a:ln w="38100" cmpd="sng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3073400" y="6045200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Lots of Small drops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5014340" y="5953680"/>
            <a:ext cx="414866" cy="5164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372100" y="6045200"/>
            <a:ext cx="180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Few large drops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4" name="Picture 3" descr="Prairie_nwd0_NARR_6pane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042" b="68526"/>
          <a:stretch/>
        </p:blipFill>
        <p:spPr>
          <a:xfrm>
            <a:off x="1574800" y="190500"/>
            <a:ext cx="2963099" cy="244475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654300" y="1308100"/>
            <a:ext cx="330200" cy="51223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108201" y="368300"/>
            <a:ext cx="393699" cy="486833"/>
          </a:xfrm>
          <a:prstGeom prst="ellipse">
            <a:avLst/>
          </a:prstGeom>
          <a:noFill/>
          <a:ln w="38100" cmpd="sng">
            <a:solidFill>
              <a:srgbClr val="FF66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3390900" y="1985435"/>
            <a:ext cx="414866" cy="516466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 rot="19288932">
            <a:off x="2957951" y="678278"/>
            <a:ext cx="332990" cy="1397590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 rot="19288932">
            <a:off x="7334631" y="5513118"/>
            <a:ext cx="332990" cy="1397590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rairie_nwd0_NARR_6pane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 r="51012" b="33333"/>
          <a:stretch/>
        </p:blipFill>
        <p:spPr>
          <a:xfrm>
            <a:off x="5105401" y="203200"/>
            <a:ext cx="2935957" cy="2616200"/>
          </a:xfrm>
          <a:prstGeom prst="rect">
            <a:avLst/>
          </a:prstGeom>
        </p:spPr>
      </p:pic>
      <p:sp>
        <p:nvSpPr>
          <p:cNvPr id="52" name="Oval 51"/>
          <p:cNvSpPr/>
          <p:nvPr/>
        </p:nvSpPr>
        <p:spPr>
          <a:xfrm rot="19288932">
            <a:off x="6475851" y="703678"/>
            <a:ext cx="332990" cy="1397590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 rot="19288932">
            <a:off x="1421251" y="3561179"/>
            <a:ext cx="332990" cy="1397590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 rot="19288932">
            <a:off x="4304151" y="3484978"/>
            <a:ext cx="332990" cy="1397590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 rot="19288932">
            <a:off x="7237850" y="3510378"/>
            <a:ext cx="332990" cy="1397590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759700" y="6045200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Heavy Rain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73760" y="2673355"/>
            <a:ext cx="2336794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D</a:t>
            </a:r>
            <a:r>
              <a:rPr lang="en-US" sz="1400" b="1" baseline="-25000" dirty="0" smtClean="0">
                <a:solidFill>
                  <a:srgbClr val="000000"/>
                </a:solidFill>
              </a:rPr>
              <a:t>o</a:t>
            </a:r>
            <a:r>
              <a:rPr lang="en-US" sz="1400" b="1" dirty="0" smtClean="0">
                <a:solidFill>
                  <a:srgbClr val="000000"/>
                </a:solidFill>
              </a:rPr>
              <a:t> Median Diameter (mm)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 rot="16200000">
            <a:off x="371882" y="1347577"/>
            <a:ext cx="2359456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Log of </a:t>
            </a:r>
            <a:r>
              <a:rPr lang="en-US" sz="1400" b="1" dirty="0" err="1" smtClean="0">
                <a:solidFill>
                  <a:srgbClr val="000000"/>
                </a:solidFill>
              </a:rPr>
              <a:t>N</a:t>
            </a:r>
            <a:r>
              <a:rPr lang="en-US" sz="1400" b="1" baseline="-25000" dirty="0" err="1" smtClean="0">
                <a:solidFill>
                  <a:srgbClr val="000000"/>
                </a:solidFill>
              </a:rPr>
              <a:t>w</a:t>
            </a:r>
            <a:r>
              <a:rPr lang="en-US" sz="1400" b="1" dirty="0" smtClean="0">
                <a:solidFill>
                  <a:srgbClr val="000000"/>
                </a:solidFill>
              </a:rPr>
              <a:t> – number of drops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93786" y="321737"/>
            <a:ext cx="237068" cy="1934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7324644" y="297774"/>
            <a:ext cx="237068" cy="1934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36604" y="270933"/>
            <a:ext cx="162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925hPa Wind Speed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234348" y="3291938"/>
            <a:ext cx="237068" cy="1934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202126" y="3274828"/>
            <a:ext cx="237068" cy="1934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02834" y="3230033"/>
            <a:ext cx="162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925hPa Wind Direction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898854" y="3273578"/>
            <a:ext cx="308958" cy="193474"/>
          </a:xfrm>
          <a:prstGeom prst="rect">
            <a:avLst/>
          </a:prstGeom>
          <a:solidFill>
            <a:srgbClr val="94949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951394" y="3230033"/>
            <a:ext cx="162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Moist Static Stability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84954" y="258233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Melting Level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2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2883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does the enhancement at upper levels look like?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8499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9768" t="9621"/>
          <a:stretch/>
        </p:blipFill>
        <p:spPr>
          <a:xfrm>
            <a:off x="2700377" y="1129007"/>
            <a:ext cx="3743247" cy="548424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549"/>
            <a:ext cx="8229600" cy="1143000"/>
          </a:xfrm>
        </p:spPr>
        <p:txBody>
          <a:bodyPr/>
          <a:lstStyle/>
          <a:p>
            <a:r>
              <a:rPr lang="en-US" dirty="0" smtClean="0"/>
              <a:t>Melting Level Height in OLYMPEX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5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993" y="5152488"/>
            <a:ext cx="3175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12 Nov – 18 Dec, 3-15 Jan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3" name="Picture 2" descr="NPOL-All_Times_single_npol_dbz_cfad_west_byleve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2"/>
          <a:stretch/>
        </p:blipFill>
        <p:spPr>
          <a:xfrm>
            <a:off x="722915" y="1553646"/>
            <a:ext cx="3708423" cy="3269414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  <p:pic>
        <p:nvPicPr>
          <p:cNvPr id="4" name="Picture 3" descr="NPOL-All_Times_single_npol_dbz_cfad_east_bylevel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2"/>
          <a:stretch/>
        </p:blipFill>
        <p:spPr>
          <a:xfrm>
            <a:off x="4588909" y="1553646"/>
            <a:ext cx="3708424" cy="3269414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715839" y="1706730"/>
            <a:ext cx="993631" cy="461665"/>
          </a:xfrm>
          <a:prstGeom prst="rect">
            <a:avLst/>
          </a:prstGeom>
          <a:noFill/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Ocean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78988" y="1706730"/>
            <a:ext cx="797063" cy="461665"/>
          </a:xfrm>
          <a:prstGeom prst="rect">
            <a:avLst/>
          </a:prstGeom>
          <a:noFill/>
          <a:ln w="19050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Land</a:t>
            </a:r>
            <a:endParaRPr lang="en-US" sz="2400" b="1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3385621" y="5425763"/>
            <a:ext cx="5505033" cy="1121328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u="sng" dirty="0" smtClean="0"/>
              <a:t>Contoured Frequency by Altitude Diagrams</a:t>
            </a:r>
          </a:p>
          <a:p>
            <a:pPr marL="0" indent="0">
              <a:buNone/>
            </a:pPr>
            <a:r>
              <a:rPr lang="en-US" sz="1800" dirty="0" smtClean="0"/>
              <a:t>Frequencies normalized by level for all NPOL RHI data over ocean and land above 2 km height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170628" y="2789491"/>
            <a:ext cx="1311101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Height (km) 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6235" y="6273816"/>
            <a:ext cx="1801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Rowe et al., in prep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15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NPOL reflectivity over  Ocean &amp;Land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969433" y="1490134"/>
            <a:ext cx="3048000" cy="100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61470" y="1503264"/>
            <a:ext cx="235997" cy="876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45198" y="1487245"/>
            <a:ext cx="3048000" cy="100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45701" y="1474977"/>
            <a:ext cx="235997" cy="876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69432" y="4663348"/>
            <a:ext cx="6453035" cy="15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44222" y="4638690"/>
            <a:ext cx="1821570" cy="369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Reflectivity (dBZ)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4573982" y="2777602"/>
            <a:ext cx="167352" cy="7115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13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4F4F4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1333</Words>
  <Application>Microsoft Macintosh PowerPoint</Application>
  <PresentationFormat>On-screen Show (4:3)</PresentationFormat>
  <Paragraphs>247</Paragraphs>
  <Slides>30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1_Office Theme</vt:lpstr>
      <vt:lpstr>PowerPoint Presentation</vt:lpstr>
      <vt:lpstr>PowerPoint Presentation</vt:lpstr>
      <vt:lpstr>OLYMPEX</vt:lpstr>
      <vt:lpstr>PowerPoint Presentation</vt:lpstr>
      <vt:lpstr>Dropsize Distributions: Diameter vs. Number</vt:lpstr>
      <vt:lpstr>PowerPoint Presentation</vt:lpstr>
      <vt:lpstr>PowerPoint Presentation</vt:lpstr>
      <vt:lpstr>Melting Level Height in OLYMPEX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of enhancement at both upper and lower levels</vt:lpstr>
      <vt:lpstr>Example of enhancement at upper level only</vt:lpstr>
      <vt:lpstr>PowerPoint Presentation</vt:lpstr>
      <vt:lpstr>PowerPoint Presentation</vt:lpstr>
      <vt:lpstr>PowerPoint Presentation</vt:lpstr>
      <vt:lpstr>PowerPoint Presentation</vt:lpstr>
      <vt:lpstr>Quantification of generating cells</vt:lpstr>
      <vt:lpstr>PowerPoint Presentation</vt:lpstr>
      <vt:lpstr>PowerPoint Presentation</vt:lpstr>
      <vt:lpstr>Figure NARR</vt:lpstr>
      <vt:lpstr>Figure CFADnorm</vt:lpstr>
      <vt:lpstr>CFADdiffENV (first half)</vt:lpstr>
      <vt:lpstr>Figure CFADdiff</vt:lpstr>
      <vt:lpstr>CFADdiffENV (second half)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OLYMPEX CFAD paper Figures</dc:title>
  <dc:creator>Angela Rowe</dc:creator>
  <cp:lastModifiedBy>Robert Houze</cp:lastModifiedBy>
  <cp:revision>51</cp:revision>
  <dcterms:created xsi:type="dcterms:W3CDTF">2017-09-13T23:57:22Z</dcterms:created>
  <dcterms:modified xsi:type="dcterms:W3CDTF">2017-10-19T04:53:19Z</dcterms:modified>
</cp:coreProperties>
</file>