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embeddings/oleObject2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3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38"/>
  </p:notesMasterIdLst>
  <p:sldIdLst>
    <p:sldId id="256" r:id="rId4"/>
    <p:sldId id="287" r:id="rId5"/>
    <p:sldId id="288" r:id="rId6"/>
    <p:sldId id="289" r:id="rId7"/>
    <p:sldId id="290" r:id="rId8"/>
    <p:sldId id="291" r:id="rId9"/>
    <p:sldId id="292" r:id="rId10"/>
    <p:sldId id="257" r:id="rId11"/>
    <p:sldId id="294" r:id="rId12"/>
    <p:sldId id="258" r:id="rId13"/>
    <p:sldId id="259" r:id="rId14"/>
    <p:sldId id="260" r:id="rId15"/>
    <p:sldId id="293" r:id="rId16"/>
    <p:sldId id="286" r:id="rId17"/>
    <p:sldId id="285" r:id="rId18"/>
    <p:sldId id="302" r:id="rId19"/>
    <p:sldId id="261" r:id="rId20"/>
    <p:sldId id="262" r:id="rId21"/>
    <p:sldId id="263" r:id="rId22"/>
    <p:sldId id="264" r:id="rId23"/>
    <p:sldId id="295" r:id="rId24"/>
    <p:sldId id="269" r:id="rId25"/>
    <p:sldId id="270" r:id="rId26"/>
    <p:sldId id="279" r:id="rId27"/>
    <p:sldId id="277" r:id="rId28"/>
    <p:sldId id="278" r:id="rId29"/>
    <p:sldId id="271" r:id="rId30"/>
    <p:sldId id="272" r:id="rId31"/>
    <p:sldId id="280" r:id="rId32"/>
    <p:sldId id="300" r:id="rId33"/>
    <p:sldId id="273" r:id="rId34"/>
    <p:sldId id="274" r:id="rId35"/>
    <p:sldId id="275" r:id="rId36"/>
    <p:sldId id="276" r:id="rId37"/>
  </p:sldIdLst>
  <p:sldSz cx="10080625" cy="7559675"/>
  <p:notesSz cx="7772400" cy="10058400"/>
  <p:defaultTextStyle>
    <a:defPPr>
      <a:defRPr lang="en-US"/>
    </a:defPPr>
    <a:lvl1pPr marL="0" algn="l" defTabSz="4570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58" algn="l" defTabSz="4570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15" algn="l" defTabSz="4570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73" algn="l" defTabSz="4570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31" algn="l" defTabSz="4570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89" algn="l" defTabSz="4570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47" algn="l" defTabSz="4570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405" algn="l" defTabSz="4570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4570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7A8C"/>
    <a:srgbClr val="92B3E4"/>
    <a:srgbClr val="93A2C2"/>
    <a:srgbClr val="446E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1527" autoAdjust="0"/>
  </p:normalViewPr>
  <p:slideViewPr>
    <p:cSldViewPr snapToGrid="0" snapToObjects="1">
      <p:cViewPr varScale="1">
        <p:scale>
          <a:sx n="68" d="100"/>
          <a:sy n="68" d="100"/>
        </p:scale>
        <p:origin x="-1776" y="-104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</a:p>
        </p:txBody>
      </p:sp>
      <p:sp>
        <p:nvSpPr>
          <p:cNvPr id="109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110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111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112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F889AE87-D5A4-4A42-ABCF-51598476B9DC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1644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0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58" algn="l" defTabSz="4570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15" algn="l" defTabSz="4570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73" algn="l" defTabSz="4570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31" algn="l" defTabSz="4570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89" algn="l" defTabSz="4570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7" algn="l" defTabSz="4570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5" algn="l" defTabSz="4570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4570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754063"/>
            <a:ext cx="5029200" cy="37719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 paper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28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These charts are based on STRONG thresholds for WCC’s.</a:t>
            </a:r>
          </a:p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Largest percent of mis-classifications occur:</a:t>
            </a:r>
          </a:p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– at higher latitudes</a:t>
            </a:r>
          </a:p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– at longitudes containing large amounts of ocean</a:t>
            </a:r>
          </a:p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– in DJF</a:t>
            </a:r>
          </a:p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last plot shows areal differences between the WCC’s and is just another way to look at the differences.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754063"/>
            <a:ext cx="5029200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F889AE87-D5A4-4A42-ABCF-51598476B9DC}" type="slidenum">
              <a:rPr lang="en-US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25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5493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next eight slides compare probability maps for our classifications – BS, DCC, DWC, WCC – based on first NASA v05 c/s field and then the UW modified c/s field.</a:t>
            </a:r>
          </a:p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They are in groups of 3 months starting with MAM. </a:t>
            </a:r>
          </a:p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most notable differences are in the WCC (lower right corner) maps, especially in DJF.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480" cy="4524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" name="CustomShape 2"/>
          <p:cNvSpPr/>
          <p:nvPr/>
        </p:nvSpPr>
        <p:spPr>
          <a:xfrm>
            <a:off x="4399200" y="9555480"/>
            <a:ext cx="3371760" cy="50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9F4C403E-AD97-4F17-9FD0-033AABD9D3C7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28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This is for you to fill in:-)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754063"/>
            <a:ext cx="5029200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F889AE87-D5A4-4A42-ABCF-51598476B9DC}" type="slidenum">
              <a:rPr lang="en-US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34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088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754063"/>
            <a:ext cx="5029200" cy="37719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3D structure</a:t>
            </a:r>
            <a:r>
              <a:rPr lang="en-US" baseline="0" dirty="0" smtClean="0"/>
              <a:t>--thresholds: </a:t>
            </a:r>
            <a:r>
              <a:rPr lang="en-US" u="sng" baseline="0" dirty="0" smtClean="0"/>
              <a:t>intensity</a:t>
            </a:r>
            <a:r>
              <a:rPr lang="en-US" baseline="0" dirty="0" smtClean="0"/>
              <a:t>, </a:t>
            </a:r>
            <a:r>
              <a:rPr lang="en-US" u="sng" baseline="0" dirty="0" smtClean="0"/>
              <a:t>height</a:t>
            </a:r>
            <a:r>
              <a:rPr lang="en-US" baseline="0" dirty="0" smtClean="0"/>
              <a:t>, &amp; </a:t>
            </a:r>
            <a:r>
              <a:rPr lang="en-US" u="sng" baseline="0" dirty="0" smtClean="0"/>
              <a:t>area 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67358-1342-BD4C-9B83-1C8A0825B8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230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C/S algorithm shows a lot of improvement when comparing v04 to v05.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However, mis-classifications are still an issue.</a:t>
            </a:r>
          </a:p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next 3 slides show obvious stratiform that is mis-classified as convective.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754063"/>
            <a:ext cx="5029200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F889AE87-D5A4-4A42-ABCF-51598476B9DC}" type="slidenum">
              <a:rPr lang="en-US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12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94327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These charts are based on STRONG thresholds for WCC’s.</a:t>
            </a:r>
          </a:p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Largest percent of mis-classifications occur:</a:t>
            </a:r>
          </a:p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– at higher latitudes</a:t>
            </a:r>
          </a:p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– at longitudes containing large amounts of ocean</a:t>
            </a:r>
          </a:p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– in DJF</a:t>
            </a:r>
          </a:p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last plot shows areal differences between the WCC’s and is just another way to look at the differences.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These are profiles of columns of gridded data.</a:t>
            </a:r>
          </a:p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top two are prototypical of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conv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and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stra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refl.</a:t>
            </a:r>
          </a:p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bottom two are problem profiles for the v05 c/s alg.</a:t>
            </a:r>
          </a:p>
          <a:p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Problems: Melting level height</a:t>
            </a:r>
            <a:r>
              <a:rPr lang="en-US" sz="1800" b="0" strike="noStrike" spc="-1" baseline="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varies, bright band is often &gt;40 dBZ, melting level is not always a sharp peak in dBZ, key indicator of SF is a strong drop off in reflectivity above melting level</a:t>
            </a:r>
            <a:endParaRPr lang="en-US" sz="1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US" sz="1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 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each frame:</a:t>
            </a:r>
          </a:p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Magenta line represents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ht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of max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refl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in column</a:t>
            </a:r>
          </a:p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Blue lines represent highest point above max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refl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within +/- 2dBZ of max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refl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(I call this the reference point)</a:t>
            </a:r>
          </a:p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Green lines represent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refl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/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ht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that is 1.5 km above the reference point (I call this the compare point)</a:t>
            </a:r>
          </a:p>
          <a:p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Reference point must be within shaded gray area (we chose a max BB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ht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of 5km) to run our algorithm to completion.</a:t>
            </a:r>
          </a:p>
          <a:p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UW ALG: For each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conv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point, we compute slope between reference and compare points.  If greater than 7.5dBZ/</a:t>
            </a: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km (</a:t>
            </a:r>
            <a:r>
              <a:rPr lang="en-US" sz="1800" b="1" u="sng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delta</a:t>
            </a:r>
            <a:r>
              <a:rPr lang="en-US" sz="1800" b="1" u="sng" strike="noStrike" spc="-1" baseline="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1800" b="1" u="sng" strike="noStrike" spc="-1" baseline="0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refl</a:t>
            </a:r>
            <a:r>
              <a:rPr lang="en-US" sz="1800" b="1" u="sng" strike="noStrike" spc="-1" baseline="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&gt; 11.25</a:t>
            </a: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reclassify it as </a:t>
            </a:r>
            <a:r>
              <a:rPr lang="en-US" sz="18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stra</a:t>
            </a: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 </a:t>
            </a:r>
          </a:p>
          <a:p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Upper left is </a:t>
            </a:r>
            <a:r>
              <a:rPr lang="en-US" sz="18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2.6/km</a:t>
            </a: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</a:t>
            </a:r>
            <a:r>
              <a:rPr lang="en-US" sz="1800" b="0" strike="noStrike" spc="-1" baseline="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upper right is </a:t>
            </a:r>
            <a:r>
              <a:rPr lang="en-US" sz="1800" b="1" strike="noStrike" spc="-1" baseline="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14.5</a:t>
            </a:r>
            <a:r>
              <a:rPr lang="en-US" sz="1800" b="0" strike="noStrike" spc="-1" baseline="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/km, l</a:t>
            </a: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ower-left </a:t>
            </a:r>
            <a:r>
              <a:rPr lang="en-US" sz="18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is 8.5</a:t>
            </a: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/km,</a:t>
            </a:r>
            <a:r>
              <a:rPr lang="en-US" sz="1800" b="0" strike="noStrike" spc="-1" baseline="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lower-right is </a:t>
            </a:r>
            <a:r>
              <a:rPr lang="en-US" sz="1800" b="1" strike="noStrike" spc="-1" baseline="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11.5/km</a:t>
            </a:r>
            <a:r>
              <a:rPr lang="en-US" sz="1800" b="0" strike="noStrike" spc="-1" baseline="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next three slides show the NASA v05 c/s field as compared to our modified one.</a:t>
            </a:r>
          </a:p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These are the same three cases that we showed in slides 3-5.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754063"/>
            <a:ext cx="5029200" cy="37719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3D structure</a:t>
            </a:r>
            <a:r>
              <a:rPr lang="en-US" baseline="0" dirty="0" smtClean="0"/>
              <a:t>--thresholds: </a:t>
            </a:r>
            <a:r>
              <a:rPr lang="en-US" u="sng" baseline="0" dirty="0" smtClean="0"/>
              <a:t>intensity</a:t>
            </a:r>
            <a:r>
              <a:rPr lang="en-US" baseline="0" dirty="0" smtClean="0"/>
              <a:t>, </a:t>
            </a:r>
            <a:r>
              <a:rPr lang="en-US" u="sng" baseline="0" dirty="0" smtClean="0"/>
              <a:t>height</a:t>
            </a:r>
            <a:r>
              <a:rPr lang="en-US" baseline="0" dirty="0" smtClean="0"/>
              <a:t>, &amp; </a:t>
            </a:r>
            <a:r>
              <a:rPr lang="en-US" u="sng" baseline="0" dirty="0" smtClean="0"/>
              <a:t>area 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67358-1342-BD4C-9B83-1C8A0825B83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230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1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1" y="176868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1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1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1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1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04001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Picture 33"/>
          <p:cNvPicPr/>
          <p:nvPr/>
        </p:nvPicPr>
        <p:blipFill>
          <a:blip r:embed="rId2"/>
          <a:stretch/>
        </p:blipFill>
        <p:spPr>
          <a:xfrm>
            <a:off x="2292483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35" name="Picture 34"/>
          <p:cNvPicPr/>
          <p:nvPr/>
        </p:nvPicPr>
        <p:blipFill>
          <a:blip r:embed="rId2"/>
          <a:stretch/>
        </p:blipFill>
        <p:spPr>
          <a:xfrm>
            <a:off x="2292483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1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504001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1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504001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1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1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504001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1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1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1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1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1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04001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1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1" y="176868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04001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4001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1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4001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04001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Picture 69"/>
          <p:cNvPicPr/>
          <p:nvPr/>
        </p:nvPicPr>
        <p:blipFill>
          <a:blip r:embed="rId2"/>
          <a:stretch/>
        </p:blipFill>
        <p:spPr>
          <a:xfrm>
            <a:off x="2292483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71" name="Picture 70"/>
          <p:cNvPicPr/>
          <p:nvPr/>
        </p:nvPicPr>
        <p:blipFill>
          <a:blip r:embed="rId2"/>
          <a:stretch/>
        </p:blipFill>
        <p:spPr>
          <a:xfrm>
            <a:off x="2292483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4001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504001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4001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4001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1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504001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1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1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504001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1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1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1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504001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1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504001" y="176868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504001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04001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04001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504001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504001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6" name="Picture 105"/>
          <p:cNvPicPr/>
          <p:nvPr/>
        </p:nvPicPr>
        <p:blipFill>
          <a:blip r:embed="rId2"/>
          <a:stretch/>
        </p:blipFill>
        <p:spPr>
          <a:xfrm>
            <a:off x="2292483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107" name="Picture 106"/>
          <p:cNvPicPr/>
          <p:nvPr/>
        </p:nvPicPr>
        <p:blipFill>
          <a:blip r:embed="rId2"/>
          <a:stretch/>
        </p:blipFill>
        <p:spPr>
          <a:xfrm>
            <a:off x="2292483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1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1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1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1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1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1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1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1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1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3731" lvl="1" indent="-3239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5597" lvl="2" indent="-287911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7462" lvl="3" indent="-215934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59329" lvl="4" indent="-215934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1193" lvl="5" indent="-215934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3060" lvl="6" indent="-215934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>
      <a:lvl1pPr marL="476194" indent="-357145">
        <a:spcBef>
          <a:spcPts val="1562"/>
        </a:spcBef>
        <a:buClr>
          <a:srgbClr val="000000"/>
        </a:buClr>
        <a:buSzPct val="45000"/>
        <a:buFont typeface="Wingdings" charset="2"/>
        <a:buChar char=""/>
        <a:defRPr/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04001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504001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3731" lvl="1" indent="-3239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5597" lvl="2" indent="-287911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7462" lvl="3" indent="-215934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59329" lvl="4" indent="-215934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1193" lvl="5" indent="-215934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3060" lvl="6" indent="-215934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>
      <a:lvl1pPr marL="476194" indent="-357145">
        <a:spcBef>
          <a:spcPts val="1562"/>
        </a:spcBef>
        <a:buClr>
          <a:srgbClr val="000000"/>
        </a:buClr>
        <a:buSzPct val="45000"/>
        <a:buFont typeface="Wingdings" charset="2"/>
        <a:buChar char=""/>
        <a:defRPr/>
      </a:lvl1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4001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04001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3731" lvl="1" indent="-3239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5597" lvl="2" indent="-287911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7462" lvl="3" indent="-215934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59329" lvl="4" indent="-215934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1193" lvl="5" indent="-215934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3060" lvl="6" indent="-215934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>
      <a:lvl1pPr marL="476194" indent="-357145">
        <a:spcBef>
          <a:spcPts val="1562"/>
        </a:spcBef>
        <a:buClr>
          <a:srgbClr val="000000"/>
        </a:buClr>
        <a:buSzPct val="45000"/>
        <a:buFont typeface="Wingdings" charset="2"/>
        <a:buChar char=""/>
        <a:defRPr/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4" Type="http://schemas.openxmlformats.org/officeDocument/2006/relationships/image" Target="../media/image13.gi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gif"/><Relationship Id="rId3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4" Type="http://schemas.openxmlformats.org/officeDocument/2006/relationships/image" Target="../media/image17.gi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4" Type="http://schemas.openxmlformats.org/officeDocument/2006/relationships/image" Target="../media/image23.gif"/><Relationship Id="rId5" Type="http://schemas.openxmlformats.org/officeDocument/2006/relationships/image" Target="../media/image13.gi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4" Type="http://schemas.openxmlformats.org/officeDocument/2006/relationships/image" Target="../media/image15.gi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4" Type="http://schemas.openxmlformats.org/officeDocument/2006/relationships/image" Target="../media/image17.gi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18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10.gif"/><Relationship Id="rId5" Type="http://schemas.openxmlformats.org/officeDocument/2006/relationships/image" Target="../media/image11.gi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385891" y="762895"/>
            <a:ext cx="9308842" cy="1873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Identification of Mesoscale Convective Precipitation in GPM Data</a:t>
            </a:r>
            <a:endParaRPr lang="en-US" sz="4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CustomShape 2"/>
          <p:cNvSpPr/>
          <p:nvPr/>
        </p:nvSpPr>
        <p:spPr>
          <a:xfrm>
            <a:off x="505393" y="3152632"/>
            <a:ext cx="9069839" cy="23385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Robert Houze and Stacy Brodzik</a:t>
            </a:r>
            <a:endParaRPr lang="en-US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PMM Science Team Meeting</a:t>
            </a:r>
            <a:endParaRPr lang="en-US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San Diego, CA</a:t>
            </a:r>
            <a:endParaRPr lang="en-US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October 16-20, </a:t>
            </a:r>
            <a:r>
              <a:rPr 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2017</a:t>
            </a:r>
            <a:endParaRPr lang="en-US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7779" y="6942337"/>
            <a:ext cx="9545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This presentation was supported by NASA Grant </a:t>
            </a:r>
            <a:r>
              <a:rPr lang="en-US" dirty="0"/>
              <a:t>NNX16AD75G </a:t>
            </a:r>
            <a:r>
              <a:rPr lang="en-US" dirty="0" smtClean="0"/>
              <a:t>&amp;NSF </a:t>
            </a:r>
            <a:r>
              <a:rPr lang="en-US" dirty="0"/>
              <a:t>Grant AGS-1355567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504003" y="301320"/>
            <a:ext cx="9069839" cy="12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Problem case: East Coast Front</a:t>
            </a:r>
            <a:endParaRPr lang="en-US" sz="4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5577840" y="1920240"/>
            <a:ext cx="222480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73" tIns="44986" rIns="89973" bIns="44986"/>
          <a:lstStyle/>
          <a:p>
            <a:pPr>
              <a:lnSpc>
                <a:spcPct val="100000"/>
              </a:lnSpc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October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NE U.S.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CustomShape 3"/>
          <p:cNvSpPr/>
          <p:nvPr/>
        </p:nvSpPr>
        <p:spPr>
          <a:xfrm>
            <a:off x="7802640" y="6402240"/>
            <a:ext cx="161532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73" tIns="44986" rIns="89973" bIns="44986"/>
          <a:lstStyle/>
          <a:p>
            <a:pPr>
              <a:lnSpc>
                <a:spcPct val="100000"/>
              </a:lnSpc>
            </a:pPr>
            <a:r>
              <a:rPr lang="en-US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(20141022/1132)</a:t>
            </a:r>
            <a:endParaRPr lang="en-US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7" name="Picture 124"/>
          <p:cNvPicPr/>
          <p:nvPr/>
        </p:nvPicPr>
        <p:blipFill>
          <a:blip r:embed="rId3"/>
          <a:stretch/>
        </p:blipFill>
        <p:spPr>
          <a:xfrm>
            <a:off x="457200" y="1828800"/>
            <a:ext cx="4114440" cy="3721320"/>
          </a:xfrm>
          <a:prstGeom prst="rect">
            <a:avLst/>
          </a:prstGeom>
          <a:ln>
            <a:noFill/>
          </a:ln>
        </p:spPr>
      </p:pic>
      <p:pic>
        <p:nvPicPr>
          <p:cNvPr id="128" name="Picture 126"/>
          <p:cNvPicPr/>
          <p:nvPr/>
        </p:nvPicPr>
        <p:blipFill>
          <a:blip r:embed="rId4"/>
          <a:stretch/>
        </p:blipFill>
        <p:spPr>
          <a:xfrm>
            <a:off x="4754880" y="3017520"/>
            <a:ext cx="5028840" cy="3227400"/>
          </a:xfrm>
          <a:prstGeom prst="rect">
            <a:avLst/>
          </a:prstGeom>
          <a:ln>
            <a:noFill/>
          </a:ln>
        </p:spPr>
      </p:pic>
      <p:sp>
        <p:nvSpPr>
          <p:cNvPr id="129" name="CustomShape 4"/>
          <p:cNvSpPr/>
          <p:nvPr/>
        </p:nvSpPr>
        <p:spPr>
          <a:xfrm rot="21583200">
            <a:off x="732601" y="4208762"/>
            <a:ext cx="997200" cy="4971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2600" b="1" spc="-1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nasa</a:t>
            </a:r>
            <a:endParaRPr lang="en-US" sz="2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600" b="1" spc="-1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v05</a:t>
            </a:r>
            <a:endParaRPr lang="en-US" sz="2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CustomShape 5"/>
          <p:cNvSpPr/>
          <p:nvPr/>
        </p:nvSpPr>
        <p:spPr>
          <a:xfrm rot="21583200">
            <a:off x="3201840" y="2378880"/>
            <a:ext cx="727560" cy="63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en-US" sz="2400" b="1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conv</a:t>
            </a:r>
            <a:endParaRPr lang="en-US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400" b="1" spc="-1">
                <a:solidFill>
                  <a:srgbClr val="FF33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stra</a:t>
            </a:r>
            <a:endParaRPr lang="en-US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504003" y="301320"/>
            <a:ext cx="9069839" cy="12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Problem case: West Coast Front</a:t>
            </a:r>
            <a:endParaRPr lang="en-US" sz="4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CustomShape 2"/>
          <p:cNvSpPr/>
          <p:nvPr/>
        </p:nvSpPr>
        <p:spPr>
          <a:xfrm>
            <a:off x="5266083" y="2013481"/>
            <a:ext cx="3218023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73" tIns="44986" rIns="89973" bIns="44986"/>
          <a:lstStyle/>
          <a:p>
            <a:pPr>
              <a:lnSpc>
                <a:spcPct val="100000"/>
              </a:lnSpc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December</a:t>
            </a:r>
            <a:b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</a:b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NW coast of U.S.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CustomShape 3"/>
          <p:cNvSpPr/>
          <p:nvPr/>
        </p:nvSpPr>
        <p:spPr>
          <a:xfrm>
            <a:off x="7802640" y="6402240"/>
            <a:ext cx="161532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73" tIns="44986" rIns="89973" bIns="44986"/>
          <a:lstStyle/>
          <a:p>
            <a:pPr>
              <a:lnSpc>
                <a:spcPct val="100000"/>
              </a:lnSpc>
            </a:pPr>
            <a:r>
              <a:rPr lang="en-US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(20141224/1202)</a:t>
            </a:r>
            <a:endParaRPr lang="en-US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4" name="Picture 133"/>
          <p:cNvPicPr/>
          <p:nvPr/>
        </p:nvPicPr>
        <p:blipFill>
          <a:blip r:embed="rId2"/>
          <a:stretch/>
        </p:blipFill>
        <p:spPr>
          <a:xfrm>
            <a:off x="457200" y="1828800"/>
            <a:ext cx="4114440" cy="3721320"/>
          </a:xfrm>
          <a:prstGeom prst="rect">
            <a:avLst/>
          </a:prstGeom>
          <a:ln>
            <a:noFill/>
          </a:ln>
        </p:spPr>
      </p:pic>
      <p:pic>
        <p:nvPicPr>
          <p:cNvPr id="135" name="Picture 135"/>
          <p:cNvPicPr/>
          <p:nvPr/>
        </p:nvPicPr>
        <p:blipFill>
          <a:blip r:embed="rId3"/>
          <a:stretch/>
        </p:blipFill>
        <p:spPr>
          <a:xfrm>
            <a:off x="4754880" y="3017520"/>
            <a:ext cx="5028840" cy="3227400"/>
          </a:xfrm>
          <a:prstGeom prst="rect">
            <a:avLst/>
          </a:prstGeom>
          <a:ln>
            <a:noFill/>
          </a:ln>
        </p:spPr>
      </p:pic>
      <p:sp>
        <p:nvSpPr>
          <p:cNvPr id="136" name="CustomShape 4"/>
          <p:cNvSpPr/>
          <p:nvPr/>
        </p:nvSpPr>
        <p:spPr>
          <a:xfrm rot="21583200">
            <a:off x="738723" y="2334962"/>
            <a:ext cx="997200" cy="4971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2600" b="1" spc="-1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nasa</a:t>
            </a:r>
            <a:endParaRPr lang="en-US" sz="2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600" b="1" spc="-1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v05</a:t>
            </a:r>
            <a:endParaRPr lang="en-US" sz="2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CustomShape 5"/>
          <p:cNvSpPr/>
          <p:nvPr/>
        </p:nvSpPr>
        <p:spPr>
          <a:xfrm rot="21583200">
            <a:off x="3018960" y="4118400"/>
            <a:ext cx="727560" cy="63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en-US" sz="2400" b="1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conv</a:t>
            </a:r>
            <a:endParaRPr lang="en-US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400" b="1" spc="-1">
                <a:solidFill>
                  <a:srgbClr val="FF33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stra</a:t>
            </a:r>
            <a:endParaRPr lang="en-US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504003" y="301320"/>
            <a:ext cx="9069839" cy="12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Problem case: North Pacific</a:t>
            </a:r>
            <a:endParaRPr lang="en-US" sz="4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CustomShape 2"/>
          <p:cNvSpPr/>
          <p:nvPr/>
        </p:nvSpPr>
        <p:spPr>
          <a:xfrm>
            <a:off x="5334122" y="1828803"/>
            <a:ext cx="3094773" cy="8950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73" tIns="44986" rIns="89973" bIns="44986"/>
          <a:lstStyle/>
          <a:p>
            <a:pPr>
              <a:lnSpc>
                <a:spcPct val="100000"/>
              </a:lnSpc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February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North Pacific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0" name="Picture 140"/>
          <p:cNvPicPr/>
          <p:nvPr/>
        </p:nvPicPr>
        <p:blipFill>
          <a:blip r:embed="rId3"/>
          <a:stretch/>
        </p:blipFill>
        <p:spPr>
          <a:xfrm>
            <a:off x="457200" y="1828800"/>
            <a:ext cx="4114440" cy="3721320"/>
          </a:xfrm>
          <a:prstGeom prst="rect">
            <a:avLst/>
          </a:prstGeom>
          <a:ln>
            <a:noFill/>
          </a:ln>
        </p:spPr>
      </p:pic>
      <p:pic>
        <p:nvPicPr>
          <p:cNvPr id="141" name="Picture 142"/>
          <p:cNvPicPr/>
          <p:nvPr/>
        </p:nvPicPr>
        <p:blipFill>
          <a:blip r:embed="rId4"/>
          <a:stretch/>
        </p:blipFill>
        <p:spPr>
          <a:xfrm>
            <a:off x="4754880" y="3017520"/>
            <a:ext cx="5028840" cy="3227400"/>
          </a:xfrm>
          <a:prstGeom prst="rect">
            <a:avLst/>
          </a:prstGeom>
          <a:ln>
            <a:noFill/>
          </a:ln>
        </p:spPr>
      </p:pic>
      <p:sp>
        <p:nvSpPr>
          <p:cNvPr id="142" name="CustomShape 3"/>
          <p:cNvSpPr/>
          <p:nvPr/>
        </p:nvSpPr>
        <p:spPr>
          <a:xfrm>
            <a:off x="7802640" y="6402240"/>
            <a:ext cx="161532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73" tIns="44986" rIns="89973" bIns="44986"/>
          <a:lstStyle/>
          <a:p>
            <a:pPr>
              <a:lnSpc>
                <a:spcPct val="100000"/>
              </a:lnSpc>
            </a:pPr>
            <a:r>
              <a:rPr lang="en-US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(20150202/0839)</a:t>
            </a:r>
            <a:endParaRPr lang="en-US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CustomShape 4"/>
          <p:cNvSpPr/>
          <p:nvPr/>
        </p:nvSpPr>
        <p:spPr>
          <a:xfrm rot="21583200">
            <a:off x="732601" y="4163762"/>
            <a:ext cx="997200" cy="4971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2600" b="1" spc="-1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nasa</a:t>
            </a:r>
            <a:endParaRPr lang="en-US" sz="2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600" b="1" spc="-1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v05</a:t>
            </a:r>
            <a:endParaRPr lang="en-US" sz="2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CustomShape 5"/>
          <p:cNvSpPr/>
          <p:nvPr/>
        </p:nvSpPr>
        <p:spPr>
          <a:xfrm rot="21583200">
            <a:off x="3201840" y="2289600"/>
            <a:ext cx="727560" cy="63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en-US" sz="2400" b="1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conv</a:t>
            </a:r>
            <a:endParaRPr lang="en-US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400" b="1" spc="-1">
                <a:solidFill>
                  <a:srgbClr val="FF33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stra</a:t>
            </a:r>
            <a:endParaRPr lang="en-US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07286"/>
              </p:ext>
            </p:extLst>
          </p:nvPr>
        </p:nvGraphicFramePr>
        <p:xfrm>
          <a:off x="4762500" y="292100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" name="Equation" r:id="rId3" imgW="127000" imgH="190500" progId="Equation.DSMT4">
                  <p:embed/>
                </p:oleObj>
              </mc:Choice>
              <mc:Fallback>
                <p:oleObj name="Equation" r:id="rId3" imgW="1270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62500" y="292100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63597" y="2348676"/>
            <a:ext cx="8909044" cy="2891276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pPr algn="ctr"/>
            <a:r>
              <a:rPr lang="en-US" sz="3600" dirty="0"/>
              <a:t>Solving this remaining problem is </a:t>
            </a:r>
            <a:br>
              <a:rPr lang="en-US" sz="3600" dirty="0"/>
            </a:br>
            <a:r>
              <a:rPr lang="en-US" sz="3600" u="sng" dirty="0"/>
              <a:t>critical to all applications that depend on convective/stratiform classification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(latent heating, PSD, …)</a:t>
            </a:r>
          </a:p>
        </p:txBody>
      </p:sp>
    </p:spTree>
    <p:extLst>
      <p:ext uri="{BB962C8B-B14F-4D97-AF65-F5344CB8AC3E}">
        <p14:creationId xmlns:p14="http://schemas.microsoft.com/office/powerpoint/2010/main" val="3477112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8002" y="655906"/>
            <a:ext cx="9228667" cy="6247863"/>
          </a:xfrm>
          <a:prstGeom prst="rect">
            <a:avLst/>
          </a:prstGeom>
        </p:spPr>
        <p:txBody>
          <a:bodyPr wrap="square" lIns="91410" tIns="45706" rIns="91410" bIns="45706">
            <a:spAutoFit/>
          </a:bodyPr>
          <a:lstStyle/>
          <a:p>
            <a:r>
              <a:rPr lang="en-US" sz="4000" u="sng" spc="-1" dirty="0"/>
              <a:t>Complicating factors in identifying stratiform echo in GPM data:</a:t>
            </a:r>
            <a:r>
              <a:rPr lang="en-US" sz="3600" u="sng" spc="-1" dirty="0"/>
              <a:t> </a:t>
            </a:r>
          </a:p>
          <a:p>
            <a:pPr marL="868093" indent="-868093"/>
            <a:endParaRPr lang="en-US" sz="3200" u="sng" spc="-1" dirty="0"/>
          </a:p>
          <a:p>
            <a:pPr marL="868093" indent="-360250">
              <a:buFont typeface="Arial"/>
              <a:buChar char="•"/>
            </a:pPr>
            <a:r>
              <a:rPr lang="en-US" sz="3200" spc="-1" dirty="0"/>
              <a:t>Melting level height varies</a:t>
            </a:r>
            <a:br>
              <a:rPr lang="en-US" sz="3200" spc="-1" dirty="0"/>
            </a:br>
            <a:endParaRPr lang="en-US" sz="3200" spc="-1" dirty="0"/>
          </a:p>
          <a:p>
            <a:pPr marL="868093" indent="-360250">
              <a:buFont typeface="Arial"/>
              <a:buChar char="•"/>
            </a:pPr>
            <a:r>
              <a:rPr lang="en-US" sz="3200" spc="-1" dirty="0"/>
              <a:t>Bright band is often &gt;40 dBZ</a:t>
            </a:r>
            <a:br>
              <a:rPr lang="en-US" sz="3200" spc="-1" dirty="0"/>
            </a:br>
            <a:endParaRPr lang="en-US" sz="3200" spc="-1" dirty="0"/>
          </a:p>
          <a:p>
            <a:pPr marL="868093" indent="-360250">
              <a:buFont typeface="Arial"/>
              <a:buChar char="•"/>
            </a:pPr>
            <a:r>
              <a:rPr lang="en-US" sz="3200" spc="-1" dirty="0"/>
              <a:t>Melting level is not always a sharp peak in dBZ</a:t>
            </a:r>
            <a:br>
              <a:rPr lang="en-US" sz="3200" spc="-1" dirty="0"/>
            </a:br>
            <a:r>
              <a:rPr lang="en-US" sz="3200" spc="-1" dirty="0"/>
              <a:t> </a:t>
            </a:r>
          </a:p>
          <a:p>
            <a:pPr marL="868093" indent="-360250">
              <a:buFont typeface="Arial"/>
              <a:buChar char="•"/>
            </a:pPr>
            <a:r>
              <a:rPr lang="en-US" sz="3200" spc="-1" dirty="0"/>
              <a:t>Key indicator of SF is a strong drop off in reflectivity above melting level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524000" y="6312770"/>
            <a:ext cx="2201333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027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/>
          <p:cNvSpPr/>
          <p:nvPr/>
        </p:nvSpPr>
        <p:spPr>
          <a:xfrm>
            <a:off x="0" y="3149658"/>
            <a:ext cx="10080625" cy="12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UW add-on to V5 C/S algorithm</a:t>
            </a:r>
            <a:endParaRPr lang="en-US" sz="4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1518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270627" y="976792"/>
            <a:ext cx="3326773" cy="18610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390225" y="848551"/>
            <a:ext cx="7300175" cy="6326733"/>
            <a:chOff x="5212080" y="848552"/>
            <a:chExt cx="4114440" cy="3565800"/>
          </a:xfrm>
        </p:grpSpPr>
        <p:pic>
          <p:nvPicPr>
            <p:cNvPr id="219" name="Picture 197"/>
            <p:cNvPicPr/>
            <p:nvPr/>
          </p:nvPicPr>
          <p:blipFill>
            <a:blip r:embed="rId3"/>
            <a:stretch/>
          </p:blipFill>
          <p:spPr>
            <a:xfrm>
              <a:off x="5212080" y="848552"/>
              <a:ext cx="4114440" cy="3565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5212080" y="921133"/>
              <a:ext cx="3890119" cy="2176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0" y="207325"/>
            <a:ext cx="10080625" cy="584747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pPr algn="ctr"/>
            <a:r>
              <a:rPr lang="en-US" sz="3200" dirty="0" smtClean="0"/>
              <a:t>Test Area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31568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32916" y="-40693"/>
            <a:ext cx="10146463" cy="7641061"/>
            <a:chOff x="686432" y="1400254"/>
            <a:chExt cx="7898503" cy="5948168"/>
          </a:xfrm>
        </p:grpSpPr>
        <p:pic>
          <p:nvPicPr>
            <p:cNvPr id="148" name="Picture 149"/>
            <p:cNvPicPr/>
            <p:nvPr/>
          </p:nvPicPr>
          <p:blipFill>
            <a:blip r:embed="rId3"/>
            <a:stretch/>
          </p:blipFill>
          <p:spPr>
            <a:xfrm>
              <a:off x="686432" y="4267542"/>
              <a:ext cx="4114080" cy="30808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6" name="Picture 147"/>
            <p:cNvPicPr/>
            <p:nvPr/>
          </p:nvPicPr>
          <p:blipFill>
            <a:blip r:embed="rId4"/>
            <a:stretch/>
          </p:blipFill>
          <p:spPr>
            <a:xfrm>
              <a:off x="686432" y="1400254"/>
              <a:ext cx="4114080" cy="30808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9" name="Picture 150"/>
            <p:cNvPicPr/>
            <p:nvPr/>
          </p:nvPicPr>
          <p:blipFill>
            <a:blip r:embed="rId5"/>
            <a:stretch/>
          </p:blipFill>
          <p:spPr>
            <a:xfrm>
              <a:off x="4470855" y="4267542"/>
              <a:ext cx="4114080" cy="30808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7" name="Picture 148"/>
            <p:cNvPicPr/>
            <p:nvPr/>
          </p:nvPicPr>
          <p:blipFill>
            <a:blip r:embed="rId6"/>
            <a:stretch/>
          </p:blipFill>
          <p:spPr>
            <a:xfrm>
              <a:off x="4470855" y="1400254"/>
              <a:ext cx="4114080" cy="3080880"/>
            </a:xfrm>
            <a:prstGeom prst="rect">
              <a:avLst/>
            </a:prstGeom>
            <a:ln>
              <a:noFill/>
            </a:ln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504003" y="301320"/>
            <a:ext cx="9069839" cy="12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Problem case: East Coast Front</a:t>
            </a:r>
            <a:endParaRPr lang="en-US" sz="4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CustomShape 2"/>
          <p:cNvSpPr/>
          <p:nvPr/>
        </p:nvSpPr>
        <p:spPr>
          <a:xfrm>
            <a:off x="731520" y="5891760"/>
            <a:ext cx="131760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73" tIns="44986" rIns="89973" bIns="44986"/>
          <a:lstStyle/>
          <a:p>
            <a:pPr>
              <a:lnSpc>
                <a:spcPct val="100000"/>
              </a:lnSpc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October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NE U.S.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CustomShape 3"/>
          <p:cNvSpPr/>
          <p:nvPr/>
        </p:nvSpPr>
        <p:spPr>
          <a:xfrm>
            <a:off x="7802640" y="6402240"/>
            <a:ext cx="161532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73" tIns="44986" rIns="89973" bIns="44986"/>
          <a:lstStyle/>
          <a:p>
            <a:pPr>
              <a:lnSpc>
                <a:spcPct val="100000"/>
              </a:lnSpc>
            </a:pPr>
            <a:r>
              <a:rPr lang="en-US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(20141022/1132)</a:t>
            </a:r>
            <a:endParaRPr lang="en-US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3" name="Picture 124"/>
          <p:cNvPicPr/>
          <p:nvPr/>
        </p:nvPicPr>
        <p:blipFill>
          <a:blip r:embed="rId3"/>
          <a:stretch/>
        </p:blipFill>
        <p:spPr>
          <a:xfrm>
            <a:off x="822960" y="1280160"/>
            <a:ext cx="4114440" cy="3721320"/>
          </a:xfrm>
          <a:prstGeom prst="rect">
            <a:avLst/>
          </a:prstGeom>
          <a:ln>
            <a:noFill/>
          </a:ln>
        </p:spPr>
      </p:pic>
      <p:pic>
        <p:nvPicPr>
          <p:cNvPr id="154" name="Picture 125"/>
          <p:cNvPicPr/>
          <p:nvPr/>
        </p:nvPicPr>
        <p:blipFill>
          <a:blip r:embed="rId4"/>
          <a:stretch/>
        </p:blipFill>
        <p:spPr>
          <a:xfrm>
            <a:off x="5212080" y="1280160"/>
            <a:ext cx="4114440" cy="3721320"/>
          </a:xfrm>
          <a:prstGeom prst="rect">
            <a:avLst/>
          </a:prstGeom>
          <a:ln>
            <a:noFill/>
          </a:ln>
        </p:spPr>
      </p:pic>
      <p:pic>
        <p:nvPicPr>
          <p:cNvPr id="155" name="Picture 126"/>
          <p:cNvPicPr/>
          <p:nvPr/>
        </p:nvPicPr>
        <p:blipFill>
          <a:blip r:embed="rId5"/>
          <a:stretch/>
        </p:blipFill>
        <p:spPr>
          <a:xfrm>
            <a:off x="2468880" y="4023360"/>
            <a:ext cx="5028840" cy="3227400"/>
          </a:xfrm>
          <a:prstGeom prst="rect">
            <a:avLst/>
          </a:prstGeom>
          <a:ln>
            <a:noFill/>
          </a:ln>
        </p:spPr>
      </p:pic>
      <p:sp>
        <p:nvSpPr>
          <p:cNvPr id="156" name="CustomShape 4"/>
          <p:cNvSpPr/>
          <p:nvPr/>
        </p:nvSpPr>
        <p:spPr>
          <a:xfrm rot="21583200">
            <a:off x="3292921" y="1601282"/>
            <a:ext cx="997200" cy="4971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2600" b="1" spc="-1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nasa</a:t>
            </a:r>
            <a:endParaRPr lang="en-US" sz="2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600" b="1" spc="-1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v05</a:t>
            </a:r>
            <a:endParaRPr lang="en-US" sz="2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CustomShape 5"/>
          <p:cNvSpPr/>
          <p:nvPr/>
        </p:nvSpPr>
        <p:spPr>
          <a:xfrm rot="21583200">
            <a:off x="3292921" y="1601282"/>
            <a:ext cx="997200" cy="4971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8" name="CustomShape 6"/>
          <p:cNvSpPr/>
          <p:nvPr/>
        </p:nvSpPr>
        <p:spPr>
          <a:xfrm rot="21583200">
            <a:off x="8141760" y="1558083"/>
            <a:ext cx="543600" cy="4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2600" b="1" spc="-1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uw</a:t>
            </a:r>
            <a:endParaRPr lang="en-US" sz="2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" name="CustomShape 7"/>
          <p:cNvSpPr/>
          <p:nvPr/>
        </p:nvSpPr>
        <p:spPr>
          <a:xfrm rot="21583200">
            <a:off x="1099440" y="3569760"/>
            <a:ext cx="727560" cy="63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en-US" sz="2400" b="1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conv</a:t>
            </a:r>
            <a:endParaRPr lang="en-US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400" b="1" spc="-1">
                <a:solidFill>
                  <a:srgbClr val="FF33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stra</a:t>
            </a:r>
            <a:endParaRPr lang="en-US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504003" y="301320"/>
            <a:ext cx="9069839" cy="12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Problem case: West Coast Front</a:t>
            </a:r>
            <a:endParaRPr lang="en-US" sz="4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CustomShape 2"/>
          <p:cNvSpPr/>
          <p:nvPr/>
        </p:nvSpPr>
        <p:spPr>
          <a:xfrm>
            <a:off x="368074" y="5891760"/>
            <a:ext cx="1681046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73" tIns="44986" rIns="89973" bIns="44986"/>
          <a:lstStyle/>
          <a:p>
            <a:pPr>
              <a:lnSpc>
                <a:spcPct val="100000"/>
              </a:lnSpc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December NW U.S.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" name="CustomShape 3"/>
          <p:cNvSpPr/>
          <p:nvPr/>
        </p:nvSpPr>
        <p:spPr>
          <a:xfrm>
            <a:off x="7802640" y="6402240"/>
            <a:ext cx="161532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73" tIns="44986" rIns="89973" bIns="44986"/>
          <a:lstStyle/>
          <a:p>
            <a:pPr>
              <a:lnSpc>
                <a:spcPct val="100000"/>
              </a:lnSpc>
            </a:pPr>
            <a:r>
              <a:rPr lang="en-US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(20141224/1202)</a:t>
            </a:r>
            <a:endParaRPr lang="en-US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3" name="Picture 133"/>
          <p:cNvPicPr/>
          <p:nvPr/>
        </p:nvPicPr>
        <p:blipFill>
          <a:blip r:embed="rId2"/>
          <a:stretch/>
        </p:blipFill>
        <p:spPr>
          <a:xfrm>
            <a:off x="731520" y="1280160"/>
            <a:ext cx="4114440" cy="3721320"/>
          </a:xfrm>
          <a:prstGeom prst="rect">
            <a:avLst/>
          </a:prstGeom>
          <a:ln>
            <a:noFill/>
          </a:ln>
        </p:spPr>
      </p:pic>
      <p:pic>
        <p:nvPicPr>
          <p:cNvPr id="164" name="Picture 134"/>
          <p:cNvPicPr/>
          <p:nvPr/>
        </p:nvPicPr>
        <p:blipFill>
          <a:blip r:embed="rId3"/>
          <a:stretch/>
        </p:blipFill>
        <p:spPr>
          <a:xfrm>
            <a:off x="5212080" y="1280160"/>
            <a:ext cx="4114440" cy="3721320"/>
          </a:xfrm>
          <a:prstGeom prst="rect">
            <a:avLst/>
          </a:prstGeom>
          <a:ln>
            <a:noFill/>
          </a:ln>
        </p:spPr>
      </p:pic>
      <p:pic>
        <p:nvPicPr>
          <p:cNvPr id="165" name="Picture 135"/>
          <p:cNvPicPr/>
          <p:nvPr/>
        </p:nvPicPr>
        <p:blipFill>
          <a:blip r:embed="rId4"/>
          <a:stretch/>
        </p:blipFill>
        <p:spPr>
          <a:xfrm>
            <a:off x="2468880" y="4023360"/>
            <a:ext cx="5028840" cy="3227400"/>
          </a:xfrm>
          <a:prstGeom prst="rect">
            <a:avLst/>
          </a:prstGeom>
          <a:ln>
            <a:noFill/>
          </a:ln>
        </p:spPr>
      </p:pic>
      <p:sp>
        <p:nvSpPr>
          <p:cNvPr id="166" name="CustomShape 4"/>
          <p:cNvSpPr/>
          <p:nvPr/>
        </p:nvSpPr>
        <p:spPr>
          <a:xfrm rot="21583200">
            <a:off x="3292921" y="1601282"/>
            <a:ext cx="997200" cy="4971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2600" b="1" spc="-1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nasa</a:t>
            </a:r>
            <a:endParaRPr lang="en-US" sz="2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600" b="1" spc="-1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v05</a:t>
            </a:r>
            <a:endParaRPr lang="en-US" sz="2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" name="CustomShape 5"/>
          <p:cNvSpPr/>
          <p:nvPr/>
        </p:nvSpPr>
        <p:spPr>
          <a:xfrm rot="21583200">
            <a:off x="8141760" y="1558083"/>
            <a:ext cx="543600" cy="4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2600" b="1" spc="-1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uw</a:t>
            </a:r>
            <a:endParaRPr lang="en-US" sz="2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" name="CustomShape 6"/>
          <p:cNvSpPr/>
          <p:nvPr/>
        </p:nvSpPr>
        <p:spPr>
          <a:xfrm rot="21583200">
            <a:off x="1098720" y="1740960"/>
            <a:ext cx="727560" cy="63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en-US" sz="2400" b="1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conv</a:t>
            </a:r>
            <a:endParaRPr lang="en-US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400" b="1" spc="-1">
                <a:solidFill>
                  <a:srgbClr val="FF33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stra</a:t>
            </a:r>
            <a:endParaRPr lang="en-US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25258" y="1291976"/>
            <a:ext cx="9230109" cy="4975729"/>
            <a:chOff x="0" y="94266"/>
            <a:chExt cx="9144000" cy="4929828"/>
          </a:xfrm>
        </p:grpSpPr>
        <p:sp>
          <p:nvSpPr>
            <p:cNvPr id="10" name="Rectangle 9"/>
            <p:cNvSpPr/>
            <p:nvPr/>
          </p:nvSpPr>
          <p:spPr>
            <a:xfrm>
              <a:off x="0" y="800188"/>
              <a:ext cx="9144000" cy="42239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94555" y="977322"/>
              <a:ext cx="7693721" cy="3058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00" dirty="0">
                  <a:solidFill>
                    <a:prstClr val="white"/>
                  </a:solidFill>
                  <a:latin typeface="Arial"/>
                  <a:cs typeface="Arial"/>
                </a:rPr>
                <a:t>Global Distribution of Different Forms of Convection as Seen by TRMM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94555" y="3204397"/>
              <a:ext cx="5940313" cy="11892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white"/>
                  </a:solidFill>
                  <a:latin typeface="Arial"/>
                  <a:cs typeface="Arial"/>
                </a:rPr>
                <a:t>Robert A. Houze, Jr.</a:t>
              </a: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rial"/>
                  <a:cs typeface="Arial"/>
                </a:rPr>
                <a:t>University of Washington</a:t>
              </a:r>
            </a:p>
            <a:p>
              <a:pPr algn="ctr"/>
              <a:endParaRPr lang="en-US" dirty="0">
                <a:solidFill>
                  <a:prstClr val="white"/>
                </a:solidFill>
                <a:latin typeface="Arial"/>
                <a:cs typeface="Arial"/>
              </a:endParaRP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rial"/>
                  <a:cs typeface="Arial"/>
                </a:rPr>
                <a:t>with: K. L. Rasmussen, M. D. Zuluaga, and S. R. Brodzik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154222"/>
              <a:ext cx="9144000" cy="175175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94266"/>
              <a:ext cx="9144000" cy="131465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85473" t="62727" r="6099"/>
            <a:stretch/>
          </p:blipFill>
          <p:spPr>
            <a:xfrm>
              <a:off x="8228964" y="919328"/>
              <a:ext cx="770707" cy="49000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l="3935" b="45709"/>
            <a:stretch/>
          </p:blipFill>
          <p:spPr>
            <a:xfrm>
              <a:off x="33423" y="1464117"/>
              <a:ext cx="2911878" cy="463086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76871" y="5139172"/>
            <a:ext cx="1499876" cy="363378"/>
          </a:xfrm>
          <a:prstGeom prst="rect">
            <a:avLst/>
          </a:prstGeom>
          <a:noFill/>
        </p:spPr>
        <p:txBody>
          <a:bodyPr wrap="none" lIns="100761" tIns="50382" rIns="100761" bIns="50382" rtlCol="0">
            <a:spAutoFit/>
          </a:bodyPr>
          <a:lstStyle/>
          <a:p>
            <a:r>
              <a:rPr lang="en-US" sz="1700" b="1" dirty="0"/>
              <a:t>August 2015</a:t>
            </a:r>
          </a:p>
        </p:txBody>
      </p:sp>
    </p:spTree>
    <p:extLst>
      <p:ext uri="{BB962C8B-B14F-4D97-AF65-F5344CB8AC3E}">
        <p14:creationId xmlns:p14="http://schemas.microsoft.com/office/powerpoint/2010/main" val="469224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504003" y="301320"/>
            <a:ext cx="9069839" cy="12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Problem case: North Pacific</a:t>
            </a:r>
            <a:endParaRPr lang="en-US" sz="4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" name="CustomShape 2"/>
          <p:cNvSpPr/>
          <p:nvPr/>
        </p:nvSpPr>
        <p:spPr>
          <a:xfrm>
            <a:off x="386480" y="5891760"/>
            <a:ext cx="2089187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73" tIns="44986" rIns="89973" bIns="44986"/>
          <a:lstStyle/>
          <a:p>
            <a:pPr>
              <a:lnSpc>
                <a:spcPct val="100000"/>
              </a:lnSpc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February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North Pacific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1" name="Picture 140"/>
          <p:cNvPicPr/>
          <p:nvPr/>
        </p:nvPicPr>
        <p:blipFill>
          <a:blip r:embed="rId2"/>
          <a:stretch/>
        </p:blipFill>
        <p:spPr>
          <a:xfrm>
            <a:off x="731520" y="1280160"/>
            <a:ext cx="4114440" cy="3721320"/>
          </a:xfrm>
          <a:prstGeom prst="rect">
            <a:avLst/>
          </a:prstGeom>
          <a:ln>
            <a:noFill/>
          </a:ln>
        </p:spPr>
      </p:pic>
      <p:pic>
        <p:nvPicPr>
          <p:cNvPr id="172" name="Picture 141"/>
          <p:cNvPicPr/>
          <p:nvPr/>
        </p:nvPicPr>
        <p:blipFill>
          <a:blip r:embed="rId3"/>
          <a:stretch/>
        </p:blipFill>
        <p:spPr>
          <a:xfrm>
            <a:off x="5212080" y="1280160"/>
            <a:ext cx="4114440" cy="3721320"/>
          </a:xfrm>
          <a:prstGeom prst="rect">
            <a:avLst/>
          </a:prstGeom>
          <a:ln>
            <a:noFill/>
          </a:ln>
        </p:spPr>
      </p:pic>
      <p:pic>
        <p:nvPicPr>
          <p:cNvPr id="173" name="Picture 142"/>
          <p:cNvPicPr/>
          <p:nvPr/>
        </p:nvPicPr>
        <p:blipFill>
          <a:blip r:embed="rId4"/>
          <a:stretch/>
        </p:blipFill>
        <p:spPr>
          <a:xfrm>
            <a:off x="2468880" y="4023360"/>
            <a:ext cx="5028840" cy="3227400"/>
          </a:xfrm>
          <a:prstGeom prst="rect">
            <a:avLst/>
          </a:prstGeom>
          <a:ln>
            <a:noFill/>
          </a:ln>
        </p:spPr>
      </p:pic>
      <p:sp>
        <p:nvSpPr>
          <p:cNvPr id="174" name="CustomShape 3"/>
          <p:cNvSpPr/>
          <p:nvPr/>
        </p:nvSpPr>
        <p:spPr>
          <a:xfrm>
            <a:off x="7802640" y="6402240"/>
            <a:ext cx="161532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73" tIns="44986" rIns="89973" bIns="44986"/>
          <a:lstStyle/>
          <a:p>
            <a:pPr>
              <a:lnSpc>
                <a:spcPct val="100000"/>
              </a:lnSpc>
            </a:pPr>
            <a:r>
              <a:rPr lang="en-US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(20150202/0839)</a:t>
            </a:r>
            <a:endParaRPr lang="en-US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" name="CustomShape 4"/>
          <p:cNvSpPr/>
          <p:nvPr/>
        </p:nvSpPr>
        <p:spPr>
          <a:xfrm rot="21583200">
            <a:off x="8141760" y="1558083"/>
            <a:ext cx="543600" cy="4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2600" b="1" spc="-1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uw</a:t>
            </a:r>
            <a:endParaRPr lang="en-US" sz="2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" name="CustomShape 5"/>
          <p:cNvSpPr/>
          <p:nvPr/>
        </p:nvSpPr>
        <p:spPr>
          <a:xfrm rot="21583200">
            <a:off x="3292921" y="1601282"/>
            <a:ext cx="997200" cy="4971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2600" b="1" spc="-1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nasa</a:t>
            </a:r>
            <a:endParaRPr lang="en-US" sz="2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600" b="1" spc="-1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v05</a:t>
            </a:r>
            <a:endParaRPr lang="en-US" sz="2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" name="CustomShape 6"/>
          <p:cNvSpPr/>
          <p:nvPr/>
        </p:nvSpPr>
        <p:spPr>
          <a:xfrm rot="21583200">
            <a:off x="1099440" y="3569760"/>
            <a:ext cx="727560" cy="63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en-US" sz="2400" b="1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conv</a:t>
            </a:r>
            <a:endParaRPr lang="en-US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400" b="1" spc="-1">
                <a:solidFill>
                  <a:srgbClr val="FF33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stra</a:t>
            </a:r>
            <a:endParaRPr lang="en-US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018272"/>
              </p:ext>
            </p:extLst>
          </p:nvPr>
        </p:nvGraphicFramePr>
        <p:xfrm>
          <a:off x="478359" y="713510"/>
          <a:ext cx="9123907" cy="6479231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406663"/>
                <a:gridCol w="2363175"/>
                <a:gridCol w="1236734"/>
                <a:gridCol w="3117335"/>
              </a:tblGrid>
              <a:tr h="71039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Object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Echo Characteristic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Height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Area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</a:tr>
              <a:tr h="75283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Isolated Shallow Echoes</a:t>
                      </a:r>
                      <a:endParaRPr lang="en-US" sz="2000" dirty="0"/>
                    </a:p>
                  </a:txBody>
                  <a:tcPr marL="100806" marR="100806" marT="50398" marB="50398" anchor="ctr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&gt; min detectable</a:t>
                      </a:r>
                      <a:endParaRPr lang="en-US" sz="2000" dirty="0"/>
                    </a:p>
                  </a:txBody>
                  <a:tcPr marL="100806" marR="100806" marT="50398" marB="50398" anchor="ctr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 4</a:t>
                      </a:r>
                      <a:r>
                        <a:rPr lang="en-US" sz="2000" baseline="0" dirty="0" smtClean="0"/>
                        <a:t> km</a:t>
                      </a:r>
                      <a:endParaRPr lang="en-US" sz="2000" dirty="0"/>
                    </a:p>
                  </a:txBody>
                  <a:tcPr marL="100806" marR="100806" marT="50398" marB="50398" anchor="ctr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 pixels</a:t>
                      </a:r>
                      <a:endParaRPr lang="en-US" sz="2000" dirty="0"/>
                    </a:p>
                  </a:txBody>
                  <a:tcPr marL="100806" marR="100806" marT="50398" marB="50398" anchor="ctr"/>
                </a:tc>
              </a:tr>
              <a:tr h="705570">
                <a:tc rowSpan="2">
                  <a:txBody>
                    <a:bodyPr/>
                    <a:lstStyle/>
                    <a:p>
                      <a:r>
                        <a:rPr lang="en-US" sz="2000" dirty="0" smtClean="0"/>
                        <a:t>Deep Convective Cores</a:t>
                      </a:r>
                      <a:endParaRPr lang="en-US" sz="2000" dirty="0"/>
                    </a:p>
                  </a:txBody>
                  <a:tcPr marL="100806" marR="100806" marT="50398" marB="50398" anchor="ctr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&gt; 40 dBZ (</a:t>
                      </a:r>
                      <a:r>
                        <a:rPr lang="en-US" sz="2000" u="sng" dirty="0" smtClean="0"/>
                        <a:t>strong</a:t>
                      </a:r>
                      <a:r>
                        <a:rPr lang="en-US" sz="2000" dirty="0" smtClean="0"/>
                        <a:t>)</a:t>
                      </a:r>
                      <a:endParaRPr lang="en-US" sz="2000" dirty="0"/>
                    </a:p>
                  </a:txBody>
                  <a:tcPr marL="100806" marR="100806" marT="50398" marB="50398" anchor="ctr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&gt; 10 km</a:t>
                      </a:r>
                      <a:endParaRPr lang="en-US" sz="2000" dirty="0"/>
                    </a:p>
                  </a:txBody>
                  <a:tcPr marL="100806" marR="100806" marT="50398" marB="50398" anchor="ctr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N/A</a:t>
                      </a:r>
                      <a:endParaRPr lang="en-US" sz="2000" dirty="0"/>
                    </a:p>
                  </a:txBody>
                  <a:tcPr marL="100806" marR="100806" marT="50398" marB="50398"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</a:tr>
              <a:tr h="7103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&gt; 30 dBZ (</a:t>
                      </a:r>
                      <a:r>
                        <a:rPr lang="en-US" sz="2000" u="sng" dirty="0" smtClean="0">
                          <a:solidFill>
                            <a:schemeClr val="tx1"/>
                          </a:solidFill>
                        </a:rPr>
                        <a:t>moderate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0806" marR="100806" marT="50398" marB="50398" anchor="ctr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8 km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0806" marR="100806" marT="50398" marB="50398" anchor="ctr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0806" marR="100806" marT="50398" marB="50398"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</a:tr>
              <a:tr h="710396">
                <a:tc rowSpan="2">
                  <a:txBody>
                    <a:bodyPr/>
                    <a:lstStyle/>
                    <a:p>
                      <a:r>
                        <a:rPr lang="en-US" sz="2000" dirty="0" smtClean="0"/>
                        <a:t>Wide Convective</a:t>
                      </a:r>
                      <a:r>
                        <a:rPr lang="en-US" sz="2000" baseline="0" dirty="0" smtClean="0"/>
                        <a:t> Cores</a:t>
                      </a:r>
                      <a:endParaRPr lang="en-US" sz="2000" dirty="0"/>
                    </a:p>
                  </a:txBody>
                  <a:tcPr marL="100806" marR="100806" marT="50398" marB="50398" anchor="ctr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&gt; 40 dBZ (</a:t>
                      </a:r>
                      <a:r>
                        <a:rPr lang="en-US" sz="2000" u="sng" dirty="0" smtClean="0">
                          <a:solidFill>
                            <a:schemeClr val="tx1"/>
                          </a:solidFill>
                        </a:rPr>
                        <a:t>strong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0806" marR="100806" marT="50398" marB="50398" anchor="ctr"/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0806" marR="100806" marT="50398" marB="50398" anchor="ctr"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1000 km</a:t>
                      </a:r>
                      <a:r>
                        <a:rPr lang="en-US" sz="2000" baseline="30000" dirty="0" smtClean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at some altitude</a:t>
                      </a:r>
                      <a:endParaRPr lang="en-US" sz="20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100806" marR="100806" marT="50398" marB="50398" anchor="ctr"/>
                </a:tc>
              </a:tr>
              <a:tr h="7103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&gt; 30 dBZ (</a:t>
                      </a:r>
                      <a:r>
                        <a:rPr lang="en-US" sz="2000" u="sng" dirty="0" smtClean="0">
                          <a:solidFill>
                            <a:schemeClr val="tx1"/>
                          </a:solidFill>
                        </a:rPr>
                        <a:t>moderate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0806" marR="100806" marT="50398" marB="50398" anchor="ctr"/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0806" marR="100806" marT="50398" marB="50398" anchor="ctr"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800 km</a:t>
                      </a:r>
                      <a:r>
                        <a:rPr lang="en-US" sz="2000" baseline="30000" dirty="0" smtClean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at some altitude</a:t>
                      </a:r>
                      <a:endParaRPr lang="en-US" sz="2000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00806" marR="100806" marT="50398" marB="50398" anchor="ctr"/>
                </a:tc>
              </a:tr>
              <a:tr h="700000">
                <a:tc rowSpan="3">
                  <a:txBody>
                    <a:bodyPr/>
                    <a:lstStyle/>
                    <a:p>
                      <a:r>
                        <a:rPr lang="en-US" sz="2000" dirty="0" smtClean="0"/>
                        <a:t>Broad Stratiform Regions</a:t>
                      </a:r>
                      <a:endParaRPr lang="en-US" sz="2000" dirty="0"/>
                    </a:p>
                  </a:txBody>
                  <a:tcPr marL="100806" marR="100806" marT="50398" marB="50398" anchor="ctr"/>
                </a:tc>
                <a:tc rowSpan="3">
                  <a:txBody>
                    <a:bodyPr/>
                    <a:lstStyle/>
                    <a:p>
                      <a:r>
                        <a:rPr lang="en-US" sz="2000" dirty="0" smtClean="0"/>
                        <a:t>Contiguous stratiform</a:t>
                      </a:r>
                      <a:endParaRPr lang="en-US" sz="20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100806" marR="100806" marT="50398" marB="50398" anchor="ctr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100806" marR="100806" marT="50398" marB="50398"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&gt; 50,000 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km</a:t>
                      </a:r>
                      <a:r>
                        <a:rPr lang="en-US" sz="2000" baseline="30000" dirty="0" smtClean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000" u="sng" baseline="0" dirty="0" smtClean="0">
                          <a:solidFill>
                            <a:schemeClr val="tx1"/>
                          </a:solidFill>
                        </a:rPr>
                        <a:t>strong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20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100806" marR="100806" marT="50398" marB="50398" anchor="ctr">
                    <a:solidFill>
                      <a:srgbClr val="D0E0FF"/>
                    </a:solidFill>
                  </a:tcPr>
                </a:tc>
              </a:tr>
              <a:tr h="8188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800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100806" marR="100806" marT="50398" marB="50398"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&gt; 30,000 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km</a:t>
                      </a:r>
                      <a:r>
                        <a:rPr lang="en-US" sz="2000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dirty="0" smtClean="0"/>
                        <a:t>(</a:t>
                      </a:r>
                      <a:r>
                        <a:rPr lang="en-US" sz="2000" u="sng" dirty="0" smtClean="0"/>
                        <a:t>moderate</a:t>
                      </a:r>
                      <a:r>
                        <a:rPr lang="en-US" sz="2000" dirty="0" smtClean="0"/>
                        <a:t>)</a:t>
                      </a:r>
                      <a:endParaRPr lang="en-US" sz="2000" dirty="0"/>
                    </a:p>
                  </a:txBody>
                  <a:tcPr marL="100806" marR="100806" marT="50398" marB="50398" anchor="ctr">
                    <a:solidFill>
                      <a:srgbClr val="9AB9E5"/>
                    </a:solidFill>
                  </a:tcPr>
                </a:tc>
              </a:tr>
              <a:tr h="6603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D0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100806" marR="100806" marT="50398" marB="50398" anchor="ctr"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30-50,000 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km</a:t>
                      </a:r>
                      <a:r>
                        <a:rPr lang="en-US" sz="2000" baseline="30000" dirty="0" smtClean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000" u="sng" baseline="0" dirty="0" smtClean="0">
                          <a:solidFill>
                            <a:schemeClr val="tx1"/>
                          </a:solidFill>
                        </a:rPr>
                        <a:t>filtered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100806" marR="100806" marT="50398" marB="50398" anchor="ctr">
                    <a:solidFill>
                      <a:srgbClr val="D0E0FF"/>
                    </a:solidFill>
                  </a:tcPr>
                </a:tc>
              </a:tr>
            </a:tbl>
          </a:graphicData>
        </a:graphic>
      </p:graphicFrame>
      <p:sp>
        <p:nvSpPr>
          <p:cNvPr id="3" name="CustomShape 2"/>
          <p:cNvSpPr/>
          <p:nvPr/>
        </p:nvSpPr>
        <p:spPr>
          <a:xfrm>
            <a:off x="230912" y="3631150"/>
            <a:ext cx="9601969" cy="1397194"/>
          </a:xfrm>
          <a:prstGeom prst="rect">
            <a:avLst/>
          </a:prstGeom>
          <a:noFill/>
          <a:ln w="38160">
            <a:solidFill>
              <a:srgbClr val="FF0000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90192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1"/>
          <p:cNvSpPr/>
          <p:nvPr/>
        </p:nvSpPr>
        <p:spPr>
          <a:xfrm>
            <a:off x="365760" y="64800"/>
            <a:ext cx="9325080" cy="12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Comparison of v05 Counts </a:t>
            </a:r>
            <a:endParaRPr lang="en-US" sz="4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4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NASA/UW (strong thresholds)</a:t>
            </a:r>
            <a:endParaRPr lang="en-US" sz="4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4" name="Picture 162"/>
          <p:cNvPicPr/>
          <p:nvPr/>
        </p:nvPicPr>
        <p:blipFill>
          <a:blip r:embed="rId2"/>
          <a:stretch/>
        </p:blipFill>
        <p:spPr>
          <a:xfrm>
            <a:off x="457203" y="1371600"/>
            <a:ext cx="4114080" cy="3080880"/>
          </a:xfrm>
          <a:prstGeom prst="rect">
            <a:avLst/>
          </a:prstGeom>
          <a:ln>
            <a:noFill/>
          </a:ln>
        </p:spPr>
      </p:pic>
      <p:pic>
        <p:nvPicPr>
          <p:cNvPr id="185" name="Picture 163"/>
          <p:cNvPicPr/>
          <p:nvPr/>
        </p:nvPicPr>
        <p:blipFill>
          <a:blip r:embed="rId3"/>
          <a:stretch/>
        </p:blipFill>
        <p:spPr>
          <a:xfrm>
            <a:off x="5029203" y="1428456"/>
            <a:ext cx="4114080" cy="3080880"/>
          </a:xfrm>
          <a:prstGeom prst="rect">
            <a:avLst/>
          </a:prstGeom>
          <a:ln>
            <a:noFill/>
          </a:ln>
        </p:spPr>
      </p:pic>
      <p:pic>
        <p:nvPicPr>
          <p:cNvPr id="186" name="Picture 164"/>
          <p:cNvPicPr/>
          <p:nvPr/>
        </p:nvPicPr>
        <p:blipFill>
          <a:blip r:embed="rId4"/>
          <a:stretch/>
        </p:blipFill>
        <p:spPr>
          <a:xfrm>
            <a:off x="457203" y="4389120"/>
            <a:ext cx="4114080" cy="3080880"/>
          </a:xfrm>
          <a:prstGeom prst="rect">
            <a:avLst/>
          </a:prstGeom>
          <a:ln>
            <a:noFill/>
          </a:ln>
        </p:spPr>
      </p:pic>
      <p:pic>
        <p:nvPicPr>
          <p:cNvPr id="187" name="Picture 165"/>
          <p:cNvPicPr/>
          <p:nvPr/>
        </p:nvPicPr>
        <p:blipFill>
          <a:blip r:embed="rId5"/>
          <a:stretch/>
        </p:blipFill>
        <p:spPr>
          <a:xfrm>
            <a:off x="5029203" y="4389120"/>
            <a:ext cx="4114080" cy="3080880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657931" y="1586619"/>
            <a:ext cx="595235" cy="461665"/>
          </a:xfrm>
          <a:prstGeom prst="rect">
            <a:avLst/>
          </a:prstGeom>
          <a:noFill/>
        </p:spPr>
        <p:txBody>
          <a:bodyPr wrap="none" lIns="91410" tIns="45706" rIns="91410" bIns="45706" rtlCol="0">
            <a:spAutoFit/>
          </a:bodyPr>
          <a:lstStyle/>
          <a:p>
            <a:r>
              <a:rPr lang="en-US" sz="2400" dirty="0"/>
              <a:t>BS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34957" y="1585910"/>
            <a:ext cx="851466" cy="461665"/>
          </a:xfrm>
          <a:prstGeom prst="rect">
            <a:avLst/>
          </a:prstGeom>
          <a:noFill/>
        </p:spPr>
        <p:txBody>
          <a:bodyPr wrap="none" lIns="91410" tIns="45706" rIns="91410" bIns="45706" rtlCol="0">
            <a:spAutoFit/>
          </a:bodyPr>
          <a:lstStyle/>
          <a:p>
            <a:r>
              <a:rPr lang="en-US" sz="2400" dirty="0"/>
              <a:t>DCC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66731" y="4581185"/>
            <a:ext cx="919693" cy="461665"/>
          </a:xfrm>
          <a:prstGeom prst="rect">
            <a:avLst/>
          </a:prstGeom>
          <a:noFill/>
        </p:spPr>
        <p:txBody>
          <a:bodyPr wrap="none" lIns="91410" tIns="45706" rIns="91410" bIns="45706" rtlCol="0">
            <a:spAutoFit/>
          </a:bodyPr>
          <a:lstStyle/>
          <a:p>
            <a:r>
              <a:rPr lang="en-US" sz="2400" dirty="0"/>
              <a:t>WCC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50355" y="4581186"/>
            <a:ext cx="919823" cy="465519"/>
          </a:xfrm>
          <a:prstGeom prst="rect">
            <a:avLst/>
          </a:prstGeom>
          <a:noFill/>
        </p:spPr>
        <p:txBody>
          <a:bodyPr wrap="none" lIns="91410" tIns="45706" rIns="91410" bIns="45706" rtlCol="0">
            <a:spAutoFit/>
          </a:bodyPr>
          <a:lstStyle/>
          <a:p>
            <a:r>
              <a:rPr lang="en-US" sz="2400" dirty="0"/>
              <a:t>D&amp;W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365760" y="59040"/>
            <a:ext cx="9325080" cy="12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Comparison of v05 Counts</a:t>
            </a:r>
            <a:endParaRPr lang="en-US" sz="4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4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NASA/UW (moderate thresholds)</a:t>
            </a:r>
            <a:endParaRPr lang="en-US" sz="4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9" name="Picture 167"/>
          <p:cNvPicPr/>
          <p:nvPr/>
        </p:nvPicPr>
        <p:blipFill>
          <a:blip r:embed="rId2"/>
          <a:stretch/>
        </p:blipFill>
        <p:spPr>
          <a:xfrm>
            <a:off x="457203" y="1371600"/>
            <a:ext cx="4114080" cy="3080880"/>
          </a:xfrm>
          <a:prstGeom prst="rect">
            <a:avLst/>
          </a:prstGeom>
          <a:ln>
            <a:noFill/>
          </a:ln>
        </p:spPr>
      </p:pic>
      <p:pic>
        <p:nvPicPr>
          <p:cNvPr id="190" name="Picture 168"/>
          <p:cNvPicPr/>
          <p:nvPr/>
        </p:nvPicPr>
        <p:blipFill>
          <a:blip r:embed="rId3"/>
          <a:stretch/>
        </p:blipFill>
        <p:spPr>
          <a:xfrm>
            <a:off x="5029203" y="1371600"/>
            <a:ext cx="4114080" cy="3080880"/>
          </a:xfrm>
          <a:prstGeom prst="rect">
            <a:avLst/>
          </a:prstGeom>
          <a:ln>
            <a:noFill/>
          </a:ln>
        </p:spPr>
      </p:pic>
      <p:pic>
        <p:nvPicPr>
          <p:cNvPr id="191" name="Picture 169"/>
          <p:cNvPicPr/>
          <p:nvPr/>
        </p:nvPicPr>
        <p:blipFill>
          <a:blip r:embed="rId4"/>
          <a:stretch/>
        </p:blipFill>
        <p:spPr>
          <a:xfrm>
            <a:off x="457203" y="4389120"/>
            <a:ext cx="4114080" cy="3080880"/>
          </a:xfrm>
          <a:prstGeom prst="rect">
            <a:avLst/>
          </a:prstGeom>
          <a:ln>
            <a:noFill/>
          </a:ln>
        </p:spPr>
      </p:pic>
      <p:pic>
        <p:nvPicPr>
          <p:cNvPr id="192" name="Picture 170"/>
          <p:cNvPicPr/>
          <p:nvPr/>
        </p:nvPicPr>
        <p:blipFill>
          <a:blip r:embed="rId5"/>
          <a:stretch/>
        </p:blipFill>
        <p:spPr>
          <a:xfrm>
            <a:off x="5029203" y="4389120"/>
            <a:ext cx="4114080" cy="3080880"/>
          </a:xfrm>
          <a:prstGeom prst="rect">
            <a:avLst/>
          </a:prstGeom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3657931" y="1586619"/>
            <a:ext cx="595235" cy="461665"/>
          </a:xfrm>
          <a:prstGeom prst="rect">
            <a:avLst/>
          </a:prstGeom>
          <a:noFill/>
        </p:spPr>
        <p:txBody>
          <a:bodyPr wrap="none" lIns="91410" tIns="45706" rIns="91410" bIns="45706" rtlCol="0">
            <a:spAutoFit/>
          </a:bodyPr>
          <a:lstStyle/>
          <a:p>
            <a:r>
              <a:rPr lang="en-US" sz="2400" dirty="0"/>
              <a:t>BS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34957" y="1585910"/>
            <a:ext cx="851466" cy="461665"/>
          </a:xfrm>
          <a:prstGeom prst="rect">
            <a:avLst/>
          </a:prstGeom>
          <a:noFill/>
        </p:spPr>
        <p:txBody>
          <a:bodyPr wrap="none" lIns="91410" tIns="45706" rIns="91410" bIns="45706" rtlCol="0">
            <a:spAutoFit/>
          </a:bodyPr>
          <a:lstStyle/>
          <a:p>
            <a:r>
              <a:rPr lang="en-US" sz="2400" dirty="0"/>
              <a:t>DCC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66731" y="4581185"/>
            <a:ext cx="919693" cy="461665"/>
          </a:xfrm>
          <a:prstGeom prst="rect">
            <a:avLst/>
          </a:prstGeom>
          <a:noFill/>
        </p:spPr>
        <p:txBody>
          <a:bodyPr wrap="none" lIns="91410" tIns="45706" rIns="91410" bIns="45706" rtlCol="0">
            <a:spAutoFit/>
          </a:bodyPr>
          <a:lstStyle/>
          <a:p>
            <a:r>
              <a:rPr lang="en-US" sz="2400" dirty="0"/>
              <a:t>WCC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50355" y="4581186"/>
            <a:ext cx="919823" cy="465519"/>
          </a:xfrm>
          <a:prstGeom prst="rect">
            <a:avLst/>
          </a:prstGeom>
          <a:noFill/>
        </p:spPr>
        <p:txBody>
          <a:bodyPr wrap="none" lIns="91410" tIns="45706" rIns="91410" bIns="45706" rtlCol="0">
            <a:spAutoFit/>
          </a:bodyPr>
          <a:lstStyle/>
          <a:p>
            <a:r>
              <a:rPr lang="en-US" sz="2400" dirty="0"/>
              <a:t>D&amp;W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22960" y="848552"/>
            <a:ext cx="8503560" cy="6514166"/>
            <a:chOff x="822960" y="848552"/>
            <a:chExt cx="8503560" cy="6514166"/>
          </a:xfrm>
        </p:grpSpPr>
        <p:pic>
          <p:nvPicPr>
            <p:cNvPr id="218" name="Picture 196"/>
            <p:cNvPicPr/>
            <p:nvPr/>
          </p:nvPicPr>
          <p:blipFill>
            <a:blip r:embed="rId3"/>
            <a:stretch/>
          </p:blipFill>
          <p:spPr>
            <a:xfrm>
              <a:off x="822960" y="848552"/>
              <a:ext cx="4114440" cy="35290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9" name="Picture 197"/>
            <p:cNvPicPr/>
            <p:nvPr/>
          </p:nvPicPr>
          <p:blipFill>
            <a:blip r:embed="rId4"/>
            <a:stretch/>
          </p:blipFill>
          <p:spPr>
            <a:xfrm>
              <a:off x="5212080" y="848552"/>
              <a:ext cx="4114440" cy="35658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0" name="Picture 198"/>
            <p:cNvPicPr/>
            <p:nvPr/>
          </p:nvPicPr>
          <p:blipFill>
            <a:blip r:embed="rId5"/>
            <a:stretch/>
          </p:blipFill>
          <p:spPr>
            <a:xfrm>
              <a:off x="822960" y="4274824"/>
              <a:ext cx="4114440" cy="3081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2" name="Picture 200"/>
            <p:cNvPicPr/>
            <p:nvPr/>
          </p:nvPicPr>
          <p:blipFill>
            <a:blip r:embed="rId6"/>
            <a:stretch/>
          </p:blipFill>
          <p:spPr>
            <a:xfrm>
              <a:off x="5029200" y="4247464"/>
              <a:ext cx="4114440" cy="3081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2388855" y="4739531"/>
              <a:ext cx="145924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87A8C"/>
                  </a:solidFill>
                </a:rPr>
                <a:t>Percent of number of WCCs reclassified by month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1667864" y="4472785"/>
              <a:ext cx="2710277" cy="1516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47800" y="4312986"/>
              <a:ext cx="2856500" cy="1597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35103" y="5747822"/>
              <a:ext cx="145924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87A8C"/>
                  </a:solidFill>
                </a:rPr>
                <a:t>Area covered by WCCs by month</a:t>
              </a:r>
              <a:endParaRPr lang="en-US" dirty="0">
                <a:solidFill>
                  <a:srgbClr val="C87A8C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270627" y="976792"/>
              <a:ext cx="3326773" cy="1861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212080" y="921133"/>
              <a:ext cx="3890119" cy="2176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206276" y="6954982"/>
              <a:ext cx="3480892" cy="307777"/>
              <a:chOff x="1206276" y="6954982"/>
              <a:chExt cx="3480892" cy="307777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1394814" y="7033060"/>
                <a:ext cx="3202586" cy="17916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206276" y="6954982"/>
                <a:ext cx="47413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Jan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812826" y="6954982"/>
                <a:ext cx="4141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Jul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183229" y="6954982"/>
                <a:ext cx="5039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Dec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5562376" y="7054941"/>
              <a:ext cx="3569792" cy="307777"/>
              <a:chOff x="1180876" y="6954982"/>
              <a:chExt cx="3569792" cy="307777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1394814" y="7033060"/>
                <a:ext cx="3202586" cy="17916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180876" y="6954982"/>
                <a:ext cx="47413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Jan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2863626" y="6954982"/>
                <a:ext cx="4141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Jul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246729" y="6954982"/>
                <a:ext cx="5039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Dec</a:t>
                </a: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5644323" y="5492202"/>
              <a:ext cx="550586" cy="373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87A8C"/>
                  </a:solidFill>
                </a:rPr>
                <a:t>V5</a:t>
              </a:r>
              <a:endParaRPr lang="en-US" dirty="0">
                <a:solidFill>
                  <a:srgbClr val="C87A8C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526333" y="6471103"/>
              <a:ext cx="786570" cy="373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87A8C"/>
                  </a:solidFill>
                </a:rPr>
                <a:t>UW</a:t>
              </a:r>
              <a:endParaRPr lang="en-US" dirty="0">
                <a:solidFill>
                  <a:srgbClr val="C87A8C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682873" y="4530423"/>
              <a:ext cx="630029" cy="3972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0" y="207325"/>
            <a:ext cx="10080625" cy="830997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pPr algn="ctr"/>
            <a:r>
              <a:rPr lang="en-US" sz="2400" dirty="0"/>
              <a:t>Percentage of WCCs reclassified by UW add-on</a:t>
            </a:r>
            <a:br>
              <a:rPr lang="en-US" sz="2400" dirty="0"/>
            </a:br>
            <a:r>
              <a:rPr lang="en-US" sz="2400" dirty="0"/>
              <a:t>(strong threshold cases)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"/>
          <p:cNvPicPr/>
          <p:nvPr/>
        </p:nvPicPr>
        <p:blipFill>
          <a:blip r:embed="rId3"/>
          <a:srcRect b="46845"/>
          <a:stretch/>
        </p:blipFill>
        <p:spPr>
          <a:xfrm>
            <a:off x="11160" y="320403"/>
            <a:ext cx="10057320" cy="6918120"/>
          </a:xfrm>
          <a:prstGeom prst="rect">
            <a:avLst/>
          </a:prstGeom>
          <a:ln>
            <a:noFill/>
          </a:ln>
        </p:spPr>
      </p:pic>
      <p:sp>
        <p:nvSpPr>
          <p:cNvPr id="213" name="CustomShape 1"/>
          <p:cNvSpPr/>
          <p:nvPr/>
        </p:nvSpPr>
        <p:spPr>
          <a:xfrm>
            <a:off x="4512959" y="1175399"/>
            <a:ext cx="450361" cy="2296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14" name="CustomShape 2"/>
          <p:cNvSpPr/>
          <p:nvPr/>
        </p:nvSpPr>
        <p:spPr>
          <a:xfrm>
            <a:off x="9041759" y="1175399"/>
            <a:ext cx="450361" cy="2296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15" name="CustomShape 3"/>
          <p:cNvSpPr/>
          <p:nvPr/>
        </p:nvSpPr>
        <p:spPr>
          <a:xfrm>
            <a:off x="8999999" y="4141800"/>
            <a:ext cx="450361" cy="2296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16" name="CustomShape 4"/>
          <p:cNvSpPr/>
          <p:nvPr/>
        </p:nvSpPr>
        <p:spPr>
          <a:xfrm>
            <a:off x="4796642" y="4204082"/>
            <a:ext cx="450361" cy="2296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1"/>
          <p:cNvPicPr/>
          <p:nvPr/>
        </p:nvPicPr>
        <p:blipFill>
          <a:blip r:embed="rId2"/>
          <a:srcRect b="46845"/>
          <a:stretch/>
        </p:blipFill>
        <p:spPr>
          <a:xfrm>
            <a:off x="11160" y="320403"/>
            <a:ext cx="10057320" cy="6918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3"/>
          <p:cNvPicPr/>
          <p:nvPr/>
        </p:nvPicPr>
        <p:blipFill>
          <a:blip r:embed="rId3"/>
          <a:srcRect b="46781"/>
          <a:stretch/>
        </p:blipFill>
        <p:spPr>
          <a:xfrm>
            <a:off x="11160" y="316080"/>
            <a:ext cx="10057320" cy="6926400"/>
          </a:xfrm>
          <a:prstGeom prst="rect">
            <a:avLst/>
          </a:prstGeom>
          <a:ln>
            <a:noFill/>
          </a:ln>
        </p:spPr>
      </p:pic>
      <p:sp>
        <p:nvSpPr>
          <p:cNvPr id="194" name="CustomShape 1"/>
          <p:cNvSpPr/>
          <p:nvPr/>
        </p:nvSpPr>
        <p:spPr>
          <a:xfrm>
            <a:off x="4575962" y="1164959"/>
            <a:ext cx="450361" cy="2296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95" name="CustomShape 2"/>
          <p:cNvSpPr/>
          <p:nvPr/>
        </p:nvSpPr>
        <p:spPr>
          <a:xfrm>
            <a:off x="9104761" y="1164959"/>
            <a:ext cx="450361" cy="2296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96" name="CustomShape 3"/>
          <p:cNvSpPr/>
          <p:nvPr/>
        </p:nvSpPr>
        <p:spPr>
          <a:xfrm>
            <a:off x="9062639" y="4131361"/>
            <a:ext cx="450361" cy="2296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97" name="CustomShape 4"/>
          <p:cNvSpPr/>
          <p:nvPr/>
        </p:nvSpPr>
        <p:spPr>
          <a:xfrm>
            <a:off x="4859639" y="4193642"/>
            <a:ext cx="450361" cy="2296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504003" y="1769043"/>
            <a:ext cx="9069839" cy="43826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9" name="Picture 1"/>
          <p:cNvPicPr/>
          <p:nvPr/>
        </p:nvPicPr>
        <p:blipFill>
          <a:blip r:embed="rId3"/>
          <a:srcRect b="46882"/>
          <a:stretch/>
        </p:blipFill>
        <p:spPr>
          <a:xfrm>
            <a:off x="11160" y="322560"/>
            <a:ext cx="10057320" cy="6913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4003" y="490947"/>
            <a:ext cx="9069839" cy="6577781"/>
            <a:chOff x="504000" y="534168"/>
            <a:chExt cx="9069840" cy="6577781"/>
          </a:xfrm>
        </p:grpSpPr>
        <p:sp>
          <p:nvSpPr>
            <p:cNvPr id="223" name="CustomShape 1"/>
            <p:cNvSpPr/>
            <p:nvPr/>
          </p:nvSpPr>
          <p:spPr>
            <a:xfrm>
              <a:off x="504000" y="534168"/>
              <a:ext cx="9069840" cy="83206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ctr"/>
            <a:lstStyle/>
            <a:p>
              <a:pPr algn="ctr">
                <a:lnSpc>
                  <a:spcPct val="100000"/>
                </a:lnSpc>
              </a:pPr>
              <a:r>
                <a:rPr lang="en-US" sz="44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DejaVu Sans"/>
                </a:rPr>
                <a:t>Conclusions</a:t>
              </a:r>
              <a:endPara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03062" y="1602749"/>
              <a:ext cx="8874500" cy="5509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662" indent="-285662">
                <a:buFont typeface="Arial"/>
                <a:buChar char="•"/>
              </a:pPr>
              <a:r>
                <a:rPr lang="en-US" sz="3200" dirty="0"/>
                <a:t>V5 performs better than V4 but still indicates a lot of stratiform as convective </a:t>
              </a:r>
              <a:r>
                <a:rPr lang="en-US" sz="3200" dirty="0">
                  <a:sym typeface="Wingdings"/>
                </a:rPr>
                <a:t> overestimation of convective latent heating </a:t>
              </a:r>
              <a:r>
                <a:rPr lang="en-US" sz="3200" dirty="0"/>
                <a:t/>
              </a:r>
              <a:br>
                <a:rPr lang="en-US" sz="3200" dirty="0"/>
              </a:br>
              <a:endParaRPr lang="en-US" sz="3200" dirty="0"/>
            </a:p>
            <a:p>
              <a:pPr marL="285662" indent="-285662">
                <a:buFont typeface="Arial"/>
                <a:buChar char="•"/>
              </a:pPr>
              <a:r>
                <a:rPr lang="en-US" sz="3200" dirty="0"/>
                <a:t> An algorithm based on the dropoff of reflectivity above the maximum dBZ eliminates most of the problem</a:t>
              </a:r>
              <a:br>
                <a:rPr lang="en-US" sz="3200" dirty="0"/>
              </a:br>
              <a:endParaRPr lang="en-US" sz="3200" dirty="0"/>
            </a:p>
            <a:p>
              <a:pPr marL="285662" indent="-285662">
                <a:buFont typeface="Arial"/>
                <a:buChar char="•"/>
              </a:pPr>
              <a:r>
                <a:rPr lang="en-US" sz="3200" dirty="0"/>
                <a:t>Over the North America sector, the  problem is greatest in winter and spring, at higher latitudes, &amp; over the ocean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4934" y="2374734"/>
            <a:ext cx="8870758" cy="2810212"/>
          </a:xfrm>
          <a:prstGeom prst="rect">
            <a:avLst/>
          </a:prstGeom>
          <a:noFill/>
        </p:spPr>
        <p:txBody>
          <a:bodyPr wrap="square" lIns="100761" tIns="50382" rIns="100761" bIns="50382" rtlCol="0">
            <a:spAutoFit/>
          </a:bodyPr>
          <a:lstStyle/>
          <a:p>
            <a:pPr algn="ctr"/>
            <a:r>
              <a:rPr lang="en-US" sz="4400" dirty="0"/>
              <a:t>The TRMM study identified categories of convective and stratiform echoes based on their </a:t>
            </a:r>
            <a:r>
              <a:rPr lang="en-US" sz="4400" u="sng" dirty="0"/>
              <a:t>3D</a:t>
            </a:r>
            <a:r>
              <a:rPr lang="en-US" sz="4400" dirty="0"/>
              <a:t> structure</a:t>
            </a:r>
          </a:p>
        </p:txBody>
      </p:sp>
    </p:spTree>
    <p:extLst>
      <p:ext uri="{BB962C8B-B14F-4D97-AF65-F5344CB8AC3E}">
        <p14:creationId xmlns:p14="http://schemas.microsoft.com/office/powerpoint/2010/main" val="2551575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9544" y="3425897"/>
            <a:ext cx="2921543" cy="707886"/>
          </a:xfrm>
          <a:prstGeom prst="rect">
            <a:avLst/>
          </a:prstGeom>
          <a:noFill/>
        </p:spPr>
        <p:txBody>
          <a:bodyPr wrap="none" lIns="91410" tIns="45706" rIns="91410" bIns="45706" rtlCol="0">
            <a:spAutoFit/>
          </a:bodyPr>
          <a:lstStyle/>
          <a:p>
            <a:r>
              <a:rPr lang="en-US" sz="4000" dirty="0"/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3244623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1"/>
          <p:cNvPicPr/>
          <p:nvPr/>
        </p:nvPicPr>
        <p:blipFill>
          <a:blip r:embed="rId2"/>
          <a:srcRect b="46845"/>
          <a:stretch/>
        </p:blipFill>
        <p:spPr>
          <a:xfrm>
            <a:off x="11160" y="320403"/>
            <a:ext cx="10057320" cy="6918120"/>
          </a:xfrm>
          <a:prstGeom prst="rect">
            <a:avLst/>
          </a:prstGeom>
          <a:ln>
            <a:noFill/>
          </a:ln>
        </p:spPr>
      </p:pic>
      <p:sp>
        <p:nvSpPr>
          <p:cNvPr id="201" name="CustomShape 1"/>
          <p:cNvSpPr/>
          <p:nvPr/>
        </p:nvSpPr>
        <p:spPr>
          <a:xfrm>
            <a:off x="4492079" y="1164959"/>
            <a:ext cx="450361" cy="2296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02" name="CustomShape 2"/>
          <p:cNvSpPr/>
          <p:nvPr/>
        </p:nvSpPr>
        <p:spPr>
          <a:xfrm>
            <a:off x="9020879" y="1164959"/>
            <a:ext cx="450361" cy="2296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03" name="CustomShape 3"/>
          <p:cNvSpPr/>
          <p:nvPr/>
        </p:nvSpPr>
        <p:spPr>
          <a:xfrm>
            <a:off x="8978762" y="4131361"/>
            <a:ext cx="450361" cy="2296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04" name="CustomShape 4"/>
          <p:cNvSpPr/>
          <p:nvPr/>
        </p:nvSpPr>
        <p:spPr>
          <a:xfrm>
            <a:off x="4775762" y="4193642"/>
            <a:ext cx="450361" cy="2296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icture 1"/>
          <p:cNvPicPr/>
          <p:nvPr/>
        </p:nvPicPr>
        <p:blipFill>
          <a:blip r:embed="rId2"/>
          <a:srcRect b="46845"/>
          <a:stretch/>
        </p:blipFill>
        <p:spPr>
          <a:xfrm>
            <a:off x="11160" y="320403"/>
            <a:ext cx="10057320" cy="6918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1"/>
          <p:cNvPicPr/>
          <p:nvPr/>
        </p:nvPicPr>
        <p:blipFill>
          <a:blip r:embed="rId2"/>
          <a:srcRect b="46845"/>
          <a:stretch/>
        </p:blipFill>
        <p:spPr>
          <a:xfrm>
            <a:off x="11160" y="320403"/>
            <a:ext cx="10057320" cy="691812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4523399" y="1164959"/>
            <a:ext cx="450361" cy="2296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08" name="CustomShape 2"/>
          <p:cNvSpPr/>
          <p:nvPr/>
        </p:nvSpPr>
        <p:spPr>
          <a:xfrm>
            <a:off x="9052199" y="1164959"/>
            <a:ext cx="450361" cy="2296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09" name="CustomShape 3"/>
          <p:cNvSpPr/>
          <p:nvPr/>
        </p:nvSpPr>
        <p:spPr>
          <a:xfrm>
            <a:off x="9010439" y="4131361"/>
            <a:ext cx="450361" cy="2296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10" name="CustomShape 4"/>
          <p:cNvSpPr/>
          <p:nvPr/>
        </p:nvSpPr>
        <p:spPr>
          <a:xfrm>
            <a:off x="4807081" y="4193642"/>
            <a:ext cx="450361" cy="2296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icture 1"/>
          <p:cNvPicPr/>
          <p:nvPr/>
        </p:nvPicPr>
        <p:blipFill>
          <a:blip r:embed="rId3"/>
          <a:srcRect b="46845"/>
          <a:stretch/>
        </p:blipFill>
        <p:spPr>
          <a:xfrm>
            <a:off x="11160" y="320403"/>
            <a:ext cx="10057320" cy="6918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362045"/>
              </p:ext>
            </p:extLst>
          </p:nvPr>
        </p:nvGraphicFramePr>
        <p:xfrm>
          <a:off x="478359" y="713510"/>
          <a:ext cx="9123907" cy="6479231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406663"/>
                <a:gridCol w="2363175"/>
                <a:gridCol w="1236734"/>
                <a:gridCol w="3117335"/>
              </a:tblGrid>
              <a:tr h="71039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Object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Echo Characteristic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Height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Area</a:t>
                      </a:r>
                      <a:endParaRPr lang="en-US" sz="2000" dirty="0"/>
                    </a:p>
                  </a:txBody>
                  <a:tcPr marL="100806" marR="100806" marT="50398" marB="50398"/>
                </a:tc>
              </a:tr>
              <a:tr h="75283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Isolated Shallow Echoes</a:t>
                      </a:r>
                      <a:endParaRPr lang="en-US" sz="2000" dirty="0"/>
                    </a:p>
                  </a:txBody>
                  <a:tcPr marL="100806" marR="100806" marT="50398" marB="50398" anchor="ctr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&gt; min detectable</a:t>
                      </a:r>
                      <a:endParaRPr lang="en-US" sz="2000" dirty="0"/>
                    </a:p>
                  </a:txBody>
                  <a:tcPr marL="100806" marR="100806" marT="50398" marB="50398" anchor="ctr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 4</a:t>
                      </a:r>
                      <a:r>
                        <a:rPr lang="en-US" sz="2000" baseline="0" dirty="0" smtClean="0"/>
                        <a:t> km</a:t>
                      </a:r>
                      <a:endParaRPr lang="en-US" sz="2000" dirty="0"/>
                    </a:p>
                  </a:txBody>
                  <a:tcPr marL="100806" marR="100806" marT="50398" marB="50398" anchor="ctr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 pixels</a:t>
                      </a:r>
                      <a:endParaRPr lang="en-US" sz="2000" dirty="0"/>
                    </a:p>
                  </a:txBody>
                  <a:tcPr marL="100806" marR="100806" marT="50398" marB="50398" anchor="ctr"/>
                </a:tc>
              </a:tr>
              <a:tr h="705570">
                <a:tc rowSpan="2">
                  <a:txBody>
                    <a:bodyPr/>
                    <a:lstStyle/>
                    <a:p>
                      <a:r>
                        <a:rPr lang="en-US" sz="2000" dirty="0" smtClean="0"/>
                        <a:t>Deep Convective Cores</a:t>
                      </a:r>
                      <a:endParaRPr lang="en-US" sz="2000" dirty="0"/>
                    </a:p>
                  </a:txBody>
                  <a:tcPr marL="100806" marR="100806" marT="50398" marB="50398" anchor="ctr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&gt; 40 dBZ (</a:t>
                      </a:r>
                      <a:r>
                        <a:rPr lang="en-US" sz="2000" u="sng" dirty="0" smtClean="0"/>
                        <a:t>strong</a:t>
                      </a:r>
                      <a:r>
                        <a:rPr lang="en-US" sz="2000" dirty="0" smtClean="0"/>
                        <a:t>)</a:t>
                      </a:r>
                      <a:endParaRPr lang="en-US" sz="2000" dirty="0"/>
                    </a:p>
                  </a:txBody>
                  <a:tcPr marL="100806" marR="100806" marT="50398" marB="50398" anchor="ctr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&gt; 10 km</a:t>
                      </a:r>
                      <a:endParaRPr lang="en-US" sz="2000" dirty="0"/>
                    </a:p>
                  </a:txBody>
                  <a:tcPr marL="100806" marR="100806" marT="50398" marB="50398" anchor="ctr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N/A</a:t>
                      </a:r>
                      <a:endParaRPr lang="en-US" sz="2000" dirty="0"/>
                    </a:p>
                  </a:txBody>
                  <a:tcPr marL="100806" marR="100806" marT="50398" marB="50398"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</a:tr>
              <a:tr h="7103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&gt; 30 dBZ (</a:t>
                      </a:r>
                      <a:r>
                        <a:rPr lang="en-US" sz="2000" u="sng" dirty="0" smtClean="0">
                          <a:solidFill>
                            <a:schemeClr val="tx1"/>
                          </a:solidFill>
                        </a:rPr>
                        <a:t>moderate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0806" marR="100806" marT="50398" marB="50398" anchor="ctr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8 km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0806" marR="100806" marT="50398" marB="50398" anchor="ctr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0806" marR="100806" marT="50398" marB="50398"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</a:tr>
              <a:tr h="710396">
                <a:tc rowSpan="2">
                  <a:txBody>
                    <a:bodyPr/>
                    <a:lstStyle/>
                    <a:p>
                      <a:r>
                        <a:rPr lang="en-US" sz="2000" dirty="0" smtClean="0"/>
                        <a:t>Wide Convective</a:t>
                      </a:r>
                      <a:r>
                        <a:rPr lang="en-US" sz="2000" baseline="0" dirty="0" smtClean="0"/>
                        <a:t> Cores</a:t>
                      </a:r>
                      <a:endParaRPr lang="en-US" sz="2000" dirty="0"/>
                    </a:p>
                  </a:txBody>
                  <a:tcPr marL="100806" marR="100806" marT="50398" marB="50398" anchor="ctr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&gt; 40 dBZ (</a:t>
                      </a:r>
                      <a:r>
                        <a:rPr lang="en-US" sz="2000" u="sng" dirty="0" smtClean="0">
                          <a:solidFill>
                            <a:schemeClr val="tx1"/>
                          </a:solidFill>
                        </a:rPr>
                        <a:t>strong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0806" marR="100806" marT="50398" marB="50398" anchor="ctr"/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0806" marR="100806" marT="50398" marB="50398" anchor="ctr"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1000 km</a:t>
                      </a:r>
                      <a:r>
                        <a:rPr lang="en-US" sz="2000" baseline="30000" dirty="0" smtClean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at some altitude</a:t>
                      </a:r>
                      <a:endParaRPr lang="en-US" sz="20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100806" marR="100806" marT="50398" marB="50398" anchor="ctr"/>
                </a:tc>
              </a:tr>
              <a:tr h="7103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&gt; 30 dBZ (</a:t>
                      </a:r>
                      <a:r>
                        <a:rPr lang="en-US" sz="2000" u="sng" dirty="0" smtClean="0">
                          <a:solidFill>
                            <a:schemeClr val="tx1"/>
                          </a:solidFill>
                        </a:rPr>
                        <a:t>moderate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0806" marR="100806" marT="50398" marB="50398" anchor="ctr"/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0806" marR="100806" marT="50398" marB="50398" anchor="ctr"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800 km</a:t>
                      </a:r>
                      <a:r>
                        <a:rPr lang="en-US" sz="2000" baseline="30000" dirty="0" smtClean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at some altitude</a:t>
                      </a:r>
                      <a:endParaRPr lang="en-US" sz="2000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00806" marR="100806" marT="50398" marB="50398" anchor="ctr"/>
                </a:tc>
              </a:tr>
              <a:tr h="700000">
                <a:tc rowSpan="3">
                  <a:txBody>
                    <a:bodyPr/>
                    <a:lstStyle/>
                    <a:p>
                      <a:r>
                        <a:rPr lang="en-US" sz="2000" dirty="0" smtClean="0"/>
                        <a:t>Broad Stratiform Regions</a:t>
                      </a:r>
                      <a:endParaRPr lang="en-US" sz="2000" dirty="0"/>
                    </a:p>
                  </a:txBody>
                  <a:tcPr marL="100806" marR="100806" marT="50398" marB="50398" anchor="ctr"/>
                </a:tc>
                <a:tc rowSpan="3">
                  <a:txBody>
                    <a:bodyPr/>
                    <a:lstStyle/>
                    <a:p>
                      <a:r>
                        <a:rPr lang="en-US" sz="2000" dirty="0" smtClean="0"/>
                        <a:t>Contiguous stratiform</a:t>
                      </a:r>
                      <a:endParaRPr lang="en-US" sz="20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100806" marR="100806" marT="50398" marB="50398" anchor="ctr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100806" marR="100806" marT="50398" marB="50398"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&gt; 50,000 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km</a:t>
                      </a:r>
                      <a:r>
                        <a:rPr lang="en-US" sz="2000" baseline="30000" dirty="0" smtClean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000" u="sng" baseline="0" dirty="0" smtClean="0">
                          <a:solidFill>
                            <a:schemeClr val="tx1"/>
                          </a:solidFill>
                        </a:rPr>
                        <a:t>strong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20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100806" marR="100806" marT="50398" marB="50398" anchor="ctr">
                    <a:solidFill>
                      <a:srgbClr val="D0E0FF"/>
                    </a:solidFill>
                  </a:tcPr>
                </a:tc>
              </a:tr>
              <a:tr h="8188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800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100806" marR="100806" marT="50398" marB="50398"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&gt; 30,000 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km</a:t>
                      </a:r>
                      <a:r>
                        <a:rPr lang="en-US" sz="2000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dirty="0" smtClean="0"/>
                        <a:t>(</a:t>
                      </a:r>
                      <a:r>
                        <a:rPr lang="en-US" sz="2000" u="sng" dirty="0" smtClean="0"/>
                        <a:t>moderate</a:t>
                      </a:r>
                      <a:r>
                        <a:rPr lang="en-US" sz="2000" dirty="0" smtClean="0"/>
                        <a:t>)</a:t>
                      </a:r>
                      <a:endParaRPr lang="en-US" sz="2000" dirty="0"/>
                    </a:p>
                  </a:txBody>
                  <a:tcPr marL="100806" marR="100806" marT="50398" marB="50398" anchor="ctr">
                    <a:solidFill>
                      <a:srgbClr val="9AB9E5"/>
                    </a:solidFill>
                  </a:tcPr>
                </a:tc>
              </a:tr>
              <a:tr h="6603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D0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100806" marR="100806" marT="50398" marB="50398" anchor="ctr"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30-50,000 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km</a:t>
                      </a:r>
                      <a:r>
                        <a:rPr lang="en-US" sz="2000" baseline="30000" dirty="0" smtClean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000" u="sng" baseline="0" dirty="0" smtClean="0">
                          <a:solidFill>
                            <a:schemeClr val="tx1"/>
                          </a:solidFill>
                        </a:rPr>
                        <a:t>filtered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100806" marR="100806" marT="50398" marB="50398" anchor="ctr">
                    <a:solidFill>
                      <a:srgbClr val="D0E0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5195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9822" t="18123" r="57289" b="5270"/>
          <a:stretch/>
        </p:blipFill>
        <p:spPr>
          <a:xfrm>
            <a:off x="3778687" y="1007961"/>
            <a:ext cx="2551821" cy="19262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" y="164762"/>
            <a:ext cx="10013953" cy="717331"/>
          </a:xfrm>
          <a:prstGeom prst="rect">
            <a:avLst/>
          </a:prstGeom>
          <a:noFill/>
        </p:spPr>
        <p:txBody>
          <a:bodyPr wrap="square" lIns="100761" tIns="50382" rIns="100761" bIns="50382" rtlCol="0">
            <a:spAutoFit/>
          </a:bodyPr>
          <a:lstStyle/>
          <a:p>
            <a:pPr algn="ctr"/>
            <a:r>
              <a:rPr lang="en-US" sz="4000" dirty="0"/>
              <a:t>An Example of the TRMM Results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424" t="14876" r="58478" b="7709"/>
          <a:stretch/>
        </p:blipFill>
        <p:spPr>
          <a:xfrm>
            <a:off x="3750121" y="5286618"/>
            <a:ext cx="2580386" cy="192626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9052" t="13900" r="57335" b="14869"/>
          <a:stretch/>
        </p:blipFill>
        <p:spPr>
          <a:xfrm>
            <a:off x="3750118" y="3155805"/>
            <a:ext cx="2580386" cy="192626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69541" y="1614859"/>
            <a:ext cx="2641273" cy="655776"/>
          </a:xfrm>
          <a:prstGeom prst="rect">
            <a:avLst/>
          </a:prstGeom>
          <a:noFill/>
        </p:spPr>
        <p:txBody>
          <a:bodyPr wrap="none" lIns="100761" tIns="50382" rIns="100761" bIns="50382" rtlCol="0">
            <a:spAutoFit/>
          </a:bodyPr>
          <a:lstStyle/>
          <a:p>
            <a:r>
              <a:rPr lang="en-US" dirty="0" smtClean="0"/>
              <a:t>Deep Convective Cores</a:t>
            </a:r>
          </a:p>
          <a:p>
            <a:r>
              <a:rPr lang="en-US" dirty="0" smtClean="0"/>
              <a:t>(strong)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9538" y="3825487"/>
            <a:ext cx="2615350" cy="655776"/>
          </a:xfrm>
          <a:prstGeom prst="rect">
            <a:avLst/>
          </a:prstGeom>
          <a:noFill/>
        </p:spPr>
        <p:txBody>
          <a:bodyPr wrap="none" lIns="100761" tIns="50382" rIns="100761" bIns="50382" rtlCol="0">
            <a:spAutoFit/>
          </a:bodyPr>
          <a:lstStyle/>
          <a:p>
            <a:r>
              <a:rPr lang="en-US" dirty="0" smtClean="0"/>
              <a:t>Wide Convective Cores</a:t>
            </a:r>
          </a:p>
          <a:p>
            <a:r>
              <a:rPr lang="en-US" dirty="0" smtClean="0"/>
              <a:t>(strong)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69538" y="5892917"/>
            <a:ext cx="1884080" cy="655776"/>
          </a:xfrm>
          <a:prstGeom prst="rect">
            <a:avLst/>
          </a:prstGeom>
          <a:noFill/>
        </p:spPr>
        <p:txBody>
          <a:bodyPr wrap="none" lIns="100761" tIns="50382" rIns="100761" bIns="50382" rtlCol="0">
            <a:spAutoFit/>
          </a:bodyPr>
          <a:lstStyle/>
          <a:p>
            <a:r>
              <a:rPr lang="en-US" dirty="0" smtClean="0"/>
              <a:t>Broad Stratiform</a:t>
            </a:r>
          </a:p>
          <a:p>
            <a:r>
              <a:rPr lang="en-US" dirty="0" smtClean="0"/>
              <a:t>(strong)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42712" y="1519714"/>
            <a:ext cx="2980716" cy="1486772"/>
          </a:xfrm>
          <a:prstGeom prst="rect">
            <a:avLst/>
          </a:prstGeom>
          <a:noFill/>
        </p:spPr>
        <p:txBody>
          <a:bodyPr wrap="square" lIns="100761" tIns="50382" rIns="100761" bIns="50382" rtlCol="0">
            <a:spAutoFit/>
          </a:bodyPr>
          <a:lstStyle/>
          <a:p>
            <a:r>
              <a:rPr lang="en-US" dirty="0" smtClean="0"/>
              <a:t>Frequencies of occurrence</a:t>
            </a:r>
          </a:p>
          <a:p>
            <a:endParaRPr lang="en-US" dirty="0"/>
          </a:p>
          <a:p>
            <a:r>
              <a:rPr lang="en-US" dirty="0" smtClean="0"/>
              <a:t>See Houze et al. 2015 for full low-latitude patterns of these features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54899" y="2346568"/>
            <a:ext cx="626674" cy="378777"/>
          </a:xfrm>
          <a:prstGeom prst="rect">
            <a:avLst/>
          </a:prstGeom>
          <a:noFill/>
        </p:spPr>
        <p:txBody>
          <a:bodyPr wrap="none" lIns="100761" tIns="50382" rIns="100761" bIns="50382" rtlCol="0">
            <a:spAutoFit/>
          </a:bodyPr>
          <a:lstStyle/>
          <a:p>
            <a:r>
              <a:rPr lang="en-US" dirty="0" smtClean="0"/>
              <a:t>DJF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754899" y="4474479"/>
            <a:ext cx="626674" cy="378777"/>
          </a:xfrm>
          <a:prstGeom prst="rect">
            <a:avLst/>
          </a:prstGeom>
          <a:noFill/>
        </p:spPr>
        <p:txBody>
          <a:bodyPr wrap="none" lIns="100761" tIns="50382" rIns="100761" bIns="50382" rtlCol="0">
            <a:spAutoFit/>
          </a:bodyPr>
          <a:lstStyle/>
          <a:p>
            <a:r>
              <a:rPr lang="en-US" dirty="0" smtClean="0"/>
              <a:t>DJF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754899" y="6461055"/>
            <a:ext cx="626674" cy="378777"/>
          </a:xfrm>
          <a:prstGeom prst="rect">
            <a:avLst/>
          </a:prstGeom>
          <a:noFill/>
        </p:spPr>
        <p:txBody>
          <a:bodyPr wrap="none" lIns="100761" tIns="50382" rIns="100761" bIns="50382" rtlCol="0">
            <a:spAutoFit/>
          </a:bodyPr>
          <a:lstStyle/>
          <a:p>
            <a:r>
              <a:rPr lang="en-US" dirty="0" smtClean="0"/>
              <a:t>DJF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037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6843" y="2902674"/>
            <a:ext cx="7419921" cy="1771695"/>
          </a:xfrm>
          <a:prstGeom prst="rect">
            <a:avLst/>
          </a:prstGeom>
          <a:noFill/>
        </p:spPr>
        <p:txBody>
          <a:bodyPr wrap="none" lIns="91410" tIns="45706" rIns="91410" bIns="45706" rtlCol="0">
            <a:spAutoFit/>
          </a:bodyPr>
          <a:lstStyle/>
          <a:p>
            <a:pPr algn="ctr"/>
            <a:r>
              <a:rPr lang="en-US" sz="3600" u="sng" dirty="0"/>
              <a:t>GPM Goal</a:t>
            </a:r>
            <a:r>
              <a:rPr lang="en-US" sz="3600" dirty="0"/>
              <a:t>: </a:t>
            </a:r>
            <a:br>
              <a:rPr lang="en-US" sz="3600" dirty="0"/>
            </a:br>
            <a:endParaRPr lang="en-US" sz="3600" dirty="0"/>
          </a:p>
          <a:p>
            <a:pPr algn="ctr"/>
            <a:r>
              <a:rPr lang="en-US" sz="3600" dirty="0"/>
              <a:t>Extend this work to higher latitudes</a:t>
            </a:r>
          </a:p>
        </p:txBody>
      </p:sp>
    </p:spTree>
    <p:extLst>
      <p:ext uri="{BB962C8B-B14F-4D97-AF65-F5344CB8AC3E}">
        <p14:creationId xmlns:p14="http://schemas.microsoft.com/office/powerpoint/2010/main" val="501018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8245" y="2071677"/>
            <a:ext cx="8764136" cy="3451065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r>
              <a:rPr lang="en-US" sz="3600" u="sng" dirty="0"/>
              <a:t>Problem</a:t>
            </a:r>
            <a:r>
              <a:rPr lang="en-US" sz="3600" dirty="0"/>
              <a:t>:</a:t>
            </a:r>
            <a:br>
              <a:rPr lang="en-US" sz="3600" dirty="0"/>
            </a:br>
            <a:endParaRPr lang="en-US" sz="3600" dirty="0"/>
          </a:p>
          <a:p>
            <a:pPr marL="342794" indent="-342794">
              <a:buFont typeface="Arial"/>
              <a:buChar char="•"/>
            </a:pPr>
            <a:r>
              <a:rPr lang="en-US" sz="3600" dirty="0"/>
              <a:t>V4 classified a lot of Ku stratiform echo as convective</a:t>
            </a:r>
            <a:br>
              <a:rPr lang="en-US" sz="3600" dirty="0"/>
            </a:br>
            <a:endParaRPr lang="en-US" sz="3600" dirty="0"/>
          </a:p>
          <a:p>
            <a:pPr marL="342794" indent="-342794">
              <a:buFont typeface="Arial"/>
              <a:buChar char="•"/>
            </a:pPr>
            <a:r>
              <a:rPr lang="en-US" sz="3600" dirty="0"/>
              <a:t>V5 corrected much of this problem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0356777"/>
              </p:ext>
            </p:extLst>
          </p:nvPr>
        </p:nvGraphicFramePr>
        <p:xfrm>
          <a:off x="4762500" y="292100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Equation" r:id="rId3" imgW="127000" imgH="190500" progId="Equation.DSMT4">
                  <p:embed/>
                </p:oleObj>
              </mc:Choice>
              <mc:Fallback>
                <p:oleObj name="Equation" r:id="rId3" imgW="1270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62500" y="292100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4979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504003" y="-6552"/>
            <a:ext cx="9069839" cy="12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Example of successful correction</a:t>
            </a:r>
            <a:endParaRPr lang="en-US" sz="4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CustomShape 2"/>
          <p:cNvSpPr/>
          <p:nvPr/>
        </p:nvSpPr>
        <p:spPr>
          <a:xfrm>
            <a:off x="274320" y="5343119"/>
            <a:ext cx="1828800" cy="12405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73" tIns="44986" rIns="89973" bIns="44986"/>
          <a:lstStyle/>
          <a:p>
            <a:pPr algn="ctr">
              <a:lnSpc>
                <a:spcPct val="100000"/>
              </a:lnSpc>
            </a:pPr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October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Missouri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7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(20141009/1637)</a:t>
            </a:r>
            <a:endParaRPr lang="en-US" sz="17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" name="CustomShape 3"/>
          <p:cNvSpPr/>
          <p:nvPr/>
        </p:nvSpPr>
        <p:spPr>
          <a:xfrm>
            <a:off x="7680960" y="5488199"/>
            <a:ext cx="173736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73" tIns="44986" rIns="89973" bIns="44986"/>
          <a:lstStyle/>
          <a:p>
            <a:pPr algn="ctr">
              <a:lnSpc>
                <a:spcPct val="100000"/>
              </a:lnSpc>
            </a:pPr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HUGE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improvement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8" name="Picture 117"/>
          <p:cNvPicPr/>
          <p:nvPr/>
        </p:nvPicPr>
        <p:blipFill>
          <a:blip r:embed="rId3"/>
          <a:stretch/>
        </p:blipFill>
        <p:spPr>
          <a:xfrm>
            <a:off x="731520" y="1280163"/>
            <a:ext cx="4114800" cy="3721680"/>
          </a:xfrm>
          <a:prstGeom prst="rect">
            <a:avLst/>
          </a:prstGeom>
          <a:ln>
            <a:noFill/>
          </a:ln>
        </p:spPr>
      </p:pic>
      <p:pic>
        <p:nvPicPr>
          <p:cNvPr id="119" name="Picture 118"/>
          <p:cNvPicPr/>
          <p:nvPr/>
        </p:nvPicPr>
        <p:blipFill>
          <a:blip r:embed="rId4"/>
          <a:stretch/>
        </p:blipFill>
        <p:spPr>
          <a:xfrm>
            <a:off x="5212080" y="1280163"/>
            <a:ext cx="4114800" cy="3721680"/>
          </a:xfrm>
          <a:prstGeom prst="rect">
            <a:avLst/>
          </a:prstGeom>
          <a:ln>
            <a:noFill/>
          </a:ln>
        </p:spPr>
      </p:pic>
      <p:pic>
        <p:nvPicPr>
          <p:cNvPr id="120" name="Picture 119"/>
          <p:cNvPicPr/>
          <p:nvPr/>
        </p:nvPicPr>
        <p:blipFill>
          <a:blip r:embed="rId5"/>
          <a:stretch/>
        </p:blipFill>
        <p:spPr>
          <a:xfrm>
            <a:off x="2468880" y="4023360"/>
            <a:ext cx="5029200" cy="3227760"/>
          </a:xfrm>
          <a:prstGeom prst="rect">
            <a:avLst/>
          </a:prstGeom>
          <a:ln>
            <a:noFill/>
          </a:ln>
        </p:spPr>
      </p:pic>
      <p:sp>
        <p:nvSpPr>
          <p:cNvPr id="121" name="CustomShape 4"/>
          <p:cNvSpPr/>
          <p:nvPr/>
        </p:nvSpPr>
        <p:spPr>
          <a:xfrm rot="21583200">
            <a:off x="3201481" y="1786322"/>
            <a:ext cx="997200" cy="4971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2600" b="1" spc="-1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nasa v04</a:t>
            </a:r>
            <a:endParaRPr lang="en-US" sz="2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CustomShape 5"/>
          <p:cNvSpPr/>
          <p:nvPr/>
        </p:nvSpPr>
        <p:spPr>
          <a:xfrm rot="21583200">
            <a:off x="7836841" y="1803963"/>
            <a:ext cx="997200" cy="4971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2600" b="1" spc="-1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nasa v05</a:t>
            </a:r>
            <a:endParaRPr lang="en-US" sz="2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" name="CustomShape 6"/>
          <p:cNvSpPr/>
          <p:nvPr/>
        </p:nvSpPr>
        <p:spPr>
          <a:xfrm rot="21583200">
            <a:off x="1190160" y="1466640"/>
            <a:ext cx="727560" cy="63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en-US" sz="2400" b="1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conv</a:t>
            </a:r>
            <a:endParaRPr lang="en-US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400" b="1" spc="-1">
                <a:solidFill>
                  <a:srgbClr val="FF33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stra</a:t>
            </a:r>
            <a:endParaRPr lang="en-US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8245" y="3456672"/>
            <a:ext cx="8764136" cy="646331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pPr algn="ctr"/>
            <a:r>
              <a:rPr lang="en-US" sz="3600" dirty="0"/>
              <a:t>But problems remain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7388027"/>
              </p:ext>
            </p:extLst>
          </p:nvPr>
        </p:nvGraphicFramePr>
        <p:xfrm>
          <a:off x="4762500" y="292100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" name="Equation" r:id="rId3" imgW="127000" imgH="190500" progId="Equation.DSMT4">
                  <p:embed/>
                </p:oleObj>
              </mc:Choice>
              <mc:Fallback>
                <p:oleObj name="Equation" r:id="rId3" imgW="1270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62500" y="292100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0121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3366</TotalTime>
  <Words>1101</Words>
  <Application>Microsoft Macintosh PowerPoint</Application>
  <PresentationFormat>Custom</PresentationFormat>
  <Paragraphs>234</Paragraphs>
  <Slides>34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Office Theme</vt:lpstr>
      <vt:lpstr>Office Theme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Stacy Brodzik</dc:creator>
  <dc:description/>
  <cp:lastModifiedBy>Robert Houze</cp:lastModifiedBy>
  <cp:revision>113</cp:revision>
  <dcterms:created xsi:type="dcterms:W3CDTF">2017-09-28T15:43:01Z</dcterms:created>
  <dcterms:modified xsi:type="dcterms:W3CDTF">2017-10-31T18:17:33Z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Custom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23</vt:i4>
  </property>
</Properties>
</file>