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9" r:id="rId22"/>
    <p:sldId id="278" r:id="rId23"/>
    <p:sldId id="281" r:id="rId24"/>
    <p:sldId id="282" r:id="rId25"/>
    <p:sldId id="280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B"/>
    <a:srgbClr val="B6CF8A"/>
    <a:srgbClr val="FB1CFF"/>
    <a:srgbClr val="F7E2B6"/>
    <a:srgbClr val="DCFF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0E3FC-10DB-BF4C-BE32-BF8E6F61EFAC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23D3-994E-7A4C-88D7-FAEE7C59A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86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23D3-994E-7A4C-88D7-FAEE7C59A2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3FEE8DE-7243-254F-9661-155C74F1B5B0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</a:t>
            </a:r>
            <a:r>
              <a:rPr lang="en-US" baseline="0" dirty="0" smtClean="0"/>
              <a:t> both lower and upper level enhancement. Midlevel flow lifting as well as low-level.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0ECF-1B90-2743-B97E-BA88EE4DC7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Coincident</a:t>
            </a:r>
            <a:r>
              <a:rPr lang="en-US" baseline="0" dirty="0" smtClean="0"/>
              <a:t> measurements from 3 Dec Atmospheric River case are presented.  This flight leg perpendicular to the mountains under the GPM overpass reveals a complex structure above the melting level, with an enhancement in W-Band reflectivity and high values of </a:t>
            </a:r>
            <a:r>
              <a:rPr lang="en-US" baseline="0" dirty="0" err="1" smtClean="0"/>
              <a:t>Ka</a:t>
            </a:r>
            <a:r>
              <a:rPr lang="en-US" baseline="0" dirty="0" smtClean="0"/>
              <a:t>-W band </a:t>
            </a:r>
            <a:r>
              <a:rPr lang="en-US" baseline="0" smtClean="0"/>
              <a:t>dual frequency ratio along the flight leg.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6FABE-BEDB-7347-AF42-BDF167A6E7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2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8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0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1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3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5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3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0A01-D240-FD44-8F82-B99EA151AC96}" type="datetimeFigureOut">
              <a:rPr lang="en-US" smtClean="0"/>
              <a:t>10/31/17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DBE1-E0EE-0247-B7BC-94C7C5ACA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e_UQ_IMG_436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934" y="1992092"/>
            <a:ext cx="8856133" cy="13747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Orographic Precipitation </a:t>
            </a:r>
            <a:r>
              <a:rPr lang="en-US" sz="3600" dirty="0" smtClean="0">
                <a:solidFill>
                  <a:srgbClr val="FFFFFF"/>
                </a:solidFill>
              </a:rPr>
              <a:t>Breakout </a:t>
            </a:r>
            <a:r>
              <a:rPr lang="en-US" sz="3600" dirty="0" smtClean="0">
                <a:solidFill>
                  <a:srgbClr val="FFFFFF"/>
                </a:solidFill>
              </a:rPr>
              <a:t>Session</a:t>
            </a:r>
            <a:br>
              <a:rPr lang="en-US" sz="3600" dirty="0" smtClean="0">
                <a:solidFill>
                  <a:srgbClr val="FFFFFF"/>
                </a:solidFill>
              </a:rPr>
            </a:br>
            <a:r>
              <a:rPr lang="en-US" sz="3600" dirty="0" smtClean="0">
                <a:solidFill>
                  <a:srgbClr val="CCFFCC"/>
                </a:solidFill>
              </a:rPr>
              <a:t>Results from OLYMPEX</a:t>
            </a:r>
            <a:endParaRPr lang="en-US" sz="3600" dirty="0">
              <a:solidFill>
                <a:srgbClr val="CCFF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096" y="4089896"/>
            <a:ext cx="8062774" cy="12299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Lynn McMurdie, Bob Houze, Joe </a:t>
            </a:r>
            <a:r>
              <a:rPr lang="en-US" dirty="0" err="1" smtClean="0">
                <a:solidFill>
                  <a:srgbClr val="FFFF00"/>
                </a:solidFill>
              </a:rPr>
              <a:t>Zagrodnik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Angela </a:t>
            </a:r>
            <a:r>
              <a:rPr lang="en-US" dirty="0" smtClean="0">
                <a:solidFill>
                  <a:srgbClr val="FFFF00"/>
                </a:solidFill>
              </a:rPr>
              <a:t>Rowe, Stacy Brodzik, Tom </a:t>
            </a:r>
            <a:r>
              <a:rPr lang="en-US" dirty="0" err="1" smtClean="0">
                <a:solidFill>
                  <a:srgbClr val="FFFF00"/>
                </a:solidFill>
              </a:rPr>
              <a:t>Schuldt</a:t>
            </a:r>
            <a:r>
              <a:rPr lang="en-US" dirty="0" smtClean="0">
                <a:solidFill>
                  <a:srgbClr val="FFFF00"/>
                </a:solidFill>
              </a:rPr>
              <a:t>,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Megan Chaplin, and Joe </a:t>
            </a:r>
            <a:r>
              <a:rPr lang="en-US" dirty="0" err="1" smtClean="0">
                <a:solidFill>
                  <a:srgbClr val="FFFF00"/>
                </a:solidFill>
              </a:rPr>
              <a:t>Munchak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057" y="5745801"/>
            <a:ext cx="8002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PMM Science Meeting, Orographic </a:t>
            </a:r>
            <a:r>
              <a:rPr lang="en-US" sz="2000" dirty="0" smtClean="0">
                <a:solidFill>
                  <a:schemeClr val="bg1"/>
                </a:solidFill>
              </a:rPr>
              <a:t>Breakout, </a:t>
            </a:r>
            <a:r>
              <a:rPr lang="en-US" sz="2000" dirty="0" smtClean="0">
                <a:solidFill>
                  <a:schemeClr val="bg1"/>
                </a:solidFill>
              </a:rPr>
              <a:t>16 October </a:t>
            </a:r>
            <a:r>
              <a:rPr lang="en-US" sz="2000" dirty="0" smtClean="0">
                <a:solidFill>
                  <a:schemeClr val="bg1"/>
                </a:solidFill>
              </a:rPr>
              <a:t>2017, </a:t>
            </a:r>
            <a:r>
              <a:rPr lang="en-US" sz="2000" dirty="0" smtClean="0">
                <a:solidFill>
                  <a:schemeClr val="bg1"/>
                </a:solidFill>
              </a:rPr>
              <a:t>San </a:t>
            </a:r>
            <a:r>
              <a:rPr lang="en-US" sz="2000" dirty="0" smtClean="0">
                <a:solidFill>
                  <a:schemeClr val="bg1"/>
                </a:solidFill>
              </a:rPr>
              <a:t>Diego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The UW research in this presentation was supported by NASA Grants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NNX16AD75G </a:t>
            </a:r>
            <a:r>
              <a:rPr lang="en-US" sz="2000" dirty="0">
                <a:solidFill>
                  <a:schemeClr val="bg1"/>
                </a:solidFill>
              </a:rPr>
              <a:t>, NNX15AL38G and </a:t>
            </a:r>
            <a:r>
              <a:rPr lang="en-US" sz="2000" dirty="0" smtClean="0">
                <a:solidFill>
                  <a:schemeClr val="bg1"/>
                </a:solidFill>
              </a:rPr>
              <a:t>NNX16AK05G, </a:t>
            </a:r>
            <a:r>
              <a:rPr lang="en-US" sz="2000" dirty="0">
                <a:solidFill>
                  <a:schemeClr val="bg1"/>
                </a:solidFill>
              </a:rPr>
              <a:t>NSF Grant AGS-</a:t>
            </a:r>
            <a:r>
              <a:rPr lang="en-US" sz="2000" dirty="0" smtClean="0">
                <a:solidFill>
                  <a:schemeClr val="bg1"/>
                </a:solidFill>
              </a:rPr>
              <a:t>1503155</a:t>
            </a:r>
          </a:p>
        </p:txBody>
      </p:sp>
    </p:spTree>
    <p:extLst>
      <p:ext uri="{BB962C8B-B14F-4D97-AF65-F5344CB8AC3E}">
        <p14:creationId xmlns:p14="http://schemas.microsoft.com/office/powerpoint/2010/main" val="276263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27563" y="1365179"/>
            <a:ext cx="5688874" cy="5106099"/>
            <a:chOff x="1727563" y="1365178"/>
            <a:chExt cx="5688874" cy="5106099"/>
          </a:xfrm>
        </p:grpSpPr>
        <p:grpSp>
          <p:nvGrpSpPr>
            <p:cNvPr id="2" name="Group 1"/>
            <p:cNvGrpSpPr/>
            <p:nvPr/>
          </p:nvGrpSpPr>
          <p:grpSpPr>
            <a:xfrm>
              <a:off x="1727563" y="1365178"/>
              <a:ext cx="5688874" cy="5106099"/>
              <a:chOff x="376036" y="1365178"/>
              <a:chExt cx="5688874" cy="5106099"/>
            </a:xfrm>
          </p:grpSpPr>
          <p:pic>
            <p:nvPicPr>
              <p:cNvPr id="5" name="Picture 4" descr="NPOL-All_Times_diff_npol_dbz_cfad_east-west_bylevel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88"/>
              <a:stretch/>
            </p:blipFill>
            <p:spPr>
              <a:xfrm>
                <a:off x="376036" y="1769806"/>
                <a:ext cx="5688874" cy="4701471"/>
              </a:xfrm>
              <a:prstGeom prst="rect">
                <a:avLst/>
              </a:prstGeom>
              <a:ln w="38100" cmpd="sng"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40822" y="1365178"/>
                <a:ext cx="4401377" cy="461665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Land – Ocean Difference CFAD</a:t>
                </a:r>
                <a:endParaRPr lang="en-US" sz="2400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1777991" y="1648765"/>
              <a:ext cx="473414" cy="144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629391" y="1652861"/>
              <a:ext cx="473414" cy="144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4269014" y="1945251"/>
            <a:ext cx="1933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Greater frequency of higher reflectivities at all levels over </a:t>
            </a:r>
            <a:r>
              <a:rPr lang="en-US" sz="1600" dirty="0" smtClean="0"/>
              <a:t>windward slopes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2583378" y="5093903"/>
            <a:ext cx="34738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Shift to higher reflectivity near melting level (2-3 km during warm events)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693729" y="6302000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" y="417952"/>
            <a:ext cx="90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Orographic Enhancement Aloft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8670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78" y="16792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3"/>
          <a:srcRect l="6705" t="4363" r="17970"/>
          <a:stretch/>
        </p:blipFill>
        <p:spPr>
          <a:xfrm>
            <a:off x="2972535" y="571657"/>
            <a:ext cx="2770632" cy="273655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556" t="4379" r="16594"/>
          <a:stretch/>
        </p:blipFill>
        <p:spPr>
          <a:xfrm>
            <a:off x="202646" y="580929"/>
            <a:ext cx="2769532" cy="273642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198" t="4012"/>
          <a:stretch/>
        </p:blipFill>
        <p:spPr>
          <a:xfrm>
            <a:off x="5793795" y="580931"/>
            <a:ext cx="3196112" cy="273655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2299" y="2667046"/>
            <a:ext cx="2242621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Melting level 1.2-1.8 km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9205" y="2649062"/>
            <a:ext cx="122030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ML &gt; 1.8 km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19886" y="2649062"/>
            <a:ext cx="122030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ML &lt; 1.2 km</a:t>
            </a:r>
            <a:endParaRPr lang="en-US" sz="1600" b="1" dirty="0"/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6"/>
          <a:srcRect t="4145"/>
          <a:stretch/>
        </p:blipFill>
        <p:spPr>
          <a:xfrm>
            <a:off x="5795118" y="3348742"/>
            <a:ext cx="3200400" cy="273587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4780" r="17847"/>
          <a:stretch/>
        </p:blipFill>
        <p:spPr>
          <a:xfrm>
            <a:off x="2999289" y="3348743"/>
            <a:ext cx="2768807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8"/>
          <a:srcRect t="6592" r="17894"/>
          <a:stretch/>
        </p:blipFill>
        <p:spPr>
          <a:xfrm>
            <a:off x="217494" y="3363983"/>
            <a:ext cx="2770632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166268" y="5426870"/>
            <a:ext cx="1056700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stable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927303" y="5408886"/>
            <a:ext cx="115237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neutral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19886" y="5408886"/>
            <a:ext cx="1274708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Nm unstable</a:t>
            </a:r>
            <a:endParaRPr lang="en-US" sz="1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07682" y="100036"/>
            <a:ext cx="7467609" cy="469385"/>
            <a:chOff x="707680" y="100034"/>
            <a:chExt cx="7467609" cy="469385"/>
          </a:xfrm>
        </p:grpSpPr>
        <p:sp>
          <p:nvSpPr>
            <p:cNvPr id="5" name="TextBox 4"/>
            <p:cNvSpPr txBox="1"/>
            <p:nvPr/>
          </p:nvSpPr>
          <p:spPr>
            <a:xfrm>
              <a:off x="707680" y="107754"/>
              <a:ext cx="16980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</a:t>
              </a:r>
              <a:r>
                <a:rPr lang="en-US" sz="2400" dirty="0" smtClean="0">
                  <a:solidFill>
                    <a:schemeClr val="bg1">
                      <a:lumMod val="50000"/>
                    </a:schemeClr>
                  </a:solidFill>
                </a:rPr>
                <a:t>Pre-frontal</a:t>
              </a:r>
              <a:endParaRPr lang="en-US" sz="2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467825" y="100034"/>
              <a:ext cx="1958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~Warm sector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76600" y="100034"/>
              <a:ext cx="17986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7F7F7F"/>
                  </a:solidFill>
                </a:rPr>
                <a:t>~Post frontal</a:t>
              </a:r>
              <a:endParaRPr lang="en-US" sz="2400" dirty="0">
                <a:solidFill>
                  <a:srgbClr val="7F7F7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519838" y="774543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25%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75734" y="742276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36%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00763" y="782122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73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37%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75734" y="3479051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43%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007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86048" y="148285"/>
            <a:ext cx="2822583" cy="6166063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5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/>
      <p:bldP spid="27" grpId="0"/>
      <p:bldP spid="28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 rotWithShape="1">
          <a:blip r:embed="rId3"/>
          <a:srcRect t="4651" r="17905"/>
          <a:stretch/>
        </p:blipFill>
        <p:spPr>
          <a:xfrm>
            <a:off x="2978705" y="540399"/>
            <a:ext cx="2765850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7" name="Picture 16"/>
          <p:cNvPicPr>
            <a:picLocks/>
          </p:cNvPicPr>
          <p:nvPr/>
        </p:nvPicPr>
        <p:blipFill rotWithShape="1">
          <a:blip r:embed="rId4"/>
          <a:srcRect t="4515"/>
          <a:stretch/>
        </p:blipFill>
        <p:spPr>
          <a:xfrm>
            <a:off x="5771579" y="540397"/>
            <a:ext cx="3200400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8" name="Picture 17"/>
          <p:cNvPicPr>
            <a:picLocks/>
          </p:cNvPicPr>
          <p:nvPr/>
        </p:nvPicPr>
        <p:blipFill rotWithShape="1">
          <a:blip r:embed="rId5"/>
          <a:srcRect t="6539" r="16356"/>
          <a:stretch/>
        </p:blipFill>
        <p:spPr>
          <a:xfrm>
            <a:off x="197955" y="540399"/>
            <a:ext cx="2765152" cy="274179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6"/>
          <a:srcRect l="9271" t="4115" r="15131"/>
          <a:stretch/>
        </p:blipFill>
        <p:spPr>
          <a:xfrm>
            <a:off x="2999578" y="3336963"/>
            <a:ext cx="2770471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0" name="Picture 19"/>
          <p:cNvPicPr>
            <a:picLocks/>
          </p:cNvPicPr>
          <p:nvPr/>
        </p:nvPicPr>
        <p:blipFill rotWithShape="1">
          <a:blip r:embed="rId7"/>
          <a:srcRect l="7634" t="4053"/>
          <a:stretch/>
        </p:blipFill>
        <p:spPr>
          <a:xfrm>
            <a:off x="5785093" y="3336960"/>
            <a:ext cx="3196459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8"/>
          <a:srcRect l="9319" t="5131" r="16099"/>
          <a:stretch/>
        </p:blipFill>
        <p:spPr>
          <a:xfrm>
            <a:off x="216178" y="3323451"/>
            <a:ext cx="2765658" cy="2743200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60778" y="16792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71763" y="2613116"/>
            <a:ext cx="228229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250 &lt; IVT &lt; 450 kg m</a:t>
            </a:r>
            <a:r>
              <a:rPr lang="en-US" sz="1600" b="1" baseline="30000" dirty="0"/>
              <a:t>-1</a:t>
            </a:r>
            <a:r>
              <a:rPr lang="en-US" sz="1600" b="1" dirty="0" smtClean="0"/>
              <a:t> s</a:t>
            </a:r>
            <a:r>
              <a:rPr lang="en-US" sz="1600" b="1" baseline="30000" dirty="0" smtClean="0"/>
              <a:t>-1</a:t>
            </a:r>
            <a:endParaRPr lang="en-US" sz="1600" b="1" baseline="30000" dirty="0"/>
          </a:p>
        </p:txBody>
      </p:sp>
      <p:sp>
        <p:nvSpPr>
          <p:cNvPr id="26" name="TextBox 25"/>
          <p:cNvSpPr txBox="1"/>
          <p:nvPr/>
        </p:nvSpPr>
        <p:spPr>
          <a:xfrm>
            <a:off x="3589503" y="2613116"/>
            <a:ext cx="1775345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IVT &gt; </a:t>
            </a:r>
            <a:r>
              <a:rPr lang="en-US" sz="1600" b="1" dirty="0"/>
              <a:t>450 kg m</a:t>
            </a:r>
            <a:r>
              <a:rPr lang="en-US" sz="1600" b="1" baseline="30000" dirty="0"/>
              <a:t>-1</a:t>
            </a:r>
            <a:r>
              <a:rPr lang="en-US" sz="1600" b="1" dirty="0"/>
              <a:t> s</a:t>
            </a:r>
            <a:r>
              <a:rPr lang="en-US" sz="1600" b="1" baseline="30000" dirty="0"/>
              <a:t>-1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3158" y="2613116"/>
            <a:ext cx="1821732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IVT &lt; 250 </a:t>
            </a:r>
            <a:r>
              <a:rPr lang="en-US" sz="1600" b="1" dirty="0"/>
              <a:t> kg m</a:t>
            </a:r>
            <a:r>
              <a:rPr lang="en-US" sz="1600" b="1" baseline="30000" dirty="0"/>
              <a:t>-1</a:t>
            </a:r>
            <a:r>
              <a:rPr lang="en-US" sz="1600" b="1" dirty="0"/>
              <a:t> s</a:t>
            </a:r>
            <a:r>
              <a:rPr lang="en-US" sz="1600" b="1" baseline="30000" dirty="0" smtClean="0"/>
              <a:t>-1</a:t>
            </a:r>
            <a:endParaRPr lang="en-US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7680" y="5408886"/>
            <a:ext cx="199315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90</a:t>
            </a:r>
            <a:r>
              <a:rPr lang="en-US" sz="1600" b="1" dirty="0"/>
              <a:t>° </a:t>
            </a:r>
            <a:r>
              <a:rPr lang="en-US" sz="1600" b="1" dirty="0" smtClean="0"/>
              <a:t>&lt; wind </a:t>
            </a:r>
            <a:r>
              <a:rPr lang="en-US" sz="1600" b="1" dirty="0"/>
              <a:t>dir. &lt; </a:t>
            </a:r>
            <a:r>
              <a:rPr lang="en-US" sz="1600" b="1" dirty="0" smtClean="0"/>
              <a:t>180</a:t>
            </a:r>
            <a:r>
              <a:rPr lang="en-US" sz="1600" b="1" dirty="0"/>
              <a:t>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82086" y="5408886"/>
            <a:ext cx="199315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270° &lt; wind dir. &lt; 90°</a:t>
            </a:r>
            <a:endParaRPr lang="en-US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07682" y="107756"/>
            <a:ext cx="169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~Pre-frontal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67826" y="100036"/>
            <a:ext cx="1958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~Warm sector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76602" y="100036"/>
            <a:ext cx="179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</a:rPr>
              <a:t>~Post frontal</a:t>
            </a:r>
            <a:endParaRPr lang="en-US" sz="2400" dirty="0">
              <a:solidFill>
                <a:srgbClr val="7F7F7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19838" y="774543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75734" y="742276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00763" y="782122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70%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273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42%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75734" y="3479051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00763" y="3471380"/>
            <a:ext cx="132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29% of time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86048" y="148285"/>
            <a:ext cx="2822583" cy="6166063"/>
          </a:xfrm>
          <a:prstGeom prst="rect">
            <a:avLst/>
          </a:prstGeom>
          <a:noFill/>
          <a:ln w="76200" cmpd="sng">
            <a:solidFill>
              <a:srgbClr val="EB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438766" y="5408886"/>
            <a:ext cx="2097149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180° &lt; wind dir. &lt; 270°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043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Example of enhancement at both upper and lower levels</a:t>
            </a:r>
            <a:endParaRPr lang="en-US" sz="3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1617524"/>
            <a:ext cx="9144000" cy="5240477"/>
            <a:chOff x="0" y="1617523"/>
            <a:chExt cx="9144000" cy="5240477"/>
          </a:xfrm>
        </p:grpSpPr>
        <p:pic>
          <p:nvPicPr>
            <p:cNvPr id="3" name="Picture 2" descr="OLYMPEX_NPOL_RHI_20151113_0212UTC_ocean224_valley54_Z_V_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4500"/>
              <a:ext cx="9144000" cy="51435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317837" y="1617523"/>
              <a:ext cx="2058376" cy="2786265"/>
              <a:chOff x="1317837" y="1617523"/>
              <a:chExt cx="2058376" cy="2786265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459910" y="1617523"/>
                <a:ext cx="1774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Reflectivity (dBZ)</a:t>
                </a:r>
                <a:endParaRPr lang="en-US" dirty="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317837" y="4034456"/>
                <a:ext cx="2058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Radial Velocity(dBZ)</a:t>
                </a:r>
                <a:endParaRPr lang="en-US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651378" y="1617523"/>
              <a:ext cx="2058376" cy="2786265"/>
              <a:chOff x="1317837" y="1617523"/>
              <a:chExt cx="2058376" cy="27862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459910" y="1617523"/>
                <a:ext cx="17742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Reflectivity (dBZ)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317837" y="4034456"/>
                <a:ext cx="2058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Radial Velocity(dBZ)</a:t>
                </a:r>
                <a:endParaRPr lang="en-US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50606" y="2132734"/>
              <a:ext cx="813902" cy="179724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5865" y="4583233"/>
              <a:ext cx="45719" cy="179724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822325" y="4565651"/>
              <a:ext cx="1381125" cy="190500"/>
            </a:xfrm>
            <a:custGeom>
              <a:avLst/>
              <a:gdLst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4922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3652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04775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80975"/>
                <a:gd name="connsiteX1" fmla="*/ 44450 w 1381125"/>
                <a:gd name="connsiteY1" fmla="*/ 177800 h 180975"/>
                <a:gd name="connsiteX2" fmla="*/ 682625 w 1381125"/>
                <a:gd name="connsiteY2" fmla="*/ 180975 h 180975"/>
                <a:gd name="connsiteX3" fmla="*/ 755650 w 1381125"/>
                <a:gd name="connsiteY3" fmla="*/ 149225 h 180975"/>
                <a:gd name="connsiteX4" fmla="*/ 758825 w 1381125"/>
                <a:gd name="connsiteY4" fmla="*/ 76200 h 180975"/>
                <a:gd name="connsiteX5" fmla="*/ 882650 w 1381125"/>
                <a:gd name="connsiteY5" fmla="*/ 76200 h 180975"/>
                <a:gd name="connsiteX6" fmla="*/ 885825 w 1381125"/>
                <a:gd name="connsiteY6" fmla="*/ 158750 h 180975"/>
                <a:gd name="connsiteX7" fmla="*/ 955675 w 1381125"/>
                <a:gd name="connsiteY7" fmla="*/ 165100 h 180975"/>
                <a:gd name="connsiteX8" fmla="*/ 1000125 w 1381125"/>
                <a:gd name="connsiteY8" fmla="*/ 152400 h 180975"/>
                <a:gd name="connsiteX9" fmla="*/ 1031875 w 1381125"/>
                <a:gd name="connsiteY9" fmla="*/ 149225 h 180975"/>
                <a:gd name="connsiteX10" fmla="*/ 1057275 w 1381125"/>
                <a:gd name="connsiteY10" fmla="*/ 57150 h 180975"/>
                <a:gd name="connsiteX11" fmla="*/ 1079500 w 1381125"/>
                <a:gd name="connsiteY11" fmla="*/ 98425 h 180975"/>
                <a:gd name="connsiteX12" fmla="*/ 1082675 w 1381125"/>
                <a:gd name="connsiteY12" fmla="*/ 158750 h 180975"/>
                <a:gd name="connsiteX13" fmla="*/ 1117600 w 1381125"/>
                <a:gd name="connsiteY13" fmla="*/ 155575 h 180975"/>
                <a:gd name="connsiteX14" fmla="*/ 1219200 w 1381125"/>
                <a:gd name="connsiteY14" fmla="*/ 158750 h 180975"/>
                <a:gd name="connsiteX15" fmla="*/ 1301750 w 1381125"/>
                <a:gd name="connsiteY15" fmla="*/ 155575 h 180975"/>
                <a:gd name="connsiteX16" fmla="*/ 1336675 w 1381125"/>
                <a:gd name="connsiteY16" fmla="*/ 180975 h 180975"/>
                <a:gd name="connsiteX17" fmla="*/ 1381125 w 1381125"/>
                <a:gd name="connsiteY17" fmla="*/ 0 h 180975"/>
                <a:gd name="connsiteX18" fmla="*/ 0 w 1381125"/>
                <a:gd name="connsiteY18" fmla="*/ 38100 h 180975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5675 w 1381125"/>
                <a:gd name="connsiteY7" fmla="*/ 165100 h 190500"/>
                <a:gd name="connsiteX8" fmla="*/ 1000125 w 1381125"/>
                <a:gd name="connsiteY8" fmla="*/ 15240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5240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55575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19200 w 1381125"/>
                <a:gd name="connsiteY14" fmla="*/ 1587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19200 w 1381125"/>
                <a:gd name="connsiteY14" fmla="*/ 1714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71450 h 190500"/>
                <a:gd name="connsiteX14" fmla="*/ 1206500 w 1381125"/>
                <a:gd name="connsiteY14" fmla="*/ 1460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  <a:gd name="connsiteX0" fmla="*/ 0 w 1381125"/>
                <a:gd name="connsiteY0" fmla="*/ 38100 h 190500"/>
                <a:gd name="connsiteX1" fmla="*/ 44450 w 1381125"/>
                <a:gd name="connsiteY1" fmla="*/ 177800 h 190500"/>
                <a:gd name="connsiteX2" fmla="*/ 682625 w 1381125"/>
                <a:gd name="connsiteY2" fmla="*/ 180975 h 190500"/>
                <a:gd name="connsiteX3" fmla="*/ 755650 w 1381125"/>
                <a:gd name="connsiteY3" fmla="*/ 149225 h 190500"/>
                <a:gd name="connsiteX4" fmla="*/ 758825 w 1381125"/>
                <a:gd name="connsiteY4" fmla="*/ 76200 h 190500"/>
                <a:gd name="connsiteX5" fmla="*/ 882650 w 1381125"/>
                <a:gd name="connsiteY5" fmla="*/ 76200 h 190500"/>
                <a:gd name="connsiteX6" fmla="*/ 882650 w 1381125"/>
                <a:gd name="connsiteY6" fmla="*/ 190500 h 190500"/>
                <a:gd name="connsiteX7" fmla="*/ 958850 w 1381125"/>
                <a:gd name="connsiteY7" fmla="*/ 184150 h 190500"/>
                <a:gd name="connsiteX8" fmla="*/ 1000125 w 1381125"/>
                <a:gd name="connsiteY8" fmla="*/ 171450 h 190500"/>
                <a:gd name="connsiteX9" fmla="*/ 1031875 w 1381125"/>
                <a:gd name="connsiteY9" fmla="*/ 149225 h 190500"/>
                <a:gd name="connsiteX10" fmla="*/ 1057275 w 1381125"/>
                <a:gd name="connsiteY10" fmla="*/ 57150 h 190500"/>
                <a:gd name="connsiteX11" fmla="*/ 1079500 w 1381125"/>
                <a:gd name="connsiteY11" fmla="*/ 98425 h 190500"/>
                <a:gd name="connsiteX12" fmla="*/ 1082675 w 1381125"/>
                <a:gd name="connsiteY12" fmla="*/ 158750 h 190500"/>
                <a:gd name="connsiteX13" fmla="*/ 1117600 w 1381125"/>
                <a:gd name="connsiteY13" fmla="*/ 180975 h 190500"/>
                <a:gd name="connsiteX14" fmla="*/ 1206500 w 1381125"/>
                <a:gd name="connsiteY14" fmla="*/ 146050 h 190500"/>
                <a:gd name="connsiteX15" fmla="*/ 1301750 w 1381125"/>
                <a:gd name="connsiteY15" fmla="*/ 155575 h 190500"/>
                <a:gd name="connsiteX16" fmla="*/ 1336675 w 1381125"/>
                <a:gd name="connsiteY16" fmla="*/ 180975 h 190500"/>
                <a:gd name="connsiteX17" fmla="*/ 1381125 w 1381125"/>
                <a:gd name="connsiteY17" fmla="*/ 0 h 190500"/>
                <a:gd name="connsiteX18" fmla="*/ 0 w 1381125"/>
                <a:gd name="connsiteY18" fmla="*/ 381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1125" h="190500">
                  <a:moveTo>
                    <a:pt x="0" y="38100"/>
                  </a:moveTo>
                  <a:lnTo>
                    <a:pt x="44450" y="177800"/>
                  </a:lnTo>
                  <a:lnTo>
                    <a:pt x="682625" y="180975"/>
                  </a:lnTo>
                  <a:lnTo>
                    <a:pt x="755650" y="149225"/>
                  </a:lnTo>
                  <a:lnTo>
                    <a:pt x="758825" y="76200"/>
                  </a:lnTo>
                  <a:lnTo>
                    <a:pt x="882650" y="76200"/>
                  </a:lnTo>
                  <a:lnTo>
                    <a:pt x="882650" y="190500"/>
                  </a:lnTo>
                  <a:lnTo>
                    <a:pt x="958850" y="184150"/>
                  </a:lnTo>
                  <a:lnTo>
                    <a:pt x="1000125" y="171450"/>
                  </a:lnTo>
                  <a:lnTo>
                    <a:pt x="1031875" y="149225"/>
                  </a:lnTo>
                  <a:lnTo>
                    <a:pt x="1057275" y="57150"/>
                  </a:lnTo>
                  <a:lnTo>
                    <a:pt x="1079500" y="98425"/>
                  </a:lnTo>
                  <a:lnTo>
                    <a:pt x="1082675" y="158750"/>
                  </a:lnTo>
                  <a:cubicBezTo>
                    <a:pt x="1113354" y="155341"/>
                    <a:pt x="1101666" y="180975"/>
                    <a:pt x="1117600" y="180975"/>
                  </a:cubicBezTo>
                  <a:lnTo>
                    <a:pt x="1206500" y="146050"/>
                  </a:lnTo>
                  <a:lnTo>
                    <a:pt x="1301750" y="155575"/>
                  </a:lnTo>
                  <a:lnTo>
                    <a:pt x="1336675" y="180975"/>
                  </a:lnTo>
                  <a:lnTo>
                    <a:pt x="1381125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629833" y="2120900"/>
              <a:ext cx="1016000" cy="241300"/>
            </a:xfrm>
            <a:custGeom>
              <a:avLst/>
              <a:gdLst>
                <a:gd name="connsiteX0" fmla="*/ 4234 w 1016000"/>
                <a:gd name="connsiteY0" fmla="*/ 71967 h 241300"/>
                <a:gd name="connsiteX1" fmla="*/ 12700 w 1016000"/>
                <a:gd name="connsiteY1" fmla="*/ 182033 h 241300"/>
                <a:gd name="connsiteX2" fmla="*/ 152400 w 1016000"/>
                <a:gd name="connsiteY2" fmla="*/ 190500 h 241300"/>
                <a:gd name="connsiteX3" fmla="*/ 198967 w 1016000"/>
                <a:gd name="connsiteY3" fmla="*/ 127000 h 241300"/>
                <a:gd name="connsiteX4" fmla="*/ 270934 w 1016000"/>
                <a:gd name="connsiteY4" fmla="*/ 198967 h 241300"/>
                <a:gd name="connsiteX5" fmla="*/ 338667 w 1016000"/>
                <a:gd name="connsiteY5" fmla="*/ 182033 h 241300"/>
                <a:gd name="connsiteX6" fmla="*/ 338667 w 1016000"/>
                <a:gd name="connsiteY6" fmla="*/ 182033 h 241300"/>
                <a:gd name="connsiteX7" fmla="*/ 338667 w 1016000"/>
                <a:gd name="connsiteY7" fmla="*/ 182033 h 241300"/>
                <a:gd name="connsiteX8" fmla="*/ 440267 w 1016000"/>
                <a:gd name="connsiteY8" fmla="*/ 190500 h 241300"/>
                <a:gd name="connsiteX9" fmla="*/ 486834 w 1016000"/>
                <a:gd name="connsiteY9" fmla="*/ 194733 h 241300"/>
                <a:gd name="connsiteX10" fmla="*/ 524934 w 1016000"/>
                <a:gd name="connsiteY10" fmla="*/ 173567 h 241300"/>
                <a:gd name="connsiteX11" fmla="*/ 592667 w 1016000"/>
                <a:gd name="connsiteY11" fmla="*/ 194733 h 241300"/>
                <a:gd name="connsiteX12" fmla="*/ 639234 w 1016000"/>
                <a:gd name="connsiteY12" fmla="*/ 148167 h 241300"/>
                <a:gd name="connsiteX13" fmla="*/ 698500 w 1016000"/>
                <a:gd name="connsiteY13" fmla="*/ 169333 h 241300"/>
                <a:gd name="connsiteX14" fmla="*/ 698500 w 1016000"/>
                <a:gd name="connsiteY14" fmla="*/ 169333 h 241300"/>
                <a:gd name="connsiteX15" fmla="*/ 795867 w 1016000"/>
                <a:gd name="connsiteY15" fmla="*/ 207433 h 241300"/>
                <a:gd name="connsiteX16" fmla="*/ 872067 w 1016000"/>
                <a:gd name="connsiteY16" fmla="*/ 190500 h 241300"/>
                <a:gd name="connsiteX17" fmla="*/ 893234 w 1016000"/>
                <a:gd name="connsiteY17" fmla="*/ 241300 h 241300"/>
                <a:gd name="connsiteX18" fmla="*/ 1016000 w 1016000"/>
                <a:gd name="connsiteY18" fmla="*/ 80433 h 241300"/>
                <a:gd name="connsiteX19" fmla="*/ 956734 w 1016000"/>
                <a:gd name="connsiteY19" fmla="*/ 55033 h 241300"/>
                <a:gd name="connsiteX20" fmla="*/ 0 w 1016000"/>
                <a:gd name="connsiteY20" fmla="*/ 0 h 241300"/>
                <a:gd name="connsiteX21" fmla="*/ 4234 w 1016000"/>
                <a:gd name="connsiteY21" fmla="*/ 71967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6000" h="241300">
                  <a:moveTo>
                    <a:pt x="4234" y="71967"/>
                  </a:moveTo>
                  <a:lnTo>
                    <a:pt x="12700" y="182033"/>
                  </a:lnTo>
                  <a:lnTo>
                    <a:pt x="152400" y="190500"/>
                  </a:lnTo>
                  <a:lnTo>
                    <a:pt x="198967" y="127000"/>
                  </a:lnTo>
                  <a:lnTo>
                    <a:pt x="270934" y="198967"/>
                  </a:lnTo>
                  <a:lnTo>
                    <a:pt x="338667" y="182033"/>
                  </a:lnTo>
                  <a:lnTo>
                    <a:pt x="338667" y="182033"/>
                  </a:lnTo>
                  <a:lnTo>
                    <a:pt x="338667" y="182033"/>
                  </a:lnTo>
                  <a:lnTo>
                    <a:pt x="440267" y="190500"/>
                  </a:lnTo>
                  <a:lnTo>
                    <a:pt x="486834" y="194733"/>
                  </a:lnTo>
                  <a:lnTo>
                    <a:pt x="524934" y="173567"/>
                  </a:lnTo>
                  <a:lnTo>
                    <a:pt x="592667" y="194733"/>
                  </a:lnTo>
                  <a:lnTo>
                    <a:pt x="639234" y="148167"/>
                  </a:lnTo>
                  <a:lnTo>
                    <a:pt x="698500" y="169333"/>
                  </a:lnTo>
                  <a:lnTo>
                    <a:pt x="698500" y="169333"/>
                  </a:lnTo>
                  <a:lnTo>
                    <a:pt x="795867" y="207433"/>
                  </a:lnTo>
                  <a:lnTo>
                    <a:pt x="872067" y="190500"/>
                  </a:lnTo>
                  <a:lnTo>
                    <a:pt x="893234" y="241300"/>
                  </a:lnTo>
                  <a:lnTo>
                    <a:pt x="1016000" y="80433"/>
                  </a:lnTo>
                  <a:lnTo>
                    <a:pt x="956734" y="55033"/>
                  </a:lnTo>
                  <a:lnTo>
                    <a:pt x="0" y="0"/>
                  </a:lnTo>
                  <a:lnTo>
                    <a:pt x="4234" y="71967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68360" y="1286790"/>
            <a:ext cx="233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Ocean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67640" y="1272074"/>
            <a:ext cx="2339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008000"/>
                </a:solidFill>
              </a:rPr>
              <a:t>Land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61741" y="6468533"/>
            <a:ext cx="462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 Sector – 13 November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69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GPM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815" y="2038808"/>
            <a:ext cx="8137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Enhancement at heights (&gt;2km) </a:t>
            </a:r>
            <a:r>
              <a:rPr lang="en-US" sz="3200" b="1" i="1" dirty="0" smtClean="0"/>
              <a:t>can</a:t>
            </a:r>
            <a:r>
              <a:rPr lang="en-US" sz="3200" dirty="0" smtClean="0"/>
              <a:t> be seen by GPM – OLYMPEX can be a standard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Can use environmental parameters (melting level height, etc.) as constraints (do not necessarily need to determine storm sectors for each event)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35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240" descr="11122015_194400_2DS_V.png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t="13696"/>
          <a:stretch/>
        </p:blipFill>
        <p:spPr>
          <a:xfrm>
            <a:off x="6215875" y="1007845"/>
            <a:ext cx="2907469" cy="158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60" descr="11122015_194800_2DS_V.pn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4879"/>
          <a:stretch/>
        </p:blipFill>
        <p:spPr>
          <a:xfrm>
            <a:off x="6238281" y="2688919"/>
            <a:ext cx="2905721" cy="156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29" descr="OLYMPEX_DOW_RHI_Z_V_ZDR_RHOHV_20151112_1944_194819UTC_az51_Citation.png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33" y="3322637"/>
            <a:ext cx="5833534" cy="32813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2675448" y="433409"/>
            <a:ext cx="3562643" cy="2919388"/>
            <a:chOff x="1557868" y="264078"/>
            <a:chExt cx="3562643" cy="2919388"/>
          </a:xfrm>
        </p:grpSpPr>
        <p:pic>
          <p:nvPicPr>
            <p:cNvPr id="3" name="Shape 224" descr="12Nov_LWCKingTimeTemp.png"/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57868" y="264078"/>
              <a:ext cx="3562643" cy="2919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235200" y="762001"/>
              <a:ext cx="243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B1CFF"/>
                  </a:solidFill>
                </a:rPr>
                <a:t>Liquid Water from King Probe on Citation during Spiral Ascent 1944 UTC 12 November</a:t>
              </a:r>
              <a:endParaRPr lang="en-US" dirty="0">
                <a:solidFill>
                  <a:srgbClr val="FB1C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620933" y="42841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2DSV: 50-1900mm at 1944 UTC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196" y="1608669"/>
            <a:ext cx="2269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Citation location near secondary reflectivity and </a:t>
            </a:r>
            <a:r>
              <a:rPr lang="en-US" dirty="0" err="1" smtClean="0"/>
              <a:t>Zdr</a:t>
            </a:r>
            <a:r>
              <a:rPr lang="en-US" dirty="0" smtClean="0"/>
              <a:t> maximum aloft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31333" y="2692400"/>
            <a:ext cx="423334" cy="11853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25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21" descr="1113_LWCKingvsTimeTempASCENT.png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07401" y="2"/>
            <a:ext cx="3444164" cy="29442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8483600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Shape 34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2631"/>
          <a:stretch/>
        </p:blipFill>
        <p:spPr>
          <a:xfrm>
            <a:off x="5371259" y="355600"/>
            <a:ext cx="3366343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31" descr="OLYMPEX_DOW_RHI_Z_V_ZDR_RHOHV_20151113_1534_153619UTC_az50_Citation.png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5649" y="3149602"/>
            <a:ext cx="6592707" cy="37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139419" y="544935"/>
            <a:ext cx="99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0.4 </a:t>
            </a:r>
            <a:r>
              <a:rPr lang="en-US" dirty="0"/>
              <a:t>g m</a:t>
            </a:r>
            <a:r>
              <a:rPr lang="en-US" baseline="30000" dirty="0"/>
              <a:t>-3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073402" y="203200"/>
            <a:ext cx="12701" cy="2362200"/>
          </a:xfrm>
          <a:prstGeom prst="line">
            <a:avLst/>
          </a:prstGeom>
          <a:ln w="28575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898902" y="177801"/>
            <a:ext cx="25401" cy="2400300"/>
          </a:xfrm>
          <a:prstGeom prst="line">
            <a:avLst/>
          </a:prstGeom>
          <a:ln w="28575">
            <a:solidFill>
              <a:srgbClr val="00009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02552" y="207460"/>
            <a:ext cx="9283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Unstable</a:t>
            </a:r>
          </a:p>
          <a:p>
            <a:pPr algn="ctr"/>
            <a:r>
              <a:rPr lang="en-US" sz="1600" dirty="0" smtClean="0"/>
              <a:t>Layer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050531" y="308030"/>
            <a:ext cx="692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Dry Layer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88495" y="3559730"/>
            <a:ext cx="0" cy="72427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0" y="3035300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Generating 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71069" y="2370669"/>
            <a:ext cx="306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Lots of super-cooled liquid water – temperatures ~-20°C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5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GPM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815" y="1412277"/>
            <a:ext cx="813728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There are differences aloft in </a:t>
            </a:r>
            <a:r>
              <a:rPr lang="en-US" sz="3200" i="1" dirty="0" smtClean="0"/>
              <a:t>in situ </a:t>
            </a:r>
            <a:r>
              <a:rPr lang="en-US" sz="3200" dirty="0" smtClean="0"/>
              <a:t>microphysics between purely </a:t>
            </a:r>
            <a:r>
              <a:rPr lang="en-US" sz="3200" dirty="0" err="1" smtClean="0"/>
              <a:t>stratiform</a:t>
            </a:r>
            <a:r>
              <a:rPr lang="en-US" sz="3200" dirty="0" smtClean="0"/>
              <a:t> and generating cells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 Secondary reflectivity/</a:t>
            </a:r>
            <a:r>
              <a:rPr lang="en-US" sz="3200" dirty="0" err="1" smtClean="0"/>
              <a:t>Zdr</a:t>
            </a:r>
            <a:r>
              <a:rPr lang="en-US" sz="3200" dirty="0" smtClean="0"/>
              <a:t> enhancement aloft seen over terrain associated with horizontally oriented plates/rosettes/</a:t>
            </a:r>
            <a:r>
              <a:rPr lang="en-US" sz="3200" dirty="0" err="1" smtClean="0"/>
              <a:t>etc</a:t>
            </a:r>
            <a:r>
              <a:rPr lang="en-US" sz="3200" dirty="0" smtClean="0"/>
              <a:t> with increase in particle size and concentration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Enhanced upward motion in generating cells has high liquid water content and rimed particles above bright band</a:t>
            </a:r>
          </a:p>
        </p:txBody>
      </p:sp>
    </p:spTree>
    <p:extLst>
      <p:ext uri="{BB962C8B-B14F-4D97-AF65-F5344CB8AC3E}">
        <p14:creationId xmlns:p14="http://schemas.microsoft.com/office/powerpoint/2010/main" val="170843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5206" y="557883"/>
            <a:ext cx="3731194" cy="2507048"/>
            <a:chOff x="5012452" y="55420"/>
            <a:chExt cx="4075722" cy="26981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3" t="27809" r="19495" b="32338"/>
            <a:stretch/>
          </p:blipFill>
          <p:spPr>
            <a:xfrm>
              <a:off x="5012452" y="55420"/>
              <a:ext cx="4075722" cy="2698173"/>
            </a:xfrm>
            <a:prstGeom prst="rect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6708677" y="182103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88606" y="3251201"/>
            <a:ext cx="3854670" cy="3539065"/>
            <a:chOff x="48485" y="2815935"/>
            <a:chExt cx="4357255" cy="4000500"/>
          </a:xfrm>
        </p:grpSpPr>
        <p:grpSp>
          <p:nvGrpSpPr>
            <p:cNvPr id="9" name="Group 8"/>
            <p:cNvGrpSpPr/>
            <p:nvPr/>
          </p:nvGrpSpPr>
          <p:grpSpPr>
            <a:xfrm>
              <a:off x="48485" y="2815935"/>
              <a:ext cx="4357255" cy="4000500"/>
              <a:chOff x="214745" y="2857500"/>
              <a:chExt cx="4357255" cy="40005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312"/>
              <a:stretch/>
            </p:blipFill>
            <p:spPr>
              <a:xfrm>
                <a:off x="214745" y="2857500"/>
                <a:ext cx="4357255" cy="4000500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V="1">
                <a:off x="3009514" y="6421896"/>
                <a:ext cx="0" cy="348018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1462286" y="3067123"/>
              <a:ext cx="2713820" cy="45227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accent2"/>
                  </a:solidFill>
                  <a:latin typeface="Calibri"/>
                </a:rPr>
                <a:t>Ku- band Windward</a:t>
              </a:r>
              <a:endParaRPr lang="en-US" b="1" dirty="0">
                <a:solidFill>
                  <a:schemeClr val="accent2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11599" y="3104377"/>
            <a:ext cx="3904714" cy="3770856"/>
            <a:chOff x="4709956" y="2857500"/>
            <a:chExt cx="4142509" cy="40005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7" r="19351"/>
            <a:stretch/>
          </p:blipFill>
          <p:spPr>
            <a:xfrm>
              <a:off x="4709956" y="2857500"/>
              <a:ext cx="4142509" cy="400050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7292886" y="639418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892797" y="3304079"/>
            <a:ext cx="240079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Calibri"/>
              </a:rPr>
              <a:t>Ka</a:t>
            </a:r>
            <a:r>
              <a:rPr lang="en-US" sz="2000" b="1" dirty="0" smtClean="0">
                <a:solidFill>
                  <a:schemeClr val="accent2"/>
                </a:solidFill>
                <a:latin typeface="Calibri"/>
              </a:rPr>
              <a:t>- band Windward</a:t>
            </a:r>
            <a:endParaRPr lang="en-US" b="1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469469" y="292099"/>
            <a:ext cx="3132665" cy="2730232"/>
            <a:chOff x="5469467" y="156635"/>
            <a:chExt cx="3132665" cy="2730232"/>
          </a:xfrm>
        </p:grpSpPr>
        <p:pic>
          <p:nvPicPr>
            <p:cNvPr id="4" name="Picture 3" descr="ops.goes_west.201512081800.ir_4km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7534" r="19861" b="17925"/>
            <a:stretch/>
          </p:blipFill>
          <p:spPr>
            <a:xfrm>
              <a:off x="5469467" y="156635"/>
              <a:ext cx="3132665" cy="273023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03333" y="2421467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1700 UTC 8 Dec 2015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202" y="2675464"/>
            <a:ext cx="28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1713—1726 UTC 8 Dec 2015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353735" y="5554134"/>
            <a:ext cx="541867" cy="778935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070874" y="4731909"/>
            <a:ext cx="4809067" cy="778935"/>
            <a:chOff x="2099733" y="4775200"/>
            <a:chExt cx="4809067" cy="778934"/>
          </a:xfrm>
        </p:grpSpPr>
        <p:sp>
          <p:nvSpPr>
            <p:cNvPr id="20" name="Oval 19"/>
            <p:cNvSpPr/>
            <p:nvPr/>
          </p:nvSpPr>
          <p:spPr>
            <a:xfrm>
              <a:off x="2099733" y="4775200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366933" y="4775200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880535" y="5147734"/>
            <a:ext cx="541867" cy="77893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1867" y="1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Leeside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structure – APR3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21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3" t="25353" r="19495" b="35150"/>
          <a:stretch/>
        </p:blipFill>
        <p:spPr>
          <a:xfrm>
            <a:off x="372526" y="338662"/>
            <a:ext cx="4075722" cy="267392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3868" y="3082344"/>
            <a:ext cx="3858767" cy="3542827"/>
            <a:chOff x="0" y="2857500"/>
            <a:chExt cx="4357255" cy="4000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312"/>
            <a:stretch/>
          </p:blipFill>
          <p:spPr>
            <a:xfrm>
              <a:off x="0" y="2857500"/>
              <a:ext cx="4357255" cy="4000500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212723" y="6435751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528899" y="2891367"/>
            <a:ext cx="3858767" cy="4000500"/>
            <a:chOff x="4887759" y="2857500"/>
            <a:chExt cx="4225636" cy="4000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1" r="17998"/>
            <a:stretch/>
          </p:blipFill>
          <p:spPr>
            <a:xfrm>
              <a:off x="4887759" y="2857500"/>
              <a:ext cx="4225636" cy="40005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8022558" y="6421896"/>
              <a:ext cx="0" cy="34801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469469" y="292099"/>
            <a:ext cx="3132665" cy="2730232"/>
            <a:chOff x="5469467" y="156635"/>
            <a:chExt cx="3132665" cy="2730232"/>
          </a:xfrm>
        </p:grpSpPr>
        <p:pic>
          <p:nvPicPr>
            <p:cNvPr id="10" name="Picture 9" descr="ops.goes_west.201512081800.ir_4km.g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17534" r="19861" b="17925"/>
            <a:stretch/>
          </p:blipFill>
          <p:spPr>
            <a:xfrm>
              <a:off x="5469467" y="156635"/>
              <a:ext cx="3132665" cy="27302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03333" y="2421467"/>
              <a:ext cx="223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1700 UTC 8 Dec 2015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28801" y="5266268"/>
            <a:ext cx="1236135" cy="931333"/>
            <a:chOff x="1828799" y="5266267"/>
            <a:chExt cx="1236135" cy="931333"/>
          </a:xfrm>
        </p:grpSpPr>
        <p:sp>
          <p:nvSpPr>
            <p:cNvPr id="12" name="Oval 11"/>
            <p:cNvSpPr/>
            <p:nvPr/>
          </p:nvSpPr>
          <p:spPr>
            <a:xfrm>
              <a:off x="2523067" y="5418666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828799" y="5266267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62667" y="4622801"/>
            <a:ext cx="5012266" cy="965201"/>
            <a:chOff x="1862667" y="4622800"/>
            <a:chExt cx="5012266" cy="965201"/>
          </a:xfrm>
        </p:grpSpPr>
        <p:sp>
          <p:nvSpPr>
            <p:cNvPr id="14" name="Oval 13"/>
            <p:cNvSpPr/>
            <p:nvPr/>
          </p:nvSpPr>
          <p:spPr>
            <a:xfrm>
              <a:off x="1862667" y="4622800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333066" y="4809067"/>
              <a:ext cx="541867" cy="778934"/>
            </a:xfrm>
            <a:prstGeom prst="ellipse">
              <a:avLst/>
            </a:prstGeom>
            <a:noFill/>
            <a:ln w="57150" cmpd="sng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/>
          <p:cNvSpPr/>
          <p:nvPr/>
        </p:nvSpPr>
        <p:spPr>
          <a:xfrm>
            <a:off x="575735" y="5215467"/>
            <a:ext cx="541867" cy="778935"/>
          </a:xfrm>
          <a:prstGeom prst="ellipse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524000" y="4148667"/>
            <a:ext cx="4030133" cy="1134535"/>
            <a:chOff x="1524000" y="4148667"/>
            <a:chExt cx="4030133" cy="1134534"/>
          </a:xfrm>
        </p:grpSpPr>
        <p:sp>
          <p:nvSpPr>
            <p:cNvPr id="17" name="Oval 16"/>
            <p:cNvSpPr/>
            <p:nvPr/>
          </p:nvSpPr>
          <p:spPr>
            <a:xfrm>
              <a:off x="1524000" y="4148667"/>
              <a:ext cx="457200" cy="677334"/>
            </a:xfrm>
            <a:prstGeom prst="ellipse">
              <a:avLst/>
            </a:prstGeom>
            <a:noFill/>
            <a:ln w="57150" cmpd="sng">
              <a:solidFill>
                <a:srgbClr val="DCFF2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5096933" y="4605867"/>
              <a:ext cx="457200" cy="677334"/>
            </a:xfrm>
            <a:prstGeom prst="ellipse">
              <a:avLst/>
            </a:prstGeom>
            <a:noFill/>
            <a:ln w="57150" cmpd="sng">
              <a:solidFill>
                <a:srgbClr val="DCFF2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39333" y="3287147"/>
            <a:ext cx="240079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Calibri"/>
              </a:rPr>
              <a:t>Ku- band Windward</a:t>
            </a:r>
            <a:endParaRPr lang="en-US" b="1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2797" y="3151679"/>
            <a:ext cx="2400796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/>
                </a:solidFill>
                <a:latin typeface="Calibri"/>
              </a:rPr>
              <a:t>Ka</a:t>
            </a:r>
            <a:r>
              <a:rPr lang="en-US" sz="2000" b="1" dirty="0" smtClean="0">
                <a:solidFill>
                  <a:schemeClr val="accent2"/>
                </a:solidFill>
                <a:latin typeface="Calibri"/>
              </a:rPr>
              <a:t>- band Windward</a:t>
            </a:r>
            <a:endParaRPr lang="en-US" b="1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9202" y="2675464"/>
            <a:ext cx="286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1747—1759 UTC 8 Dec 2015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10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8-26 at 11.42.5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" b="17075"/>
          <a:stretch/>
        </p:blipFill>
        <p:spPr>
          <a:xfrm>
            <a:off x="455210" y="1631177"/>
            <a:ext cx="5129287" cy="5075915"/>
          </a:xfrm>
          <a:prstGeom prst="rect">
            <a:avLst/>
          </a:prstGeom>
          <a:ln w="38100" cmpd="sng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" y="113961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OLYMPEX documented 3-D orographic enhancement on windward slopes and precipitation reduction on leeward side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747308" y="1818738"/>
            <a:ext cx="304460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Highlight results from NPOL, </a:t>
            </a:r>
            <a:r>
              <a:rPr lang="en-US" sz="2400" dirty="0" err="1" smtClean="0"/>
              <a:t>disdrometers</a:t>
            </a:r>
            <a:r>
              <a:rPr lang="en-US" sz="2400" dirty="0" smtClean="0"/>
              <a:t>, Citation and DC-8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What are implications for measuring precipitation from space over complex terrain?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6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GPM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815" y="2038808"/>
            <a:ext cx="81372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Can GPM get both enhancement on windward slopes and de-enhancement in lee?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Strongest precipitation enhancement on windward slopes, and occasionally over high terrain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Decrease of precipitation in lee – from synoptic conditions??</a:t>
            </a:r>
          </a:p>
        </p:txBody>
      </p:sp>
    </p:spTree>
    <p:extLst>
      <p:ext uri="{BB962C8B-B14F-4D97-AF65-F5344CB8AC3E}">
        <p14:creationId xmlns:p14="http://schemas.microsoft.com/office/powerpoint/2010/main" val="250900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allfigs_BAMS-OLY_1103_s_Page_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t="12099" r="19157" b="15062"/>
          <a:stretch/>
        </p:blipFill>
        <p:spPr>
          <a:xfrm>
            <a:off x="1137088" y="2"/>
            <a:ext cx="4301067" cy="66779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2858" y="1760496"/>
            <a:ext cx="34057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 December GPM overpass and 3 stacked aircraft</a:t>
            </a:r>
          </a:p>
          <a:p>
            <a:endParaRPr lang="en-US" sz="2400" dirty="0"/>
          </a:p>
          <a:p>
            <a:r>
              <a:rPr lang="en-US" sz="2400" dirty="0" smtClean="0"/>
              <a:t>Results from APR3 from Joe </a:t>
            </a:r>
            <a:r>
              <a:rPr lang="en-US" sz="2400" dirty="0" err="1" smtClean="0"/>
              <a:t>Munchak</a:t>
            </a:r>
            <a:endParaRPr lang="en-US" sz="2400" dirty="0" smtClean="0"/>
          </a:p>
          <a:p>
            <a:r>
              <a:rPr lang="en-US" sz="2400" dirty="0" smtClean="0"/>
              <a:t>Steve Nesbitt and group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290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 3 Case – APR3 retrieval </a:t>
            </a:r>
            <a:r>
              <a:rPr lang="en-US" i="1" dirty="0" smtClean="0"/>
              <a:t>preliminary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4" name="Picture 3" descr="figure_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r="9579"/>
          <a:stretch/>
        </p:blipFill>
        <p:spPr>
          <a:xfrm>
            <a:off x="317501" y="1190790"/>
            <a:ext cx="4603749" cy="56446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1677" y="1812886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4075" y="219853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1531" y="320925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4962" y="4618572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1677" y="605381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353" y="1190790"/>
            <a:ext cx="2810028" cy="17738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679" y="3175682"/>
            <a:ext cx="2671586" cy="16864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681" y="4928812"/>
            <a:ext cx="2614879" cy="1650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r="8277" b="47824"/>
          <a:stretch/>
        </p:blipFill>
        <p:spPr>
          <a:xfrm flipH="1">
            <a:off x="7312251" y="3386117"/>
            <a:ext cx="1016309" cy="747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4142" t="42794" r="14393" b="15214"/>
          <a:stretch/>
        </p:blipFill>
        <p:spPr>
          <a:xfrm>
            <a:off x="7428545" y="1580697"/>
            <a:ext cx="900014" cy="683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t="53998" b="11500"/>
          <a:stretch/>
        </p:blipFill>
        <p:spPr>
          <a:xfrm>
            <a:off x="5940960" y="5193957"/>
            <a:ext cx="1193801" cy="5325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77555" y="162140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10283" y="1829199"/>
            <a:ext cx="36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977989" y="1591170"/>
            <a:ext cx="540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3310283" y="3240663"/>
            <a:ext cx="36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279046" y="4618572"/>
            <a:ext cx="36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247809" y="6053811"/>
            <a:ext cx="36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68641" y="1984595"/>
            <a:ext cx="32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674720" y="3386116"/>
            <a:ext cx="32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637582" y="6225519"/>
            <a:ext cx="32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655611" y="4764364"/>
            <a:ext cx="32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999329" y="3544629"/>
            <a:ext cx="519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4999329" y="5394522"/>
            <a:ext cx="512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270500" y="653182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Munchak/I. Adams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1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19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9919" y="1582628"/>
            <a:ext cx="376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2" t="10169" b="12879"/>
          <a:stretch/>
        </p:blipFill>
        <p:spPr>
          <a:xfrm>
            <a:off x="1238252" y="29076"/>
            <a:ext cx="6838951" cy="68035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3" t="87867" r="17814" b="-1193"/>
          <a:stretch/>
        </p:blipFill>
        <p:spPr>
          <a:xfrm rot="16200000">
            <a:off x="5464185" y="1592990"/>
            <a:ext cx="3784600" cy="8479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33434" y="1012246"/>
            <a:ext cx="3322697" cy="5419063"/>
            <a:chOff x="2444578" y="1012246"/>
            <a:chExt cx="4430263" cy="5419062"/>
          </a:xfrm>
        </p:grpSpPr>
        <p:sp>
          <p:nvSpPr>
            <p:cNvPr id="18" name="Rectangle 17"/>
            <p:cNvSpPr/>
            <p:nvPr/>
          </p:nvSpPr>
          <p:spPr>
            <a:xfrm>
              <a:off x="2444578" y="5753100"/>
              <a:ext cx="664542" cy="678208"/>
            </a:xfrm>
            <a:prstGeom prst="rect">
              <a:avLst/>
            </a:prstGeom>
            <a:noFill/>
            <a:ln w="762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10299" y="1012246"/>
              <a:ext cx="664542" cy="678208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33586" y="1166030"/>
            <a:ext cx="2704293" cy="5138279"/>
            <a:chOff x="4044778" y="1166030"/>
            <a:chExt cx="3605724" cy="5138278"/>
          </a:xfrm>
        </p:grpSpPr>
        <p:sp>
          <p:nvSpPr>
            <p:cNvPr id="21" name="Rectangle 20"/>
            <p:cNvSpPr/>
            <p:nvPr/>
          </p:nvSpPr>
          <p:spPr>
            <a:xfrm>
              <a:off x="4044778" y="5626100"/>
              <a:ext cx="664542" cy="678208"/>
            </a:xfrm>
            <a:prstGeom prst="rect">
              <a:avLst/>
            </a:prstGeom>
            <a:noFill/>
            <a:ln w="76200">
              <a:solidFill>
                <a:srgbClr val="FF2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985960" y="1166030"/>
              <a:ext cx="664542" cy="678208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15544" y="1022595"/>
            <a:ext cx="2119659" cy="4879939"/>
            <a:chOff x="5620723" y="1022593"/>
            <a:chExt cx="2826212" cy="4879939"/>
          </a:xfrm>
        </p:grpSpPr>
        <p:sp>
          <p:nvSpPr>
            <p:cNvPr id="24" name="Rectangle 23"/>
            <p:cNvSpPr/>
            <p:nvPr/>
          </p:nvSpPr>
          <p:spPr>
            <a:xfrm>
              <a:off x="5620723" y="5224324"/>
              <a:ext cx="664542" cy="678208"/>
            </a:xfrm>
            <a:prstGeom prst="rect">
              <a:avLst/>
            </a:prstGeom>
            <a:noFill/>
            <a:ln w="7620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82393" y="1022593"/>
              <a:ext cx="664542" cy="678208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59225" y="1166029"/>
            <a:ext cx="1036685" cy="5143387"/>
            <a:chOff x="6478964" y="1166030"/>
            <a:chExt cx="1382246" cy="5143386"/>
          </a:xfrm>
        </p:grpSpPr>
        <p:sp>
          <p:nvSpPr>
            <p:cNvPr id="27" name="Rectangle 26"/>
            <p:cNvSpPr/>
            <p:nvPr/>
          </p:nvSpPr>
          <p:spPr>
            <a:xfrm>
              <a:off x="7196668" y="5631208"/>
              <a:ext cx="664542" cy="678208"/>
            </a:xfrm>
            <a:prstGeom prst="rect">
              <a:avLst/>
            </a:prstGeom>
            <a:noFill/>
            <a:ln w="76200">
              <a:solidFill>
                <a:srgbClr val="BFB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478964" y="1166030"/>
              <a:ext cx="664542" cy="678208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230558" y="29075"/>
            <a:ext cx="6746338" cy="6763728"/>
            <a:chOff x="1084637" y="50800"/>
            <a:chExt cx="8995117" cy="676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4" t="7463" r="50886" b="13289"/>
            <a:stretch/>
          </p:blipFill>
          <p:spPr>
            <a:xfrm>
              <a:off x="1084637" y="50800"/>
              <a:ext cx="7119794" cy="676372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8" t="87460" r="60327" b="744"/>
            <a:stretch/>
          </p:blipFill>
          <p:spPr>
            <a:xfrm rot="16200000">
              <a:off x="6806162" y="2699693"/>
              <a:ext cx="5124007" cy="142317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33" name="TextBox 32"/>
          <p:cNvSpPr txBox="1"/>
          <p:nvPr/>
        </p:nvSpPr>
        <p:spPr>
          <a:xfrm rot="5400000">
            <a:off x="7525295" y="3356481"/>
            <a:ext cx="286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Chase et al., to be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6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9"/>
          <a:stretch/>
        </p:blipFill>
        <p:spPr>
          <a:xfrm>
            <a:off x="287296" y="3444954"/>
            <a:ext cx="5087895" cy="325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62743"/>
            <a:ext cx="2910287" cy="318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288" y="262743"/>
            <a:ext cx="2798534" cy="3209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8823" y="351643"/>
            <a:ext cx="3206579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Examination of UND particle size distribution characterization from UND Citation measurements across OLYMPEX weather system regions </a:t>
            </a:r>
            <a:r>
              <a:rPr lang="en-US" sz="2000" dirty="0" smtClean="0"/>
              <a:t>(</a:t>
            </a:r>
            <a:r>
              <a:rPr lang="en-US" sz="2000" dirty="0" err="1" smtClean="0"/>
              <a:t>Borque</a:t>
            </a:r>
            <a:r>
              <a:rPr lang="en-US" sz="2000" dirty="0" smtClean="0"/>
              <a:t> et al., in preparation)</a:t>
            </a:r>
          </a:p>
          <a:p>
            <a:endParaRPr lang="en-US" sz="2000" dirty="0"/>
          </a:p>
          <a:p>
            <a:r>
              <a:rPr lang="en-US" sz="2000" dirty="0" smtClean="0"/>
              <a:t>Warm and pre-frontal cases have similar modal distributions of PSD characteristics to </a:t>
            </a:r>
            <a:r>
              <a:rPr lang="en-US" sz="2000" dirty="0" err="1" smtClean="0"/>
              <a:t>GCPEx</a:t>
            </a:r>
            <a:r>
              <a:rPr lang="en-US" sz="2000" dirty="0" smtClean="0"/>
              <a:t> (separate study - </a:t>
            </a:r>
            <a:r>
              <a:rPr lang="en-US" sz="2000" dirty="0" err="1" smtClean="0"/>
              <a:t>Borque</a:t>
            </a:r>
            <a:r>
              <a:rPr lang="en-US" sz="2000" dirty="0" smtClean="0"/>
              <a:t> et al., to be submitted), although a separate cloud of higher </a:t>
            </a:r>
            <a:r>
              <a:rPr lang="en-US" sz="2000" dirty="0" err="1" smtClean="0"/>
              <a:t>μ</a:t>
            </a:r>
            <a:r>
              <a:rPr lang="en-US" sz="2000" dirty="0" smtClean="0"/>
              <a:t> values exists around 1.5 </a:t>
            </a:r>
            <a:r>
              <a:rPr lang="mr-IN" sz="2000" dirty="0" smtClean="0"/>
              <a:t>–</a:t>
            </a:r>
            <a:r>
              <a:rPr lang="en-US" sz="2000" dirty="0" smtClean="0"/>
              <a:t> only exists over land flight legs – potentially a fingerprint of orographic processes (large N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coexistent with large </a:t>
            </a:r>
            <a:r>
              <a:rPr lang="en-US" sz="2000" dirty="0" err="1" smtClean="0"/>
              <a:t>Dm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Post-frontal has much narrower mass spectrum and lower IWCs, extremely broad size distributions (negative </a:t>
            </a:r>
            <a:r>
              <a:rPr lang="en-US" sz="2000" dirty="0" err="1" smtClean="0"/>
              <a:t>μ</a:t>
            </a:r>
            <a:r>
              <a:rPr lang="en-US" sz="2000" dirty="0" smtClean="0"/>
              <a:t>) at large </a:t>
            </a:r>
            <a:r>
              <a:rPr lang="en-US" sz="2000" dirty="0" err="1" smtClean="0"/>
              <a:t>Dm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623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University of Illinois OLYMPEX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Talk Wednesday: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Evaluation of Triple-Frequency Radar Retrieval of Snowfall Properties using Coincident Airborne In-Situ Observations during </a:t>
            </a:r>
            <a:r>
              <a:rPr lang="en-US" dirty="0" err="1" smtClean="0"/>
              <a:t>OLYMPEx</a:t>
            </a:r>
            <a:r>
              <a:rPr lang="en-US" dirty="0" smtClean="0"/>
              <a:t> (Chase et al., to be </a:t>
            </a:r>
            <a:r>
              <a:rPr lang="en-US" dirty="0" err="1" smtClean="0"/>
              <a:t>sumbitted</a:t>
            </a:r>
            <a:r>
              <a:rPr lang="en-US" dirty="0" smtClean="0"/>
              <a:t>) </a:t>
            </a:r>
            <a:r>
              <a:rPr lang="mr-IN" dirty="0" smtClean="0"/>
              <a:t>–</a:t>
            </a:r>
            <a:r>
              <a:rPr lang="en-US" dirty="0" smtClean="0"/>
              <a:t> next slide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Poster Wednesday: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Constraining mass in ice clouds using aircraft-radar matching  during MC3E and </a:t>
            </a:r>
            <a:r>
              <a:rPr lang="en-US" dirty="0" err="1" smtClean="0"/>
              <a:t>OLYMPEx</a:t>
            </a:r>
            <a:r>
              <a:rPr lang="en-US" dirty="0" smtClean="0"/>
              <a:t> (Finlon et al., in prep)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/>
              <a:t>Not presented at this meeting: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Statistical representation of in-situ properties of ice and snow particles during The Olympic Mountain Experiment – OLYMPEX (</a:t>
            </a:r>
            <a:r>
              <a:rPr lang="en-US" dirty="0" err="1" smtClean="0"/>
              <a:t>Borque</a:t>
            </a:r>
            <a:r>
              <a:rPr lang="en-US" dirty="0" smtClean="0"/>
              <a:t> et al., in prep) </a:t>
            </a:r>
            <a:r>
              <a:rPr lang="mr-IN" dirty="0" smtClean="0"/>
              <a:t>–</a:t>
            </a:r>
            <a:r>
              <a:rPr lang="en-US" dirty="0" smtClean="0"/>
              <a:t> third slide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51" y="1321356"/>
            <a:ext cx="714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Nesbitt, </a:t>
            </a:r>
            <a:r>
              <a:rPr lang="en-US" dirty="0" err="1" smtClean="0"/>
              <a:t>Borque</a:t>
            </a:r>
            <a:r>
              <a:rPr lang="en-US" dirty="0" smtClean="0"/>
              <a:t>, Chase, Finlon, </a:t>
            </a:r>
            <a:r>
              <a:rPr lang="en-US" dirty="0" err="1" smtClean="0"/>
              <a:t>McFarquhar</a:t>
            </a:r>
            <a:r>
              <a:rPr lang="en-US" dirty="0" smtClean="0"/>
              <a:t> (now at CIMMS/U. Oklahoma)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73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7" y="541539"/>
            <a:ext cx="878889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Discussion Topic</a:t>
            </a:r>
            <a:r>
              <a:rPr lang="en-US" dirty="0" smtClean="0"/>
              <a:t>:  How does (can we?) we move forward on the problem of orographic precipitation estimation?</a:t>
            </a:r>
          </a:p>
          <a:p>
            <a:endParaRPr lang="en-US" dirty="0" smtClean="0"/>
          </a:p>
          <a:p>
            <a:r>
              <a:rPr lang="en-US" b="1" dirty="0"/>
              <a:t>Broader </a:t>
            </a:r>
            <a:r>
              <a:rPr lang="en-US" b="1" dirty="0" smtClean="0"/>
              <a:t>context:  </a:t>
            </a:r>
            <a:r>
              <a:rPr lang="en-US" dirty="0" smtClean="0"/>
              <a:t>Do </a:t>
            </a:r>
            <a:r>
              <a:rPr lang="en-US" dirty="0"/>
              <a:t>we need a separate orographic precipitation working group or do we pass questions to existing </a:t>
            </a:r>
            <a:r>
              <a:rPr lang="en-US" dirty="0" smtClean="0"/>
              <a:t>WGs, Algorithm teams, and GV?  </a:t>
            </a:r>
            <a:r>
              <a:rPr lang="en-US" dirty="0"/>
              <a:t>If we need a new WG- do we start now or after the next ROSES call?</a:t>
            </a:r>
          </a:p>
          <a:p>
            <a:endParaRPr lang="en-US" dirty="0" smtClean="0"/>
          </a:p>
          <a:p>
            <a:r>
              <a:rPr lang="en-US" dirty="0" smtClean="0"/>
              <a:t>Questions/Ideas/discussion thus far:</a:t>
            </a:r>
            <a:endParaRPr lang="en-US" dirty="0"/>
          </a:p>
          <a:p>
            <a:r>
              <a:rPr lang="en-US" dirty="0" smtClean="0"/>
              <a:t>1.  Direct/Empirical Data:   </a:t>
            </a:r>
            <a:r>
              <a:rPr lang="en-US" i="1" dirty="0" smtClean="0"/>
              <a:t>Baselined, broadly applicable, routinely available validation datasets are needed</a:t>
            </a:r>
            <a:r>
              <a:rPr lang="en-US" dirty="0" smtClean="0"/>
              <a:t>.  (e.g., Tailored MRMS with long term adjustment to PRISM etc.).  Suggestion that forecast models/reanalyses may do a better job than observations in this regard- can we benchmark (ERA5, MERRA2, GANAL etc.)?  What time/space scale?</a:t>
            </a:r>
          </a:p>
          <a:p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 smtClean="0"/>
              <a:t>Physical: Can we use GV datasets to establish </a:t>
            </a:r>
            <a:r>
              <a:rPr lang="en-US" dirty="0"/>
              <a:t>s</a:t>
            </a:r>
            <a:r>
              <a:rPr lang="en-US" dirty="0" smtClean="0"/>
              <a:t>ystematic profile behaviors (Precip top heights, PSD, water contents/rates, precipitation ice to liquid water path/rain rate, microphysical profiles etc.) above and </a:t>
            </a:r>
            <a:r>
              <a:rPr lang="en-US" i="1" dirty="0" smtClean="0"/>
              <a:t>within clutter-contaminated regions </a:t>
            </a:r>
            <a:r>
              <a:rPr lang="en-US" dirty="0" smtClean="0"/>
              <a:t>to constrain algorithm profiles?  Test with OLYMPEX and IPHEX data- to include </a:t>
            </a:r>
            <a:r>
              <a:rPr lang="en-US" i="1" dirty="0" smtClean="0"/>
              <a:t>focused testing of observational findings in algorithm code</a:t>
            </a:r>
            <a:r>
              <a:rPr lang="en-US" dirty="0" smtClean="0"/>
              <a:t>.</a:t>
            </a:r>
          </a:p>
          <a:p>
            <a:pPr marL="342900" indent="-342900">
              <a:buAutoNum type="arabicPeriod" startAt="2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316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7" y="541539"/>
            <a:ext cx="8788893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Discussion Topic</a:t>
            </a:r>
            <a:r>
              <a:rPr lang="en-US" dirty="0" smtClean="0"/>
              <a:t>:  How does (can we?) we move forward on the problem of orographic precipitation estimation?</a:t>
            </a:r>
          </a:p>
          <a:p>
            <a:endParaRPr lang="en-US" dirty="0" smtClean="0"/>
          </a:p>
          <a:p>
            <a:r>
              <a:rPr lang="en-US" b="1" dirty="0"/>
              <a:t>Broader </a:t>
            </a:r>
            <a:r>
              <a:rPr lang="en-US" b="1" dirty="0" smtClean="0"/>
              <a:t>context:  </a:t>
            </a:r>
            <a:r>
              <a:rPr lang="en-US" dirty="0" smtClean="0"/>
              <a:t>Do </a:t>
            </a:r>
            <a:r>
              <a:rPr lang="en-US" dirty="0"/>
              <a:t>we need a separate orographic precipitation working group or do we pass questions to existing </a:t>
            </a:r>
            <a:r>
              <a:rPr lang="en-US" dirty="0" smtClean="0"/>
              <a:t>WGs, Algorithm teams, and GV?  </a:t>
            </a:r>
            <a:r>
              <a:rPr lang="en-US" dirty="0"/>
              <a:t>If we need a new WG- do we start now or after the next ROSES call?</a:t>
            </a:r>
          </a:p>
          <a:p>
            <a:endParaRPr lang="en-US" dirty="0" smtClean="0"/>
          </a:p>
          <a:p>
            <a:r>
              <a:rPr lang="en-US" dirty="0" smtClean="0"/>
              <a:t>Questions/Ideas/discussion thus far: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Continued</a:t>
            </a:r>
          </a:p>
          <a:p>
            <a:endParaRPr lang="en-US" dirty="0" smtClean="0"/>
          </a:p>
          <a:p>
            <a:r>
              <a:rPr lang="en-US" dirty="0" smtClean="0"/>
              <a:t>3.  Physical: Match </a:t>
            </a:r>
            <a:r>
              <a:rPr lang="en-US" i="1" dirty="0"/>
              <a:t>s</a:t>
            </a:r>
            <a:r>
              <a:rPr lang="en-US" i="1" dirty="0" smtClean="0"/>
              <a:t>ystematic dynamics </a:t>
            </a:r>
            <a:r>
              <a:rPr lang="en-US" dirty="0" smtClean="0"/>
              <a:t>including</a:t>
            </a:r>
            <a:r>
              <a:rPr lang="en-US" i="1" dirty="0" smtClean="0"/>
              <a:t> </a:t>
            </a:r>
            <a:r>
              <a:rPr lang="en-US" dirty="0" smtClean="0"/>
              <a:t>scale parameters like flow direction vs. barrier orientation, barrier height, thermodynamic instability (cf. </a:t>
            </a:r>
            <a:r>
              <a:rPr lang="en-US" i="1" dirty="0" smtClean="0"/>
              <a:t>Houze,</a:t>
            </a:r>
            <a:r>
              <a:rPr lang="en-US" dirty="0" smtClean="0"/>
              <a:t> </a:t>
            </a:r>
            <a:r>
              <a:rPr lang="en-US" i="1" dirty="0" smtClean="0"/>
              <a:t>Shige's, Mass' work and others), Aerosol background etc. </a:t>
            </a:r>
            <a:r>
              <a:rPr lang="en-US" dirty="0" smtClean="0"/>
              <a:t>to </a:t>
            </a:r>
            <a:r>
              <a:rPr lang="en-US" i="1" dirty="0" smtClean="0"/>
              <a:t>observed profile/precip behavior </a:t>
            </a:r>
            <a:r>
              <a:rPr lang="en-US" dirty="0" smtClean="0"/>
              <a:t>and</a:t>
            </a:r>
            <a:r>
              <a:rPr lang="en-US" i="1" dirty="0" smtClean="0"/>
              <a:t> </a:t>
            </a:r>
            <a:r>
              <a:rPr lang="en-US" dirty="0" smtClean="0"/>
              <a:t>to larger scale </a:t>
            </a:r>
            <a:r>
              <a:rPr lang="en-US" i="1" dirty="0" smtClean="0"/>
              <a:t>regime/geography/class of orography </a:t>
            </a:r>
            <a:r>
              <a:rPr lang="en-US" dirty="0" smtClean="0"/>
              <a:t>(e.g., Shige and Kummerow, 2016 approach for other regions)?  </a:t>
            </a:r>
            <a:r>
              <a:rPr lang="en-US" u="sng" dirty="0"/>
              <a:t>I</a:t>
            </a:r>
            <a:r>
              <a:rPr lang="en-US" u="sng" dirty="0" smtClean="0"/>
              <a:t>mplies a "regime" approach to algorithm use- </a:t>
            </a:r>
            <a:r>
              <a:rPr lang="en-US" dirty="0" smtClean="0"/>
              <a:t>and again, </a:t>
            </a:r>
            <a:r>
              <a:rPr lang="en-US" i="1" dirty="0" smtClean="0"/>
              <a:t>focused testing of observational findings in algorithm 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63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10_may1_rainfall_ne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5773" r="4254" b="2509"/>
          <a:stretch/>
        </p:blipFill>
        <p:spPr>
          <a:xfrm>
            <a:off x="0" y="2"/>
            <a:ext cx="9178996" cy="6857999"/>
          </a:xfrm>
          <a:prstGeom prst="rect">
            <a:avLst/>
          </a:prstGeom>
          <a:ln w="38100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" y="18117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OLYMPEX Precipitation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262557" y="5439673"/>
            <a:ext cx="433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Accumulated precipitation (mm)</a:t>
            </a:r>
            <a:br>
              <a:rPr lang="en-US" sz="2400" b="1" dirty="0" smtClean="0"/>
            </a:br>
            <a:r>
              <a:rPr lang="en-US" sz="2400" b="1" dirty="0" smtClean="0"/>
              <a:t>10 Nov 2015 – 1 May 2016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44134" y="796905"/>
            <a:ext cx="2237943" cy="830997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Prairie Creek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Elevation 540m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7783" y="3217393"/>
            <a:ext cx="2577552" cy="830997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Fisheries</a:t>
            </a:r>
          </a:p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Elevation 50 m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3030" y="3766587"/>
            <a:ext cx="1521611" cy="1109932"/>
          </a:xfrm>
          <a:prstGeom prst="ellipse">
            <a:avLst/>
          </a:prstGeom>
          <a:noFill/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0630" y="1514051"/>
            <a:ext cx="1521611" cy="1109932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3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03_nwd0_v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3" y="-1"/>
            <a:ext cx="6620348" cy="682594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04290" y="1671157"/>
            <a:ext cx="751934" cy="752019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2669" y="6456616"/>
            <a:ext cx="178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Dropsize</a:t>
            </a:r>
            <a:r>
              <a:rPr lang="en-US" dirty="0" smtClean="0"/>
              <a:t> D</a:t>
            </a:r>
            <a:r>
              <a:rPr lang="en-US" baseline="-25000" dirty="0" smtClean="0"/>
              <a:t>o</a:t>
            </a:r>
            <a:endParaRPr lang="en-US" baseline="-250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658238" y="1486491"/>
            <a:ext cx="23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Drops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47346" y="566516"/>
            <a:ext cx="11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34958" y="3563872"/>
            <a:ext cx="11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 Rate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63293" y="3545163"/>
            <a:ext cx="11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 Rate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0134" y="491263"/>
            <a:ext cx="1186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34167" y="1689861"/>
            <a:ext cx="751934" cy="752019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382586">
            <a:off x="5030274" y="4075567"/>
            <a:ext cx="411405" cy="150372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705" y="0"/>
            <a:ext cx="26734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FISHERIES – Low Elev.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5981" y="-32267"/>
            <a:ext cx="28258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PRAIRIE CREEK – Mid Elev.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0303" y="1443842"/>
            <a:ext cx="2093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Full Season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</a:t>
            </a:r>
            <a:r>
              <a:rPr lang="en-US" dirty="0" err="1" smtClean="0"/>
              <a:t>hr</a:t>
            </a:r>
            <a:r>
              <a:rPr lang="en-US" dirty="0" smtClean="0"/>
              <a:t> DSDs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least 1mm hr</a:t>
            </a:r>
            <a:r>
              <a:rPr lang="en-US" baseline="30000" dirty="0" smtClean="0"/>
              <a:t>-1 </a:t>
            </a:r>
            <a:r>
              <a:rPr lang="en-US" dirty="0" smtClean="0"/>
              <a:t>at one of the stations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Continuous precipitation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showers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Environmental parameters calculated from NARR at NPOL location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49069" y="728134"/>
            <a:ext cx="17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Stratiform</a:t>
            </a:r>
            <a:r>
              <a:rPr lang="en-US" dirty="0" smtClean="0">
                <a:solidFill>
                  <a:srgbClr val="0000FF"/>
                </a:solidFill>
              </a:rPr>
              <a:t> Precipitation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4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01600" y="5918201"/>
            <a:ext cx="8915400" cy="723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Prairie_nwd0_NARR_6pan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3" b="66667"/>
          <a:stretch/>
        </p:blipFill>
        <p:spPr>
          <a:xfrm>
            <a:off x="101600" y="3162300"/>
            <a:ext cx="2946400" cy="2545531"/>
          </a:xfrm>
          <a:prstGeom prst="rect">
            <a:avLst/>
          </a:prstGeom>
        </p:spPr>
      </p:pic>
      <p:pic>
        <p:nvPicPr>
          <p:cNvPr id="7" name="Picture 6" descr="Prairie_nwd0_NARR_6pan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33148" b="33334"/>
          <a:stretch/>
        </p:blipFill>
        <p:spPr>
          <a:xfrm>
            <a:off x="3073400" y="3162300"/>
            <a:ext cx="2951822" cy="2540000"/>
          </a:xfrm>
          <a:prstGeom prst="rect">
            <a:avLst/>
          </a:prstGeom>
        </p:spPr>
      </p:pic>
      <p:pic>
        <p:nvPicPr>
          <p:cNvPr id="9" name="Picture 8" descr="Prairie_nwd0_NARR_6pan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66296"/>
          <a:stretch/>
        </p:blipFill>
        <p:spPr>
          <a:xfrm>
            <a:off x="5956302" y="3162300"/>
            <a:ext cx="2964959" cy="256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5499" y="3230033"/>
            <a:ext cx="51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IVT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32835" y="5962148"/>
            <a:ext cx="376767" cy="4995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2302" y="6045200"/>
            <a:ext cx="200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Average Conditions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726183" y="5968498"/>
            <a:ext cx="393699" cy="486833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73402" y="60452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Lots of Small drops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014340" y="5953680"/>
            <a:ext cx="414866" cy="516467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72100" y="6045200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Few large drops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rot="19288932">
            <a:off x="7334631" y="5513118"/>
            <a:ext cx="332990" cy="13975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9288932">
            <a:off x="1421251" y="3561179"/>
            <a:ext cx="332990" cy="13975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rot="19288932">
            <a:off x="4304151" y="3484978"/>
            <a:ext cx="332990" cy="13975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 rot="19288932">
            <a:off x="7237850" y="3510378"/>
            <a:ext cx="332990" cy="13975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759700" y="6045200"/>
            <a:ext cx="124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Heavy Rain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3786" y="321737"/>
            <a:ext cx="237068" cy="19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24644" y="297773"/>
            <a:ext cx="237068" cy="19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105403" y="457195"/>
            <a:ext cx="2935957" cy="2616200"/>
            <a:chOff x="5105401" y="203200"/>
            <a:chExt cx="2935957" cy="2616200"/>
          </a:xfrm>
        </p:grpSpPr>
        <p:pic>
          <p:nvPicPr>
            <p:cNvPr id="6" name="Picture 5" descr="Prairie_nwd0_NARR_6panel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333" r="51012" b="33333"/>
            <a:stretch/>
          </p:blipFill>
          <p:spPr>
            <a:xfrm>
              <a:off x="5105401" y="203200"/>
              <a:ext cx="2935957" cy="2616200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 rot="19288932">
              <a:off x="6475851" y="703678"/>
              <a:ext cx="332990" cy="1397590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36604" y="270933"/>
              <a:ext cx="162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925hPa Wind Speed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234348" y="3291937"/>
            <a:ext cx="237068" cy="19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202126" y="3274828"/>
            <a:ext cx="237068" cy="193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02834" y="3230034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925hPa Wind Direction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98854" y="3273577"/>
            <a:ext cx="308958" cy="193475"/>
          </a:xfrm>
          <a:prstGeom prst="rect">
            <a:avLst/>
          </a:prstGeom>
          <a:solidFill>
            <a:srgbClr val="9494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51394" y="3230034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Moist Static Stability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Prairie_nwd0_NARR_6pane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042" b="68526"/>
          <a:stretch/>
        </p:blipFill>
        <p:spPr>
          <a:xfrm>
            <a:off x="1456269" y="410630"/>
            <a:ext cx="2963099" cy="244475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535769" y="1528230"/>
            <a:ext cx="330200" cy="51223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989672" y="588430"/>
            <a:ext cx="393699" cy="486833"/>
          </a:xfrm>
          <a:prstGeom prst="ellipse">
            <a:avLst/>
          </a:prstGeom>
          <a:noFill/>
          <a:ln w="38100" cmpd="sng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272369" y="2205564"/>
            <a:ext cx="414866" cy="516467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 rot="19288932">
            <a:off x="2839420" y="898407"/>
            <a:ext cx="332990" cy="1397591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755229" y="2893485"/>
            <a:ext cx="233679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D</a:t>
            </a:r>
            <a:r>
              <a:rPr lang="en-US" sz="1400" b="1" baseline="-25000" dirty="0" smtClean="0">
                <a:solidFill>
                  <a:srgbClr val="000000"/>
                </a:solidFill>
              </a:rPr>
              <a:t>o</a:t>
            </a:r>
            <a:r>
              <a:rPr lang="en-US" sz="1400" b="1" dirty="0" smtClean="0">
                <a:solidFill>
                  <a:srgbClr val="000000"/>
                </a:solidFill>
              </a:rPr>
              <a:t> Median Diameter (mm)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253351" y="1567707"/>
            <a:ext cx="235945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Log of </a:t>
            </a:r>
            <a:r>
              <a:rPr lang="en-US" sz="1400" b="1" dirty="0" err="1" smtClean="0">
                <a:solidFill>
                  <a:srgbClr val="000000"/>
                </a:solidFill>
              </a:rPr>
              <a:t>N</a:t>
            </a:r>
            <a:r>
              <a:rPr lang="en-US" sz="1400" b="1" baseline="-25000" dirty="0" err="1" smtClean="0">
                <a:solidFill>
                  <a:srgbClr val="000000"/>
                </a:solidFill>
              </a:rPr>
              <a:t>w</a:t>
            </a:r>
            <a:r>
              <a:rPr lang="en-US" sz="1400" b="1" dirty="0" smtClean="0">
                <a:solidFill>
                  <a:srgbClr val="000000"/>
                </a:solidFill>
              </a:rPr>
              <a:t> – number of drops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6423" y="478363"/>
            <a:ext cx="162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Melting Level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060" y="6483756"/>
            <a:ext cx="480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Steady </a:t>
            </a:r>
            <a:r>
              <a:rPr lang="en-US" dirty="0" err="1" smtClean="0"/>
              <a:t>Stratiform</a:t>
            </a:r>
            <a:r>
              <a:rPr lang="en-US" dirty="0" smtClean="0"/>
              <a:t> Precipitation!!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388114" y="67732"/>
            <a:ext cx="282584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PRAIRIE CREEK – Mid Elev.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31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0_was08_dotplot_v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3" y="367653"/>
            <a:ext cx="5315940" cy="6116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1949" y="5615081"/>
            <a:ext cx="27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single event can have shifts in DSDs</a:t>
            </a:r>
            <a:endParaRPr lang="en-US" dirty="0"/>
          </a:p>
        </p:txBody>
      </p:sp>
      <p:pic>
        <p:nvPicPr>
          <p:cNvPr id="4" name="Picture 3" descr="F09_was07_IR_SAT_v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50" y="601616"/>
            <a:ext cx="2034415" cy="475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11_was09_DSD_v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4"/>
          <a:stretch/>
        </p:blipFill>
        <p:spPr>
          <a:xfrm>
            <a:off x="697553" y="4419600"/>
            <a:ext cx="4971829" cy="2438400"/>
          </a:xfrm>
          <a:prstGeom prst="rect">
            <a:avLst/>
          </a:prstGeom>
        </p:spPr>
      </p:pic>
      <p:pic>
        <p:nvPicPr>
          <p:cNvPr id="2" name="Picture 1" descr="F11_was09_DSD_v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54"/>
          <a:stretch/>
        </p:blipFill>
        <p:spPr>
          <a:xfrm>
            <a:off x="731421" y="1"/>
            <a:ext cx="4971829" cy="221826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1913469" y="5266268"/>
            <a:ext cx="728133" cy="8297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65869" y="5452534"/>
            <a:ext cx="728133" cy="82973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35602" y="1398725"/>
            <a:ext cx="370839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1859C"/>
                </a:solidFill>
              </a:rPr>
              <a:t>Orographic enhancement associated with large quantities of &lt;1.5 mm drops.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1859C"/>
                </a:solidFill>
              </a:rPr>
              <a:t>These drops are responsible for the majority of the increase in rain rate.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31859C"/>
                </a:solidFill>
              </a:rPr>
              <a:t>Small drops from lifting of low-level jet below </a:t>
            </a:r>
            <a:r>
              <a:rPr lang="en-US" sz="2400" dirty="0" err="1" smtClean="0">
                <a:solidFill>
                  <a:srgbClr val="31859C"/>
                </a:solidFill>
              </a:rPr>
              <a:t>brightband</a:t>
            </a:r>
            <a:r>
              <a:rPr lang="en-US" sz="2400" dirty="0" smtClean="0">
                <a:solidFill>
                  <a:srgbClr val="31859C"/>
                </a:solidFill>
              </a:rPr>
              <a:t> (~2.5km for warm events)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80166" y="389467"/>
            <a:ext cx="1922503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67867" y="389469"/>
            <a:ext cx="335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Orographic enhancement in warm sector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F12_was10_RHI_v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5"/>
          <a:stretch/>
        </p:blipFill>
        <p:spPr>
          <a:xfrm>
            <a:off x="835895" y="2218269"/>
            <a:ext cx="4322613" cy="20417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293533" y="3255043"/>
            <a:ext cx="1648884" cy="406791"/>
          </a:xfrm>
          <a:custGeom>
            <a:avLst/>
            <a:gdLst>
              <a:gd name="connsiteX0" fmla="*/ 0 w 1463824"/>
              <a:gd name="connsiteY0" fmla="*/ 524934 h 524934"/>
              <a:gd name="connsiteX1" fmla="*/ 728134 w 1463824"/>
              <a:gd name="connsiteY1" fmla="*/ 338667 h 524934"/>
              <a:gd name="connsiteX2" fmla="*/ 914400 w 1463824"/>
              <a:gd name="connsiteY2" fmla="*/ 169334 h 524934"/>
              <a:gd name="connsiteX3" fmla="*/ 1202267 w 1463824"/>
              <a:gd name="connsiteY3" fmla="*/ 16934 h 524934"/>
              <a:gd name="connsiteX4" fmla="*/ 1439334 w 1463824"/>
              <a:gd name="connsiteY4" fmla="*/ 16934 h 524934"/>
              <a:gd name="connsiteX5" fmla="*/ 1456267 w 1463824"/>
              <a:gd name="connsiteY5" fmla="*/ 0 h 524934"/>
              <a:gd name="connsiteX0" fmla="*/ 0 w 1463824"/>
              <a:gd name="connsiteY0" fmla="*/ 524934 h 524934"/>
              <a:gd name="connsiteX1" fmla="*/ 563034 w 1463824"/>
              <a:gd name="connsiteY1" fmla="*/ 393700 h 524934"/>
              <a:gd name="connsiteX2" fmla="*/ 914400 w 1463824"/>
              <a:gd name="connsiteY2" fmla="*/ 169334 h 524934"/>
              <a:gd name="connsiteX3" fmla="*/ 1202267 w 1463824"/>
              <a:gd name="connsiteY3" fmla="*/ 16934 h 524934"/>
              <a:gd name="connsiteX4" fmla="*/ 1439334 w 1463824"/>
              <a:gd name="connsiteY4" fmla="*/ 16934 h 524934"/>
              <a:gd name="connsiteX5" fmla="*/ 1456267 w 1463824"/>
              <a:gd name="connsiteY5" fmla="*/ 0 h 524934"/>
              <a:gd name="connsiteX0" fmla="*/ 0 w 1463824"/>
              <a:gd name="connsiteY0" fmla="*/ 524934 h 524934"/>
              <a:gd name="connsiteX1" fmla="*/ 563034 w 1463824"/>
              <a:gd name="connsiteY1" fmla="*/ 393700 h 524934"/>
              <a:gd name="connsiteX2" fmla="*/ 973667 w 1463824"/>
              <a:gd name="connsiteY2" fmla="*/ 198968 h 524934"/>
              <a:gd name="connsiteX3" fmla="*/ 1202267 w 1463824"/>
              <a:gd name="connsiteY3" fmla="*/ 16934 h 524934"/>
              <a:gd name="connsiteX4" fmla="*/ 1439334 w 1463824"/>
              <a:gd name="connsiteY4" fmla="*/ 16934 h 524934"/>
              <a:gd name="connsiteX5" fmla="*/ 1456267 w 1463824"/>
              <a:gd name="connsiteY5" fmla="*/ 0 h 524934"/>
              <a:gd name="connsiteX0" fmla="*/ 0 w 1457829"/>
              <a:gd name="connsiteY0" fmla="*/ 524934 h 524934"/>
              <a:gd name="connsiteX1" fmla="*/ 563034 w 1457829"/>
              <a:gd name="connsiteY1" fmla="*/ 393700 h 524934"/>
              <a:gd name="connsiteX2" fmla="*/ 973667 w 1457829"/>
              <a:gd name="connsiteY2" fmla="*/ 198968 h 524934"/>
              <a:gd name="connsiteX3" fmla="*/ 1299633 w 1457829"/>
              <a:gd name="connsiteY3" fmla="*/ 97367 h 524934"/>
              <a:gd name="connsiteX4" fmla="*/ 1439334 w 1457829"/>
              <a:gd name="connsiteY4" fmla="*/ 16934 h 524934"/>
              <a:gd name="connsiteX5" fmla="*/ 1456267 w 1457829"/>
              <a:gd name="connsiteY5" fmla="*/ 0 h 524934"/>
              <a:gd name="connsiteX0" fmla="*/ 0 w 1485295"/>
              <a:gd name="connsiteY0" fmla="*/ 524934 h 524934"/>
              <a:gd name="connsiteX1" fmla="*/ 563034 w 1485295"/>
              <a:gd name="connsiteY1" fmla="*/ 393700 h 524934"/>
              <a:gd name="connsiteX2" fmla="*/ 973667 w 1485295"/>
              <a:gd name="connsiteY2" fmla="*/ 198968 h 524934"/>
              <a:gd name="connsiteX3" fmla="*/ 1299633 w 1485295"/>
              <a:gd name="connsiteY3" fmla="*/ 97367 h 524934"/>
              <a:gd name="connsiteX4" fmla="*/ 1477434 w 1485295"/>
              <a:gd name="connsiteY4" fmla="*/ 63501 h 524934"/>
              <a:gd name="connsiteX5" fmla="*/ 1456267 w 1485295"/>
              <a:gd name="connsiteY5" fmla="*/ 0 h 524934"/>
              <a:gd name="connsiteX0" fmla="*/ 0 w 1604434"/>
              <a:gd name="connsiteY0" fmla="*/ 474134 h 474134"/>
              <a:gd name="connsiteX1" fmla="*/ 563034 w 1604434"/>
              <a:gd name="connsiteY1" fmla="*/ 342900 h 474134"/>
              <a:gd name="connsiteX2" fmla="*/ 973667 w 1604434"/>
              <a:gd name="connsiteY2" fmla="*/ 148168 h 474134"/>
              <a:gd name="connsiteX3" fmla="*/ 1299633 w 1604434"/>
              <a:gd name="connsiteY3" fmla="*/ 46567 h 474134"/>
              <a:gd name="connsiteX4" fmla="*/ 1477434 w 1604434"/>
              <a:gd name="connsiteY4" fmla="*/ 12701 h 474134"/>
              <a:gd name="connsiteX5" fmla="*/ 1604434 w 1604434"/>
              <a:gd name="connsiteY5" fmla="*/ 0 h 474134"/>
              <a:gd name="connsiteX0" fmla="*/ 0 w 1604434"/>
              <a:gd name="connsiteY0" fmla="*/ 474134 h 474134"/>
              <a:gd name="connsiteX1" fmla="*/ 455084 w 1604434"/>
              <a:gd name="connsiteY1" fmla="*/ 381000 h 474134"/>
              <a:gd name="connsiteX2" fmla="*/ 973667 w 1604434"/>
              <a:gd name="connsiteY2" fmla="*/ 148168 h 474134"/>
              <a:gd name="connsiteX3" fmla="*/ 1299633 w 1604434"/>
              <a:gd name="connsiteY3" fmla="*/ 46567 h 474134"/>
              <a:gd name="connsiteX4" fmla="*/ 1477434 w 1604434"/>
              <a:gd name="connsiteY4" fmla="*/ 12701 h 474134"/>
              <a:gd name="connsiteX5" fmla="*/ 1604434 w 1604434"/>
              <a:gd name="connsiteY5" fmla="*/ 0 h 474134"/>
              <a:gd name="connsiteX0" fmla="*/ 0 w 1604434"/>
              <a:gd name="connsiteY0" fmla="*/ 474134 h 474134"/>
              <a:gd name="connsiteX1" fmla="*/ 455084 w 1604434"/>
              <a:gd name="connsiteY1" fmla="*/ 381000 h 474134"/>
              <a:gd name="connsiteX2" fmla="*/ 980017 w 1604434"/>
              <a:gd name="connsiteY2" fmla="*/ 192618 h 474134"/>
              <a:gd name="connsiteX3" fmla="*/ 1299633 w 1604434"/>
              <a:gd name="connsiteY3" fmla="*/ 46567 h 474134"/>
              <a:gd name="connsiteX4" fmla="*/ 1477434 w 1604434"/>
              <a:gd name="connsiteY4" fmla="*/ 12701 h 474134"/>
              <a:gd name="connsiteX5" fmla="*/ 1604434 w 1604434"/>
              <a:gd name="connsiteY5" fmla="*/ 0 h 474134"/>
              <a:gd name="connsiteX0" fmla="*/ 0 w 1604434"/>
              <a:gd name="connsiteY0" fmla="*/ 474684 h 474684"/>
              <a:gd name="connsiteX1" fmla="*/ 455084 w 1604434"/>
              <a:gd name="connsiteY1" fmla="*/ 381550 h 474684"/>
              <a:gd name="connsiteX2" fmla="*/ 980017 w 1604434"/>
              <a:gd name="connsiteY2" fmla="*/ 193168 h 474684"/>
              <a:gd name="connsiteX3" fmla="*/ 1318683 w 1604434"/>
              <a:gd name="connsiteY3" fmla="*/ 104267 h 474684"/>
              <a:gd name="connsiteX4" fmla="*/ 1477434 w 1604434"/>
              <a:gd name="connsiteY4" fmla="*/ 13251 h 474684"/>
              <a:gd name="connsiteX5" fmla="*/ 1604434 w 1604434"/>
              <a:gd name="connsiteY5" fmla="*/ 550 h 474684"/>
              <a:gd name="connsiteX0" fmla="*/ 0 w 1604434"/>
              <a:gd name="connsiteY0" fmla="*/ 474134 h 474134"/>
              <a:gd name="connsiteX1" fmla="*/ 455084 w 1604434"/>
              <a:gd name="connsiteY1" fmla="*/ 381000 h 474134"/>
              <a:gd name="connsiteX2" fmla="*/ 980017 w 1604434"/>
              <a:gd name="connsiteY2" fmla="*/ 192618 h 474134"/>
              <a:gd name="connsiteX3" fmla="*/ 1318683 w 1604434"/>
              <a:gd name="connsiteY3" fmla="*/ 103717 h 474134"/>
              <a:gd name="connsiteX4" fmla="*/ 1509184 w 1604434"/>
              <a:gd name="connsiteY4" fmla="*/ 88901 h 474134"/>
              <a:gd name="connsiteX5" fmla="*/ 1604434 w 1604434"/>
              <a:gd name="connsiteY5" fmla="*/ 0 h 474134"/>
              <a:gd name="connsiteX0" fmla="*/ 0 w 1648884"/>
              <a:gd name="connsiteY0" fmla="*/ 397934 h 397934"/>
              <a:gd name="connsiteX1" fmla="*/ 455084 w 1648884"/>
              <a:gd name="connsiteY1" fmla="*/ 304800 h 397934"/>
              <a:gd name="connsiteX2" fmla="*/ 980017 w 1648884"/>
              <a:gd name="connsiteY2" fmla="*/ 116418 h 397934"/>
              <a:gd name="connsiteX3" fmla="*/ 1318683 w 1648884"/>
              <a:gd name="connsiteY3" fmla="*/ 27517 h 397934"/>
              <a:gd name="connsiteX4" fmla="*/ 1509184 w 1648884"/>
              <a:gd name="connsiteY4" fmla="*/ 12701 h 397934"/>
              <a:gd name="connsiteX5" fmla="*/ 1648884 w 1648884"/>
              <a:gd name="connsiteY5" fmla="*/ 0 h 397934"/>
              <a:gd name="connsiteX0" fmla="*/ 0 w 1648884"/>
              <a:gd name="connsiteY0" fmla="*/ 404283 h 404283"/>
              <a:gd name="connsiteX1" fmla="*/ 455084 w 1648884"/>
              <a:gd name="connsiteY1" fmla="*/ 311149 h 404283"/>
              <a:gd name="connsiteX2" fmla="*/ 980017 w 1648884"/>
              <a:gd name="connsiteY2" fmla="*/ 122767 h 404283"/>
              <a:gd name="connsiteX3" fmla="*/ 1318683 w 1648884"/>
              <a:gd name="connsiteY3" fmla="*/ 33866 h 404283"/>
              <a:gd name="connsiteX4" fmla="*/ 1515534 w 1648884"/>
              <a:gd name="connsiteY4" fmla="*/ 0 h 404283"/>
              <a:gd name="connsiteX5" fmla="*/ 1648884 w 1648884"/>
              <a:gd name="connsiteY5" fmla="*/ 6349 h 404283"/>
              <a:gd name="connsiteX0" fmla="*/ 0 w 1648884"/>
              <a:gd name="connsiteY0" fmla="*/ 406791 h 406791"/>
              <a:gd name="connsiteX1" fmla="*/ 455084 w 1648884"/>
              <a:gd name="connsiteY1" fmla="*/ 313657 h 406791"/>
              <a:gd name="connsiteX2" fmla="*/ 980017 w 1648884"/>
              <a:gd name="connsiteY2" fmla="*/ 125275 h 406791"/>
              <a:gd name="connsiteX3" fmla="*/ 1318683 w 1648884"/>
              <a:gd name="connsiteY3" fmla="*/ 36374 h 406791"/>
              <a:gd name="connsiteX4" fmla="*/ 1515534 w 1648884"/>
              <a:gd name="connsiteY4" fmla="*/ 2508 h 406791"/>
              <a:gd name="connsiteX5" fmla="*/ 1648884 w 1648884"/>
              <a:gd name="connsiteY5" fmla="*/ 2507 h 40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48884" h="406791">
                <a:moveTo>
                  <a:pt x="0" y="406791"/>
                </a:moveTo>
                <a:cubicBezTo>
                  <a:pt x="287867" y="343291"/>
                  <a:pt x="291748" y="360576"/>
                  <a:pt x="455084" y="313657"/>
                </a:cubicBezTo>
                <a:cubicBezTo>
                  <a:pt x="618420" y="266738"/>
                  <a:pt x="836084" y="171489"/>
                  <a:pt x="980017" y="125275"/>
                </a:cubicBezTo>
                <a:cubicBezTo>
                  <a:pt x="1123950" y="79061"/>
                  <a:pt x="1229430" y="56835"/>
                  <a:pt x="1318683" y="36374"/>
                </a:cubicBezTo>
                <a:cubicBezTo>
                  <a:pt x="1407936" y="15913"/>
                  <a:pt x="1460501" y="8152"/>
                  <a:pt x="1515534" y="2508"/>
                </a:cubicBezTo>
                <a:cubicBezTo>
                  <a:pt x="1570567" y="-3136"/>
                  <a:pt x="1604434" y="2507"/>
                  <a:pt x="1648884" y="2507"/>
                </a:cubicBezTo>
              </a:path>
            </a:pathLst>
          </a:custGeom>
          <a:ln>
            <a:solidFill>
              <a:srgbClr val="F7E2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4758274" y="3185583"/>
            <a:ext cx="152400" cy="63500"/>
          </a:xfrm>
          <a:prstGeom prst="line">
            <a:avLst/>
          </a:prstGeom>
          <a:ln>
            <a:solidFill>
              <a:srgbClr val="F7E2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92141" y="3246968"/>
            <a:ext cx="135467" cy="84667"/>
          </a:xfrm>
          <a:prstGeom prst="line">
            <a:avLst/>
          </a:prstGeom>
          <a:ln>
            <a:solidFill>
              <a:srgbClr val="F7E2B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06900" y="3467102"/>
            <a:ext cx="63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Terrain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263900" y="3352801"/>
            <a:ext cx="1714500" cy="12700"/>
          </a:xfrm>
          <a:prstGeom prst="straightConnector1">
            <a:avLst/>
          </a:prstGeom>
          <a:ln>
            <a:solidFill>
              <a:srgbClr val="F7E2B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GPM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815" y="1331849"/>
            <a:ext cx="81372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Unique DSDs for particular combinations of environmental conditions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Higher elevation stations show broader range of DSDs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Heavy rain periods can have both large drops and large quantities of small drops at higher elevation stations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Warm processes below the </a:t>
            </a:r>
            <a:r>
              <a:rPr lang="en-US" sz="3200" dirty="0" err="1" smtClean="0"/>
              <a:t>brightband</a:t>
            </a:r>
            <a:r>
              <a:rPr lang="en-US" sz="3200" dirty="0" smtClean="0"/>
              <a:t> important contributor to precipitation production – may be hard to detect from space</a:t>
            </a:r>
          </a:p>
        </p:txBody>
      </p:sp>
    </p:spTree>
    <p:extLst>
      <p:ext uri="{BB962C8B-B14F-4D97-AF65-F5344CB8AC3E}">
        <p14:creationId xmlns:p14="http://schemas.microsoft.com/office/powerpoint/2010/main" val="129330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993" y="5152488"/>
            <a:ext cx="31752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12 Nov – 18 Dec, 3-15 Jan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3" name="Picture 2" descr="NPOL-All_Times_single_npol_dbz_cfad_west_byleve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722917" y="1553646"/>
            <a:ext cx="3708423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pic>
        <p:nvPicPr>
          <p:cNvPr id="4" name="Picture 3" descr="NPOL-All_Times_single_npol_dbz_cfad_east_byleve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/>
          <a:stretch/>
        </p:blipFill>
        <p:spPr>
          <a:xfrm>
            <a:off x="4588909" y="1553646"/>
            <a:ext cx="3708424" cy="3269415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715841" y="1706732"/>
            <a:ext cx="993631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Ocean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78990" y="1706732"/>
            <a:ext cx="797063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Land</a:t>
            </a:r>
            <a:endParaRPr lang="en-US" sz="2400" b="1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385623" y="5425763"/>
            <a:ext cx="5505033" cy="1121328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u="sng" dirty="0" smtClean="0"/>
              <a:t>Contoured Frequency by Altitude Diagrams</a:t>
            </a:r>
          </a:p>
          <a:p>
            <a:pPr marL="0" indent="0">
              <a:buNone/>
            </a:pPr>
            <a:r>
              <a:rPr lang="en-US" sz="1800" dirty="0" smtClean="0"/>
              <a:t>Frequencies normalized by level for all NPOL RHI data over ocean and land above 2 km height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70627" y="2789491"/>
            <a:ext cx="131110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Height (km)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6237" y="6273816"/>
            <a:ext cx="1801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Rowe et al., in prep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15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NPOL reflectivity over  Ocean &amp;Land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969433" y="1490135"/>
            <a:ext cx="3048000" cy="10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1472" y="1503265"/>
            <a:ext cx="235997" cy="87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845198" y="1487246"/>
            <a:ext cx="3048000" cy="10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45703" y="1474978"/>
            <a:ext cx="235997" cy="87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9434" y="4663348"/>
            <a:ext cx="6453035" cy="15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44222" y="4638691"/>
            <a:ext cx="182157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Reflectivity (dBZ)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>
            <a:off x="4573982" y="2777602"/>
            <a:ext cx="167352" cy="711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8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1630</Words>
  <Application>Microsoft Macintosh PowerPoint</Application>
  <PresentationFormat>On-screen Show (4:3)</PresentationFormat>
  <Paragraphs>209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Orographic Precipitation Breakout Session Results from OLYMPEX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for GPM</vt:lpstr>
      <vt:lpstr>PowerPoint Presentation</vt:lpstr>
      <vt:lpstr>PowerPoint Presentation</vt:lpstr>
      <vt:lpstr>PowerPoint Presentation</vt:lpstr>
      <vt:lpstr>PowerPoint Presentation</vt:lpstr>
      <vt:lpstr>Example of enhancement at both upper and lower levels</vt:lpstr>
      <vt:lpstr>Implications for GPM</vt:lpstr>
      <vt:lpstr>PowerPoint Presentation</vt:lpstr>
      <vt:lpstr>PowerPoint Presentation</vt:lpstr>
      <vt:lpstr>Implications for GPM</vt:lpstr>
      <vt:lpstr>PowerPoint Presentation</vt:lpstr>
      <vt:lpstr>PowerPoint Presentation</vt:lpstr>
      <vt:lpstr>Implications for GPM</vt:lpstr>
      <vt:lpstr>PowerPoint Presentation</vt:lpstr>
      <vt:lpstr>Dec 3 Case – APR3 retrieval preliminary results</vt:lpstr>
      <vt:lpstr>PowerPoint Presentation</vt:lpstr>
      <vt:lpstr>PowerPoint Presentation</vt:lpstr>
      <vt:lpstr>University of Illinois OLYMPEX Activities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Orographic Precipitaton Breakout Session – Results from OLYMPEX</dc:title>
  <dc:creator>Lynn McMurdie</dc:creator>
  <cp:lastModifiedBy>Robert Houze</cp:lastModifiedBy>
  <cp:revision>38</cp:revision>
  <dcterms:created xsi:type="dcterms:W3CDTF">2017-10-15T17:15:52Z</dcterms:created>
  <dcterms:modified xsi:type="dcterms:W3CDTF">2017-10-31T18:03:25Z</dcterms:modified>
</cp:coreProperties>
</file>