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media/image34.jpg" ContentType="image/png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1" r:id="rId4"/>
    <p:sldId id="297" r:id="rId5"/>
    <p:sldId id="283" r:id="rId6"/>
    <p:sldId id="258" r:id="rId7"/>
    <p:sldId id="296" r:id="rId8"/>
    <p:sldId id="307" r:id="rId9"/>
    <p:sldId id="259" r:id="rId10"/>
    <p:sldId id="298" r:id="rId11"/>
    <p:sldId id="301" r:id="rId12"/>
    <p:sldId id="302" r:id="rId13"/>
    <p:sldId id="295" r:id="rId14"/>
    <p:sldId id="277" r:id="rId15"/>
    <p:sldId id="285" r:id="rId16"/>
    <p:sldId id="284" r:id="rId17"/>
    <p:sldId id="264" r:id="rId18"/>
    <p:sldId id="263" r:id="rId19"/>
    <p:sldId id="286" r:id="rId20"/>
    <p:sldId id="265" r:id="rId21"/>
    <p:sldId id="287" r:id="rId22"/>
    <p:sldId id="299" r:id="rId23"/>
    <p:sldId id="266" r:id="rId24"/>
    <p:sldId id="306" r:id="rId25"/>
    <p:sldId id="267" r:id="rId26"/>
    <p:sldId id="268" r:id="rId27"/>
    <p:sldId id="304" r:id="rId28"/>
    <p:sldId id="288" r:id="rId29"/>
    <p:sldId id="291" r:id="rId30"/>
    <p:sldId id="289" r:id="rId31"/>
    <p:sldId id="271" r:id="rId32"/>
    <p:sldId id="270" r:id="rId33"/>
    <p:sldId id="292" r:id="rId34"/>
    <p:sldId id="272" r:id="rId35"/>
    <p:sldId id="273" r:id="rId36"/>
    <p:sldId id="293" r:id="rId37"/>
    <p:sldId id="300" r:id="rId38"/>
    <p:sldId id="274" r:id="rId39"/>
    <p:sldId id="275" r:id="rId40"/>
    <p:sldId id="276" r:id="rId41"/>
    <p:sldId id="294" r:id="rId42"/>
    <p:sldId id="279" r:id="rId43"/>
    <p:sldId id="280" r:id="rId44"/>
    <p:sldId id="281" r:id="rId45"/>
    <p:sldId id="282" r:id="rId46"/>
    <p:sldId id="305" r:id="rId47"/>
    <p:sldId id="30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2" autoAdjust="0"/>
    <p:restoredTop sz="82918" autoAdjust="0"/>
  </p:normalViewPr>
  <p:slideViewPr>
    <p:cSldViewPr>
      <p:cViewPr>
        <p:scale>
          <a:sx n="70" d="100"/>
          <a:sy n="70" d="100"/>
        </p:scale>
        <p:origin x="-1920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BC22B-FA2F-4055-854E-D8384A574032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B764D-D10B-4113-8341-9FF598CF1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DP-</a:t>
            </a:r>
            <a:r>
              <a:rPr lang="en-US" baseline="0" dirty="0" err="1" smtClean="0"/>
              <a:t>doppler</a:t>
            </a:r>
            <a:r>
              <a:rPr lang="en-US" baseline="0" dirty="0" smtClean="0"/>
              <a:t> radar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Measures H and V polarization of a volume of particles in an electric field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Transition: The specific radar I use is the Doppler on Wheels DOW radar?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6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Location relative to peninsula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Data in swaths up valley , collocated</a:t>
            </a:r>
            <a:r>
              <a:rPr lang="en-US" baseline="0" dirty="0" smtClean="0"/>
              <a:t> with Citation spiral flight paths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Provides coincident ground based measurements and aircraft measures therefore more information where the spiral flew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Link between lower and upper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Transition: These coincident measurements can provide the utmost detail on the extratropical storms that passed over the Olympic mountains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Focus on one case study, in which there were two citation</a:t>
            </a:r>
            <a:r>
              <a:rPr lang="en-US" baseline="0" dirty="0" smtClean="0"/>
              <a:t> spiral flights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4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Major rain producing</a:t>
            </a:r>
            <a:r>
              <a:rPr lang="en-US" baseline="0" dirty="0" smtClean="0"/>
              <a:t> </a:t>
            </a:r>
            <a:r>
              <a:rPr lang="en-US" dirty="0" smtClean="0"/>
              <a:t>frontal system</a:t>
            </a:r>
            <a:r>
              <a:rPr lang="en-US" baseline="0" dirty="0" smtClean="0"/>
              <a:t> that occurred from 12-13 Nov.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Chose this study to add to Joe </a:t>
            </a:r>
            <a:r>
              <a:rPr lang="en-US" baseline="0" dirty="0" err="1" smtClean="0"/>
              <a:t>Zagrodnik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al’s</a:t>
            </a:r>
            <a:r>
              <a:rPr lang="en-US" baseline="0" dirty="0" smtClean="0"/>
              <a:t> study, which focused on the detail at low and ground levels of this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 this study, using DOW and Citation data </a:t>
            </a:r>
            <a:r>
              <a:rPr lang="en-US" baseline="0" dirty="0" smtClean="0">
                <a:sym typeface="Wingdings" panose="05000000000000000000" pitchFamily="2" charset="2"/>
              </a:rPr>
              <a:t> fill details of upper levels (eventually fill in from ground to upper)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Two spiral flights over the DOW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did this look like synoptically?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26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Pre-warm frontal passage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Large trough/cloud band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Large moisture flux impinging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Transition: What was occurring over Olympic Peninsula?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6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Time height cross</a:t>
            </a:r>
            <a:r>
              <a:rPr lang="en-US" baseline="0" dirty="0" smtClean="0"/>
              <a:t> section of soundings from (NPOL/QUILLAYUTE on COAST) (right to left)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Deep, moist atmosphere on 12 November during pre-warm frontal sector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Transition: Where and when did Citation fly on 12 Nov?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Citation spiral with</a:t>
            </a:r>
            <a:r>
              <a:rPr lang="en-US" baseline="0" dirty="0" smtClean="0"/>
              <a:t>in ground based DOW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Snapshot reflectivity from NEXRAD (end of flight)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aseline="0" dirty="0" smtClean="0"/>
              <a:t>Trans: So what did this precipitating area look like from the DOW radar at ground levels?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6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Brightband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2ndary maximum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Overall </a:t>
            </a:r>
            <a:r>
              <a:rPr lang="en-US" dirty="0" err="1" smtClean="0"/>
              <a:t>stratiform</a:t>
            </a:r>
            <a:r>
              <a:rPr lang="en-US" dirty="0" smtClean="0"/>
              <a:t>, with layering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Spiral from 3.3 – 6.5</a:t>
            </a:r>
          </a:p>
          <a:p>
            <a:r>
              <a:rPr lang="en-US" b="0" baseline="0" dirty="0" smtClean="0"/>
              <a:t>Transition: Previous studies have inferred particle types given </a:t>
            </a:r>
            <a:r>
              <a:rPr lang="en-US" b="0" baseline="0" dirty="0" err="1" smtClean="0"/>
              <a:t>polarimetric</a:t>
            </a:r>
            <a:r>
              <a:rPr lang="en-US" b="0" baseline="0" dirty="0" smtClean="0"/>
              <a:t> signatures, but in this study, the particle imagery from the Citation </a:t>
            </a:r>
            <a:r>
              <a:rPr lang="en-US" b="0" baseline="0" dirty="0" err="1" smtClean="0"/>
              <a:t>obs</a:t>
            </a:r>
            <a:r>
              <a:rPr lang="en-US" b="0" baseline="0" dirty="0" smtClean="0"/>
              <a:t> show by direct sampling which particle types are associated with these radar signatures…So what did the citation observe?</a:t>
            </a:r>
            <a:br>
              <a:rPr lang="en-US" b="0" baseline="0" dirty="0" smtClean="0"/>
            </a:b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99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shows the measured cloud</a:t>
            </a:r>
            <a:r>
              <a:rPr lang="en-US" baseline="0" dirty="0" smtClean="0"/>
              <a:t> LWC as during the aircraft spiral through the stratiform region. (Time on x, LWC on y).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Shows &lt; 0.05 g m-3 above melting level</a:t>
            </a:r>
            <a:r>
              <a:rPr lang="en-US" baseline="0" dirty="0" smtClean="0">
                <a:sym typeface="Wingdings" panose="05000000000000000000" pitchFamily="2" charset="2"/>
              </a:rPr>
              <a:t> consistent with previous lit. on stratiform.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Transition: Dual pol radar data by the DOW provide details on this stratiform region and offer context for the in situ aircraft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2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secondary maximum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Bullets, aggregates, sectored plates, </a:t>
            </a:r>
            <a:r>
              <a:rPr lang="en-US" baseline="0" dirty="0" err="1" smtClean="0"/>
              <a:t>graupel</a:t>
            </a:r>
            <a:r>
              <a:rPr lang="en-US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Larger particles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Above the band of enhanced Z , there is a relative decrease in Z, which would suggest a decrease size and amount of. What did aircraft observe?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Describe</a:t>
            </a:r>
            <a:r>
              <a:rPr lang="en-US" baseline="0" dirty="0" smtClean="0"/>
              <a:t> OLYMPEX (GPM, time of year)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Describe figure (ground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, soundings, ground radar, flight area)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Focus on </a:t>
            </a:r>
            <a:r>
              <a:rPr lang="en-US" baseline="0" dirty="0" err="1" smtClean="0"/>
              <a:t>Citationflight</a:t>
            </a:r>
            <a:r>
              <a:rPr lang="en-US" baseline="0" dirty="0" smtClean="0"/>
              <a:t> microphysical data through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 precipitation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What is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2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Particles associated with temp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Particle type seen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Decrease</a:t>
            </a:r>
            <a:r>
              <a:rPr lang="en-US" baseline="0" dirty="0" smtClean="0"/>
              <a:t> in size </a:t>
            </a:r>
            <a:endParaRPr lang="en-US" dirty="0" smtClean="0"/>
          </a:p>
          <a:p>
            <a:r>
              <a:rPr lang="en-US" baseline="0" dirty="0" smtClean="0"/>
              <a:t>Transition: As the aircraft continued to ascend.. </a:t>
            </a:r>
            <a:r>
              <a:rPr lang="en-US" baseline="0" dirty="0" err="1" smtClean="0"/>
              <a:t>Relectivity</a:t>
            </a:r>
            <a:r>
              <a:rPr lang="en-US" baseline="0" dirty="0" smtClean="0"/>
              <a:t> remained relatively low and decreased even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3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Messy mix of particles, irregular ice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Particles can’t explain Z and ZDR in this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Z decreases, particles appear smaller and possible decrease in concentration.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schematic expect increase..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Transition: What do particle concentrations indicate?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7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Overall consistent with typical</a:t>
            </a:r>
            <a:r>
              <a:rPr lang="en-US" baseline="0" dirty="0" smtClean="0"/>
              <a:t> </a:t>
            </a:r>
            <a:r>
              <a:rPr lang="en-US" dirty="0" err="1" smtClean="0"/>
              <a:t>stratiform</a:t>
            </a:r>
            <a:r>
              <a:rPr lang="en-US" dirty="0" smtClean="0"/>
              <a:t> behavior (schematic!)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Transition:</a:t>
            </a:r>
            <a:r>
              <a:rPr lang="en-US" baseline="0" dirty="0" smtClean="0"/>
              <a:t> Now I use the aircraft probe data to determine relative concentrations of the particles at different levels throughout the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 deck, based on size</a:t>
            </a:r>
          </a:p>
          <a:p>
            <a:endParaRPr lang="en-US" baseline="0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3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Log scale vs. T, alt.</a:t>
            </a:r>
            <a:r>
              <a:rPr lang="en-US" baseline="0" dirty="0" smtClean="0"/>
              <a:t> Greatest small particles (2 orders)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Overall increase in ice particle concentration near cloud top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Secondary Z max coincident with increase in medium and large particles</a:t>
            </a:r>
          </a:p>
          <a:p>
            <a:r>
              <a:rPr lang="en-US" baseline="0" dirty="0" smtClean="0"/>
              <a:t>Transition: So far I’ve filled in detail on particle habit, and ice concentration. The third variable important for cloud </a:t>
            </a:r>
            <a:r>
              <a:rPr lang="en-US" baseline="0" dirty="0" err="1" smtClean="0"/>
              <a:t>microphsyical</a:t>
            </a:r>
            <a:r>
              <a:rPr lang="en-US" baseline="0" dirty="0" smtClean="0"/>
              <a:t> processes is the Cloud liquid water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71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Highest concentrations at cloud top (6 km)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Larger</a:t>
            </a:r>
            <a:r>
              <a:rPr lang="en-US" baseline="0" dirty="0" smtClean="0"/>
              <a:t> particles at 4 and 4.25 km (Z enhancement)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Fewer large particles at upper levels (</a:t>
            </a:r>
            <a:r>
              <a:rPr lang="en-US" baseline="0" smtClean="0"/>
              <a:t>Z reduction)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0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Typical LWC in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 is &lt; 0.01 g m-3 above 0C. Weak vertical motions.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LWC very low in this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expected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lack of LWC suggests the dominance of vapor deposition for ice particle growth at upper levels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expected in basic layered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34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Unlike the 12</a:t>
            </a:r>
            <a:r>
              <a:rPr lang="en-US" baseline="30000" dirty="0" smtClean="0"/>
              <a:t>th</a:t>
            </a:r>
            <a:r>
              <a:rPr lang="en-US" dirty="0" smtClean="0"/>
              <a:t> of November</a:t>
            </a:r>
            <a:r>
              <a:rPr lang="en-US" baseline="0" dirty="0" smtClean="0"/>
              <a:t> which followed the basic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 cloud microphysics,  </a:t>
            </a:r>
            <a:r>
              <a:rPr lang="en-US" dirty="0" smtClean="0"/>
              <a:t>The 13 November spiral flight paths (ascent and descent)</a:t>
            </a:r>
            <a:r>
              <a:rPr lang="en-US" baseline="0" dirty="0" smtClean="0"/>
              <a:t> occurred under a much different environment and cloud microphysical conditions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4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duration warm sector passage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 broad cloud band and moisture flux into peninsula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top heights cooler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enhancement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Transition: What does the atmosphere look like with these changes?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96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Dry air</a:t>
            </a:r>
            <a:r>
              <a:rPr lang="en-US" baseline="0" dirty="0" smtClean="0"/>
              <a:t> impinging into atmosphere over peninsula instead of deep and moist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How did this affect the stability of the atmosphere?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22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NPOL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moist and dry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UNSTABLE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stratiform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schematic w/ unstable layer  development of embedded convection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Where and when did Citation fly on the 13</a:t>
            </a:r>
            <a:r>
              <a:rPr lang="en-US" sz="12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November?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1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Describe </a:t>
            </a:r>
            <a:r>
              <a:rPr lang="en-US" dirty="0" err="1" smtClean="0"/>
              <a:t>stratiform</a:t>
            </a:r>
            <a:r>
              <a:rPr lang="en-US" dirty="0" smtClean="0"/>
              <a:t> schematic in more detail (because</a:t>
            </a:r>
            <a:r>
              <a:rPr lang="en-US" baseline="0" dirty="0" smtClean="0"/>
              <a:t> 12</a:t>
            </a:r>
            <a:r>
              <a:rPr lang="en-US" baseline="30000" dirty="0" smtClean="0"/>
              <a:t>th</a:t>
            </a:r>
            <a:r>
              <a:rPr lang="en-US" baseline="0" dirty="0" smtClean="0"/>
              <a:t> builds off this)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Previous studies</a:t>
            </a:r>
            <a:r>
              <a:rPr lang="en-US" baseline="0" dirty="0" smtClean="0"/>
              <a:t> show…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Low LWC due to weak vertical motions (why?)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Within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, specific cloud microphysics and crystal habit dependent on temp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Diagram shows change through echo</a:t>
            </a:r>
            <a:endParaRPr lang="en-US" dirty="0" smtClean="0"/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Transition: Also common in </a:t>
            </a:r>
            <a:r>
              <a:rPr lang="en-US" baseline="0" dirty="0" err="1" smtClean="0">
                <a:sym typeface="Wingdings" panose="05000000000000000000" pitchFamily="2" charset="2"/>
              </a:rPr>
              <a:t>stratiform</a:t>
            </a:r>
            <a:r>
              <a:rPr lang="en-US" baseline="0" dirty="0" smtClean="0">
                <a:sym typeface="Wingdings" panose="05000000000000000000" pitchFamily="2" charset="2"/>
              </a:rPr>
              <a:t> precipitating areas, are generating cells..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10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Spiral ascent followed by descent again in domain of ground based radar DOW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What did Joe /ground measurements observe?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Transition: What did the DOW ground radar observe during the flight?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05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Enhanced BB,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especially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on the 13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presence of small scale vertically oriented turrets (or generating cells) at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echo top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stratiform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increases and decreases in Z and ZDR in/near cells.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studies inferred presence of LW with generating cells, and likely riming occurring in upper layer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these studies did not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or had limited in situ aircraft and radar observations..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coincident and highest quality data.. Can better determine LWC, particle habit, and particle concentration within generating cells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Transition: First, LWC..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Maximized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cells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Greatest LWC in 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spirals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LWC into unstable layer/base of turrets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studies measured and inferred LWC 0.1- 0.2 g m-3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Transition; I use the particle probe images and DOW dual-pol radar to provide further insight into the processes in this system that led to the unexpectedly high LWC in the generating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6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Enhanced Z, decreased ZDR in middle of</a:t>
            </a:r>
            <a:r>
              <a:rPr lang="en-US" baseline="0" dirty="0" smtClean="0"/>
              <a:t>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Plates, LW (upward motions)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Rimed plates, </a:t>
            </a:r>
            <a:r>
              <a:rPr lang="en-US" baseline="0" dirty="0" err="1" smtClean="0"/>
              <a:t>graupel</a:t>
            </a:r>
            <a:r>
              <a:rPr lang="en-US" baseline="0" dirty="0" smtClean="0"/>
              <a:t>, rimed particles aggregating</a:t>
            </a:r>
            <a:endParaRPr lang="en-US" dirty="0" smtClean="0"/>
          </a:p>
          <a:p>
            <a:r>
              <a:rPr lang="en-US" baseline="0" dirty="0" smtClean="0">
                <a:sym typeface="Wingdings" panose="05000000000000000000" pitchFamily="2" charset="2"/>
              </a:rPr>
              <a:t>Transition: As the citation spiraled further into the generating cell,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1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Smaller Plates and LW (LWC maximized here)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Rimed particles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Enhanced Z, decreased ZDR in middle of cell </a:t>
            </a:r>
            <a:r>
              <a:rPr lang="en-US" baseline="0" dirty="0" smtClean="0">
                <a:sym typeface="Wingdings" panose="05000000000000000000" pitchFamily="2" charset="2"/>
              </a:rPr>
              <a:t> was inferred to be due to riming, aggregation, or both in cells.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Images show rimed particles (</a:t>
            </a:r>
            <a:r>
              <a:rPr lang="en-US" baseline="0" dirty="0" smtClean="0"/>
              <a:t>more spherical—decreasing ZDR and increase diameter– increasing 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flight scientists noted turbulence and some aircraft icing </a:t>
            </a:r>
            <a:r>
              <a:rPr lang="en-US" baseline="0" dirty="0" smtClean="0">
                <a:sym typeface="Wingdings" panose="05000000000000000000" pitchFamily="2" charset="2"/>
              </a:rPr>
              <a:t> upward motions in unstable layer  increase LWC and promote riming</a:t>
            </a:r>
            <a:endParaRPr lang="en-US" baseline="0" dirty="0" smtClean="0"/>
          </a:p>
          <a:p>
            <a:r>
              <a:rPr lang="en-US" baseline="0" dirty="0" smtClean="0"/>
              <a:t>Transition: What happened during spiral descent back through generating cells?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592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Gif for transient nature of turrets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Transformation of radar echo:</a:t>
            </a:r>
            <a:r>
              <a:rPr lang="en-US" baseline="0" dirty="0" smtClean="0"/>
              <a:t> lowered, no longer localized enhancements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Turrets less distinct and collapsing due to transient nature of generating cells</a:t>
            </a:r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Transition: What crystal habits did the Citation observe as it returned to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stratiform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deck below the generating cells?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80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 smtClean="0"/>
              <a:t>Columns, some small plates, and few liquid</a:t>
            </a:r>
            <a:r>
              <a:rPr lang="en-US" sz="1200" b="1" baseline="0" dirty="0" smtClean="0"/>
              <a:t> water droplets and rimed columns.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/>
              <a:t>Consistent with typical habit vs temp, but include rimed particles due to cells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solidFill>
                  <a:srgbClr val="FF0000"/>
                </a:solidFill>
              </a:rPr>
              <a:t>(CHANGE TO ZDR? </a:t>
            </a:r>
            <a:r>
              <a:rPr lang="en-US" sz="1200" b="0" baseline="0" dirty="0" err="1" smtClean="0">
                <a:solidFill>
                  <a:srgbClr val="FF0000"/>
                </a:solidFill>
              </a:rPr>
              <a:t>Bc</a:t>
            </a:r>
            <a:r>
              <a:rPr lang="en-US" sz="1200" b="0" baseline="0" dirty="0" smtClean="0">
                <a:solidFill>
                  <a:srgbClr val="FF0000"/>
                </a:solidFill>
              </a:rPr>
              <a:t> further </a:t>
            </a:r>
            <a:r>
              <a:rPr lang="en-US" sz="1200" b="0" baseline="0" smtClean="0">
                <a:solidFill>
                  <a:srgbClr val="FF0000"/>
                </a:solidFill>
              </a:rPr>
              <a:t>into deck)</a:t>
            </a:r>
            <a:endParaRPr lang="en-US" sz="1200" b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50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Base</a:t>
            </a:r>
            <a:r>
              <a:rPr lang="en-US" baseline="0" dirty="0" smtClean="0"/>
              <a:t> of cell: small plates, rimed plates, rimed aggregates (and liquid water)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 cell: smaller particles, smaller rimed particles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Below cell in </a:t>
            </a:r>
            <a:r>
              <a:rPr lang="en-US" baseline="0" dirty="0" err="1" smtClean="0"/>
              <a:t>fallstreak</a:t>
            </a:r>
            <a:r>
              <a:rPr lang="en-US" baseline="0" dirty="0" smtClean="0"/>
              <a:t>: columns, rimed particles, few plates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Upward motions generating </a:t>
            </a:r>
            <a:r>
              <a:rPr lang="en-US" baseline="0" dirty="0" err="1" smtClean="0"/>
              <a:t>supercooled</a:t>
            </a:r>
            <a:r>
              <a:rPr lang="en-US" baseline="0" dirty="0" smtClean="0"/>
              <a:t> liquid water prevent glaciation and ice particle growth within cells due to riming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Transition:</a:t>
            </a:r>
            <a:r>
              <a:rPr lang="en-US" baseline="0" dirty="0" smtClean="0"/>
              <a:t> Using citation probe observations we can see what the particle concentrations are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cells.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09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Log scale,</a:t>
            </a:r>
            <a:r>
              <a:rPr lang="en-US" baseline="0" dirty="0" smtClean="0"/>
              <a:t> concentration vs. temp and altitude (ascent AND descent)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Small droplets increase and maximize in generating cell (greater than near ML)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Variations in medium and large droplets, still forming ice particles in cells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Transition: Variability in </a:t>
            </a:r>
            <a:r>
              <a:rPr lang="en-US" baseline="0" dirty="0" err="1" smtClean="0"/>
              <a:t>Nt</a:t>
            </a:r>
            <a:r>
              <a:rPr lang="en-US" baseline="0" dirty="0" smtClean="0"/>
              <a:t> also see variability in LWC </a:t>
            </a:r>
            <a:r>
              <a:rPr lang="en-US" baseline="0" smtClean="0"/>
              <a:t>in cells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6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Black</a:t>
            </a:r>
            <a:r>
              <a:rPr lang="en-US" baseline="0" dirty="0" smtClean="0"/>
              <a:t> lines are median values of the cloud LWC based 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Median values maximize at -15  (transient cells) and within cells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Transition: So now I have shown you the particle habit within the generating cell, the ice particle concentrations, cloud liquid water content, as well as the </a:t>
            </a:r>
            <a:r>
              <a:rPr lang="en-US" baseline="0" dirty="0" err="1" smtClean="0"/>
              <a:t>polarimetric</a:t>
            </a:r>
            <a:r>
              <a:rPr lang="en-US" baseline="0" dirty="0" smtClean="0"/>
              <a:t> signatures. With these I have created a schematic of a generating cell.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Formation of generating cells (local vertical motions within region of instability)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From lab experiments, early radar data, eventually aircraft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These studies have </a:t>
            </a:r>
            <a:r>
              <a:rPr lang="en-US" u="sng" baseline="0" dirty="0" smtClean="0">
                <a:sym typeface="Wingdings" panose="05000000000000000000" pitchFamily="2" charset="2"/>
              </a:rPr>
              <a:t>inferred</a:t>
            </a:r>
            <a:r>
              <a:rPr lang="en-US" u="none" baseline="0" dirty="0" smtClean="0">
                <a:sym typeface="Wingdings" panose="05000000000000000000" pitchFamily="2" charset="2"/>
              </a:rPr>
              <a:t> that cells locally enhance..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baseline="0" dirty="0" smtClean="0">
                <a:sym typeface="Wingdings" panose="05000000000000000000" pitchFamily="2" charset="2"/>
              </a:rPr>
              <a:t>But these studies either had radar observations or used lab experiments with early aircraft observations, many ideas of concentration/habit/LWC based on inferences, not actual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sng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Transition: But with OLYMPEX now have both the state of the art radar data and in-situ aircraft microphysical measurements, and the most up to date particle probe data.. So what is missing from this schematic and what will this study add?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10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Reflectivity</a:t>
            </a:r>
            <a:r>
              <a:rPr lang="en-US" baseline="0" dirty="0" smtClean="0"/>
              <a:t> greatest in mid-cell, collocated with reduction in ZDR (not shown)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Upper cell: high concentrations of </a:t>
            </a:r>
            <a:r>
              <a:rPr lang="en-US" baseline="0" dirty="0" err="1" smtClean="0"/>
              <a:t>supercooled</a:t>
            </a:r>
            <a:r>
              <a:rPr lang="en-US" baseline="0" dirty="0" smtClean="0"/>
              <a:t> LW, plates, and rimed 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Near -15 (dendritic zone): rimed aggregates appear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Warmer temps/ into fall streak: Particle size increases, columns/ice particles, rimed ice particles and rimed aggregates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LWC as high as .45 g m-3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LWC decrease below -15C.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Transition: Therefore to conclude: with the data from 13 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0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OLYMPEX</a:t>
            </a:r>
            <a:r>
              <a:rPr lang="en-US" baseline="0" dirty="0" smtClean="0"/>
              <a:t> observations show: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LWC due to strong upward motions preventing ice particle growth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Riming in cells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anticorrelation</a:t>
            </a:r>
            <a:r>
              <a:rPr lang="en-US" baseline="0" dirty="0" smtClean="0">
                <a:sym typeface="Wingdings" panose="05000000000000000000" pitchFamily="2" charset="2"/>
              </a:rPr>
              <a:t> in Z/ZDR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Plates, cols, and rimed particles from cell into </a:t>
            </a:r>
            <a:r>
              <a:rPr lang="en-US" baseline="0" dirty="0" err="1" smtClean="0">
                <a:sym typeface="Wingdings" panose="05000000000000000000" pitchFamily="2" charset="2"/>
              </a:rPr>
              <a:t>fallstreak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9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overall To conclude: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12</a:t>
            </a:r>
            <a:r>
              <a:rPr lang="en-US" baseline="0" dirty="0" smtClean="0"/>
              <a:t> Nov (expected and actual values for </a:t>
            </a:r>
            <a:r>
              <a:rPr lang="en-US" baseline="0" dirty="0" err="1" smtClean="0"/>
              <a:t>Nt,LWC,habit</a:t>
            </a:r>
            <a:r>
              <a:rPr lang="en-US" baseline="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13 Nov –microphysical detail on generating cells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47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4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Schematic</a:t>
            </a:r>
            <a:r>
              <a:rPr lang="en-US" baseline="0" dirty="0" smtClean="0"/>
              <a:t> does not have specific amounts or particle types throughout the </a:t>
            </a:r>
            <a:r>
              <a:rPr lang="en-US" baseline="0" dirty="0" err="1" smtClean="0"/>
              <a:t>stratiform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Advance knowledge with COINCIDENT and RELIABLE/high quality measurements – actual values in context of the radar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Transition: The</a:t>
            </a:r>
            <a:r>
              <a:rPr lang="en-US" baseline="0" dirty="0" smtClean="0"/>
              <a:t> aircraft data that I use is..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Flew</a:t>
            </a:r>
            <a:r>
              <a:rPr lang="en-US" baseline="0" dirty="0" smtClean="0"/>
              <a:t> in “helical flight paths” (constant radius) within ground-based radar domain (research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calls spirals)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Vertical profiles of microphysical properties (f (T))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resolution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Transition: What types of measurements?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Describe</a:t>
            </a:r>
            <a:r>
              <a:rPr lang="en-US" baseline="0" dirty="0" smtClean="0"/>
              <a:t> how probes work from photos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King (airflow through sensing wire)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2DS: Particles pass through light beams, cast shadow, in H and V plane, creates ‘</a:t>
            </a:r>
            <a:r>
              <a:rPr lang="en-US" baseline="0" dirty="0" err="1" smtClean="0"/>
              <a:t>shadowgram</a:t>
            </a:r>
            <a:r>
              <a:rPr lang="en-US" baseline="0" dirty="0" smtClean="0"/>
              <a:t>’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Interpretation of ‘shadows’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Transition:</a:t>
            </a:r>
            <a:r>
              <a:rPr lang="en-US" baseline="0" dirty="0" smtClean="0"/>
              <a:t> These probes have different scales of resolution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2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Shadow gram,</a:t>
            </a:r>
            <a:r>
              <a:rPr lang="en-US" baseline="0" dirty="0" smtClean="0"/>
              <a:t> (time period)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Overlap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Interpretation of particle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Different resolutions </a:t>
            </a:r>
            <a:r>
              <a:rPr lang="en-US" baseline="0" dirty="0" smtClean="0">
                <a:sym typeface="Wingdings" panose="05000000000000000000" pitchFamily="2" charset="2"/>
              </a:rPr>
              <a:t> distinguish between particle type and evolution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Difficulty in interpretation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Transition: Use this to determine particle type and concentration, but use this in conjunction with radar data to relate back to in-cloud dynamical and microphysical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7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Shadow gram,</a:t>
            </a:r>
            <a:r>
              <a:rPr lang="en-US" baseline="0" dirty="0" smtClean="0"/>
              <a:t> (time period)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Overlap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Interpretation of particle 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Different resolutions </a:t>
            </a:r>
            <a:r>
              <a:rPr lang="en-US" baseline="0" dirty="0" smtClean="0">
                <a:sym typeface="Wingdings" panose="05000000000000000000" pitchFamily="2" charset="2"/>
              </a:rPr>
              <a:t> distinguish between particle type and evolution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Difficulty in interpretation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Transition: Use this to determine particle type and concentration, but use this in conjunction with radar data to relate back to in-cloud dynamical and microphysical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8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4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8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9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2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B4D4-38F1-486F-A213-846AA20B9041}" type="datetimeFigureOut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967F-A728-47C8-BB79-190E33BE9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9" Type="http://schemas.openxmlformats.org/officeDocument/2006/relationships/image" Target="../media/image59.jpeg"/><Relationship Id="rId10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609600"/>
            <a:ext cx="8458200" cy="3524251"/>
          </a:xfrm>
        </p:spPr>
        <p:txBody>
          <a:bodyPr>
            <a:normAutofit/>
          </a:bodyPr>
          <a:lstStyle/>
          <a:p>
            <a:r>
              <a:rPr lang="en-US" b="1" dirty="0"/>
              <a:t>Microphysical Mechanisms in Stratiform </a:t>
            </a:r>
            <a:r>
              <a:rPr lang="en-US" b="1" dirty="0" smtClean="0"/>
              <a:t>Precipitation as Observed in OLYMPEX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Megan Chaplin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M.S. Presentation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 August 2017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Funding for this work was from the National Aeronautics and Space Administration (Grant: NNX16AD75G</a:t>
            </a:r>
            <a:r>
              <a:rPr lang="en-US" dirty="0" smtClean="0"/>
              <a:t>) </a:t>
            </a:r>
            <a:r>
              <a:rPr lang="en-US" dirty="0"/>
              <a:t>and the National Science Foundations (Grant: AGS1503155).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2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DUAL-POLARIZATION DOPPLER RADAR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 marL="793750"/>
            <a:r>
              <a:rPr lang="en-US" sz="2800" dirty="0" smtClean="0"/>
              <a:t>Radial Velocity </a:t>
            </a:r>
            <a:r>
              <a:rPr lang="en-US" sz="2800" dirty="0"/>
              <a:t>(V) </a:t>
            </a:r>
            <a:r>
              <a:rPr lang="en-US" sz="2800" dirty="0" smtClean="0"/>
              <a:t>– Velocity along beam of radar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68884" y="1905000"/>
            <a:ext cx="6406232" cy="1763889"/>
            <a:chOff x="1406984" y="2438400"/>
            <a:chExt cx="6406232" cy="176388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6984" y="2438400"/>
              <a:ext cx="2936416" cy="1763889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800" y="2438400"/>
              <a:ext cx="2936416" cy="1763889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  <a:miter lim="800000"/>
              <a:headEnd/>
              <a:tailEnd/>
            </a:ln>
          </p:spPr>
        </p:pic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482600" y="3505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0">
              <a:buNone/>
            </a:pPr>
            <a:endParaRPr lang="en-US" sz="2800" dirty="0" smtClean="0"/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Reflectivity, Z – Intensity (concentration, size)</a:t>
            </a:r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Differential Reflectivity, Z</a:t>
            </a:r>
            <a:r>
              <a:rPr lang="en-US" sz="2800" baseline="-25000" dirty="0" smtClean="0"/>
              <a:t>DR</a:t>
            </a:r>
            <a:r>
              <a:rPr lang="en-US" sz="2800" dirty="0" smtClean="0"/>
              <a:t> – Ratio of horizontal and vertical reflectivity (shape, size)</a:t>
            </a:r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Correlation Coefficient, </a:t>
            </a:r>
            <a:r>
              <a:rPr lang="en-US" sz="2800" dirty="0" smtClean="0">
                <a:latin typeface="Symbol" panose="05050102010706020507" pitchFamily="18" charset="2"/>
              </a:rPr>
              <a:t>r</a:t>
            </a:r>
            <a:r>
              <a:rPr lang="en-US" sz="2800" baseline="-25000" dirty="0" smtClean="0"/>
              <a:t>hv</a:t>
            </a:r>
            <a:r>
              <a:rPr lang="en-US" sz="2800" dirty="0" smtClean="0"/>
              <a:t> – Correlation between horizontal and vertical reflectivity (variability)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99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0"/>
          <a:stretch/>
        </p:blipFill>
        <p:spPr>
          <a:xfrm>
            <a:off x="4615793" y="2330651"/>
            <a:ext cx="4072759" cy="299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400" y="609600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DOPPLER ON WHEELS (DOW) RADAR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6" y="1943502"/>
            <a:ext cx="3937444" cy="37714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667000" y="3505200"/>
            <a:ext cx="1948793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45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121" y="2362200"/>
            <a:ext cx="2983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CASE STUDY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281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Pacific Storm of </a:t>
            </a:r>
            <a:br>
              <a:rPr lang="en-US" dirty="0" smtClean="0"/>
            </a:br>
            <a:r>
              <a:rPr lang="en-US" dirty="0" smtClean="0"/>
              <a:t>12</a:t>
            </a:r>
            <a:r>
              <a:rPr lang="en-US" b="1" dirty="0"/>
              <a:t>–</a:t>
            </a:r>
            <a:r>
              <a:rPr lang="en-US" dirty="0" smtClean="0"/>
              <a:t>13 NOVEMBER 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20312" r="8427" b="1562"/>
          <a:stretch/>
        </p:blipFill>
        <p:spPr>
          <a:xfrm>
            <a:off x="2667000" y="2047876"/>
            <a:ext cx="4038600" cy="4206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3657601" y="3200400"/>
            <a:ext cx="1143000" cy="11897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751"/>
            <a:ext cx="8229600" cy="1143000"/>
          </a:xfrm>
        </p:spPr>
        <p:txBody>
          <a:bodyPr/>
          <a:lstStyle/>
          <a:p>
            <a:r>
              <a:rPr lang="en-US" dirty="0" smtClean="0"/>
              <a:t>12 NOVEMBER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0" y="1066800"/>
            <a:ext cx="2057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2100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UTC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Picture 2" descr="NARR_500hPa_IRsat_20151112.210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3352"/>
            <a:ext cx="4181466" cy="31226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ARR_IVT_20151112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03351"/>
            <a:ext cx="4187980" cy="31226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75768" y="2069267"/>
            <a:ext cx="1041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IVT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198" y="2069268"/>
            <a:ext cx="76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05200" y="1265853"/>
            <a:ext cx="220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PRE-FRONTAL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865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s_snds_1511121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8154"/>
            <a:ext cx="6893169" cy="4595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1" y="1219200"/>
            <a:ext cx="2930768" cy="4953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0972" y="762000"/>
            <a:ext cx="36520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DEEP, MOIST ATMOSPHERE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6746" y="295870"/>
            <a:ext cx="244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21 UTC 12 NOV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889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itation-20151112-v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t="23542" r="24472" b="16554"/>
          <a:stretch/>
        </p:blipFill>
        <p:spPr bwMode="auto">
          <a:xfrm>
            <a:off x="2209800" y="1523998"/>
            <a:ext cx="4871967" cy="4933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SPIRAL ASCENT: 1942 – 2001 UTC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549964" y="3113965"/>
            <a:ext cx="2667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OLYMPEX_DOW_RHI_Z_V_ZDR_RHOHV_20151112_1944_194819UTC_az51_Ci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0649"/>
            <a:ext cx="8229600" cy="4629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685800"/>
            <a:ext cx="4134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WIDESPREAD STRATIFORM</a:t>
            </a:r>
            <a:endParaRPr lang="en-US" sz="28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1948 UTC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67665" y="1447800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1" y="1447801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3632984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6400" y="3632984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93432" y="5725034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5715000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-216292" y="28070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-216292" y="4535076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4568" y="16305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3818804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r>
              <a:rPr lang="en-US" sz="3200" b="1" baseline="-25000" dirty="0" smtClean="0"/>
              <a:t>DR</a:t>
            </a:r>
            <a:endParaRPr lang="en-US" sz="32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9238" y="3733800"/>
            <a:ext cx="684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ymbol" panose="05050102010706020507" pitchFamily="18" charset="2"/>
              </a:rPr>
              <a:t>r</a:t>
            </a:r>
            <a:r>
              <a:rPr lang="en-US" sz="3200" b="1" baseline="-25000" dirty="0" smtClean="0"/>
              <a:t>hv</a:t>
            </a:r>
            <a:endParaRPr lang="en-US" sz="32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7696200" y="1625025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481935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8513" y="5481935"/>
            <a:ext cx="227943" cy="161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150847" y="3354265"/>
            <a:ext cx="168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Height (km)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30550" y="5634335"/>
            <a:ext cx="163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(km)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062656" y="2895600"/>
            <a:ext cx="1451944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66800" y="5105400"/>
            <a:ext cx="1451944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5105400"/>
            <a:ext cx="1451944" cy="22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2743200"/>
            <a:ext cx="1451944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43000" y="2362200"/>
            <a:ext cx="1828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4426995"/>
            <a:ext cx="1828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43000" y="4419600"/>
            <a:ext cx="1828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23" grpId="0" animBg="1"/>
      <p:bldP spid="23" grpId="1" animBg="1"/>
      <p:bldP spid="15" grpId="0" animBg="1"/>
      <p:bldP spid="15" grpId="1" animBg="1"/>
      <p:bldP spid="25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Nov_LWCKingTimeTem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3867" b="4253"/>
          <a:stretch/>
        </p:blipFill>
        <p:spPr bwMode="auto">
          <a:xfrm>
            <a:off x="2081048" y="1524000"/>
            <a:ext cx="5092262" cy="4424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069" y="6096000"/>
            <a:ext cx="296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LWC &lt; 0.05 g m</a:t>
            </a:r>
            <a:r>
              <a:rPr lang="en-US" sz="3200" baseline="30000" dirty="0" smtClean="0"/>
              <a:t>-3</a:t>
            </a:r>
            <a:endParaRPr lang="en-US" sz="32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King Probe </a:t>
            </a:r>
            <a:r>
              <a:rPr lang="fr-FR" sz="3200" dirty="0" err="1"/>
              <a:t>L</a:t>
            </a:r>
            <a:r>
              <a:rPr lang="fr-FR" sz="3200" dirty="0" err="1" smtClean="0"/>
              <a:t>iquid</a:t>
            </a:r>
            <a:r>
              <a:rPr lang="fr-FR" sz="3200" dirty="0" smtClean="0"/>
              <a:t> Water </a:t>
            </a:r>
            <a:r>
              <a:rPr lang="fr-FR" sz="3200" dirty="0"/>
              <a:t>C</a:t>
            </a:r>
            <a:r>
              <a:rPr lang="fr-FR" sz="3200" dirty="0" smtClean="0"/>
              <a:t>ontent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94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122015_194400_2DS_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r="51852"/>
          <a:stretch/>
        </p:blipFill>
        <p:spPr bwMode="auto">
          <a:xfrm>
            <a:off x="1131308" y="2635424"/>
            <a:ext cx="3305628" cy="37770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P20151112_194409_65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3"/>
          <a:stretch/>
        </p:blipFill>
        <p:spPr bwMode="auto">
          <a:xfrm>
            <a:off x="4916471" y="2618161"/>
            <a:ext cx="3145873" cy="3776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0807" y="6412468"/>
            <a:ext cx="2778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</a:t>
            </a:r>
            <a:r>
              <a:rPr lang="en-US" dirty="0">
                <a:latin typeface="Calibri" panose="020F0502020204030204" pitchFamily="34" charset="0"/>
              </a:rPr>
              <a:t>10</a:t>
            </a:r>
            <a:r>
              <a:rPr lang="en-US" dirty="0"/>
              <a:t>–</a:t>
            </a:r>
            <a:r>
              <a:rPr lang="en-US" dirty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16470" y="641246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CPI: </a:t>
            </a:r>
            <a:r>
              <a:rPr lang="en-US" dirty="0" smtClean="0">
                <a:latin typeface="Calibri" panose="020F0502020204030204" pitchFamily="34" charset="0"/>
              </a:rPr>
              <a:t>15</a:t>
            </a:r>
            <a:r>
              <a:rPr lang="en-US" dirty="0" smtClean="0"/>
              <a:t>–2500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1600200"/>
            <a:ext cx="4132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SPIRAL ASCENT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Temperature: </a:t>
            </a:r>
            <a:r>
              <a:rPr lang="en-US" sz="2000" dirty="0" smtClean="0"/>
              <a:t>–9°C, </a:t>
            </a:r>
            <a:r>
              <a:rPr lang="en-US" sz="2000" dirty="0" smtClean="0">
                <a:latin typeface="Calibri" panose="020F0502020204030204" pitchFamily="34" charset="0"/>
              </a:rPr>
              <a:t>Altitude: 4 km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1944 UTC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316770" y="5915799"/>
            <a:ext cx="0" cy="332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08400" y="5941367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15200" y="5943599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3708400" y="5943598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pic>
        <p:nvPicPr>
          <p:cNvPr id="14" name="Picture 4" descr="OLYMPEX_DOW_RHI_Z_V_ZDR_RHOHV_20151112_1944_194819UTC_az51_Cita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47071" b="52351"/>
          <a:stretch/>
        </p:blipFill>
        <p:spPr bwMode="auto">
          <a:xfrm>
            <a:off x="4876437" y="254626"/>
            <a:ext cx="3886563" cy="2109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082465" y="304800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4026292" y="12068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73168" y="4113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57800" y="12954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370067" y="1170453"/>
            <a:ext cx="118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Height (km)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45169" y="2133600"/>
            <a:ext cx="114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Range (km)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2520112" y="3352800"/>
            <a:ext cx="985088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02440" y="3962400"/>
            <a:ext cx="340144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84253" y="4094328"/>
            <a:ext cx="850327" cy="429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6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OLYMPEX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69" y="274638"/>
            <a:ext cx="5241531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8003" y="1752600"/>
            <a:ext cx="3429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Extensive observational dataset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Precipitation processes in extratropical cyclones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Storms </a:t>
            </a:r>
            <a:r>
              <a:rPr lang="en-US" sz="2400" dirty="0"/>
              <a:t>passing over </a:t>
            </a:r>
            <a:r>
              <a:rPr lang="en-US" sz="2400" dirty="0" smtClean="0"/>
              <a:t>Olympic mountains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17201" r="12618" b="41400"/>
          <a:stretch/>
        </p:blipFill>
        <p:spPr>
          <a:xfrm>
            <a:off x="1524000" y="1266349"/>
            <a:ext cx="5901355" cy="4419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604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1122015_194800_2DS_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52181"/>
          <a:stretch/>
        </p:blipFill>
        <p:spPr bwMode="auto">
          <a:xfrm>
            <a:off x="1133771" y="2567992"/>
            <a:ext cx="3303165" cy="3776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4.googleusercontent.com/WYajWfsdkvmsBKeN8xgsrUkBL1RH-DagM_erAMA474SV_BMatrBZxOgbRrBYwQN0B8ofAM_w6bJTfAhYvtlN5878V2kIzwbBXYtgDQ4AJOK7SWJFQ0usXGrH7Ge5s855il8V4diSVt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5" y="2565364"/>
            <a:ext cx="3073265" cy="3776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3771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10</a:t>
            </a:r>
            <a:r>
              <a:rPr lang="en-US" dirty="0"/>
              <a:t>–</a:t>
            </a:r>
            <a:r>
              <a:rPr lang="en-US" dirty="0" smtClean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51535" y="6336268"/>
            <a:ext cx="3454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CPI: </a:t>
            </a:r>
            <a:r>
              <a:rPr lang="en-US" dirty="0" smtClean="0">
                <a:latin typeface="Calibri" panose="020F0502020204030204" pitchFamily="34" charset="0"/>
              </a:rPr>
              <a:t>15</a:t>
            </a:r>
            <a:r>
              <a:rPr lang="en-US" dirty="0" smtClean="0"/>
              <a:t>–2500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3" name="Picture 4" descr="OLYMPEX_DOW_RHI_Z_V_ZDR_RHOHV_20151112_1944_194819UTC_az51_Cita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47071" b="52351"/>
          <a:stretch/>
        </p:blipFill>
        <p:spPr bwMode="auto">
          <a:xfrm>
            <a:off x="4876437" y="254626"/>
            <a:ext cx="3886563" cy="21093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1600200"/>
            <a:ext cx="4132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SPIRAL ASCENT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Temperature: </a:t>
            </a:r>
            <a:r>
              <a:rPr lang="en-US" sz="2000" dirty="0" smtClean="0"/>
              <a:t>–17°C, </a:t>
            </a:r>
            <a:r>
              <a:rPr lang="en-US" sz="2000" dirty="0" smtClean="0">
                <a:latin typeface="Calibri" panose="020F0502020204030204" pitchFamily="34" charset="0"/>
              </a:rPr>
              <a:t>Altitude: 5 km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1948 UTC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088170" y="5534799"/>
            <a:ext cx="0" cy="332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08400" y="5867400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86600" y="5562599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3708400" y="5869631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57800" y="1066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82465" y="304800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4026292" y="12068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73168" y="4113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370067" y="1170453"/>
            <a:ext cx="118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Height (km)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45169" y="2133600"/>
            <a:ext cx="114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Range (km)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2623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1"/>
          <a:stretch/>
        </p:blipFill>
        <p:spPr>
          <a:xfrm>
            <a:off x="4267200" y="1440004"/>
            <a:ext cx="4605791" cy="4884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314" name="Picture 2" descr="11122015_195700_2DS_V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4" r="51917"/>
          <a:stretch/>
        </p:blipFill>
        <p:spPr bwMode="auto">
          <a:xfrm>
            <a:off x="805380" y="2423529"/>
            <a:ext cx="3345025" cy="3776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5380" y="6209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</a:t>
            </a:r>
            <a:r>
              <a:rPr lang="en-US" dirty="0">
                <a:latin typeface="Calibri" panose="020F0502020204030204" pitchFamily="34" charset="0"/>
              </a:rPr>
              <a:t>10</a:t>
            </a:r>
            <a:r>
              <a:rPr lang="en-US" dirty="0"/>
              <a:t>–</a:t>
            </a:r>
            <a:r>
              <a:rPr lang="en-US" dirty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1600200"/>
            <a:ext cx="4132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SPIRAL ASCENT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Temperature: </a:t>
            </a:r>
            <a:r>
              <a:rPr lang="en-US" sz="2000" dirty="0" smtClean="0"/>
              <a:t>–26°C, </a:t>
            </a:r>
            <a:r>
              <a:rPr lang="en-US" sz="2000" dirty="0" smtClean="0">
                <a:latin typeface="Calibri" panose="020F0502020204030204" pitchFamily="34" charset="0"/>
              </a:rPr>
              <a:t>Altitude: </a:t>
            </a:r>
            <a:r>
              <a:rPr lang="en-US" sz="2000" dirty="0">
                <a:latin typeface="Calibri" panose="020F0502020204030204" pitchFamily="34" charset="0"/>
              </a:rPr>
              <a:t>6</a:t>
            </a:r>
            <a:r>
              <a:rPr lang="en-US" sz="2000" dirty="0" smtClean="0">
                <a:latin typeface="Calibri" panose="020F0502020204030204" pitchFamily="34" charset="0"/>
              </a:rPr>
              <a:t> km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1957 UTC</a:t>
            </a:r>
            <a:endParaRPr lang="en-US" sz="32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429000" y="5511970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29000" y="5514201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49918" y="4419600"/>
            <a:ext cx="101748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49918" y="2133600"/>
            <a:ext cx="101748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891010" y="1524000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3593708" y="24260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73168" y="16305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5867400" y="3810000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593708" y="47120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46155" y="3916504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r>
              <a:rPr lang="en-US" sz="3200" b="1" baseline="-25000" dirty="0" smtClean="0"/>
              <a:t>DR</a:t>
            </a:r>
            <a:endParaRPr lang="en-US" sz="3200" b="1" baseline="-250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997369" y="3498899"/>
            <a:ext cx="118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Height (km)</a:t>
            </a:r>
            <a:endParaRPr lang="en-US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5867400" y="5918983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72471" y="5915534"/>
            <a:ext cx="114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Range (km)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6503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22015_194400_2DS_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r="51852"/>
          <a:stretch/>
        </p:blipFill>
        <p:spPr bwMode="auto">
          <a:xfrm>
            <a:off x="304800" y="2286000"/>
            <a:ext cx="2687482" cy="3083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1122015_194800_2DS_V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52181"/>
          <a:stretch/>
        </p:blipFill>
        <p:spPr bwMode="auto">
          <a:xfrm>
            <a:off x="3170109" y="2286000"/>
            <a:ext cx="2697291" cy="3083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1122015_195700_2DS_V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4" r="51917"/>
          <a:stretch/>
        </p:blipFill>
        <p:spPr bwMode="auto">
          <a:xfrm>
            <a:off x="6031527" y="2286001"/>
            <a:ext cx="2731473" cy="3083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err="1" smtClean="0"/>
              <a:t>Particle</a:t>
            </a:r>
            <a:r>
              <a:rPr lang="fr-FR" sz="3200" dirty="0" smtClean="0"/>
              <a:t> Evolution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128681" y="4953000"/>
            <a:ext cx="104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5410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</a:t>
            </a:r>
            <a:r>
              <a:rPr lang="en-US" dirty="0">
                <a:latin typeface="Calibri" panose="020F0502020204030204" pitchFamily="34" charset="0"/>
              </a:rPr>
              <a:t>10</a:t>
            </a:r>
            <a:r>
              <a:rPr lang="en-US" dirty="0"/>
              <a:t>–</a:t>
            </a:r>
            <a:r>
              <a:rPr lang="en-US" dirty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1916669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–9°C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22249" y="1916668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–17°C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85612" y="1916668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–26°C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33600" y="4996935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9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12NovNt2DSVTAlt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2" y="1371600"/>
            <a:ext cx="3561138" cy="2590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2NovNtHVPSVTAlt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55" y="1371600"/>
            <a:ext cx="3577689" cy="26028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13484" y="1524000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2DS-MEDIUM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5562600" y="1558522"/>
            <a:ext cx="1588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HVPS-LARGE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err="1" smtClean="0"/>
              <a:t>Particle</a:t>
            </a:r>
            <a:r>
              <a:rPr lang="fr-FR" sz="3200" dirty="0" smtClean="0"/>
              <a:t> Concentrations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1524000" y="3810000"/>
            <a:ext cx="1232735" cy="11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89683" y="2500875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2813245" y="2545130"/>
            <a:ext cx="1929617" cy="88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70987" y="3848100"/>
            <a:ext cx="123273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7613845" y="2621330"/>
            <a:ext cx="1929617" cy="88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5400000">
            <a:off x="4356883" y="2577075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122728" y="2473592"/>
            <a:ext cx="1628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Temperature (°C)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3185424" y="2498255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Altitude (m)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19200" y="3700046"/>
            <a:ext cx="184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Concentration (m</a:t>
            </a:r>
            <a:r>
              <a:rPr lang="en-US" sz="1600" b="1" baseline="30000" dirty="0" smtClean="0"/>
              <a:t>-3</a:t>
            </a:r>
            <a:r>
              <a:rPr lang="en-US" sz="1600" b="1" dirty="0" smtClean="0"/>
              <a:t>)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4426854" y="2549793"/>
            <a:ext cx="1628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Temperature (°C)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7986024" y="2495822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Altitude (m)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69788" y="3700046"/>
            <a:ext cx="184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Concentration (m</a:t>
            </a:r>
            <a:r>
              <a:rPr lang="en-US" sz="1600" b="1" baseline="30000" dirty="0" smtClean="0"/>
              <a:t>-3</a:t>
            </a:r>
            <a:r>
              <a:rPr lang="en-US" sz="1600" b="1" dirty="0" smtClean="0"/>
              <a:t>)</a:t>
            </a:r>
            <a:endParaRPr lang="en-US" sz="1200" b="1" dirty="0"/>
          </a:p>
        </p:txBody>
      </p:sp>
      <p:sp>
        <p:nvSpPr>
          <p:cNvPr id="45" name="Rectangle 44"/>
          <p:cNvSpPr/>
          <p:nvPr/>
        </p:nvSpPr>
        <p:spPr>
          <a:xfrm>
            <a:off x="5791200" y="1861516"/>
            <a:ext cx="656388" cy="391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345074" y="1828800"/>
            <a:ext cx="656388" cy="391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19200" y="2749777"/>
            <a:ext cx="5630757" cy="4059329"/>
            <a:chOff x="1219200" y="2749777"/>
            <a:chExt cx="5630757" cy="4059329"/>
          </a:xfrm>
        </p:grpSpPr>
        <p:pic>
          <p:nvPicPr>
            <p:cNvPr id="23" name="Picture 4" descr="OLYMPEX_DOW_RHI_Z_V_ZDR_RHOHV_20151112_1944_194819UTC_az51_Citation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3" r="47600" b="52736"/>
            <a:stretch/>
          </p:blipFill>
          <p:spPr bwMode="auto">
            <a:xfrm>
              <a:off x="2141728" y="4269789"/>
              <a:ext cx="4708229" cy="247342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219200" y="2749777"/>
              <a:ext cx="6096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14594" y="2818031"/>
              <a:ext cx="6096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648246" y="5447815"/>
              <a:ext cx="101748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741928" y="4345989"/>
              <a:ext cx="1397876" cy="18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1315836" y="5435507"/>
              <a:ext cx="1981200" cy="17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23896" y="4533415"/>
              <a:ext cx="380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Z</a:t>
              </a:r>
              <a:endParaRPr lang="en-US" sz="3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634159" y="5446704"/>
              <a:ext cx="11830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Height (km)</a:t>
              </a:r>
              <a:endParaRPr lang="en-US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22308" y="6470552"/>
              <a:ext cx="11490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Range (km)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51059" y="4269789"/>
              <a:ext cx="1979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Increased medium and large particles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5321691" y="3279189"/>
              <a:ext cx="1102503" cy="990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742075" y="3189233"/>
              <a:ext cx="2035979" cy="10805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686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err="1" smtClean="0"/>
              <a:t>Particle</a:t>
            </a:r>
            <a:r>
              <a:rPr lang="fr-FR" sz="3200" dirty="0" smtClean="0"/>
              <a:t> Size Distributions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6769"/>
          <a:stretch/>
        </p:blipFill>
        <p:spPr>
          <a:xfrm>
            <a:off x="152400" y="1989338"/>
            <a:ext cx="4298218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6342"/>
          <a:stretch/>
        </p:blipFill>
        <p:spPr>
          <a:xfrm>
            <a:off x="4651961" y="1981200"/>
            <a:ext cx="4339639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447800" y="2232368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2DS-MEDIUM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107688" y="2266890"/>
            <a:ext cx="1588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HVPS-LARGE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285576" y="1989338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20981" y="2032783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05587" y="5004583"/>
            <a:ext cx="1590613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63103" y="5034355"/>
            <a:ext cx="1590613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99251" y="4942534"/>
            <a:ext cx="170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Particle Size (</a:t>
            </a:r>
            <a:r>
              <a:rPr lang="en-US" sz="1600" b="1" dirty="0" smtClean="0">
                <a:latin typeface="Symbol" panose="05050102010706020507" pitchFamily="18" charset="2"/>
              </a:rPr>
              <a:t>m</a:t>
            </a:r>
            <a:r>
              <a:rPr lang="en-US" sz="1600" b="1" dirty="0" smtClean="0"/>
              <a:t>m)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47608" y="4953586"/>
            <a:ext cx="170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Particle Size (</a:t>
            </a:r>
            <a:r>
              <a:rPr lang="en-US" sz="1600" b="1" dirty="0" smtClean="0">
                <a:latin typeface="Symbol" panose="05050102010706020507" pitchFamily="18" charset="2"/>
              </a:rPr>
              <a:t>m</a:t>
            </a:r>
            <a:r>
              <a:rPr lang="en-US" sz="1600" b="1" dirty="0" smtClean="0"/>
              <a:t>m)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3770724" y="3503863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790697" y="3458361"/>
            <a:ext cx="1901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Concentration (m</a:t>
            </a:r>
            <a:r>
              <a:rPr lang="en-US" sz="1600" b="1" baseline="30000" dirty="0" smtClean="0"/>
              <a:t>-4</a:t>
            </a:r>
            <a:r>
              <a:rPr lang="en-US" sz="1600" b="1" dirty="0" smtClean="0"/>
              <a:t>)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-737384" y="37976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05103" y="3528342"/>
            <a:ext cx="1901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Concentration (m</a:t>
            </a:r>
            <a:r>
              <a:rPr lang="en-US" sz="1600" b="1" baseline="30000" dirty="0" smtClean="0"/>
              <a:t>-4</a:t>
            </a:r>
            <a:r>
              <a:rPr lang="en-US" sz="16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9543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12NovLWCKingTAlt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32644"/>
            <a:ext cx="5257800" cy="3825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29000" y="1905000"/>
            <a:ext cx="2966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VERY </a:t>
            </a:r>
            <a:r>
              <a:rPr lang="en-US" sz="3200" b="1" dirty="0"/>
              <a:t>LOW</a:t>
            </a:r>
          </a:p>
          <a:p>
            <a:pPr algn="ctr"/>
            <a:r>
              <a:rPr lang="en-US" sz="3200" dirty="0" smtClean="0"/>
              <a:t>LWC &lt; 0.05 g m</a:t>
            </a:r>
            <a:r>
              <a:rPr lang="en-US" sz="3200" baseline="30000" dirty="0" smtClean="0"/>
              <a:t>-3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King Probe LWC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590800" y="1524000"/>
            <a:ext cx="4038600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1307708" y="29594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5029200"/>
            <a:ext cx="4038600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039438" y="3168759"/>
            <a:ext cx="1981200" cy="8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925180" y="3130461"/>
            <a:ext cx="235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Temperature (°C)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141584" y="307892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Altitude (m)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1411" y="4872335"/>
            <a:ext cx="163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LWC (g m</a:t>
            </a:r>
            <a:r>
              <a:rPr lang="en-US" sz="2400" b="1" baseline="30000" dirty="0" smtClean="0"/>
              <a:t>-3</a:t>
            </a:r>
            <a:r>
              <a:rPr lang="en-US" sz="2400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415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Basic layering of stratiform precipitation mechanisms, with: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Decrease in particle size with height, secondary Z maximum associated with relative increase in medium/large particles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High concentrations of ice particles near cloud top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smtClean="0"/>
              <a:t>Low LWC ( </a:t>
            </a:r>
            <a:r>
              <a:rPr lang="en-US" dirty="0" smtClean="0"/>
              <a:t>&lt; 0.05 g m</a:t>
            </a:r>
            <a:r>
              <a:rPr lang="en-US" baseline="30000" dirty="0" smtClean="0"/>
              <a:t>-3</a:t>
            </a:r>
            <a:r>
              <a:rPr lang="en-US" dirty="0" smtClean="0"/>
              <a:t>) above melting level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12 NOVEMBER</a:t>
            </a:r>
          </a:p>
          <a:p>
            <a:r>
              <a:rPr lang="fr-FR" sz="32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837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13 NOVEMBER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58000" y="1066800"/>
            <a:ext cx="2057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1500 UTC</a:t>
            </a: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NARR_IVT_20151113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27" y="1752600"/>
            <a:ext cx="4281873" cy="31926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94818" y="1905000"/>
            <a:ext cx="72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IVT</a:t>
            </a:r>
            <a:endParaRPr lang="en-US" sz="2800" b="1" dirty="0"/>
          </a:p>
        </p:txBody>
      </p:sp>
      <p:pic>
        <p:nvPicPr>
          <p:cNvPr id="10" name="Picture 4" descr="NARR_500hPa_IRsat_20151113.15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5" y="1740191"/>
            <a:ext cx="4291825" cy="32050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6894" y="1904999"/>
            <a:ext cx="53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67000" y="130558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SECTOR </a:t>
            </a:r>
            <a:endParaRPr kumimoji="0" lang="en-US" alt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5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1" y="3396734"/>
            <a:ext cx="3166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0818" y="33967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2" descr="ts_snds_1511121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1954"/>
            <a:ext cx="6893169" cy="4595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1" y="1143000"/>
            <a:ext cx="30480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3874" y="685800"/>
            <a:ext cx="323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DRY LAYERS IMPINGING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1162" y="238780"/>
            <a:ext cx="2440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15 UTC 13 NOV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4652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5" r="17407" b="3334"/>
          <a:stretch/>
        </p:blipFill>
        <p:spPr>
          <a:xfrm>
            <a:off x="2004848" y="1434662"/>
            <a:ext cx="5105400" cy="494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486400" y="4572000"/>
            <a:ext cx="382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CONDITIONALLY UNSTABLE</a:t>
            </a:r>
            <a:endParaRPr lang="en-US" sz="2400" b="1" dirty="0"/>
          </a:p>
        </p:txBody>
      </p:sp>
      <p:sp>
        <p:nvSpPr>
          <p:cNvPr id="3" name="Right Brace 2"/>
          <p:cNvSpPr/>
          <p:nvPr/>
        </p:nvSpPr>
        <p:spPr>
          <a:xfrm>
            <a:off x="5354805" y="4702234"/>
            <a:ext cx="228600" cy="3693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4267200" y="4191000"/>
            <a:ext cx="79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DRY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5257800"/>
            <a:ext cx="118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MOIST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1632 UTC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64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STRATIFORM PRECIPITATION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7255" y="3222353"/>
            <a:ext cx="335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Ice crystal process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Growth by vapor deposition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Aggregation above bright band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Supercooled water content </a:t>
            </a:r>
            <a:br>
              <a:rPr lang="en-US" dirty="0" smtClean="0"/>
            </a:br>
            <a:r>
              <a:rPr lang="en-US" dirty="0" smtClean="0"/>
              <a:t>&lt; 0.1 g m</a:t>
            </a:r>
            <a:r>
              <a:rPr lang="en-US" baseline="30000" dirty="0" smtClean="0"/>
              <a:t>-3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3112" b="53143"/>
          <a:stretch/>
        </p:blipFill>
        <p:spPr>
          <a:xfrm>
            <a:off x="228600" y="685800"/>
            <a:ext cx="7370431" cy="2272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99031" y="2589330"/>
            <a:ext cx="115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Houze</a:t>
            </a:r>
            <a:r>
              <a:rPr lang="en-US" sz="1400" dirty="0" smtClean="0"/>
              <a:t> (2014)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28600" y="2958662"/>
            <a:ext cx="4989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/>
              <a:t>Houghton (1968</a:t>
            </a:r>
            <a:r>
              <a:rPr lang="en-US" sz="1400" dirty="0" smtClean="0"/>
              <a:t>), Wexler and Atlas (1959), &amp; many earlier studies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3415161"/>
            <a:ext cx="8527287" cy="3237028"/>
            <a:chOff x="228600" y="3415161"/>
            <a:chExt cx="8527287" cy="3237028"/>
          </a:xfrm>
        </p:grpSpPr>
        <p:pic>
          <p:nvPicPr>
            <p:cNvPr id="1026" name="Picture 2" descr="http://www.metafysica.nl/ontology/morphologydiagra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1" y="3415161"/>
              <a:ext cx="4260086" cy="31057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7255" y="5421083"/>
              <a:ext cx="3084049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dirty="0" smtClean="0"/>
                <a:t>Crystal habit dependent on: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dirty="0" smtClean="0"/>
                <a:t> </a:t>
              </a:r>
              <a:r>
                <a:rPr lang="en-US" b="1" dirty="0" smtClean="0"/>
                <a:t>temperature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s</a:t>
              </a:r>
              <a:r>
                <a:rPr lang="en-US" dirty="0" smtClean="0"/>
                <a:t>upersaturation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5105400"/>
              <a:ext cx="18045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dirty="0" smtClean="0"/>
                <a:t>Rogers and Yao (1989)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976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lh6.googleusercontent.com/8nzUc65SyStzcxYnEVCbG3hrVHvYiHHprxldtGkhctjC4xLtJObnSACwpCobTwErwFRyOPKQXYqFiq0OgDftb-inReDqSKygtBwtWxFShexBOscAVOQDtHbNkhzIJLrBN7vp_vIGO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t="17761" r="22803" b="24426"/>
          <a:stretch/>
        </p:blipFill>
        <p:spPr bwMode="auto">
          <a:xfrm>
            <a:off x="2362200" y="1944413"/>
            <a:ext cx="4456386" cy="44563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71271"/>
            <a:ext cx="8458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SPIRAL ASCENT: 1530 – 1548 UTC</a:t>
            </a:r>
          </a:p>
          <a:p>
            <a:r>
              <a:rPr lang="fr-FR" sz="3200" dirty="0" smtClean="0"/>
              <a:t>SPIRAL DESCENT: 1548 – 1610 UTC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565729" y="3657600"/>
            <a:ext cx="2667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LYMPEX_DOW_RHI_Z_V_ZDR_RHOHV_20151113_1534_153619UTC_az50_Ci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27997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762000"/>
            <a:ext cx="303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GENERATING CELLS</a:t>
            </a:r>
            <a:endParaRPr lang="en-US" sz="2800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1536 UTC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67665" y="1447800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1" y="1447801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3581400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3581400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93432" y="5614184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8800" y="5604150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-164708" y="28070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-164708" y="4535076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34568" y="16305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3818804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r>
              <a:rPr lang="en-US" sz="3200" b="1" baseline="-25000" dirty="0" smtClean="0"/>
              <a:t>DR</a:t>
            </a:r>
            <a:endParaRPr lang="en-US" sz="32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7469238" y="3733800"/>
            <a:ext cx="684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Symbol" panose="05050102010706020507" pitchFamily="18" charset="2"/>
              </a:rPr>
              <a:t>r</a:t>
            </a:r>
            <a:r>
              <a:rPr lang="en-US" sz="3200" b="1" baseline="-25000" dirty="0" smtClean="0"/>
              <a:t>hv</a:t>
            </a:r>
            <a:endParaRPr lang="en-US" sz="3200" b="1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1625025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5431185"/>
            <a:ext cx="862159" cy="419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34713" y="5410200"/>
            <a:ext cx="227943" cy="161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77664" y="3278065"/>
            <a:ext cx="168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Height (km)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006750" y="5558135"/>
            <a:ext cx="163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(km)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68112" y="2667000"/>
            <a:ext cx="5418488" cy="2438400"/>
            <a:chOff x="1668112" y="2667000"/>
            <a:chExt cx="5418488" cy="2438400"/>
          </a:xfrm>
        </p:grpSpPr>
        <p:sp>
          <p:nvSpPr>
            <p:cNvPr id="22" name="Rectangle 21"/>
            <p:cNvSpPr/>
            <p:nvPr/>
          </p:nvSpPr>
          <p:spPr>
            <a:xfrm>
              <a:off x="1668112" y="2667000"/>
              <a:ext cx="1451944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676400" y="4876800"/>
              <a:ext cx="1451944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34656" y="4800600"/>
              <a:ext cx="1451944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93432" y="1981200"/>
            <a:ext cx="5847429" cy="2667000"/>
            <a:chOff x="1593432" y="1981200"/>
            <a:chExt cx="5847429" cy="2667000"/>
          </a:xfrm>
        </p:grpSpPr>
        <p:sp>
          <p:nvSpPr>
            <p:cNvPr id="3" name="Rectangle 2"/>
            <p:cNvSpPr/>
            <p:nvPr/>
          </p:nvSpPr>
          <p:spPr>
            <a:xfrm>
              <a:off x="1593432" y="1981200"/>
              <a:ext cx="1911768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29093" y="1981200"/>
              <a:ext cx="1911768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29093" y="4094130"/>
              <a:ext cx="1911768" cy="5327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28148" y="4111191"/>
              <a:ext cx="1911768" cy="5370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247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1113_LWCKingvsTimeTempDESC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3681"/>
            <a:ext cx="4191000" cy="35827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1113_LWCKingvsTimeTempASC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3681"/>
            <a:ext cx="4191000" cy="35827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442016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 smtClean="0"/>
              <a:t>ASCENT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684712" y="1442015"/>
            <a:ext cx="2135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DESCENT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81000"/>
            <a:ext cx="358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LWC max: </a:t>
            </a:r>
            <a:r>
              <a:rPr lang="en-US" sz="3200" b="1" dirty="0" smtClean="0"/>
              <a:t>0.45 g m</a:t>
            </a:r>
            <a:r>
              <a:rPr lang="en-US" sz="3200" b="1" baseline="30000" dirty="0" smtClean="0"/>
              <a:t>-3</a:t>
            </a:r>
            <a:endParaRPr lang="en-US" sz="3200" b="1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King Probe LWC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" y="1924050"/>
            <a:ext cx="403860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0600" y="1927860"/>
            <a:ext cx="403860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6200000">
            <a:off x="-1066801" y="3718560"/>
            <a:ext cx="310896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3444240" y="3718561"/>
            <a:ext cx="310896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31894" y="3464207"/>
            <a:ext cx="163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LWC (g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63906" y="3479895"/>
            <a:ext cx="163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LWC (g m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5242560"/>
            <a:ext cx="403860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" y="5242560"/>
            <a:ext cx="4038600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9812" y="5103167"/>
            <a:ext cx="158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(UTC)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01812" y="5103166"/>
            <a:ext cx="1588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(UTC)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52600" y="2132282"/>
            <a:ext cx="0" cy="2970884"/>
          </a:xfrm>
          <a:prstGeom prst="line">
            <a:avLst/>
          </a:prstGeom>
          <a:ln w="28575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819400" y="2133600"/>
            <a:ext cx="0" cy="2970884"/>
          </a:xfrm>
          <a:prstGeom prst="line">
            <a:avLst/>
          </a:prstGeom>
          <a:ln w="28575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19800" y="2133600"/>
            <a:ext cx="0" cy="2970884"/>
          </a:xfrm>
          <a:prstGeom prst="line">
            <a:avLst/>
          </a:prstGeom>
          <a:ln w="28575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86600" y="2134918"/>
            <a:ext cx="0" cy="2970884"/>
          </a:xfrm>
          <a:prstGeom prst="line">
            <a:avLst/>
          </a:prstGeom>
          <a:ln w="28575">
            <a:solidFill>
              <a:srgbClr val="00009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165" y="2221468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MOIST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2209800"/>
            <a:ext cx="116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UNSTABLE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22214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DRY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2421" y="2209800"/>
            <a:ext cx="56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DRY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93602" y="2209800"/>
            <a:ext cx="116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UNSTABLE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400" y="22098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MOIST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7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217" y="30081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21506" name="Picture 2" descr="CP20151113_153619_6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00" y="2533616"/>
            <a:ext cx="3046043" cy="3776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r="52083"/>
          <a:stretch/>
        </p:blipFill>
        <p:spPr>
          <a:xfrm>
            <a:off x="1253742" y="2533616"/>
            <a:ext cx="3347161" cy="3776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295400" y="63007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2DSV: 10</a:t>
            </a:r>
            <a:r>
              <a:rPr lang="en-US" dirty="0"/>
              <a:t>–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35590" y="63007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CPI: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  <a:r>
              <a:rPr lang="en-US" dirty="0" smtClean="0"/>
              <a:t>–2500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6" name="Picture 2" descr="OLYMPEX_DOW_RHI_Z_V_ZDR_RHOHV_20151113_1534_153619UTC_az50_Cita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6" b="52770"/>
          <a:stretch/>
        </p:blipFill>
        <p:spPr bwMode="auto">
          <a:xfrm>
            <a:off x="4846100" y="319786"/>
            <a:ext cx="3981734" cy="2041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4800" y="1600200"/>
            <a:ext cx="4132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SPIRAL ASCENT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Temperature: </a:t>
            </a:r>
            <a:r>
              <a:rPr lang="en-US" sz="2000" dirty="0" smtClean="0"/>
              <a:t>–11°C, </a:t>
            </a:r>
            <a:r>
              <a:rPr lang="en-US" sz="2000" dirty="0" smtClean="0">
                <a:latin typeface="Calibri" panose="020F0502020204030204" pitchFamily="34" charset="0"/>
              </a:rPr>
              <a:t>Altitude: 4.5 km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1536 UTC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240570" y="5915799"/>
            <a:ext cx="0" cy="332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48100" y="5867400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239000" y="5943599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3848100" y="5869631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158665" y="356383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4204483" y="1232683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4800" y="4875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79493" y="12192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4370067" y="1170453"/>
            <a:ext cx="118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Height (km)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45169" y="2133600"/>
            <a:ext cx="114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Range (km)</a:t>
            </a:r>
            <a:endParaRPr lang="en-US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3219449" y="4881349"/>
            <a:ext cx="1257301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09800" y="4280824"/>
            <a:ext cx="1142999" cy="611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8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P20151113_154122_1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12" y="2438400"/>
            <a:ext cx="2974776" cy="3812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14356" r="4167"/>
          <a:stretch/>
        </p:blipFill>
        <p:spPr>
          <a:xfrm>
            <a:off x="1752600" y="2473943"/>
            <a:ext cx="3347163" cy="3776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752600" y="6244777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10</a:t>
            </a:r>
            <a:r>
              <a:rPr lang="en-US" dirty="0"/>
              <a:t>–</a:t>
            </a:r>
            <a:r>
              <a:rPr lang="en-US" dirty="0" smtClean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332512" y="6226335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CPI: </a:t>
            </a:r>
            <a:r>
              <a:rPr lang="en-US" dirty="0" smtClean="0">
                <a:latin typeface="Calibri" panose="020F0502020204030204" pitchFamily="34" charset="0"/>
              </a:rPr>
              <a:t>15</a:t>
            </a:r>
            <a:r>
              <a:rPr lang="en-US" dirty="0" smtClean="0"/>
              <a:t>–2500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4800" y="1600200"/>
            <a:ext cx="4132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SPIRAL ASCENT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Temperature: </a:t>
            </a:r>
            <a:r>
              <a:rPr lang="en-US" sz="2000" dirty="0" smtClean="0"/>
              <a:t>–18°C, </a:t>
            </a:r>
            <a:r>
              <a:rPr lang="en-US" sz="2000" dirty="0" smtClean="0">
                <a:latin typeface="Calibri" panose="020F0502020204030204" pitchFamily="34" charset="0"/>
              </a:rPr>
              <a:t>Altitude: 5 km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1541 UTC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07270" y="5915799"/>
            <a:ext cx="0" cy="332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98900" y="5941367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505700" y="5943599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898900" y="5943598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pic>
        <p:nvPicPr>
          <p:cNvPr id="15" name="Picture 2" descr="OLYMPEX_DOW_RHI_Z_V_ZDR_RHOHV_20151113_1534_153619UTC_az50_Cita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6" b="52770"/>
          <a:stretch/>
        </p:blipFill>
        <p:spPr bwMode="auto">
          <a:xfrm>
            <a:off x="4846100" y="319786"/>
            <a:ext cx="3981734" cy="2041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158665" y="356383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4204483" y="1232683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924800" y="4875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379493" y="1143000"/>
            <a:ext cx="9451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370067" y="1170453"/>
            <a:ext cx="118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Height (km)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45169" y="2133600"/>
            <a:ext cx="114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Range (km)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8098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388"/>
            <a:ext cx="9144000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52600" y="1295400"/>
            <a:ext cx="1244820" cy="18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295400"/>
            <a:ext cx="400422" cy="18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19377" y="3733800"/>
            <a:ext cx="2000623" cy="18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733800"/>
            <a:ext cx="2000623" cy="18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74009" y="6019800"/>
            <a:ext cx="2000623" cy="18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19377" y="6013629"/>
            <a:ext cx="2000623" cy="18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-735211" y="2945011"/>
            <a:ext cx="2106373" cy="178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-685362" y="4832534"/>
            <a:ext cx="2106373" cy="178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29000" y="1600200"/>
            <a:ext cx="5105400" cy="2971800"/>
            <a:chOff x="3498266" y="1448341"/>
            <a:chExt cx="5105400" cy="2971800"/>
          </a:xfrm>
        </p:grpSpPr>
        <p:sp>
          <p:nvSpPr>
            <p:cNvPr id="14" name="TextBox 13"/>
            <p:cNvSpPr txBox="1"/>
            <p:nvPr/>
          </p:nvSpPr>
          <p:spPr>
            <a:xfrm>
              <a:off x="3730840" y="1448341"/>
              <a:ext cx="383960" cy="60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Z</a:t>
              </a:r>
              <a:endParaRPr lang="en-US" sz="3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66" y="3818804"/>
              <a:ext cx="714179" cy="60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Z</a:t>
              </a:r>
              <a:r>
                <a:rPr lang="en-US" sz="3200" b="1" baseline="-25000" dirty="0" smtClean="0"/>
                <a:t>DR</a:t>
              </a:r>
              <a:endParaRPr lang="en-US" sz="3200" b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12797" y="3733800"/>
              <a:ext cx="690869" cy="60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Symbol" panose="05050102010706020507" pitchFamily="18" charset="2"/>
                </a:rPr>
                <a:t>r</a:t>
              </a:r>
              <a:r>
                <a:rPr lang="en-US" sz="3200" b="1" baseline="-25000" dirty="0" smtClean="0"/>
                <a:t>hv</a:t>
              </a:r>
              <a:endParaRPr lang="en-US" sz="3200" b="1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20363" y="1448341"/>
              <a:ext cx="430903" cy="60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V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898" y="5977166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</a:t>
            </a:r>
            <a:endParaRPr lang="en-US" sz="2400" b="1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483978" y="5786875"/>
            <a:ext cx="151316" cy="1902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534864" y="3659065"/>
            <a:ext cx="168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Height (km)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33072" y="5939135"/>
            <a:ext cx="163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(km)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1607 UTC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695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1132015_160700_2DS_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13625" r="51889"/>
          <a:stretch/>
        </p:blipFill>
        <p:spPr bwMode="auto">
          <a:xfrm>
            <a:off x="1104900" y="2514600"/>
            <a:ext cx="3313806" cy="3776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P20151113_160730_19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8"/>
          <a:stretch/>
        </p:blipFill>
        <p:spPr bwMode="auto">
          <a:xfrm>
            <a:off x="4648201" y="2514600"/>
            <a:ext cx="3352800" cy="3776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6291072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10</a:t>
            </a:r>
            <a:r>
              <a:rPr lang="en-US" dirty="0"/>
              <a:t>–</a:t>
            </a:r>
            <a:r>
              <a:rPr lang="en-US" dirty="0" smtClean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0" y="62910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CPI: </a:t>
            </a:r>
            <a:r>
              <a:rPr lang="en-US" dirty="0" smtClean="0">
                <a:latin typeface="Calibri" panose="020F0502020204030204" pitchFamily="34" charset="0"/>
              </a:rPr>
              <a:t>15</a:t>
            </a:r>
            <a:r>
              <a:rPr lang="en-US" dirty="0" smtClean="0"/>
              <a:t>–2500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" y="1600200"/>
            <a:ext cx="42291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Calibri" panose="020F0502020204030204" pitchFamily="34" charset="0"/>
              </a:rPr>
              <a:t>SPIRAL DESCENT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Temperature: </a:t>
            </a:r>
            <a:r>
              <a:rPr lang="en-US" sz="2000" dirty="0" smtClean="0"/>
              <a:t>–10°C, </a:t>
            </a:r>
            <a:r>
              <a:rPr lang="en-US" sz="2000" dirty="0" smtClean="0">
                <a:latin typeface="Calibri" panose="020F0502020204030204" pitchFamily="34" charset="0"/>
              </a:rPr>
              <a:t>Altitude: 4.25 km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1607 UTC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316770" y="5915799"/>
            <a:ext cx="0" cy="332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08400" y="5941367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315200" y="5943599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708400" y="5943598"/>
            <a:ext cx="876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sz="1200" b="1" dirty="0"/>
              <a:t>µm</a:t>
            </a:r>
            <a:endParaRPr lang="en-US" sz="1200" dirty="0"/>
          </a:p>
        </p:txBody>
      </p:sp>
      <p:pic>
        <p:nvPicPr>
          <p:cNvPr id="12" name="Picture 2" descr="OLYMPEX_DOW_RHI_Z_V_ZDR_RHOHV_20151113_1604_160730UTC_az62_Cita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9" b="52733"/>
          <a:stretch/>
        </p:blipFill>
        <p:spPr bwMode="auto">
          <a:xfrm>
            <a:off x="4640241" y="219514"/>
            <a:ext cx="4082956" cy="2066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06265" y="280183"/>
            <a:ext cx="12327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4000500" y="1156483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20817" y="4113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</a:t>
            </a:r>
            <a:endParaRPr lang="en-US" sz="32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175510" y="12192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4302169" y="1108031"/>
            <a:ext cx="118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Height (km)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45169" y="2071178"/>
            <a:ext cx="114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Range (km)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1295400" y="3962400"/>
            <a:ext cx="685800" cy="440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723134" y="5029200"/>
            <a:ext cx="685800" cy="440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6" r="52083"/>
          <a:stretch/>
        </p:blipFill>
        <p:spPr>
          <a:xfrm>
            <a:off x="152400" y="2133600"/>
            <a:ext cx="2836577" cy="3200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14356" r="4167"/>
          <a:stretch/>
        </p:blipFill>
        <p:spPr>
          <a:xfrm>
            <a:off x="3124200" y="2133602"/>
            <a:ext cx="2836579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11132015_160700_2DS_V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5" r="51890"/>
          <a:stretch/>
        </p:blipFill>
        <p:spPr bwMode="auto">
          <a:xfrm>
            <a:off x="6107668" y="2133602"/>
            <a:ext cx="2823898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758250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ASCENT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7668" y="1758250"/>
            <a:ext cx="134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 panose="020F0502020204030204" pitchFamily="34" charset="0"/>
              </a:rPr>
              <a:t>DESCENT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err="1" smtClean="0"/>
              <a:t>Particle</a:t>
            </a:r>
            <a:r>
              <a:rPr lang="fr-FR" sz="3200" dirty="0" smtClean="0"/>
              <a:t> Evolution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52400" y="53350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</a:t>
            </a:r>
            <a:r>
              <a:rPr lang="en-US" dirty="0">
                <a:latin typeface="Calibri" panose="020F0502020204030204" pitchFamily="34" charset="0"/>
              </a:rPr>
              <a:t>10</a:t>
            </a:r>
            <a:r>
              <a:rPr lang="en-US" dirty="0"/>
              <a:t>–</a:t>
            </a:r>
            <a:r>
              <a:rPr lang="en-US" dirty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074312" y="1759472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–10°C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04969" y="1758250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</a:rPr>
              <a:t>ASCENT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27948" y="1755939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–18°C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71738" y="1748135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–11°C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057400" y="4920735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99803" y="4876800"/>
            <a:ext cx="104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3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5" y="1338118"/>
            <a:ext cx="3534205" cy="260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606" name="Picture 6" descr="1113NtHVPSVMedianNOZer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426" y="4134392"/>
            <a:ext cx="3556947" cy="258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1113Nt2DSVMedianNOZero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69" y="1338117"/>
            <a:ext cx="3565035" cy="26003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5149" y="1494738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2DS-MEDIUM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2492441" y="1513029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CDP-SMALL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502368" y="4267200"/>
            <a:ext cx="1588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 HVPS-LARGE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err="1" smtClean="0"/>
              <a:t>Ascent</a:t>
            </a:r>
            <a:r>
              <a:rPr lang="fr-FR" sz="3200" dirty="0" smtClean="0"/>
              <a:t> and </a:t>
            </a:r>
            <a:r>
              <a:rPr lang="fr-FR" sz="3200" dirty="0" err="1" smtClean="0"/>
              <a:t>Descent</a:t>
            </a:r>
            <a:r>
              <a:rPr lang="fr-FR" sz="3200" dirty="0" smtClean="0"/>
              <a:t> </a:t>
            </a:r>
            <a:r>
              <a:rPr lang="fr-FR" sz="3200" dirty="0" err="1" smtClean="0"/>
              <a:t>Particle</a:t>
            </a:r>
            <a:r>
              <a:rPr lang="fr-FR" sz="3200" dirty="0" smtClean="0"/>
              <a:t> Concentrations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927587" y="3797691"/>
            <a:ext cx="1232735" cy="88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89683" y="2500875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270445" y="2545130"/>
            <a:ext cx="1929617" cy="88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89987" y="3810000"/>
            <a:ext cx="1232735" cy="88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3975883" y="2552701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7208229" y="2596956"/>
            <a:ext cx="1929617" cy="88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97296" y="6617091"/>
            <a:ext cx="1232735" cy="88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2031609" y="5320275"/>
            <a:ext cx="1929617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5251645" y="5364530"/>
            <a:ext cx="1929617" cy="885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59654" y="2473592"/>
            <a:ext cx="1628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Temperature (°C)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642624" y="2498255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Altitude (m)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83943" y="3657600"/>
            <a:ext cx="184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Concentration (m</a:t>
            </a:r>
            <a:r>
              <a:rPr lang="en-US" sz="1600" b="1" baseline="30000" dirty="0" smtClean="0"/>
              <a:t>-3</a:t>
            </a:r>
            <a:r>
              <a:rPr lang="en-US" sz="1600" b="1" dirty="0" smtClean="0"/>
              <a:t>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045854" y="2473592"/>
            <a:ext cx="1628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Temperature (°C)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605024" y="2498255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Altitude (m)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88788" y="3657600"/>
            <a:ext cx="184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Concentration (m</a:t>
            </a:r>
            <a:r>
              <a:rPr lang="en-US" sz="1600" b="1" baseline="30000" dirty="0" smtClean="0"/>
              <a:t>-3</a:t>
            </a:r>
            <a:r>
              <a:rPr lang="en-US" sz="1600" b="1" dirty="0" smtClean="0"/>
              <a:t>)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2064654" y="5292993"/>
            <a:ext cx="1628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Temperature (°C)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5623824" y="5317656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Altitude (m)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607588" y="6477001"/>
            <a:ext cx="184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Concentration (m</a:t>
            </a:r>
            <a:r>
              <a:rPr lang="en-US" sz="1600" b="1" baseline="30000" dirty="0" smtClean="0"/>
              <a:t>-3</a:t>
            </a:r>
            <a:r>
              <a:rPr lang="en-US" sz="16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3233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1113_MedianLWCKingAscDe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56" y="1400145"/>
            <a:ext cx="5616688" cy="40862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03430" y="1828800"/>
            <a:ext cx="3673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LWC MAX: </a:t>
            </a:r>
            <a:r>
              <a:rPr lang="en-US" sz="3200" b="1" dirty="0" smtClean="0"/>
              <a:t>0.45 g m</a:t>
            </a:r>
            <a:r>
              <a:rPr lang="en-US" sz="3200" b="1" baseline="30000" dirty="0" smtClean="0"/>
              <a:t>-3</a:t>
            </a:r>
            <a:endParaRPr lang="en-US" sz="3200" b="1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err="1" smtClean="0"/>
              <a:t>Ascent</a:t>
            </a:r>
            <a:r>
              <a:rPr lang="fr-FR" sz="3200" dirty="0" smtClean="0"/>
              <a:t> and </a:t>
            </a:r>
            <a:r>
              <a:rPr lang="fr-FR" sz="3200" dirty="0" err="1" smtClean="0"/>
              <a:t>Descent</a:t>
            </a:r>
            <a:r>
              <a:rPr lang="fr-FR" sz="3200" dirty="0" smtClean="0"/>
              <a:t> King Probe LWC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752600" y="1447801"/>
            <a:ext cx="5517909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1113605" y="2959492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72897" y="5233183"/>
            <a:ext cx="4038600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6229350" y="3155863"/>
            <a:ext cx="19812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79011" y="3130461"/>
            <a:ext cx="235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Temperature (°C)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353366" y="3169784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Altitude (m)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55991" y="5100935"/>
            <a:ext cx="163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LWC (g m</a:t>
            </a:r>
            <a:r>
              <a:rPr lang="en-US" sz="2400" b="1" baseline="30000" dirty="0" smtClean="0"/>
              <a:t>-3</a:t>
            </a:r>
            <a:r>
              <a:rPr lang="en-US" sz="2400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623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r="3112" b="53143"/>
          <a:stretch/>
        </p:blipFill>
        <p:spPr>
          <a:xfrm>
            <a:off x="228600" y="685800"/>
            <a:ext cx="7370431" cy="2272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STRATIFORM PRECIPITATION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3048000"/>
            <a:ext cx="8915399" cy="3660577"/>
            <a:chOff x="228600" y="3048000"/>
            <a:chExt cx="8915399" cy="3660577"/>
          </a:xfrm>
        </p:grpSpPr>
        <p:sp>
          <p:nvSpPr>
            <p:cNvPr id="7" name="TextBox 6"/>
            <p:cNvSpPr txBox="1"/>
            <p:nvPr/>
          </p:nvSpPr>
          <p:spPr>
            <a:xfrm>
              <a:off x="6006610" y="4114800"/>
              <a:ext cx="3137389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u="sng" dirty="0" smtClean="0"/>
                <a:t>Locally  enhance:</a:t>
              </a:r>
            </a:p>
            <a:p>
              <a:pPr marL="338138" lvl="1" indent="-9842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Ice particle concentration</a:t>
              </a:r>
            </a:p>
            <a:p>
              <a:pPr marL="338138" lvl="1" indent="-9842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Cloud liquid water</a:t>
              </a: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/>
                <a:t>~0.1–0.2 g m</a:t>
              </a:r>
              <a:r>
                <a:rPr lang="en-US" sz="2000" baseline="30000" dirty="0"/>
                <a:t>-3</a:t>
              </a:r>
            </a:p>
            <a:p>
              <a:pPr marL="338138" lvl="1" indent="-9842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0" t="7947" r="3641" b="10940"/>
            <a:stretch/>
          </p:blipFill>
          <p:spPr>
            <a:xfrm>
              <a:off x="228600" y="3665133"/>
              <a:ext cx="5778009" cy="30404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228600" y="3048000"/>
              <a:ext cx="82296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dirty="0" smtClean="0"/>
                <a:t>GENERATING CELLS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96000" y="6400800"/>
              <a:ext cx="2218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Adapted from </a:t>
              </a:r>
              <a:r>
                <a:rPr lang="en-US" sz="1400" dirty="0" err="1" smtClean="0"/>
                <a:t>Houze</a:t>
              </a:r>
              <a:r>
                <a:rPr lang="en-US" sz="1400" dirty="0" smtClean="0"/>
                <a:t> (2014)</a:t>
              </a:r>
              <a:endParaRPr lang="en-US" sz="1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99031" y="2589330"/>
            <a:ext cx="1156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Houze</a:t>
            </a:r>
            <a:r>
              <a:rPr lang="en-US" sz="1400" dirty="0" smtClean="0"/>
              <a:t> 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403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GENERATING CELLS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173550" cy="5021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227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Generating cells have: </a:t>
            </a:r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LWC max 0.45 g m</a:t>
            </a:r>
            <a:r>
              <a:rPr lang="en-US" baseline="30000" dirty="0" smtClean="0">
                <a:sym typeface="Wingdings" panose="05000000000000000000" pitchFamily="2" charset="2"/>
              </a:rPr>
              <a:t>-3</a:t>
            </a:r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>
                <a:sym typeface="Wingdings" panose="05000000000000000000" pitchFamily="2" charset="2"/>
              </a:rPr>
              <a:t>Supercooled</a:t>
            </a:r>
            <a:r>
              <a:rPr lang="en-US" dirty="0" smtClean="0">
                <a:sym typeface="Wingdings" panose="05000000000000000000" pitchFamily="2" charset="2"/>
              </a:rPr>
              <a:t> liquid water droplets, rimed particles in cells increase Z, decrease </a:t>
            </a:r>
            <a:r>
              <a:rPr lang="en-US" dirty="0"/>
              <a:t>Z</a:t>
            </a:r>
            <a:r>
              <a:rPr lang="en-US" baseline="-25000" dirty="0"/>
              <a:t>DR</a:t>
            </a:r>
            <a:endParaRPr lang="en-US" dirty="0" smtClean="0">
              <a:sym typeface="Wingdings" panose="05000000000000000000" pitchFamily="2" charset="2"/>
            </a:endParaRPr>
          </a:p>
          <a:p>
            <a:pPr marL="79375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Plate-like, columnar, and rimed particles  below cells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12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/>
              <a:t>13 NOVEMBER</a:t>
            </a:r>
          </a:p>
          <a:p>
            <a:r>
              <a:rPr lang="fr-FR" sz="32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767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72" y="2057400"/>
            <a:ext cx="8229600" cy="365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Ice concentration, liquid water content, and particle habit adhered to basic layering of stratiform precipitation mechanisms on 12 November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High concentrations of supercooled liquid water and plate-like crystals in generating cells led to riming in both the turret and fallstreak below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1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FUTURE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Link between ground observations and upper levels, windward and </a:t>
            </a:r>
            <a:r>
              <a:rPr lang="en-US" dirty="0" err="1" smtClean="0"/>
              <a:t>leesides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/>
              <a:buChar char="•"/>
            </a:pPr>
            <a:r>
              <a:rPr lang="en-US" dirty="0" smtClean="0"/>
              <a:t>High resolution aircraft radar data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Study other spiral flight tracks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Ocean vs. land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Warm vs. cold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Pre vs. post-frontal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8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up20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9"/>
          <a:stretch/>
        </p:blipFill>
        <p:spPr bwMode="auto">
          <a:xfrm>
            <a:off x="4722771" y="2590800"/>
            <a:ext cx="4345029" cy="18046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14 people, people smiling, people standing and in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26675" r="7309" b="10779"/>
          <a:stretch/>
        </p:blipFill>
        <p:spPr bwMode="auto">
          <a:xfrm>
            <a:off x="3505200" y="4572000"/>
            <a:ext cx="5392164" cy="21230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t="26502" r="11524"/>
          <a:stretch/>
        </p:blipFill>
        <p:spPr bwMode="auto">
          <a:xfrm>
            <a:off x="152400" y="2349389"/>
            <a:ext cx="2329543" cy="1866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9030" r="10136" b="11327"/>
          <a:stretch/>
        </p:blipFill>
        <p:spPr>
          <a:xfrm>
            <a:off x="381000" y="4395404"/>
            <a:ext cx="2402006" cy="2310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19"/>
          <a:stretch/>
        </p:blipFill>
        <p:spPr bwMode="auto">
          <a:xfrm>
            <a:off x="2590800" y="2349390"/>
            <a:ext cx="1994528" cy="1866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http://www.atmos.washington.edu/~mcmurdie/home_files/shapeimage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1284"/>
          <a:stretch/>
        </p:blipFill>
        <p:spPr bwMode="auto">
          <a:xfrm>
            <a:off x="4800600" y="189184"/>
            <a:ext cx="2172514" cy="20600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atmos.washington.edu/~houze/houze_files/RAHinDYNAMO-cropped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2"/>
          <a:stretch/>
        </p:blipFill>
        <p:spPr bwMode="auto">
          <a:xfrm>
            <a:off x="256089" y="163774"/>
            <a:ext cx="2122164" cy="2085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oger Marchan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 b="14046"/>
          <a:stretch/>
        </p:blipFill>
        <p:spPr bwMode="auto">
          <a:xfrm>
            <a:off x="7102337" y="173900"/>
            <a:ext cx="1877891" cy="2075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rangelarowe.files.wordpress.com/2017/07/cropped-rsz_12016-02-09_211757.jpg?w=268&amp;h=30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"/>
          <a:stretch/>
        </p:blipFill>
        <p:spPr bwMode="auto">
          <a:xfrm>
            <a:off x="2590800" y="173901"/>
            <a:ext cx="2030542" cy="2075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8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Extra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NovLWCCDPTAlt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102"/>
            <a:ext cx="4724400" cy="34370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39" y="3547972"/>
            <a:ext cx="4410076" cy="32084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450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GOAL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0500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Advance knowledge of ice </a:t>
            </a:r>
            <a:r>
              <a:rPr lang="en-US" dirty="0"/>
              <a:t>particle concentrations, particle </a:t>
            </a:r>
            <a:r>
              <a:rPr lang="en-US" dirty="0" smtClean="0"/>
              <a:t>habit, and liquid </a:t>
            </a:r>
            <a:r>
              <a:rPr lang="en-US" dirty="0"/>
              <a:t>water </a:t>
            </a:r>
            <a:r>
              <a:rPr lang="en-US" dirty="0" smtClean="0"/>
              <a:t>content </a:t>
            </a:r>
            <a:r>
              <a:rPr lang="en-US" dirty="0"/>
              <a:t>in relation to </a:t>
            </a:r>
          </a:p>
          <a:p>
            <a:pPr marL="681038"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Basic layered stratiform precipitation</a:t>
            </a:r>
          </a:p>
          <a:p>
            <a:pPr marL="681038"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Generating cells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/>
              <a:t>METHOD</a:t>
            </a:r>
            <a:endParaRPr lang="en-US" sz="5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44196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Use simultaneous</a:t>
            </a:r>
          </a:p>
          <a:p>
            <a:pPr marL="681038"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In-situ aircraft microphysical measurements</a:t>
            </a:r>
          </a:p>
          <a:p>
            <a:pPr marL="681038" lvl="2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Dual-polarization radar data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9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Univ. of North Dakota </a:t>
            </a:r>
            <a:r>
              <a:rPr lang="en-US" i="1" dirty="0" smtClean="0"/>
              <a:t>Citation</a:t>
            </a:r>
            <a:endParaRPr lang="en-US" i="1" dirty="0"/>
          </a:p>
        </p:txBody>
      </p:sp>
      <p:pic>
        <p:nvPicPr>
          <p:cNvPr id="3074" name="Picture 2" descr="http://airborneresearch.atmos.und.edu/images/AirCraftInfoCitation.jpg?v=2015-07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76325"/>
            <a:ext cx="6667500" cy="1514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2743200"/>
            <a:ext cx="3841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“SPIRAL”</a:t>
            </a:r>
            <a:r>
              <a:rPr lang="en-US" sz="2800" dirty="0" smtClean="0"/>
              <a:t> FLIGHT TRACKS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500" y="3581400"/>
            <a:ext cx="4762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Vertical profiles within ground-based radar domain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In-situ data with improved vertical resolution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Microphysical properties at various cloud temperatures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3663" r="57000" b="4416"/>
          <a:stretch/>
        </p:blipFill>
        <p:spPr>
          <a:xfrm>
            <a:off x="838200" y="3348653"/>
            <a:ext cx="274430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678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CITATION MICROPHYSICAL PROBES</a:t>
            </a:r>
            <a:endParaRPr lang="en-US" dirty="0"/>
          </a:p>
        </p:txBody>
      </p:sp>
      <p:pic>
        <p:nvPicPr>
          <p:cNvPr id="6" name="Picture 2" descr="KingProbeSchemat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r="5172"/>
          <a:stretch/>
        </p:blipFill>
        <p:spPr bwMode="auto">
          <a:xfrm>
            <a:off x="986848" y="1148059"/>
            <a:ext cx="3513222" cy="2581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2DS_probe_array figu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4833"/>
          <a:stretch/>
        </p:blipFill>
        <p:spPr bwMode="auto">
          <a:xfrm>
            <a:off x="5181600" y="1148059"/>
            <a:ext cx="2857500" cy="2581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0410" y="4449395"/>
            <a:ext cx="800399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Cloud liquid water content (</a:t>
            </a:r>
            <a:r>
              <a:rPr lang="en-US" sz="2700" b="1" dirty="0" smtClean="0"/>
              <a:t>LWC</a:t>
            </a:r>
            <a:r>
              <a:rPr lang="en-US" sz="2700" dirty="0" smtClean="0"/>
              <a:t>), ice particle concentration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 smtClean="0"/>
              <a:t>Particle imaging and measurements with different scales of resolution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986848" y="3729334"/>
            <a:ext cx="156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King probe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3729335"/>
            <a:ext cx="150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2DS probe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 rot="2093491">
            <a:off x="2160242" y="2539744"/>
            <a:ext cx="9473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33865" y="3362053"/>
            <a:ext cx="947335" cy="177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1122015_194400_2DS_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0" r="50000" b="57031"/>
          <a:stretch/>
        </p:blipFill>
        <p:spPr bwMode="auto">
          <a:xfrm>
            <a:off x="5390851" y="3793866"/>
            <a:ext cx="3659227" cy="12514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P20151112_194409_65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r="4930" b="26316"/>
          <a:stretch/>
        </p:blipFill>
        <p:spPr bwMode="auto">
          <a:xfrm>
            <a:off x="5390851" y="1110547"/>
            <a:ext cx="3659227" cy="1309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5885" r="52807" b="56601"/>
          <a:stretch/>
        </p:blipFill>
        <p:spPr>
          <a:xfrm>
            <a:off x="5390851" y="5270175"/>
            <a:ext cx="3659227" cy="1400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45234" y="259080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SMALL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92663" y="398434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MEDIUM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49443" y="5496580"/>
            <a:ext cx="115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LARGE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27" y="4429780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10–1280 µm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4810" y="5911352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150 </a:t>
            </a:r>
            <a:r>
              <a:rPr lang="en-US" sz="2800" b="1" dirty="0" smtClean="0"/>
              <a:t>µm–1.92 </a:t>
            </a:r>
            <a:r>
              <a:rPr lang="en-US" sz="2800" b="1" dirty="0"/>
              <a:t>cm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05725" y="1447800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15–2500 µm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0291" y="1417295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CPI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27" y="4157990"/>
            <a:ext cx="971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2DSV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5638800"/>
            <a:ext cx="1190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HVPSV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5370" y="2725045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CDP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895627" y="2986655"/>
            <a:ext cx="1569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2–50 µm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80327" y="2819400"/>
            <a:ext cx="3177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Concentrations only</a:t>
            </a:r>
            <a:endParaRPr lang="en-US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191500" y="2029599"/>
            <a:ext cx="0" cy="332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CITATION MICROPHYSICAL PROBES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>
            <a:off x="8066532" y="6490901"/>
            <a:ext cx="173736" cy="0"/>
          </a:xfrm>
          <a:prstGeom prst="line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82874" y="4752201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72638" y="2012034"/>
            <a:ext cx="99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8191500" y="4697189"/>
            <a:ext cx="99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8151694" y="6318244"/>
            <a:ext cx="99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898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1122015_194400_2DS_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0" r="50000" b="57031"/>
          <a:stretch/>
        </p:blipFill>
        <p:spPr bwMode="auto">
          <a:xfrm>
            <a:off x="5390851" y="2971800"/>
            <a:ext cx="3659227" cy="12514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P20151112_194409_65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r="4930" b="26316"/>
          <a:stretch/>
        </p:blipFill>
        <p:spPr bwMode="auto">
          <a:xfrm>
            <a:off x="5390851" y="1433608"/>
            <a:ext cx="3659227" cy="1309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5885" r="52807" b="56601"/>
          <a:stretch/>
        </p:blipFill>
        <p:spPr>
          <a:xfrm>
            <a:off x="5390851" y="4448109"/>
            <a:ext cx="3659227" cy="1400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892663" y="3162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MEDIUM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49443" y="4674514"/>
            <a:ext cx="1158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LARGE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27" y="3607714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10–1280 µm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84810" y="5089286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150 </a:t>
            </a:r>
            <a:r>
              <a:rPr lang="en-US" sz="2800" b="1" dirty="0" smtClean="0"/>
              <a:t>µm–1.92 </a:t>
            </a:r>
            <a:r>
              <a:rPr lang="en-US" sz="2800" b="1" dirty="0"/>
              <a:t>cm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05725" y="1770861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 15–2500 µm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0291" y="1740356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CPI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27" y="3335924"/>
            <a:ext cx="971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2DSV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4816734"/>
            <a:ext cx="1190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HVPSV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191500" y="2352660"/>
            <a:ext cx="0" cy="3326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CITATION MICROPHYSICAL PROBES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6200000">
            <a:off x="8066532" y="5668835"/>
            <a:ext cx="173736" cy="0"/>
          </a:xfrm>
          <a:prstGeom prst="line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8182874" y="3930135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172638" y="2335095"/>
            <a:ext cx="99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8191500" y="3875123"/>
            <a:ext cx="99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8151694" y="5496178"/>
            <a:ext cx="992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400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14391</TotalTime>
  <Words>3327</Words>
  <Application>Microsoft Macintosh PowerPoint</Application>
  <PresentationFormat>On-screen Show (4:3)</PresentationFormat>
  <Paragraphs>557</Paragraphs>
  <Slides>47</Slides>
  <Notes>43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Microphysical Mechanisms in Stratiform Precipitation as Observed in OLYMPEX </vt:lpstr>
      <vt:lpstr>OLYMPEX</vt:lpstr>
      <vt:lpstr>STRATIFORM PRECIPITATION</vt:lpstr>
      <vt:lpstr>STRATIFORM PRECIPITATION</vt:lpstr>
      <vt:lpstr>GOAL</vt:lpstr>
      <vt:lpstr>Univ. of North Dakota Citation</vt:lpstr>
      <vt:lpstr>CITATION MICROPHYSICAL PROBES</vt:lpstr>
      <vt:lpstr>CITATION MICROPHYSICAL PROBES</vt:lpstr>
      <vt:lpstr>CITATION MICROPHYSICAL PROBES</vt:lpstr>
      <vt:lpstr>DUAL-POLARIZATION DOPPLER RADAR</vt:lpstr>
      <vt:lpstr>PowerPoint Presentation</vt:lpstr>
      <vt:lpstr>PowerPoint Presentation</vt:lpstr>
      <vt:lpstr>Pacific Storm of  12–13 NOVEMBER 2015</vt:lpstr>
      <vt:lpstr>12 NOVEMBER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 NOVEMBER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GENERATING CELLS</vt:lpstr>
      <vt:lpstr>PowerPoint Presentation</vt:lpstr>
      <vt:lpstr>PowerPoint Presentation</vt:lpstr>
      <vt:lpstr>FUTURE ANALYSIS</vt:lpstr>
      <vt:lpstr>PowerPoint Presentation</vt:lpstr>
      <vt:lpstr>THANK YOU! QUESTIONS?</vt:lpstr>
      <vt:lpstr>Extra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</dc:title>
  <dc:creator>Megan Chaplin</dc:creator>
  <cp:lastModifiedBy>Robert Houze</cp:lastModifiedBy>
  <cp:revision>229</cp:revision>
  <dcterms:created xsi:type="dcterms:W3CDTF">2017-07-10T22:22:17Z</dcterms:created>
  <dcterms:modified xsi:type="dcterms:W3CDTF">2017-08-24T03:14:36Z</dcterms:modified>
</cp:coreProperties>
</file>