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70" r:id="rId2"/>
    <p:sldId id="392" r:id="rId3"/>
    <p:sldId id="381" r:id="rId4"/>
    <p:sldId id="371" r:id="rId5"/>
    <p:sldId id="384" r:id="rId6"/>
    <p:sldId id="387" r:id="rId7"/>
    <p:sldId id="388" r:id="rId8"/>
    <p:sldId id="389" r:id="rId9"/>
    <p:sldId id="365" r:id="rId10"/>
    <p:sldId id="320" r:id="rId11"/>
    <p:sldId id="393" r:id="rId12"/>
    <p:sldId id="366" r:id="rId13"/>
    <p:sldId id="355" r:id="rId14"/>
    <p:sldId id="356" r:id="rId15"/>
    <p:sldId id="390" r:id="rId16"/>
    <p:sldId id="394" r:id="rId17"/>
    <p:sldId id="378" r:id="rId18"/>
    <p:sldId id="391" r:id="rId19"/>
    <p:sldId id="363" r:id="rId20"/>
    <p:sldId id="379" r:id="rId21"/>
    <p:sldId id="360" r:id="rId22"/>
    <p:sldId id="361" r:id="rId23"/>
    <p:sldId id="318" r:id="rId24"/>
    <p:sldId id="354"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ert Houze" initials="R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39DEC"/>
    <a:srgbClr val="7830FF"/>
    <a:srgbClr val="1E2DFF"/>
    <a:srgbClr val="000000"/>
    <a:srgbClr val="8ED1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horzBarState="maximized">
    <p:restoredLeft sz="14311" autoAdjust="0"/>
    <p:restoredTop sz="85649" autoAdjust="0"/>
  </p:normalViewPr>
  <p:slideViewPr>
    <p:cSldViewPr snapToGrid="0">
      <p:cViewPr>
        <p:scale>
          <a:sx n="100" d="100"/>
          <a:sy n="100" d="100"/>
        </p:scale>
        <p:origin x="-824" y="-2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commentAuthors" Target="commentAuthors.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12-11T14:48:41.437" idx="2">
    <p:pos x="10" y="10"/>
    <p:text>Necessary for what?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404EB4-3094-4B47-9384-7375CC0B43DC}" type="datetimeFigureOut">
              <a:rPr lang="en-US" smtClean="0"/>
              <a:t>7/21/17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2254DC-1658-B34A-905D-F72CFE518D03}" type="slidenum">
              <a:rPr lang="en-US" smtClean="0"/>
              <a:t>‹#›</a:t>
            </a:fld>
            <a:endParaRPr lang="en-US"/>
          </a:p>
        </p:txBody>
      </p:sp>
    </p:spTree>
    <p:extLst>
      <p:ext uri="{BB962C8B-B14F-4D97-AF65-F5344CB8AC3E}">
        <p14:creationId xmlns:p14="http://schemas.microsoft.com/office/powerpoint/2010/main" val="35635280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2254DC-1658-B34A-905D-F72CFE518D03}" type="slidenum">
              <a:rPr lang="en-US" smtClean="0"/>
              <a:t>9</a:t>
            </a:fld>
            <a:endParaRPr lang="en-US"/>
          </a:p>
        </p:txBody>
      </p:sp>
    </p:spTree>
    <p:extLst>
      <p:ext uri="{BB962C8B-B14F-4D97-AF65-F5344CB8AC3E}">
        <p14:creationId xmlns:p14="http://schemas.microsoft.com/office/powerpoint/2010/main" val="2153909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92254DC-1658-B34A-905D-F72CFE518D03}" type="slidenum">
              <a:rPr lang="en-US" smtClean="0"/>
              <a:t>10</a:t>
            </a:fld>
            <a:endParaRPr lang="en-US"/>
          </a:p>
        </p:txBody>
      </p:sp>
    </p:spTree>
    <p:extLst>
      <p:ext uri="{BB962C8B-B14F-4D97-AF65-F5344CB8AC3E}">
        <p14:creationId xmlns:p14="http://schemas.microsoft.com/office/powerpoint/2010/main" val="3461478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2254DC-1658-B34A-905D-F72CFE518D03}" type="slidenum">
              <a:rPr lang="en-US" smtClean="0"/>
              <a:t>14</a:t>
            </a:fld>
            <a:endParaRPr lang="en-US"/>
          </a:p>
        </p:txBody>
      </p:sp>
    </p:spTree>
    <p:extLst>
      <p:ext uri="{BB962C8B-B14F-4D97-AF65-F5344CB8AC3E}">
        <p14:creationId xmlns:p14="http://schemas.microsoft.com/office/powerpoint/2010/main" val="1669097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2254DC-1658-B34A-905D-F72CFE518D03}" type="slidenum">
              <a:rPr lang="en-US" smtClean="0"/>
              <a:t>15</a:t>
            </a:fld>
            <a:endParaRPr lang="en-US"/>
          </a:p>
        </p:txBody>
      </p:sp>
    </p:spTree>
    <p:extLst>
      <p:ext uri="{BB962C8B-B14F-4D97-AF65-F5344CB8AC3E}">
        <p14:creationId xmlns:p14="http://schemas.microsoft.com/office/powerpoint/2010/main" val="1669097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2254DC-1658-B34A-905D-F72CFE518D03}" type="slidenum">
              <a:rPr lang="en-US" smtClean="0"/>
              <a:t>16</a:t>
            </a:fld>
            <a:endParaRPr lang="en-US"/>
          </a:p>
        </p:txBody>
      </p:sp>
    </p:spTree>
    <p:extLst>
      <p:ext uri="{BB962C8B-B14F-4D97-AF65-F5344CB8AC3E}">
        <p14:creationId xmlns:p14="http://schemas.microsoft.com/office/powerpoint/2010/main" val="1669097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RHI:</a:t>
            </a:r>
            <a:r>
              <a:rPr lang="en-US" baseline="0" dirty="0" smtClean="0"/>
              <a:t> Combined NPOL-DOW RHI images of reflectivity (</a:t>
            </a:r>
            <a:r>
              <a:rPr lang="en-US" baseline="0" dirty="0" err="1" smtClean="0"/>
              <a:t>a,c,e,g</a:t>
            </a:r>
            <a:r>
              <a:rPr lang="en-US" baseline="0" dirty="0" smtClean="0"/>
              <a:t>) and radial velocity (</a:t>
            </a:r>
            <a:r>
              <a:rPr lang="en-US" baseline="0" dirty="0" err="1" smtClean="0"/>
              <a:t>b,d,f,h</a:t>
            </a:r>
            <a:r>
              <a:rPr lang="en-US" baseline="0" dirty="0" smtClean="0"/>
              <a:t>) for (a-b) 12-Nov 21:52 UTC, (c-d) 13-Nov 06:52 UTC, (e-f) 13-Nov 11:52 UTC, and (g-h) 13-Nov 12:52 UTC. The NPOL RHI is the 52 degree azimuth and the DOW RHI is the 58.4 degree azimuth. </a:t>
            </a:r>
            <a:endParaRPr lang="en-US" dirty="0"/>
          </a:p>
        </p:txBody>
      </p:sp>
      <p:sp>
        <p:nvSpPr>
          <p:cNvPr id="4" name="Slide Number Placeholder 3"/>
          <p:cNvSpPr>
            <a:spLocks noGrp="1"/>
          </p:cNvSpPr>
          <p:nvPr>
            <p:ph type="sldNum" sz="quarter" idx="10"/>
          </p:nvPr>
        </p:nvSpPr>
        <p:spPr/>
        <p:txBody>
          <a:bodyPr/>
          <a:lstStyle/>
          <a:p>
            <a:fld id="{592254DC-1658-B34A-905D-F72CFE518D03}" type="slidenum">
              <a:rPr lang="en-US" smtClean="0"/>
              <a:t>17</a:t>
            </a:fld>
            <a:endParaRPr lang="en-US"/>
          </a:p>
        </p:txBody>
      </p:sp>
    </p:spTree>
    <p:extLst>
      <p:ext uri="{BB962C8B-B14F-4D97-AF65-F5344CB8AC3E}">
        <p14:creationId xmlns:p14="http://schemas.microsoft.com/office/powerpoint/2010/main" val="1752538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RHI:</a:t>
            </a:r>
            <a:r>
              <a:rPr lang="en-US" baseline="0" dirty="0" smtClean="0"/>
              <a:t> Combined NPOL-DOW RHI images of reflectivity (</a:t>
            </a:r>
            <a:r>
              <a:rPr lang="en-US" baseline="0" dirty="0" err="1" smtClean="0"/>
              <a:t>a,c,e,g</a:t>
            </a:r>
            <a:r>
              <a:rPr lang="en-US" baseline="0" dirty="0" smtClean="0"/>
              <a:t>) and radial velocity (</a:t>
            </a:r>
            <a:r>
              <a:rPr lang="en-US" baseline="0" dirty="0" err="1" smtClean="0"/>
              <a:t>b,d,f,h</a:t>
            </a:r>
            <a:r>
              <a:rPr lang="en-US" baseline="0" dirty="0" smtClean="0"/>
              <a:t>) for (a-b) 12-Nov 21:52 UTC, (c-d) 13-Nov 06:52 UTC, (e-f) 13-Nov 11:52 UTC, and (g-h) 13-Nov 12:52 UTC. The NPOL RHI is the 52 degree azimuth and the DOW RHI is the 58.4 degree azimuth. </a:t>
            </a:r>
            <a:endParaRPr lang="en-US" dirty="0"/>
          </a:p>
        </p:txBody>
      </p:sp>
      <p:sp>
        <p:nvSpPr>
          <p:cNvPr id="4" name="Slide Number Placeholder 3"/>
          <p:cNvSpPr>
            <a:spLocks noGrp="1"/>
          </p:cNvSpPr>
          <p:nvPr>
            <p:ph type="sldNum" sz="quarter" idx="10"/>
          </p:nvPr>
        </p:nvSpPr>
        <p:spPr/>
        <p:txBody>
          <a:bodyPr/>
          <a:lstStyle/>
          <a:p>
            <a:fld id="{592254DC-1658-B34A-905D-F72CFE518D03}" type="slidenum">
              <a:rPr lang="en-US" smtClean="0"/>
              <a:t>20</a:t>
            </a:fld>
            <a:endParaRPr lang="en-US"/>
          </a:p>
        </p:txBody>
      </p:sp>
    </p:spTree>
    <p:extLst>
      <p:ext uri="{BB962C8B-B14F-4D97-AF65-F5344CB8AC3E}">
        <p14:creationId xmlns:p14="http://schemas.microsoft.com/office/powerpoint/2010/main" val="1752538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18529-E9BF-D64B-8E75-D9DB870689AD}" type="slidenum">
              <a:rPr lang="en-US" smtClean="0"/>
              <a:t>21</a:t>
            </a:fld>
            <a:endParaRPr lang="en-US"/>
          </a:p>
        </p:txBody>
      </p:sp>
    </p:spTree>
    <p:extLst>
      <p:ext uri="{BB962C8B-B14F-4D97-AF65-F5344CB8AC3E}">
        <p14:creationId xmlns:p14="http://schemas.microsoft.com/office/powerpoint/2010/main" val="2982954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18529-E9BF-D64B-8E75-D9DB870689AD}" type="slidenum">
              <a:rPr lang="en-US" smtClean="0"/>
              <a:t>22</a:t>
            </a:fld>
            <a:endParaRPr lang="en-US"/>
          </a:p>
        </p:txBody>
      </p:sp>
    </p:spTree>
    <p:extLst>
      <p:ext uri="{BB962C8B-B14F-4D97-AF65-F5344CB8AC3E}">
        <p14:creationId xmlns:p14="http://schemas.microsoft.com/office/powerpoint/2010/main" val="2982954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660F3F-7560-0043-A983-EE4F9C2EBA87}" type="datetimeFigureOut">
              <a:rPr lang="en-US" smtClean="0"/>
              <a:t>7/21/17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A8F16-F63A-5D49-AD9D-E4303014F2F2}" type="slidenum">
              <a:rPr lang="en-US" smtClean="0"/>
              <a:t>‹#›</a:t>
            </a:fld>
            <a:endParaRPr lang="en-US"/>
          </a:p>
        </p:txBody>
      </p:sp>
    </p:spTree>
    <p:extLst>
      <p:ext uri="{BB962C8B-B14F-4D97-AF65-F5344CB8AC3E}">
        <p14:creationId xmlns:p14="http://schemas.microsoft.com/office/powerpoint/2010/main" val="3266683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60F3F-7560-0043-A983-EE4F9C2EBA87}" type="datetimeFigureOut">
              <a:rPr lang="en-US" smtClean="0"/>
              <a:t>7/21/17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A8F16-F63A-5D49-AD9D-E4303014F2F2}" type="slidenum">
              <a:rPr lang="en-US" smtClean="0"/>
              <a:t>‹#›</a:t>
            </a:fld>
            <a:endParaRPr lang="en-US"/>
          </a:p>
        </p:txBody>
      </p:sp>
    </p:spTree>
    <p:extLst>
      <p:ext uri="{BB962C8B-B14F-4D97-AF65-F5344CB8AC3E}">
        <p14:creationId xmlns:p14="http://schemas.microsoft.com/office/powerpoint/2010/main" val="3849187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60F3F-7560-0043-A983-EE4F9C2EBA87}" type="datetimeFigureOut">
              <a:rPr lang="en-US" smtClean="0"/>
              <a:t>7/21/17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A8F16-F63A-5D49-AD9D-E4303014F2F2}" type="slidenum">
              <a:rPr lang="en-US" smtClean="0"/>
              <a:t>‹#›</a:t>
            </a:fld>
            <a:endParaRPr lang="en-US"/>
          </a:p>
        </p:txBody>
      </p:sp>
    </p:spTree>
    <p:extLst>
      <p:ext uri="{BB962C8B-B14F-4D97-AF65-F5344CB8AC3E}">
        <p14:creationId xmlns:p14="http://schemas.microsoft.com/office/powerpoint/2010/main" val="231650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60F3F-7560-0043-A983-EE4F9C2EBA87}" type="datetimeFigureOut">
              <a:rPr lang="en-US" smtClean="0"/>
              <a:t>7/21/17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A8F16-F63A-5D49-AD9D-E4303014F2F2}" type="slidenum">
              <a:rPr lang="en-US" smtClean="0"/>
              <a:t>‹#›</a:t>
            </a:fld>
            <a:endParaRPr lang="en-US"/>
          </a:p>
        </p:txBody>
      </p:sp>
    </p:spTree>
    <p:extLst>
      <p:ext uri="{BB962C8B-B14F-4D97-AF65-F5344CB8AC3E}">
        <p14:creationId xmlns:p14="http://schemas.microsoft.com/office/powerpoint/2010/main" val="33106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660F3F-7560-0043-A983-EE4F9C2EBA87}" type="datetimeFigureOut">
              <a:rPr lang="en-US" smtClean="0"/>
              <a:t>7/21/17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A8F16-F63A-5D49-AD9D-E4303014F2F2}" type="slidenum">
              <a:rPr lang="en-US" smtClean="0"/>
              <a:t>‹#›</a:t>
            </a:fld>
            <a:endParaRPr lang="en-US"/>
          </a:p>
        </p:txBody>
      </p:sp>
    </p:spTree>
    <p:extLst>
      <p:ext uri="{BB962C8B-B14F-4D97-AF65-F5344CB8AC3E}">
        <p14:creationId xmlns:p14="http://schemas.microsoft.com/office/powerpoint/2010/main" val="4290440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660F3F-7560-0043-A983-EE4F9C2EBA87}" type="datetimeFigureOut">
              <a:rPr lang="en-US" smtClean="0"/>
              <a:t>7/21/17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A8F16-F63A-5D49-AD9D-E4303014F2F2}" type="slidenum">
              <a:rPr lang="en-US" smtClean="0"/>
              <a:t>‹#›</a:t>
            </a:fld>
            <a:endParaRPr lang="en-US"/>
          </a:p>
        </p:txBody>
      </p:sp>
    </p:spTree>
    <p:extLst>
      <p:ext uri="{BB962C8B-B14F-4D97-AF65-F5344CB8AC3E}">
        <p14:creationId xmlns:p14="http://schemas.microsoft.com/office/powerpoint/2010/main" val="335992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660F3F-7560-0043-A983-EE4F9C2EBA87}" type="datetimeFigureOut">
              <a:rPr lang="en-US" smtClean="0"/>
              <a:t>7/21/17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A8F16-F63A-5D49-AD9D-E4303014F2F2}" type="slidenum">
              <a:rPr lang="en-US" smtClean="0"/>
              <a:t>‹#›</a:t>
            </a:fld>
            <a:endParaRPr lang="en-US"/>
          </a:p>
        </p:txBody>
      </p:sp>
    </p:spTree>
    <p:extLst>
      <p:ext uri="{BB962C8B-B14F-4D97-AF65-F5344CB8AC3E}">
        <p14:creationId xmlns:p14="http://schemas.microsoft.com/office/powerpoint/2010/main" val="354028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660F3F-7560-0043-A983-EE4F9C2EBA87}" type="datetimeFigureOut">
              <a:rPr lang="en-US" smtClean="0"/>
              <a:t>7/21/17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A8F16-F63A-5D49-AD9D-E4303014F2F2}" type="slidenum">
              <a:rPr lang="en-US" smtClean="0"/>
              <a:t>‹#›</a:t>
            </a:fld>
            <a:endParaRPr lang="en-US"/>
          </a:p>
        </p:txBody>
      </p:sp>
    </p:spTree>
    <p:extLst>
      <p:ext uri="{BB962C8B-B14F-4D97-AF65-F5344CB8AC3E}">
        <p14:creationId xmlns:p14="http://schemas.microsoft.com/office/powerpoint/2010/main" val="2266037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660F3F-7560-0043-A983-EE4F9C2EBA87}" type="datetimeFigureOut">
              <a:rPr lang="en-US" smtClean="0"/>
              <a:t>7/21/17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A8F16-F63A-5D49-AD9D-E4303014F2F2}" type="slidenum">
              <a:rPr lang="en-US" smtClean="0"/>
              <a:t>‹#›</a:t>
            </a:fld>
            <a:endParaRPr lang="en-US"/>
          </a:p>
        </p:txBody>
      </p:sp>
    </p:spTree>
    <p:extLst>
      <p:ext uri="{BB962C8B-B14F-4D97-AF65-F5344CB8AC3E}">
        <p14:creationId xmlns:p14="http://schemas.microsoft.com/office/powerpoint/2010/main" val="3702102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60F3F-7560-0043-A983-EE4F9C2EBA87}" type="datetimeFigureOut">
              <a:rPr lang="en-US" smtClean="0"/>
              <a:t>7/21/17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A8F16-F63A-5D49-AD9D-E4303014F2F2}" type="slidenum">
              <a:rPr lang="en-US" smtClean="0"/>
              <a:t>‹#›</a:t>
            </a:fld>
            <a:endParaRPr lang="en-US"/>
          </a:p>
        </p:txBody>
      </p:sp>
    </p:spTree>
    <p:extLst>
      <p:ext uri="{BB962C8B-B14F-4D97-AF65-F5344CB8AC3E}">
        <p14:creationId xmlns:p14="http://schemas.microsoft.com/office/powerpoint/2010/main" val="2897364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60F3F-7560-0043-A983-EE4F9C2EBA87}" type="datetimeFigureOut">
              <a:rPr lang="en-US" smtClean="0"/>
              <a:t>7/21/17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A8F16-F63A-5D49-AD9D-E4303014F2F2}" type="slidenum">
              <a:rPr lang="en-US" smtClean="0"/>
              <a:t>‹#›</a:t>
            </a:fld>
            <a:endParaRPr lang="en-US"/>
          </a:p>
        </p:txBody>
      </p:sp>
    </p:spTree>
    <p:extLst>
      <p:ext uri="{BB962C8B-B14F-4D97-AF65-F5344CB8AC3E}">
        <p14:creationId xmlns:p14="http://schemas.microsoft.com/office/powerpoint/2010/main" val="26695101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60F3F-7560-0043-A983-EE4F9C2EBA87}" type="datetimeFigureOut">
              <a:rPr lang="en-US" smtClean="0"/>
              <a:t>7/21/17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A8F16-F63A-5D49-AD9D-E4303014F2F2}" type="slidenum">
              <a:rPr lang="en-US" smtClean="0"/>
              <a:t>‹#›</a:t>
            </a:fld>
            <a:endParaRPr lang="en-US"/>
          </a:p>
        </p:txBody>
      </p:sp>
    </p:spTree>
    <p:extLst>
      <p:ext uri="{BB962C8B-B14F-4D97-AF65-F5344CB8AC3E}">
        <p14:creationId xmlns:p14="http://schemas.microsoft.com/office/powerpoint/2010/main" val="176928767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gi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38.gi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38299"/>
            <a:ext cx="9143999" cy="1885951"/>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Orographic Effects on Precipitation as observed during The Olympic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Mountains Experiment (OLYMPEX</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Subtitle 2"/>
          <p:cNvSpPr>
            <a:spLocks noGrp="1"/>
          </p:cNvSpPr>
          <p:nvPr>
            <p:ph type="subTitle" idx="1"/>
          </p:nvPr>
        </p:nvSpPr>
        <p:spPr>
          <a:xfrm>
            <a:off x="230853" y="3492500"/>
            <a:ext cx="8682295" cy="1222375"/>
          </a:xfrm>
        </p:spPr>
        <p:txBody>
          <a:bodyPr>
            <a:normAutofit fontScale="77500" lnSpcReduction="20000"/>
          </a:bodyPr>
          <a:lstStyle/>
          <a:p>
            <a:r>
              <a:rPr lang="en-US" sz="3400" dirty="0" smtClean="0"/>
              <a:t>Lynn McMurdie, Robert A. </a:t>
            </a:r>
            <a:r>
              <a:rPr lang="en-US" sz="3400" dirty="0" err="1" smtClean="0"/>
              <a:t>Houze</a:t>
            </a:r>
            <a:r>
              <a:rPr lang="en-US" sz="3400" dirty="0" smtClean="0"/>
              <a:t>, Jr., and Joseph </a:t>
            </a:r>
            <a:r>
              <a:rPr lang="en-US" sz="3400" dirty="0" err="1" smtClean="0"/>
              <a:t>Zagrodnik</a:t>
            </a:r>
            <a:endParaRPr lang="en-US" sz="3400" dirty="0" smtClean="0"/>
          </a:p>
          <a:p>
            <a:r>
              <a:rPr lang="en-US" sz="2400" dirty="0" smtClean="0">
                <a:ln>
                  <a:solidFill>
                    <a:srgbClr val="1E2DFF"/>
                  </a:solidFill>
                </a:ln>
              </a:rPr>
              <a:t> </a:t>
            </a:r>
            <a:r>
              <a:rPr lang="en-US" sz="3300" b="1" dirty="0" smtClean="0">
                <a:ln w="17780" cmpd="sng">
                  <a:solidFill>
                    <a:srgbClr val="7830FF"/>
                  </a:solidFill>
                  <a:prstDash val="solid"/>
                  <a:miter lim="800000"/>
                </a:ln>
                <a:solidFill>
                  <a:srgbClr val="FFFF00"/>
                </a:solidFill>
                <a:effectLst>
                  <a:outerShdw blurRad="55000" dist="50800" dir="5400000" algn="tl">
                    <a:srgbClr val="000000">
                      <a:alpha val="33000"/>
                    </a:srgbClr>
                  </a:outerShdw>
                </a:effectLst>
              </a:rPr>
              <a:t>University of </a:t>
            </a:r>
            <a:r>
              <a:rPr lang="en-US" sz="3300" b="1" dirty="0" smtClean="0">
                <a:ln w="17780" cmpd="sng">
                  <a:solidFill>
                    <a:srgbClr val="7830FF"/>
                  </a:solidFill>
                  <a:prstDash val="solid"/>
                  <a:miter lim="800000"/>
                </a:ln>
                <a:solidFill>
                  <a:srgbClr val="FFFF00"/>
                </a:solidFill>
                <a:effectLst>
                  <a:outerShdw blurRad="55000" dist="50800" dir="5400000" algn="tl">
                    <a:srgbClr val="000000">
                      <a:alpha val="33000"/>
                    </a:srgbClr>
                  </a:outerShdw>
                </a:effectLst>
              </a:rPr>
              <a:t>Washington</a:t>
            </a:r>
          </a:p>
          <a:p>
            <a:r>
              <a:rPr lang="en-US" sz="2400" dirty="0" smtClean="0"/>
              <a:t>(with input from S. </a:t>
            </a:r>
            <a:r>
              <a:rPr lang="en-US" sz="2400" dirty="0" err="1" smtClean="0"/>
              <a:t>Brodzik</a:t>
            </a:r>
            <a:r>
              <a:rPr lang="en-US" sz="2400" dirty="0" smtClean="0"/>
              <a:t>, T. </a:t>
            </a:r>
            <a:r>
              <a:rPr lang="en-US" sz="2400" dirty="0" err="1" smtClean="0"/>
              <a:t>Schuldt</a:t>
            </a:r>
            <a:r>
              <a:rPr lang="en-US" sz="2400" dirty="0" smtClean="0"/>
              <a:t> and A. Rowe)</a:t>
            </a:r>
            <a:endParaRPr lang="en-US" sz="2400" dirty="0" smtClean="0"/>
          </a:p>
        </p:txBody>
      </p:sp>
      <p:grpSp>
        <p:nvGrpSpPr>
          <p:cNvPr id="4" name="Group 3"/>
          <p:cNvGrpSpPr/>
          <p:nvPr/>
        </p:nvGrpSpPr>
        <p:grpSpPr>
          <a:xfrm>
            <a:off x="230853" y="212955"/>
            <a:ext cx="8682295" cy="1271930"/>
            <a:chOff x="17575214" y="4292600"/>
            <a:chExt cx="15885861" cy="2327231"/>
          </a:xfrm>
        </p:grpSpPr>
        <p:pic>
          <p:nvPicPr>
            <p:cNvPr id="5" name="Picture 4" descr="IMG_9980 copy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0069" y="4292600"/>
              <a:ext cx="3483879" cy="2327230"/>
            </a:xfrm>
            <a:prstGeom prst="rect">
              <a:avLst/>
            </a:prstGeom>
            <a:ln>
              <a:noFill/>
            </a:ln>
          </p:spPr>
        </p:pic>
        <p:pic>
          <p:nvPicPr>
            <p:cNvPr id="6" name="Picture 5" descr="20151130_NPOL_night copy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6740" y="4292602"/>
              <a:ext cx="3494335" cy="2327228"/>
            </a:xfrm>
            <a:prstGeom prst="rect">
              <a:avLst/>
            </a:prstGeom>
            <a:ln>
              <a:noFill/>
            </a:ln>
          </p:spPr>
        </p:pic>
        <p:pic>
          <p:nvPicPr>
            <p:cNvPr id="7" name="Picture 6" descr="wynoochee_Nov15_pic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75214" y="4292603"/>
              <a:ext cx="3504863" cy="2327228"/>
            </a:xfrm>
            <a:prstGeom prst="rect">
              <a:avLst/>
            </a:prstGeom>
            <a:ln>
              <a:noFill/>
            </a:ln>
          </p:spPr>
        </p:pic>
        <p:pic>
          <p:nvPicPr>
            <p:cNvPr id="8" name="Picture 7" descr="citation_at_PAE cop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81148" y="4292600"/>
              <a:ext cx="3694015" cy="2327230"/>
            </a:xfrm>
            <a:prstGeom prst="rect">
              <a:avLst/>
            </a:prstGeom>
            <a:ln>
              <a:noFill/>
            </a:ln>
          </p:spPr>
        </p:pic>
        <p:pic>
          <p:nvPicPr>
            <p:cNvPr id="9" name="Picture 8" descr="IMG_2689 copy 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52263" y="4292600"/>
              <a:ext cx="1744177" cy="2327230"/>
            </a:xfrm>
            <a:prstGeom prst="rect">
              <a:avLst/>
            </a:prstGeom>
            <a:ln>
              <a:noFill/>
            </a:ln>
          </p:spPr>
        </p:pic>
      </p:grpSp>
      <p:pic>
        <p:nvPicPr>
          <p:cNvPr id="10" name="Picture 9" descr="logo_image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4010" y="4793648"/>
            <a:ext cx="2095981" cy="1776909"/>
          </a:xfrm>
          <a:prstGeom prst="rect">
            <a:avLst/>
          </a:prstGeom>
        </p:spPr>
      </p:pic>
      <p:sp>
        <p:nvSpPr>
          <p:cNvPr id="11" name="TextBox 10"/>
          <p:cNvSpPr txBox="1"/>
          <p:nvPr/>
        </p:nvSpPr>
        <p:spPr>
          <a:xfrm>
            <a:off x="167353" y="6379091"/>
            <a:ext cx="3274347" cy="369332"/>
          </a:xfrm>
          <a:prstGeom prst="rect">
            <a:avLst/>
          </a:prstGeom>
          <a:noFill/>
        </p:spPr>
        <p:txBody>
          <a:bodyPr wrap="square" rtlCol="0">
            <a:spAutoFit/>
          </a:bodyPr>
          <a:lstStyle/>
          <a:p>
            <a:r>
              <a:rPr lang="en-US" dirty="0" smtClean="0"/>
              <a:t>AMS </a:t>
            </a:r>
            <a:r>
              <a:rPr lang="en-US" dirty="0" smtClean="0"/>
              <a:t>San Diego, 27 July </a:t>
            </a:r>
            <a:r>
              <a:rPr lang="en-US" dirty="0" smtClean="0"/>
              <a:t>2017</a:t>
            </a:r>
            <a:endParaRPr lang="en-US" dirty="0"/>
          </a:p>
        </p:txBody>
      </p:sp>
      <p:sp>
        <p:nvSpPr>
          <p:cNvPr id="12" name="TextBox 11"/>
          <p:cNvSpPr txBox="1"/>
          <p:nvPr/>
        </p:nvSpPr>
        <p:spPr>
          <a:xfrm>
            <a:off x="5130799" y="6391791"/>
            <a:ext cx="4013201" cy="369332"/>
          </a:xfrm>
          <a:prstGeom prst="rect">
            <a:avLst/>
          </a:prstGeom>
          <a:noFill/>
        </p:spPr>
        <p:txBody>
          <a:bodyPr wrap="square" rtlCol="0">
            <a:spAutoFit/>
          </a:bodyPr>
          <a:lstStyle/>
          <a:p>
            <a:r>
              <a:rPr lang="en-US" dirty="0" err="1" smtClean="0"/>
              <a:t>Houze</a:t>
            </a:r>
            <a:r>
              <a:rPr lang="en-US" dirty="0" smtClean="0"/>
              <a:t> et al. 2017, </a:t>
            </a:r>
            <a:r>
              <a:rPr lang="en-US" dirty="0" err="1" smtClean="0"/>
              <a:t>Zagrodnik</a:t>
            </a:r>
            <a:r>
              <a:rPr lang="en-US" dirty="0" smtClean="0"/>
              <a:t> </a:t>
            </a:r>
            <a:r>
              <a:rPr lang="en-US" dirty="0" smtClean="0"/>
              <a:t>et al</a:t>
            </a:r>
            <a:r>
              <a:rPr lang="en-US" dirty="0" smtClean="0"/>
              <a:t>. 2017</a:t>
            </a:r>
            <a:endParaRPr lang="en-US" dirty="0"/>
          </a:p>
        </p:txBody>
      </p:sp>
    </p:spTree>
    <p:extLst>
      <p:ext uri="{BB962C8B-B14F-4D97-AF65-F5344CB8AC3E}">
        <p14:creationId xmlns:p14="http://schemas.microsoft.com/office/powerpoint/2010/main" val="4806639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a:spLocks noGrp="1"/>
          </p:cNvSpPr>
          <p:nvPr>
            <p:ph type="title"/>
          </p:nvPr>
        </p:nvSpPr>
        <p:spPr>
          <a:xfrm>
            <a:off x="457200" y="274638"/>
            <a:ext cx="8229600" cy="1143000"/>
          </a:xfrm>
        </p:spPr>
        <p:txBody>
          <a:bodyPr>
            <a:normAutofit fontScale="90000"/>
          </a:bodyPr>
          <a:lstStyle/>
          <a:p>
            <a:r>
              <a:rPr lang="en-US" dirty="0" err="1" smtClean="0">
                <a:solidFill>
                  <a:srgbClr val="9DF131"/>
                </a:solidFill>
              </a:rPr>
              <a:t>Dropsize</a:t>
            </a:r>
            <a:r>
              <a:rPr lang="en-US" dirty="0" smtClean="0">
                <a:solidFill>
                  <a:srgbClr val="9DF131"/>
                </a:solidFill>
              </a:rPr>
              <a:t> Distributions: Diameter vs. Number</a:t>
            </a:r>
            <a:endParaRPr lang="en-US" dirty="0">
              <a:solidFill>
                <a:schemeClr val="accent4">
                  <a:lumMod val="60000"/>
                  <a:lumOff val="40000"/>
                </a:schemeClr>
              </a:solidFill>
            </a:endParaRPr>
          </a:p>
        </p:txBody>
      </p:sp>
      <p:pic>
        <p:nvPicPr>
          <p:cNvPr id="24" name="Picture 23" descr="Prairie_nwd0_2dhist_part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14" y="1845717"/>
            <a:ext cx="4355240" cy="4194745"/>
          </a:xfrm>
          <a:prstGeom prst="rect">
            <a:avLst/>
          </a:prstGeom>
        </p:spPr>
      </p:pic>
      <p:sp>
        <p:nvSpPr>
          <p:cNvPr id="14" name="TextBox 13"/>
          <p:cNvSpPr txBox="1"/>
          <p:nvPr/>
        </p:nvSpPr>
        <p:spPr>
          <a:xfrm>
            <a:off x="6028273" y="3556001"/>
            <a:ext cx="1625600" cy="646331"/>
          </a:xfrm>
          <a:prstGeom prst="rect">
            <a:avLst/>
          </a:prstGeom>
          <a:noFill/>
        </p:spPr>
        <p:txBody>
          <a:bodyPr wrap="square" rtlCol="0">
            <a:spAutoFit/>
          </a:bodyPr>
          <a:lstStyle/>
          <a:p>
            <a:r>
              <a:rPr lang="en-US" dirty="0" smtClean="0">
                <a:solidFill>
                  <a:schemeClr val="bg2"/>
                </a:solidFill>
              </a:rPr>
              <a:t>Rain Rate – Prairie Creek</a:t>
            </a:r>
            <a:endParaRPr lang="en-US" dirty="0">
              <a:solidFill>
                <a:schemeClr val="bg2"/>
              </a:solidFill>
            </a:endParaRPr>
          </a:p>
        </p:txBody>
      </p:sp>
      <p:sp>
        <p:nvSpPr>
          <p:cNvPr id="18" name="TextBox 17"/>
          <p:cNvSpPr txBox="1"/>
          <p:nvPr/>
        </p:nvSpPr>
        <p:spPr>
          <a:xfrm>
            <a:off x="1371606" y="5753100"/>
            <a:ext cx="2336794" cy="307777"/>
          </a:xfrm>
          <a:prstGeom prst="rect">
            <a:avLst/>
          </a:prstGeom>
          <a:solidFill>
            <a:srgbClr val="FFFFFF"/>
          </a:solidFill>
        </p:spPr>
        <p:txBody>
          <a:bodyPr wrap="square" rtlCol="0">
            <a:spAutoFit/>
          </a:bodyPr>
          <a:lstStyle/>
          <a:p>
            <a:r>
              <a:rPr lang="en-US" sz="1400" dirty="0" smtClean="0">
                <a:solidFill>
                  <a:schemeClr val="bg2"/>
                </a:solidFill>
              </a:rPr>
              <a:t>D</a:t>
            </a:r>
            <a:r>
              <a:rPr lang="en-US" sz="1400" baseline="-25000" dirty="0" smtClean="0">
                <a:solidFill>
                  <a:schemeClr val="bg2"/>
                </a:solidFill>
              </a:rPr>
              <a:t>o</a:t>
            </a:r>
            <a:r>
              <a:rPr lang="en-US" sz="1400" dirty="0" smtClean="0">
                <a:solidFill>
                  <a:schemeClr val="bg2"/>
                </a:solidFill>
              </a:rPr>
              <a:t> Median Diameter (mm)</a:t>
            </a:r>
            <a:endParaRPr lang="en-US" sz="1400" dirty="0">
              <a:solidFill>
                <a:schemeClr val="bg2"/>
              </a:solidFill>
            </a:endParaRPr>
          </a:p>
        </p:txBody>
      </p:sp>
      <p:pic>
        <p:nvPicPr>
          <p:cNvPr id="26" name="Picture 25" descr="Prairie_nwd0_2dhist_prairie_rainrate_part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9667" y="1845723"/>
            <a:ext cx="4442571" cy="4183989"/>
          </a:xfrm>
          <a:prstGeom prst="rect">
            <a:avLst/>
          </a:prstGeom>
        </p:spPr>
      </p:pic>
      <p:sp>
        <p:nvSpPr>
          <p:cNvPr id="30" name="TextBox 29"/>
          <p:cNvSpPr txBox="1"/>
          <p:nvPr/>
        </p:nvSpPr>
        <p:spPr>
          <a:xfrm>
            <a:off x="5808142" y="5753097"/>
            <a:ext cx="2357958" cy="307777"/>
          </a:xfrm>
          <a:prstGeom prst="rect">
            <a:avLst/>
          </a:prstGeom>
          <a:solidFill>
            <a:srgbClr val="FFFFFF"/>
          </a:solidFill>
        </p:spPr>
        <p:txBody>
          <a:bodyPr wrap="square" rtlCol="0">
            <a:spAutoFit/>
          </a:bodyPr>
          <a:lstStyle/>
          <a:p>
            <a:r>
              <a:rPr lang="en-US" sz="1400" dirty="0" smtClean="0">
                <a:solidFill>
                  <a:schemeClr val="bg2"/>
                </a:solidFill>
              </a:rPr>
              <a:t>D</a:t>
            </a:r>
            <a:r>
              <a:rPr lang="en-US" sz="1400" baseline="-25000" dirty="0" smtClean="0">
                <a:solidFill>
                  <a:schemeClr val="bg2"/>
                </a:solidFill>
              </a:rPr>
              <a:t>o</a:t>
            </a:r>
            <a:r>
              <a:rPr lang="en-US" sz="1400" dirty="0" smtClean="0">
                <a:solidFill>
                  <a:schemeClr val="bg2"/>
                </a:solidFill>
              </a:rPr>
              <a:t> Median Diameter (mm)</a:t>
            </a:r>
            <a:endParaRPr lang="en-US" sz="1400" dirty="0">
              <a:solidFill>
                <a:schemeClr val="bg2"/>
              </a:solidFill>
            </a:endParaRPr>
          </a:p>
        </p:txBody>
      </p:sp>
      <p:sp>
        <p:nvSpPr>
          <p:cNvPr id="31" name="TextBox 30"/>
          <p:cNvSpPr txBox="1"/>
          <p:nvPr/>
        </p:nvSpPr>
        <p:spPr>
          <a:xfrm rot="16200000">
            <a:off x="-853753" y="3557376"/>
            <a:ext cx="2359456" cy="307777"/>
          </a:xfrm>
          <a:prstGeom prst="rect">
            <a:avLst/>
          </a:prstGeom>
          <a:solidFill>
            <a:srgbClr val="FFFFFF"/>
          </a:solidFill>
        </p:spPr>
        <p:txBody>
          <a:bodyPr wrap="square" rtlCol="0">
            <a:spAutoFit/>
          </a:bodyPr>
          <a:lstStyle/>
          <a:p>
            <a:r>
              <a:rPr lang="en-US" sz="1400" dirty="0" smtClean="0">
                <a:solidFill>
                  <a:schemeClr val="bg2"/>
                </a:solidFill>
              </a:rPr>
              <a:t>Log of </a:t>
            </a:r>
            <a:r>
              <a:rPr lang="en-US" sz="1400" dirty="0" err="1" smtClean="0">
                <a:solidFill>
                  <a:schemeClr val="bg2"/>
                </a:solidFill>
              </a:rPr>
              <a:t>N</a:t>
            </a:r>
            <a:r>
              <a:rPr lang="en-US" sz="1400" baseline="-25000" dirty="0" err="1" smtClean="0">
                <a:solidFill>
                  <a:schemeClr val="bg2"/>
                </a:solidFill>
              </a:rPr>
              <a:t>w</a:t>
            </a:r>
            <a:r>
              <a:rPr lang="en-US" sz="1400" dirty="0" smtClean="0">
                <a:solidFill>
                  <a:schemeClr val="bg2"/>
                </a:solidFill>
              </a:rPr>
              <a:t> – number of drops</a:t>
            </a:r>
            <a:endParaRPr lang="en-US" sz="1400" dirty="0">
              <a:solidFill>
                <a:schemeClr val="bg2"/>
              </a:solidFill>
            </a:endParaRPr>
          </a:p>
        </p:txBody>
      </p:sp>
      <p:sp>
        <p:nvSpPr>
          <p:cNvPr id="32" name="TextBox 31"/>
          <p:cNvSpPr txBox="1"/>
          <p:nvPr/>
        </p:nvSpPr>
        <p:spPr>
          <a:xfrm rot="16200000">
            <a:off x="3570080" y="3879106"/>
            <a:ext cx="2359456" cy="307777"/>
          </a:xfrm>
          <a:prstGeom prst="rect">
            <a:avLst/>
          </a:prstGeom>
          <a:solidFill>
            <a:srgbClr val="FFFFFF"/>
          </a:solidFill>
        </p:spPr>
        <p:txBody>
          <a:bodyPr wrap="square" rtlCol="0">
            <a:spAutoFit/>
          </a:bodyPr>
          <a:lstStyle/>
          <a:p>
            <a:r>
              <a:rPr lang="en-US" sz="1400" dirty="0" smtClean="0">
                <a:solidFill>
                  <a:schemeClr val="bg2"/>
                </a:solidFill>
              </a:rPr>
              <a:t>Log of </a:t>
            </a:r>
            <a:r>
              <a:rPr lang="en-US" sz="1400" dirty="0" err="1" smtClean="0">
                <a:solidFill>
                  <a:schemeClr val="bg2"/>
                </a:solidFill>
              </a:rPr>
              <a:t>N</a:t>
            </a:r>
            <a:r>
              <a:rPr lang="en-US" sz="1400" baseline="-25000" dirty="0" err="1" smtClean="0">
                <a:solidFill>
                  <a:schemeClr val="bg2"/>
                </a:solidFill>
              </a:rPr>
              <a:t>w</a:t>
            </a:r>
            <a:r>
              <a:rPr lang="en-US" sz="1400" dirty="0" smtClean="0">
                <a:solidFill>
                  <a:schemeClr val="bg2"/>
                </a:solidFill>
              </a:rPr>
              <a:t> – number of drops</a:t>
            </a:r>
            <a:endParaRPr lang="en-US" sz="1400" dirty="0">
              <a:solidFill>
                <a:schemeClr val="bg2"/>
              </a:solidFill>
            </a:endParaRPr>
          </a:p>
        </p:txBody>
      </p:sp>
      <p:grpSp>
        <p:nvGrpSpPr>
          <p:cNvPr id="35" name="Group 34"/>
          <p:cNvGrpSpPr/>
          <p:nvPr/>
        </p:nvGrpSpPr>
        <p:grpSpPr>
          <a:xfrm>
            <a:off x="1811865" y="2099733"/>
            <a:ext cx="4864480" cy="2269058"/>
            <a:chOff x="1811865" y="2099733"/>
            <a:chExt cx="4864480" cy="2269058"/>
          </a:xfrm>
        </p:grpSpPr>
        <p:sp>
          <p:nvSpPr>
            <p:cNvPr id="6" name="Oval 5"/>
            <p:cNvSpPr/>
            <p:nvPr/>
          </p:nvSpPr>
          <p:spPr>
            <a:xfrm>
              <a:off x="1811865" y="3606793"/>
              <a:ext cx="541867" cy="72813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163734" y="3640658"/>
              <a:ext cx="512611" cy="72813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2400300" y="2099733"/>
              <a:ext cx="1490133" cy="461665"/>
            </a:xfrm>
            <a:prstGeom prst="rect">
              <a:avLst/>
            </a:prstGeom>
            <a:noFill/>
          </p:spPr>
          <p:txBody>
            <a:bodyPr wrap="square" rtlCol="0">
              <a:spAutoFit/>
            </a:bodyPr>
            <a:lstStyle/>
            <a:p>
              <a:r>
                <a:rPr lang="en-US" sz="2400" dirty="0" smtClean="0">
                  <a:solidFill>
                    <a:srgbClr val="FF0000"/>
                  </a:solidFill>
                </a:rPr>
                <a:t>Frequency</a:t>
              </a:r>
              <a:endParaRPr lang="en-US" sz="2400" dirty="0">
                <a:solidFill>
                  <a:srgbClr val="FF0000"/>
                </a:solidFill>
              </a:endParaRPr>
            </a:p>
          </p:txBody>
        </p:sp>
      </p:grpSp>
      <p:grpSp>
        <p:nvGrpSpPr>
          <p:cNvPr id="37" name="Group 36"/>
          <p:cNvGrpSpPr/>
          <p:nvPr/>
        </p:nvGrpSpPr>
        <p:grpSpPr>
          <a:xfrm>
            <a:off x="6718300" y="2108200"/>
            <a:ext cx="1625600" cy="2674411"/>
            <a:chOff x="6718300" y="2108200"/>
            <a:chExt cx="1625600" cy="2674411"/>
          </a:xfrm>
        </p:grpSpPr>
        <p:sp>
          <p:nvSpPr>
            <p:cNvPr id="28" name="Oval 27"/>
            <p:cNvSpPr/>
            <p:nvPr/>
          </p:nvSpPr>
          <p:spPr>
            <a:xfrm rot="19565284">
              <a:off x="6721261" y="2960341"/>
              <a:ext cx="490590" cy="1822270"/>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18300" y="2108200"/>
              <a:ext cx="1625600" cy="461665"/>
            </a:xfrm>
            <a:prstGeom prst="rect">
              <a:avLst/>
            </a:prstGeom>
            <a:noFill/>
          </p:spPr>
          <p:txBody>
            <a:bodyPr wrap="square" rtlCol="0">
              <a:spAutoFit/>
            </a:bodyPr>
            <a:lstStyle/>
            <a:p>
              <a:r>
                <a:rPr lang="en-US" sz="2400" dirty="0" smtClean="0">
                  <a:solidFill>
                    <a:srgbClr val="008000"/>
                  </a:solidFill>
                </a:rPr>
                <a:t>Rain rate</a:t>
              </a:r>
              <a:endParaRPr lang="en-US" sz="2400" dirty="0">
                <a:solidFill>
                  <a:srgbClr val="008000"/>
                </a:solidFill>
              </a:endParaRPr>
            </a:p>
          </p:txBody>
        </p:sp>
      </p:grpSp>
      <p:sp>
        <p:nvSpPr>
          <p:cNvPr id="38" name="TextBox 37"/>
          <p:cNvSpPr txBox="1"/>
          <p:nvPr/>
        </p:nvSpPr>
        <p:spPr>
          <a:xfrm>
            <a:off x="254000" y="6079067"/>
            <a:ext cx="8331200" cy="646331"/>
          </a:xfrm>
          <a:prstGeom prst="rect">
            <a:avLst/>
          </a:prstGeom>
          <a:noFill/>
        </p:spPr>
        <p:txBody>
          <a:bodyPr wrap="square" rtlCol="0">
            <a:spAutoFit/>
          </a:bodyPr>
          <a:lstStyle/>
          <a:p>
            <a:r>
              <a:rPr lang="en-US" dirty="0" smtClean="0"/>
              <a:t>These are for Prairie Creek (540 m). Low elevation stations similar plots, but lower </a:t>
            </a:r>
            <a:r>
              <a:rPr lang="en-US" dirty="0" err="1" smtClean="0"/>
              <a:t>rainrates</a:t>
            </a:r>
            <a:r>
              <a:rPr lang="en-US" dirty="0" smtClean="0"/>
              <a:t> and fewer instances of the extremes</a:t>
            </a:r>
            <a:endParaRPr lang="en-US" dirty="0"/>
          </a:p>
        </p:txBody>
      </p:sp>
    </p:spTree>
    <p:extLst>
      <p:ext uri="{BB962C8B-B14F-4D97-AF65-F5344CB8AC3E}">
        <p14:creationId xmlns:p14="http://schemas.microsoft.com/office/powerpoint/2010/main" val="16012072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01600" y="5918200"/>
            <a:ext cx="8915400" cy="723900"/>
          </a:xfrm>
          <a:prstGeom prst="rect">
            <a:avLst/>
          </a:prstGeom>
          <a:solidFill>
            <a:schemeClr val="tx1"/>
          </a:solidFill>
          <a:ln>
            <a:solidFill>
              <a:srgbClr val="0C598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Prairie_nwd0_NARR_6panel.png"/>
          <p:cNvPicPr>
            <a:picLocks noChangeAspect="1"/>
          </p:cNvPicPr>
          <p:nvPr/>
        </p:nvPicPr>
        <p:blipFill rotWithShape="1">
          <a:blip r:embed="rId2">
            <a:extLst>
              <a:ext uri="{28A0092B-C50C-407E-A947-70E740481C1C}">
                <a14:useLocalDpi xmlns:a14="http://schemas.microsoft.com/office/drawing/2010/main" val="0"/>
              </a:ext>
            </a:extLst>
          </a:blip>
          <a:srcRect l="49473" b="66667"/>
          <a:stretch/>
        </p:blipFill>
        <p:spPr>
          <a:xfrm>
            <a:off x="101600" y="3162300"/>
            <a:ext cx="2946400" cy="2545530"/>
          </a:xfrm>
          <a:prstGeom prst="rect">
            <a:avLst/>
          </a:prstGeom>
        </p:spPr>
      </p:pic>
      <p:pic>
        <p:nvPicPr>
          <p:cNvPr id="7" name="Picture 6" descr="Prairie_nwd0_NARR_6panel.png"/>
          <p:cNvPicPr>
            <a:picLocks noChangeAspect="1"/>
          </p:cNvPicPr>
          <p:nvPr/>
        </p:nvPicPr>
        <p:blipFill rotWithShape="1">
          <a:blip r:embed="rId2">
            <a:extLst>
              <a:ext uri="{28A0092B-C50C-407E-A947-70E740481C1C}">
                <a14:useLocalDpi xmlns:a14="http://schemas.microsoft.com/office/drawing/2010/main" val="0"/>
              </a:ext>
            </a:extLst>
          </a:blip>
          <a:srcRect l="48988" t="33148" b="33334"/>
          <a:stretch/>
        </p:blipFill>
        <p:spPr>
          <a:xfrm>
            <a:off x="3073400" y="3162300"/>
            <a:ext cx="2951822" cy="2540000"/>
          </a:xfrm>
          <a:prstGeom prst="rect">
            <a:avLst/>
          </a:prstGeom>
        </p:spPr>
      </p:pic>
      <p:pic>
        <p:nvPicPr>
          <p:cNvPr id="9" name="Picture 8" descr="Prairie_nwd0_NARR_6panel.png"/>
          <p:cNvPicPr>
            <a:picLocks noChangeAspect="1"/>
          </p:cNvPicPr>
          <p:nvPr/>
        </p:nvPicPr>
        <p:blipFill rotWithShape="1">
          <a:blip r:embed="rId2">
            <a:extLst>
              <a:ext uri="{28A0092B-C50C-407E-A947-70E740481C1C}">
                <a14:useLocalDpi xmlns:a14="http://schemas.microsoft.com/office/drawing/2010/main" val="0"/>
              </a:ext>
            </a:extLst>
          </a:blip>
          <a:srcRect l="48988" t="66296"/>
          <a:stretch/>
        </p:blipFill>
        <p:spPr>
          <a:xfrm>
            <a:off x="5956300" y="3162300"/>
            <a:ext cx="2964959" cy="2565400"/>
          </a:xfrm>
          <a:prstGeom prst="rect">
            <a:avLst/>
          </a:prstGeom>
        </p:spPr>
      </p:pic>
      <p:sp>
        <p:nvSpPr>
          <p:cNvPr id="11" name="TextBox 10"/>
          <p:cNvSpPr txBox="1"/>
          <p:nvPr/>
        </p:nvSpPr>
        <p:spPr>
          <a:xfrm>
            <a:off x="1934634" y="3255433"/>
            <a:ext cx="516466" cy="369332"/>
          </a:xfrm>
          <a:prstGeom prst="rect">
            <a:avLst/>
          </a:prstGeom>
          <a:noFill/>
        </p:spPr>
        <p:txBody>
          <a:bodyPr wrap="square" rtlCol="0">
            <a:spAutoFit/>
          </a:bodyPr>
          <a:lstStyle/>
          <a:p>
            <a:r>
              <a:rPr lang="en-US" dirty="0" smtClean="0">
                <a:solidFill>
                  <a:schemeClr val="bg2"/>
                </a:solidFill>
              </a:rPr>
              <a:t>IVT</a:t>
            </a:r>
            <a:endParaRPr lang="en-US" dirty="0">
              <a:solidFill>
                <a:schemeClr val="bg2"/>
              </a:solidFill>
            </a:endParaRPr>
          </a:p>
        </p:txBody>
      </p:sp>
      <p:sp>
        <p:nvSpPr>
          <p:cNvPr id="13" name="TextBox 12"/>
          <p:cNvSpPr txBox="1"/>
          <p:nvPr/>
        </p:nvSpPr>
        <p:spPr>
          <a:xfrm>
            <a:off x="4182534" y="3230033"/>
            <a:ext cx="1625600" cy="646331"/>
          </a:xfrm>
          <a:prstGeom prst="rect">
            <a:avLst/>
          </a:prstGeom>
          <a:noFill/>
        </p:spPr>
        <p:txBody>
          <a:bodyPr wrap="square" rtlCol="0">
            <a:spAutoFit/>
          </a:bodyPr>
          <a:lstStyle/>
          <a:p>
            <a:r>
              <a:rPr lang="en-US" dirty="0" smtClean="0">
                <a:solidFill>
                  <a:schemeClr val="bg2"/>
                </a:solidFill>
              </a:rPr>
              <a:t>925hPa </a:t>
            </a:r>
            <a:r>
              <a:rPr lang="en-US" dirty="0" smtClean="0">
                <a:solidFill>
                  <a:schemeClr val="bg2"/>
                </a:solidFill>
              </a:rPr>
              <a:t>Wind Direction</a:t>
            </a:r>
            <a:endParaRPr lang="en-US" dirty="0">
              <a:solidFill>
                <a:schemeClr val="bg2"/>
              </a:solidFill>
            </a:endParaRPr>
          </a:p>
        </p:txBody>
      </p:sp>
      <p:sp>
        <p:nvSpPr>
          <p:cNvPr id="15" name="TextBox 14"/>
          <p:cNvSpPr txBox="1"/>
          <p:nvPr/>
        </p:nvSpPr>
        <p:spPr>
          <a:xfrm>
            <a:off x="7167034" y="3255433"/>
            <a:ext cx="1625600" cy="646331"/>
          </a:xfrm>
          <a:prstGeom prst="rect">
            <a:avLst/>
          </a:prstGeom>
          <a:noFill/>
        </p:spPr>
        <p:txBody>
          <a:bodyPr wrap="square" rtlCol="0">
            <a:spAutoFit/>
          </a:bodyPr>
          <a:lstStyle/>
          <a:p>
            <a:r>
              <a:rPr lang="en-US" dirty="0" smtClean="0">
                <a:solidFill>
                  <a:srgbClr val="FFFFFF"/>
                </a:solidFill>
              </a:rPr>
              <a:t>Moist Static Stability</a:t>
            </a:r>
            <a:endParaRPr lang="en-US" dirty="0">
              <a:solidFill>
                <a:srgbClr val="FFFFFF"/>
              </a:solidFill>
            </a:endParaRPr>
          </a:p>
        </p:txBody>
      </p:sp>
      <p:sp>
        <p:nvSpPr>
          <p:cNvPr id="22" name="Oval 21"/>
          <p:cNvSpPr/>
          <p:nvPr/>
        </p:nvSpPr>
        <p:spPr>
          <a:xfrm>
            <a:off x="232833" y="6045200"/>
            <a:ext cx="376767" cy="49953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22300" y="5994400"/>
            <a:ext cx="2006303" cy="369332"/>
          </a:xfrm>
          <a:prstGeom prst="rect">
            <a:avLst/>
          </a:prstGeom>
          <a:noFill/>
        </p:spPr>
        <p:txBody>
          <a:bodyPr wrap="none" rtlCol="0">
            <a:spAutoFit/>
          </a:bodyPr>
          <a:lstStyle/>
          <a:p>
            <a:r>
              <a:rPr lang="en-US" dirty="0" smtClean="0">
                <a:solidFill>
                  <a:srgbClr val="FF0000"/>
                </a:solidFill>
              </a:rPr>
              <a:t>Average Conditions</a:t>
            </a:r>
            <a:endParaRPr lang="en-US" dirty="0">
              <a:solidFill>
                <a:srgbClr val="FF0000"/>
              </a:solidFill>
            </a:endParaRPr>
          </a:p>
        </p:txBody>
      </p:sp>
      <p:sp>
        <p:nvSpPr>
          <p:cNvPr id="35" name="Oval 34"/>
          <p:cNvSpPr/>
          <p:nvPr/>
        </p:nvSpPr>
        <p:spPr>
          <a:xfrm>
            <a:off x="2654301" y="6032500"/>
            <a:ext cx="393699" cy="486833"/>
          </a:xfrm>
          <a:prstGeom prst="ellipse">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3073400" y="6032500"/>
            <a:ext cx="2044149" cy="369332"/>
          </a:xfrm>
          <a:prstGeom prst="rect">
            <a:avLst/>
          </a:prstGeom>
          <a:noFill/>
        </p:spPr>
        <p:txBody>
          <a:bodyPr wrap="none" rtlCol="0">
            <a:spAutoFit/>
          </a:bodyPr>
          <a:lstStyle/>
          <a:p>
            <a:r>
              <a:rPr lang="en-US" dirty="0" smtClean="0">
                <a:solidFill>
                  <a:schemeClr val="accent4">
                    <a:lumMod val="60000"/>
                    <a:lumOff val="40000"/>
                  </a:schemeClr>
                </a:solidFill>
              </a:rPr>
              <a:t>Lots of Small drops</a:t>
            </a:r>
            <a:endParaRPr lang="en-US" dirty="0">
              <a:solidFill>
                <a:schemeClr val="accent4">
                  <a:lumMod val="60000"/>
                  <a:lumOff val="40000"/>
                </a:schemeClr>
              </a:solidFill>
            </a:endParaRPr>
          </a:p>
        </p:txBody>
      </p:sp>
      <p:sp>
        <p:nvSpPr>
          <p:cNvPr id="41" name="Oval 40"/>
          <p:cNvSpPr/>
          <p:nvPr/>
        </p:nvSpPr>
        <p:spPr>
          <a:xfrm>
            <a:off x="4978400" y="5985935"/>
            <a:ext cx="414866" cy="516466"/>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5372100" y="6019800"/>
            <a:ext cx="1803400" cy="369332"/>
          </a:xfrm>
          <a:prstGeom prst="rect">
            <a:avLst/>
          </a:prstGeom>
          <a:noFill/>
        </p:spPr>
        <p:txBody>
          <a:bodyPr wrap="square" rtlCol="0">
            <a:spAutoFit/>
          </a:bodyPr>
          <a:lstStyle/>
          <a:p>
            <a:r>
              <a:rPr lang="en-US" dirty="0" smtClean="0">
                <a:solidFill>
                  <a:srgbClr val="0000FF"/>
                </a:solidFill>
              </a:rPr>
              <a:t>Few large drops</a:t>
            </a:r>
            <a:endParaRPr lang="en-US" dirty="0">
              <a:solidFill>
                <a:srgbClr val="0000FF"/>
              </a:solidFill>
            </a:endParaRPr>
          </a:p>
        </p:txBody>
      </p:sp>
      <p:grpSp>
        <p:nvGrpSpPr>
          <p:cNvPr id="17" name="Group 16"/>
          <p:cNvGrpSpPr/>
          <p:nvPr/>
        </p:nvGrpSpPr>
        <p:grpSpPr>
          <a:xfrm>
            <a:off x="1574800" y="190500"/>
            <a:ext cx="2963099" cy="2603500"/>
            <a:chOff x="127000" y="190500"/>
            <a:chExt cx="2963099" cy="2603500"/>
          </a:xfrm>
        </p:grpSpPr>
        <p:pic>
          <p:nvPicPr>
            <p:cNvPr id="4" name="Picture 3" descr="Prairie_nwd0_NARR_6panel.png"/>
            <p:cNvPicPr>
              <a:picLocks noChangeAspect="1"/>
            </p:cNvPicPr>
            <p:nvPr/>
          </p:nvPicPr>
          <p:blipFill rotWithShape="1">
            <a:blip r:embed="rId2">
              <a:extLst>
                <a:ext uri="{28A0092B-C50C-407E-A947-70E740481C1C}">
                  <a14:useLocalDpi xmlns:a14="http://schemas.microsoft.com/office/drawing/2010/main" val="0"/>
                </a:ext>
              </a:extLst>
            </a:blip>
            <a:srcRect r="50042" b="66481"/>
            <a:stretch/>
          </p:blipFill>
          <p:spPr>
            <a:xfrm>
              <a:off x="127000" y="190500"/>
              <a:ext cx="2963099" cy="2603500"/>
            </a:xfrm>
            <a:prstGeom prst="rect">
              <a:avLst/>
            </a:prstGeom>
          </p:spPr>
        </p:pic>
        <p:sp>
          <p:nvSpPr>
            <p:cNvPr id="10" name="TextBox 9"/>
            <p:cNvSpPr txBox="1"/>
            <p:nvPr/>
          </p:nvSpPr>
          <p:spPr>
            <a:xfrm>
              <a:off x="969434" y="258233"/>
              <a:ext cx="1625600" cy="369332"/>
            </a:xfrm>
            <a:prstGeom prst="rect">
              <a:avLst/>
            </a:prstGeom>
            <a:noFill/>
          </p:spPr>
          <p:txBody>
            <a:bodyPr wrap="square" rtlCol="0">
              <a:spAutoFit/>
            </a:bodyPr>
            <a:lstStyle/>
            <a:p>
              <a:r>
                <a:rPr lang="en-US" dirty="0" smtClean="0">
                  <a:solidFill>
                    <a:schemeClr val="bg2"/>
                  </a:solidFill>
                </a:rPr>
                <a:t>Melting Level</a:t>
              </a:r>
              <a:endParaRPr lang="en-US" dirty="0">
                <a:solidFill>
                  <a:schemeClr val="bg2"/>
                </a:solidFill>
              </a:endParaRPr>
            </a:p>
          </p:txBody>
        </p:sp>
        <p:sp>
          <p:nvSpPr>
            <p:cNvPr id="16" name="Oval 15"/>
            <p:cNvSpPr/>
            <p:nvPr/>
          </p:nvSpPr>
          <p:spPr>
            <a:xfrm>
              <a:off x="1206500" y="1308100"/>
              <a:ext cx="330200" cy="51223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60401" y="368300"/>
              <a:ext cx="393699" cy="486833"/>
            </a:xfrm>
            <a:prstGeom prst="ellipse">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1943100" y="1985435"/>
              <a:ext cx="414866" cy="516466"/>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rot="19288932">
              <a:off x="1510151" y="678278"/>
              <a:ext cx="332990" cy="1397590"/>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Oval 50"/>
          <p:cNvSpPr/>
          <p:nvPr/>
        </p:nvSpPr>
        <p:spPr>
          <a:xfrm rot="19288932">
            <a:off x="7187051" y="5610371"/>
            <a:ext cx="332990" cy="1397590"/>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5105401" y="203200"/>
            <a:ext cx="2935957" cy="2616200"/>
            <a:chOff x="3060701" y="165100"/>
            <a:chExt cx="2935957" cy="2616200"/>
          </a:xfrm>
        </p:grpSpPr>
        <p:pic>
          <p:nvPicPr>
            <p:cNvPr id="6" name="Picture 5" descr="Prairie_nwd0_NARR_6panel.png"/>
            <p:cNvPicPr>
              <a:picLocks noChangeAspect="1"/>
            </p:cNvPicPr>
            <p:nvPr/>
          </p:nvPicPr>
          <p:blipFill rotWithShape="1">
            <a:blip r:embed="rId2">
              <a:extLst>
                <a:ext uri="{28A0092B-C50C-407E-A947-70E740481C1C}">
                  <a14:useLocalDpi xmlns:a14="http://schemas.microsoft.com/office/drawing/2010/main" val="0"/>
                </a:ext>
              </a:extLst>
            </a:blip>
            <a:srcRect t="33333" r="51012" b="33333"/>
            <a:stretch/>
          </p:blipFill>
          <p:spPr>
            <a:xfrm>
              <a:off x="3060701" y="165100"/>
              <a:ext cx="2935957" cy="2616200"/>
            </a:xfrm>
            <a:prstGeom prst="rect">
              <a:avLst/>
            </a:prstGeom>
          </p:spPr>
        </p:pic>
        <p:sp>
          <p:nvSpPr>
            <p:cNvPr id="52" name="Oval 51"/>
            <p:cNvSpPr/>
            <p:nvPr/>
          </p:nvSpPr>
          <p:spPr>
            <a:xfrm rot="19288932">
              <a:off x="4431151" y="665578"/>
              <a:ext cx="332990" cy="1397590"/>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4" name="Oval 53"/>
          <p:cNvSpPr/>
          <p:nvPr/>
        </p:nvSpPr>
        <p:spPr>
          <a:xfrm rot="19288932">
            <a:off x="1421251" y="3561179"/>
            <a:ext cx="332990" cy="1397590"/>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rot="19288932">
            <a:off x="4304151" y="3484978"/>
            <a:ext cx="332990" cy="1397590"/>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rot="19288932">
            <a:off x="7237850" y="3510378"/>
            <a:ext cx="332990" cy="1397590"/>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7759700" y="6045200"/>
            <a:ext cx="1244600" cy="369332"/>
          </a:xfrm>
          <a:prstGeom prst="rect">
            <a:avLst/>
          </a:prstGeom>
          <a:noFill/>
        </p:spPr>
        <p:txBody>
          <a:bodyPr wrap="square" rtlCol="0">
            <a:spAutoFit/>
          </a:bodyPr>
          <a:lstStyle/>
          <a:p>
            <a:r>
              <a:rPr lang="en-US" dirty="0" smtClean="0">
                <a:solidFill>
                  <a:srgbClr val="008000"/>
                </a:solidFill>
              </a:rPr>
              <a:t>Heavy Rain</a:t>
            </a:r>
            <a:endParaRPr lang="en-US" dirty="0">
              <a:solidFill>
                <a:srgbClr val="008000"/>
              </a:solidFill>
            </a:endParaRPr>
          </a:p>
        </p:txBody>
      </p:sp>
      <p:sp>
        <p:nvSpPr>
          <p:cNvPr id="60" name="TextBox 59"/>
          <p:cNvSpPr txBox="1"/>
          <p:nvPr/>
        </p:nvSpPr>
        <p:spPr>
          <a:xfrm>
            <a:off x="3543306" y="2743200"/>
            <a:ext cx="2336794" cy="307777"/>
          </a:xfrm>
          <a:prstGeom prst="rect">
            <a:avLst/>
          </a:prstGeom>
          <a:solidFill>
            <a:srgbClr val="FFFFFF"/>
          </a:solidFill>
        </p:spPr>
        <p:txBody>
          <a:bodyPr wrap="square" rtlCol="0">
            <a:spAutoFit/>
          </a:bodyPr>
          <a:lstStyle/>
          <a:p>
            <a:r>
              <a:rPr lang="en-US" sz="1400" dirty="0" smtClean="0">
                <a:solidFill>
                  <a:schemeClr val="bg2"/>
                </a:solidFill>
              </a:rPr>
              <a:t>D</a:t>
            </a:r>
            <a:r>
              <a:rPr lang="en-US" sz="1400" baseline="-25000" dirty="0" smtClean="0">
                <a:solidFill>
                  <a:schemeClr val="bg2"/>
                </a:solidFill>
              </a:rPr>
              <a:t>o</a:t>
            </a:r>
            <a:r>
              <a:rPr lang="en-US" sz="1400" dirty="0" smtClean="0">
                <a:solidFill>
                  <a:schemeClr val="bg2"/>
                </a:solidFill>
              </a:rPr>
              <a:t> Median Diameter (mm)</a:t>
            </a:r>
            <a:endParaRPr lang="en-US" sz="1400" dirty="0">
              <a:solidFill>
                <a:schemeClr val="bg2"/>
              </a:solidFill>
            </a:endParaRPr>
          </a:p>
        </p:txBody>
      </p:sp>
      <p:sp>
        <p:nvSpPr>
          <p:cNvPr id="61" name="TextBox 60"/>
          <p:cNvSpPr txBox="1"/>
          <p:nvPr/>
        </p:nvSpPr>
        <p:spPr>
          <a:xfrm rot="16200000">
            <a:off x="383862" y="1347577"/>
            <a:ext cx="2359456" cy="307777"/>
          </a:xfrm>
          <a:prstGeom prst="rect">
            <a:avLst/>
          </a:prstGeom>
          <a:solidFill>
            <a:srgbClr val="FFFFFF"/>
          </a:solidFill>
        </p:spPr>
        <p:txBody>
          <a:bodyPr wrap="square" rtlCol="0">
            <a:spAutoFit/>
          </a:bodyPr>
          <a:lstStyle/>
          <a:p>
            <a:r>
              <a:rPr lang="en-US" sz="1400" dirty="0" smtClean="0">
                <a:solidFill>
                  <a:schemeClr val="bg2"/>
                </a:solidFill>
              </a:rPr>
              <a:t>Log of </a:t>
            </a:r>
            <a:r>
              <a:rPr lang="en-US" sz="1400" dirty="0" err="1" smtClean="0">
                <a:solidFill>
                  <a:schemeClr val="bg2"/>
                </a:solidFill>
              </a:rPr>
              <a:t>N</a:t>
            </a:r>
            <a:r>
              <a:rPr lang="en-US" sz="1400" baseline="-25000" dirty="0" err="1" smtClean="0">
                <a:solidFill>
                  <a:schemeClr val="bg2"/>
                </a:solidFill>
              </a:rPr>
              <a:t>w</a:t>
            </a:r>
            <a:r>
              <a:rPr lang="en-US" sz="1400" dirty="0" smtClean="0">
                <a:solidFill>
                  <a:schemeClr val="bg2"/>
                </a:solidFill>
              </a:rPr>
              <a:t> – number of drops</a:t>
            </a:r>
            <a:endParaRPr lang="en-US" sz="1400" dirty="0">
              <a:solidFill>
                <a:schemeClr val="bg2"/>
              </a:solidFill>
            </a:endParaRPr>
          </a:p>
        </p:txBody>
      </p:sp>
      <p:sp>
        <p:nvSpPr>
          <p:cNvPr id="12" name="TextBox 11"/>
          <p:cNvSpPr txBox="1"/>
          <p:nvPr/>
        </p:nvSpPr>
        <p:spPr>
          <a:xfrm>
            <a:off x="6405034" y="270933"/>
            <a:ext cx="1625600" cy="646331"/>
          </a:xfrm>
          <a:prstGeom prst="rect">
            <a:avLst/>
          </a:prstGeom>
          <a:noFill/>
        </p:spPr>
        <p:txBody>
          <a:bodyPr wrap="square" rtlCol="0">
            <a:spAutoFit/>
          </a:bodyPr>
          <a:lstStyle/>
          <a:p>
            <a:r>
              <a:rPr lang="en-US" dirty="0" smtClean="0">
                <a:solidFill>
                  <a:schemeClr val="bg2"/>
                </a:solidFill>
              </a:rPr>
              <a:t>925hPa </a:t>
            </a:r>
            <a:r>
              <a:rPr lang="en-US" dirty="0" smtClean="0">
                <a:solidFill>
                  <a:schemeClr val="bg2"/>
                </a:solidFill>
              </a:rPr>
              <a:t>Wind Speed</a:t>
            </a:r>
            <a:endParaRPr lang="en-US" dirty="0">
              <a:solidFill>
                <a:schemeClr val="bg2"/>
              </a:solidFill>
            </a:endParaRPr>
          </a:p>
        </p:txBody>
      </p:sp>
    </p:spTree>
    <p:extLst>
      <p:ext uri="{BB962C8B-B14F-4D97-AF65-F5344CB8AC3E}">
        <p14:creationId xmlns:p14="http://schemas.microsoft.com/office/powerpoint/2010/main" val="162597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17738"/>
            <a:ext cx="8229600" cy="1143000"/>
          </a:xfrm>
        </p:spPr>
        <p:txBody>
          <a:bodyPr>
            <a:normAutofit fontScale="90000"/>
          </a:bodyPr>
          <a:lstStyle/>
          <a:p>
            <a:r>
              <a:rPr lang="en-US" dirty="0" smtClean="0"/>
              <a:t>The high rain rate, high melting level, high IVT, moist neutral and strong winds at 925 hPa periods tend to be associated with atmospheric river type storms. Now will look at an example storm.</a:t>
            </a:r>
            <a:endParaRPr lang="en-US" dirty="0"/>
          </a:p>
        </p:txBody>
      </p:sp>
    </p:spTree>
    <p:extLst>
      <p:ext uri="{BB962C8B-B14F-4D97-AF65-F5344CB8AC3E}">
        <p14:creationId xmlns:p14="http://schemas.microsoft.com/office/powerpoint/2010/main" val="15768028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rgbClr val="FBFFB2"/>
                </a:solidFill>
              </a:rPr>
              <a:t>12 – 13 November 2015</a:t>
            </a:r>
            <a:br>
              <a:rPr lang="en-US" dirty="0" smtClean="0">
                <a:solidFill>
                  <a:srgbClr val="FBFFB2"/>
                </a:solidFill>
              </a:rPr>
            </a:br>
            <a:r>
              <a:rPr lang="en-US" dirty="0" smtClean="0">
                <a:solidFill>
                  <a:srgbClr val="FBFFB2"/>
                </a:solidFill>
              </a:rPr>
              <a:t> Integrated Vapor Transport</a:t>
            </a:r>
            <a:endParaRPr lang="en-US" dirty="0"/>
          </a:p>
        </p:txBody>
      </p:sp>
      <p:grpSp>
        <p:nvGrpSpPr>
          <p:cNvPr id="4" name="Group 3"/>
          <p:cNvGrpSpPr/>
          <p:nvPr/>
        </p:nvGrpSpPr>
        <p:grpSpPr>
          <a:xfrm>
            <a:off x="1360056" y="1824566"/>
            <a:ext cx="6423889" cy="5033434"/>
            <a:chOff x="3296596" y="2095499"/>
            <a:chExt cx="6423889" cy="5033434"/>
          </a:xfrm>
        </p:grpSpPr>
        <p:pic>
          <p:nvPicPr>
            <p:cNvPr id="3" name="Picture 2" descr="NARR_IVT_wide_20151113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6596" y="2095499"/>
              <a:ext cx="6423889" cy="4588933"/>
            </a:xfrm>
            <a:prstGeom prst="rect">
              <a:avLst/>
            </a:prstGeom>
          </p:spPr>
        </p:pic>
        <p:sp>
          <p:nvSpPr>
            <p:cNvPr id="17" name="TextBox 16"/>
            <p:cNvSpPr txBox="1"/>
            <p:nvPr/>
          </p:nvSpPr>
          <p:spPr>
            <a:xfrm>
              <a:off x="5232400" y="6667268"/>
              <a:ext cx="3746500" cy="461665"/>
            </a:xfrm>
            <a:prstGeom prst="rect">
              <a:avLst/>
            </a:prstGeom>
            <a:noFill/>
          </p:spPr>
          <p:txBody>
            <a:bodyPr wrap="square" rtlCol="0">
              <a:spAutoFit/>
            </a:bodyPr>
            <a:lstStyle/>
            <a:p>
              <a:r>
                <a:rPr lang="en-US" sz="2400" dirty="0" smtClean="0"/>
                <a:t>Strong vapor transport</a:t>
              </a:r>
              <a:endParaRPr lang="en-US" sz="2400" dirty="0"/>
            </a:p>
          </p:txBody>
        </p:sp>
        <p:sp>
          <p:nvSpPr>
            <p:cNvPr id="14" name="4-Point Star 13"/>
            <p:cNvSpPr/>
            <p:nvPr/>
          </p:nvSpPr>
          <p:spPr>
            <a:xfrm>
              <a:off x="7846378" y="4320006"/>
              <a:ext cx="260462" cy="240632"/>
            </a:xfrm>
            <a:prstGeom prst="star4">
              <a:avLst>
                <a:gd name="adj" fmla="val 19537"/>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95580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rgbClr val="FBFFB2"/>
                </a:solidFill>
              </a:rPr>
              <a:t>12 – 13 November 2015</a:t>
            </a:r>
            <a:r>
              <a:rPr lang="en-US" dirty="0">
                <a:solidFill>
                  <a:srgbClr val="FBFFB2"/>
                </a:solidFill>
              </a:rPr>
              <a:t/>
            </a:r>
            <a:br>
              <a:rPr lang="en-US" dirty="0">
                <a:solidFill>
                  <a:srgbClr val="FBFFB2"/>
                </a:solidFill>
              </a:rPr>
            </a:br>
            <a:r>
              <a:rPr lang="en-US" dirty="0" smtClean="0">
                <a:solidFill>
                  <a:srgbClr val="FBFFB2"/>
                </a:solidFill>
              </a:rPr>
              <a:t>Observed Precipitation Totals – Nov 13</a:t>
            </a:r>
            <a:endParaRPr lang="en-US" dirty="0"/>
          </a:p>
        </p:txBody>
      </p:sp>
      <p:pic>
        <p:nvPicPr>
          <p:cNvPr id="3" name="Picture 2" descr="daily_rain_2015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8985" y="1524000"/>
            <a:ext cx="4386031" cy="5231689"/>
          </a:xfrm>
          <a:prstGeom prst="rect">
            <a:avLst/>
          </a:prstGeom>
        </p:spPr>
      </p:pic>
      <p:grpSp>
        <p:nvGrpSpPr>
          <p:cNvPr id="9" name="Group 8"/>
          <p:cNvGrpSpPr/>
          <p:nvPr/>
        </p:nvGrpSpPr>
        <p:grpSpPr>
          <a:xfrm>
            <a:off x="2480734" y="3327400"/>
            <a:ext cx="1650999" cy="1092201"/>
            <a:chOff x="4766734" y="3251200"/>
            <a:chExt cx="1650999" cy="1092201"/>
          </a:xfrm>
        </p:grpSpPr>
        <p:sp>
          <p:nvSpPr>
            <p:cNvPr id="6" name="Oval 5"/>
            <p:cNvSpPr/>
            <p:nvPr/>
          </p:nvSpPr>
          <p:spPr>
            <a:xfrm>
              <a:off x="5816600" y="3810001"/>
              <a:ext cx="533400" cy="5334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766734" y="3251200"/>
              <a:ext cx="1650999" cy="646331"/>
            </a:xfrm>
            <a:prstGeom prst="rect">
              <a:avLst/>
            </a:prstGeom>
            <a:solidFill>
              <a:schemeClr val="tx1">
                <a:alpha val="63000"/>
              </a:schemeClr>
            </a:solidFill>
          </p:spPr>
          <p:txBody>
            <a:bodyPr wrap="square" rtlCol="0">
              <a:spAutoFit/>
            </a:bodyPr>
            <a:lstStyle/>
            <a:p>
              <a:r>
                <a:rPr lang="en-US" dirty="0" smtClean="0">
                  <a:solidFill>
                    <a:srgbClr val="FF0000"/>
                  </a:solidFill>
                </a:rPr>
                <a:t>Factor 4 -5 Enhancement  </a:t>
              </a:r>
              <a:endParaRPr lang="en-US" dirty="0">
                <a:solidFill>
                  <a:srgbClr val="FF0000"/>
                </a:solidFill>
              </a:endParaRPr>
            </a:p>
          </p:txBody>
        </p:sp>
      </p:grpSp>
      <p:grpSp>
        <p:nvGrpSpPr>
          <p:cNvPr id="12" name="Group 11"/>
          <p:cNvGrpSpPr/>
          <p:nvPr/>
        </p:nvGrpSpPr>
        <p:grpSpPr>
          <a:xfrm>
            <a:off x="3513666" y="2239434"/>
            <a:ext cx="2099733" cy="1879600"/>
            <a:chOff x="5875866" y="2175934"/>
            <a:chExt cx="2099733" cy="1879600"/>
          </a:xfrm>
        </p:grpSpPr>
        <p:sp>
          <p:nvSpPr>
            <p:cNvPr id="10" name="Oval 9"/>
            <p:cNvSpPr/>
            <p:nvPr/>
          </p:nvSpPr>
          <p:spPr>
            <a:xfrm>
              <a:off x="6604001" y="3522134"/>
              <a:ext cx="533400" cy="533400"/>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875866" y="2175934"/>
              <a:ext cx="2099733" cy="646331"/>
            </a:xfrm>
            <a:prstGeom prst="rect">
              <a:avLst/>
            </a:prstGeom>
            <a:solidFill>
              <a:srgbClr val="FFFFFF">
                <a:alpha val="62000"/>
              </a:srgbClr>
            </a:solidFill>
          </p:spPr>
          <p:txBody>
            <a:bodyPr wrap="square" rtlCol="0">
              <a:spAutoFit/>
            </a:bodyPr>
            <a:lstStyle/>
            <a:p>
              <a:r>
                <a:rPr lang="en-US" dirty="0" smtClean="0">
                  <a:solidFill>
                    <a:srgbClr val="0000FF"/>
                  </a:solidFill>
                </a:rPr>
                <a:t>High Terrain less than forward slopes</a:t>
              </a:r>
              <a:endParaRPr lang="en-US" dirty="0">
                <a:solidFill>
                  <a:srgbClr val="0000FF"/>
                </a:solidFill>
              </a:endParaRPr>
            </a:p>
          </p:txBody>
        </p:sp>
      </p:grpSp>
      <p:sp>
        <p:nvSpPr>
          <p:cNvPr id="2" name="TextBox 1"/>
          <p:cNvSpPr txBox="1"/>
          <p:nvPr/>
        </p:nvSpPr>
        <p:spPr>
          <a:xfrm>
            <a:off x="190500" y="3234267"/>
            <a:ext cx="1960033" cy="2308324"/>
          </a:xfrm>
          <a:prstGeom prst="rect">
            <a:avLst/>
          </a:prstGeom>
          <a:noFill/>
        </p:spPr>
        <p:txBody>
          <a:bodyPr wrap="square" rtlCol="0">
            <a:spAutoFit/>
          </a:bodyPr>
          <a:lstStyle/>
          <a:p>
            <a:r>
              <a:rPr lang="en-US" dirty="0">
                <a:solidFill>
                  <a:schemeClr val="accent3">
                    <a:lumMod val="60000"/>
                    <a:lumOff val="40000"/>
                  </a:schemeClr>
                </a:solidFill>
              </a:rPr>
              <a:t>Enhancement </a:t>
            </a:r>
            <a:r>
              <a:rPr lang="en-US" dirty="0" smtClean="0">
                <a:solidFill>
                  <a:schemeClr val="accent3">
                    <a:lumMod val="60000"/>
                    <a:lumOff val="40000"/>
                  </a:schemeClr>
                </a:solidFill>
              </a:rPr>
              <a:t>different </a:t>
            </a:r>
            <a:r>
              <a:rPr lang="en-US" dirty="0">
                <a:solidFill>
                  <a:schemeClr val="accent3">
                    <a:lumMod val="60000"/>
                    <a:lumOff val="40000"/>
                  </a:schemeClr>
                </a:solidFill>
              </a:rPr>
              <a:t>than seasonal norm</a:t>
            </a:r>
          </a:p>
          <a:p>
            <a:endParaRPr lang="en-US" dirty="0" smtClean="0"/>
          </a:p>
          <a:p>
            <a:r>
              <a:rPr lang="en-US" dirty="0" smtClean="0"/>
              <a:t>For full cold season, enhancement factor only </a:t>
            </a:r>
            <a:r>
              <a:rPr lang="en-US" dirty="0" smtClean="0">
                <a:solidFill>
                  <a:srgbClr val="9DF131"/>
                </a:solidFill>
              </a:rPr>
              <a:t>1.5—2</a:t>
            </a:r>
            <a:endParaRPr lang="en-US" dirty="0">
              <a:solidFill>
                <a:srgbClr val="9DF131"/>
              </a:solidFill>
            </a:endParaRPr>
          </a:p>
        </p:txBody>
      </p:sp>
      <p:sp>
        <p:nvSpPr>
          <p:cNvPr id="13" name="Oval 12"/>
          <p:cNvSpPr/>
          <p:nvPr/>
        </p:nvSpPr>
        <p:spPr>
          <a:xfrm>
            <a:off x="3191933" y="4631268"/>
            <a:ext cx="533400" cy="533400"/>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3962400" y="4216400"/>
            <a:ext cx="3111500" cy="1155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946900" y="4521200"/>
            <a:ext cx="1955800" cy="1200329"/>
          </a:xfrm>
          <a:prstGeom prst="rect">
            <a:avLst/>
          </a:prstGeom>
          <a:noFill/>
        </p:spPr>
        <p:txBody>
          <a:bodyPr wrap="square" rtlCol="0">
            <a:spAutoFit/>
          </a:bodyPr>
          <a:lstStyle/>
          <a:p>
            <a:r>
              <a:rPr lang="en-US" dirty="0" smtClean="0"/>
              <a:t>Next plot of DSD from Prairie Creek site located here – elevation 540 m</a:t>
            </a:r>
            <a:endParaRPr lang="en-US" dirty="0"/>
          </a:p>
        </p:txBody>
      </p:sp>
    </p:spTree>
    <p:extLst>
      <p:ext uri="{BB962C8B-B14F-4D97-AF65-F5344CB8AC3E}">
        <p14:creationId xmlns:p14="http://schemas.microsoft.com/office/powerpoint/2010/main" val="2991111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110695" y="0"/>
            <a:ext cx="5895658" cy="6783737"/>
          </a:xfrm>
          <a:prstGeom prst="rect">
            <a:avLst/>
          </a:prstGeom>
        </p:spPr>
      </p:pic>
      <p:sp>
        <p:nvSpPr>
          <p:cNvPr id="27" name="TextBox 26"/>
          <p:cNvSpPr txBox="1"/>
          <p:nvPr/>
        </p:nvSpPr>
        <p:spPr>
          <a:xfrm>
            <a:off x="6350000" y="1270000"/>
            <a:ext cx="2603500" cy="3108544"/>
          </a:xfrm>
          <a:prstGeom prst="rect">
            <a:avLst/>
          </a:prstGeom>
          <a:noFill/>
        </p:spPr>
        <p:txBody>
          <a:bodyPr wrap="square" rtlCol="0">
            <a:spAutoFit/>
          </a:bodyPr>
          <a:lstStyle/>
          <a:p>
            <a:r>
              <a:rPr lang="en-US" sz="2800" dirty="0" smtClean="0"/>
              <a:t>During the course of one event – </a:t>
            </a:r>
            <a:r>
              <a:rPr lang="en-US" sz="2800" dirty="0" err="1" smtClean="0"/>
              <a:t>Dropsize</a:t>
            </a:r>
            <a:r>
              <a:rPr lang="en-US" sz="2800" dirty="0" smtClean="0"/>
              <a:t> Distributions can shift from one regime to another</a:t>
            </a:r>
            <a:endParaRPr lang="en-US" sz="2800" dirty="0"/>
          </a:p>
        </p:txBody>
      </p:sp>
      <p:sp>
        <p:nvSpPr>
          <p:cNvPr id="18" name="Oval 17"/>
          <p:cNvSpPr/>
          <p:nvPr/>
        </p:nvSpPr>
        <p:spPr>
          <a:xfrm>
            <a:off x="1536701" y="660400"/>
            <a:ext cx="736599" cy="876300"/>
          </a:xfrm>
          <a:prstGeom prst="ellipse">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318000" y="3763435"/>
            <a:ext cx="660400" cy="757766"/>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rot="19288932">
            <a:off x="3251175" y="1424053"/>
            <a:ext cx="560490" cy="2296417"/>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0331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500" y="5143500"/>
            <a:ext cx="8432800" cy="369332"/>
          </a:xfrm>
          <a:prstGeom prst="rect">
            <a:avLst/>
          </a:prstGeom>
          <a:solidFill>
            <a:schemeClr val="tx1"/>
          </a:solidFill>
        </p:spPr>
        <p:txBody>
          <a:bodyPr wrap="square" rtlCol="0">
            <a:spAutoFit/>
          </a:bodyPr>
          <a:lstStyle/>
          <a:p>
            <a:endParaRPr lang="en-US" dirty="0"/>
          </a:p>
        </p:txBody>
      </p:sp>
      <p:pic>
        <p:nvPicPr>
          <p:cNvPr id="13" name="Picture 12" descr="20151113_Prairie Creek (PC)_parsivel_dsd_rainbow_log.png"/>
          <p:cNvPicPr>
            <a:picLocks noChangeAspect="1"/>
          </p:cNvPicPr>
          <p:nvPr/>
        </p:nvPicPr>
        <p:blipFill rotWithShape="1">
          <a:blip r:embed="rId3">
            <a:extLst>
              <a:ext uri="{28A0092B-C50C-407E-A947-70E740481C1C}">
                <a14:useLocalDpi xmlns:a14="http://schemas.microsoft.com/office/drawing/2010/main" val="0"/>
              </a:ext>
            </a:extLst>
          </a:blip>
          <a:srcRect t="47863" b="-1"/>
          <a:stretch/>
        </p:blipFill>
        <p:spPr>
          <a:xfrm>
            <a:off x="310722" y="939800"/>
            <a:ext cx="8439577" cy="4279900"/>
          </a:xfrm>
          <a:prstGeom prst="rect">
            <a:avLst/>
          </a:prstGeom>
        </p:spPr>
      </p:pic>
      <p:sp>
        <p:nvSpPr>
          <p:cNvPr id="5" name="Title 4"/>
          <p:cNvSpPr>
            <a:spLocks noGrp="1"/>
          </p:cNvSpPr>
          <p:nvPr>
            <p:ph type="title"/>
          </p:nvPr>
        </p:nvSpPr>
        <p:spPr/>
        <p:txBody>
          <a:bodyPr>
            <a:normAutofit fontScale="90000"/>
          </a:bodyPr>
          <a:lstStyle/>
          <a:p>
            <a:r>
              <a:rPr lang="en-US" dirty="0" smtClean="0">
                <a:solidFill>
                  <a:srgbClr val="FBFFB2"/>
                </a:solidFill>
              </a:rPr>
              <a:t>12 – 13 November 2015</a:t>
            </a:r>
            <a:r>
              <a:rPr lang="en-US" dirty="0">
                <a:solidFill>
                  <a:srgbClr val="FBFFB2"/>
                </a:solidFill>
              </a:rPr>
              <a:t/>
            </a:r>
            <a:br>
              <a:rPr lang="en-US" dirty="0">
                <a:solidFill>
                  <a:srgbClr val="FBFFB2"/>
                </a:solidFill>
              </a:rPr>
            </a:br>
            <a:endParaRPr lang="en-US" dirty="0"/>
          </a:p>
        </p:txBody>
      </p:sp>
      <p:cxnSp>
        <p:nvCxnSpPr>
          <p:cNvPr id="15" name="Straight Arrow Connector 14"/>
          <p:cNvCxnSpPr/>
          <p:nvPr/>
        </p:nvCxnSpPr>
        <p:spPr>
          <a:xfrm flipV="1">
            <a:off x="2264832" y="2717800"/>
            <a:ext cx="1151468" cy="135607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417232" y="3276600"/>
            <a:ext cx="1062568" cy="122907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219200" y="2044700"/>
            <a:ext cx="1384300" cy="1477328"/>
          </a:xfrm>
          <a:prstGeom prst="rect">
            <a:avLst/>
          </a:prstGeom>
          <a:noFill/>
        </p:spPr>
        <p:txBody>
          <a:bodyPr wrap="square" rtlCol="0">
            <a:spAutoFit/>
          </a:bodyPr>
          <a:lstStyle/>
          <a:p>
            <a:r>
              <a:rPr lang="en-US" dirty="0" smtClean="0">
                <a:solidFill>
                  <a:srgbClr val="1B3861"/>
                </a:solidFill>
              </a:rPr>
              <a:t>Increase in rain rate due to increase of small drops</a:t>
            </a:r>
            <a:endParaRPr lang="en-US" dirty="0">
              <a:solidFill>
                <a:srgbClr val="1B3861"/>
              </a:solidFill>
            </a:endParaRPr>
          </a:p>
        </p:txBody>
      </p:sp>
      <p:sp>
        <p:nvSpPr>
          <p:cNvPr id="27" name="TextBox 26"/>
          <p:cNvSpPr txBox="1"/>
          <p:nvPr/>
        </p:nvSpPr>
        <p:spPr>
          <a:xfrm>
            <a:off x="2578100" y="5753100"/>
            <a:ext cx="4686300" cy="646331"/>
          </a:xfrm>
          <a:prstGeom prst="rect">
            <a:avLst/>
          </a:prstGeom>
          <a:noFill/>
        </p:spPr>
        <p:txBody>
          <a:bodyPr wrap="square" rtlCol="0">
            <a:spAutoFit/>
          </a:bodyPr>
          <a:lstStyle/>
          <a:p>
            <a:r>
              <a:rPr lang="en-US" dirty="0" smtClean="0"/>
              <a:t>Locations near coast do not have this increase of small drops in warm sector</a:t>
            </a:r>
            <a:endParaRPr lang="en-US" dirty="0"/>
          </a:p>
        </p:txBody>
      </p:sp>
      <p:cxnSp>
        <p:nvCxnSpPr>
          <p:cNvPr id="24" name="Straight Arrow Connector 23"/>
          <p:cNvCxnSpPr/>
          <p:nvPr/>
        </p:nvCxnSpPr>
        <p:spPr>
          <a:xfrm flipV="1">
            <a:off x="3692525" y="5346700"/>
            <a:ext cx="1501775" cy="1791"/>
          </a:xfrm>
          <a:prstGeom prst="straightConnector1">
            <a:avLst/>
          </a:prstGeom>
          <a:ln w="28575"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143500" y="5327650"/>
            <a:ext cx="762000" cy="19050"/>
          </a:xfrm>
          <a:prstGeom prst="straightConnector1">
            <a:avLst/>
          </a:prstGeom>
          <a:ln w="28575"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5835650" y="5321300"/>
            <a:ext cx="844550" cy="12702"/>
          </a:xfrm>
          <a:prstGeom prst="straightConnector1">
            <a:avLst/>
          </a:prstGeom>
          <a:ln w="28575"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6692900" y="5289552"/>
            <a:ext cx="863600" cy="6348"/>
          </a:xfrm>
          <a:prstGeom prst="straightConnector1">
            <a:avLst/>
          </a:prstGeom>
          <a:ln w="28575"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0" name="Diamond 29"/>
          <p:cNvSpPr/>
          <p:nvPr/>
        </p:nvSpPr>
        <p:spPr>
          <a:xfrm>
            <a:off x="6179184" y="5265941"/>
            <a:ext cx="137160" cy="137160"/>
          </a:xfrm>
          <a:prstGeom prst="diamond">
            <a:avLst/>
          </a:prstGeom>
          <a:solidFill>
            <a:srgbClr val="FFFF00"/>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Diamond 30"/>
          <p:cNvSpPr/>
          <p:nvPr/>
        </p:nvSpPr>
        <p:spPr>
          <a:xfrm>
            <a:off x="4451349" y="5267211"/>
            <a:ext cx="137160" cy="137160"/>
          </a:xfrm>
          <a:prstGeom prst="diamond">
            <a:avLst/>
          </a:prstGeom>
          <a:solidFill>
            <a:srgbClr val="FFFF00"/>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Isosceles Triangle 32"/>
          <p:cNvSpPr/>
          <p:nvPr/>
        </p:nvSpPr>
        <p:spPr>
          <a:xfrm rot="10800000">
            <a:off x="6978650" y="5235461"/>
            <a:ext cx="137160" cy="137160"/>
          </a:xfrm>
          <a:prstGeom prst="triangle">
            <a:avLst/>
          </a:prstGeom>
          <a:solidFill>
            <a:srgbClr val="FF6600"/>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292350" y="5270500"/>
            <a:ext cx="133350" cy="133350"/>
          </a:xfrm>
          <a:prstGeom prst="ellipse">
            <a:avLst/>
          </a:prstGeom>
          <a:solidFill>
            <a:srgbClr val="139DEC"/>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iamond 21"/>
          <p:cNvSpPr/>
          <p:nvPr/>
        </p:nvSpPr>
        <p:spPr>
          <a:xfrm>
            <a:off x="5511799" y="5292611"/>
            <a:ext cx="137160" cy="137160"/>
          </a:xfrm>
          <a:prstGeom prst="diamond">
            <a:avLst/>
          </a:prstGeom>
          <a:solidFill>
            <a:srgbClr val="FF0000"/>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a:off x="4991100" y="2032000"/>
            <a:ext cx="304800" cy="901700"/>
          </a:xfrm>
          <a:prstGeom prst="straightConnector1">
            <a:avLst/>
          </a:prstGeom>
          <a:ln w="190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200400" y="1727200"/>
            <a:ext cx="2159000" cy="369332"/>
          </a:xfrm>
          <a:prstGeom prst="rect">
            <a:avLst/>
          </a:prstGeom>
          <a:noFill/>
        </p:spPr>
        <p:txBody>
          <a:bodyPr wrap="square" rtlCol="0">
            <a:spAutoFit/>
          </a:bodyPr>
          <a:lstStyle/>
          <a:p>
            <a:r>
              <a:rPr lang="en-US" dirty="0" smtClean="0">
                <a:solidFill>
                  <a:srgbClr val="FF0000"/>
                </a:solidFill>
              </a:rPr>
              <a:t>Increase in big drops</a:t>
            </a:r>
            <a:endParaRPr lang="en-US" dirty="0">
              <a:solidFill>
                <a:srgbClr val="FF0000"/>
              </a:solidFill>
            </a:endParaRPr>
          </a:p>
        </p:txBody>
      </p:sp>
      <p:cxnSp>
        <p:nvCxnSpPr>
          <p:cNvPr id="34" name="Straight Arrow Connector 33"/>
          <p:cNvCxnSpPr/>
          <p:nvPr/>
        </p:nvCxnSpPr>
        <p:spPr>
          <a:xfrm flipH="1">
            <a:off x="6248400" y="2590800"/>
            <a:ext cx="381000" cy="939800"/>
          </a:xfrm>
          <a:prstGeom prst="straightConnector1">
            <a:avLst/>
          </a:prstGeom>
          <a:ln w="190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705600" y="1917700"/>
            <a:ext cx="990600" cy="923330"/>
          </a:xfrm>
          <a:prstGeom prst="rect">
            <a:avLst/>
          </a:prstGeom>
          <a:noFill/>
        </p:spPr>
        <p:txBody>
          <a:bodyPr wrap="square" rtlCol="0">
            <a:spAutoFit/>
          </a:bodyPr>
          <a:lstStyle/>
          <a:p>
            <a:r>
              <a:rPr lang="en-US" dirty="0" smtClean="0">
                <a:solidFill>
                  <a:schemeClr val="bg2"/>
                </a:solidFill>
              </a:rPr>
              <a:t>Back to small drops</a:t>
            </a:r>
            <a:endParaRPr lang="en-US" dirty="0">
              <a:solidFill>
                <a:schemeClr val="bg2"/>
              </a:solidFill>
            </a:endParaRPr>
          </a:p>
        </p:txBody>
      </p:sp>
      <p:cxnSp>
        <p:nvCxnSpPr>
          <p:cNvPr id="18" name="Straight Arrow Connector 17"/>
          <p:cNvCxnSpPr/>
          <p:nvPr/>
        </p:nvCxnSpPr>
        <p:spPr>
          <a:xfrm>
            <a:off x="876300" y="5346700"/>
            <a:ext cx="2794000" cy="0"/>
          </a:xfrm>
          <a:prstGeom prst="straightConnector1">
            <a:avLst/>
          </a:prstGeom>
          <a:ln w="28575"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85038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lympex_npol_qc2_RHI_20151113_115200_52.0de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99" y="490525"/>
            <a:ext cx="8113623" cy="2595575"/>
          </a:xfrm>
          <a:prstGeom prst="rect">
            <a:avLst/>
          </a:prstGeom>
        </p:spPr>
      </p:pic>
      <p:sp>
        <p:nvSpPr>
          <p:cNvPr id="6" name="TextBox 5"/>
          <p:cNvSpPr txBox="1"/>
          <p:nvPr/>
        </p:nvSpPr>
        <p:spPr>
          <a:xfrm>
            <a:off x="3289300" y="0"/>
            <a:ext cx="1981200" cy="523220"/>
          </a:xfrm>
          <a:prstGeom prst="rect">
            <a:avLst/>
          </a:prstGeom>
          <a:noFill/>
        </p:spPr>
        <p:txBody>
          <a:bodyPr wrap="square" rtlCol="0">
            <a:spAutoFit/>
          </a:bodyPr>
          <a:lstStyle/>
          <a:p>
            <a:r>
              <a:rPr lang="en-US" sz="2800" dirty="0" smtClean="0"/>
              <a:t>NPOL+DOW</a:t>
            </a:r>
            <a:endParaRPr lang="en-US" sz="2800" dirty="0"/>
          </a:p>
        </p:txBody>
      </p:sp>
      <p:sp>
        <p:nvSpPr>
          <p:cNvPr id="8" name="TextBox 7"/>
          <p:cNvSpPr txBox="1"/>
          <p:nvPr/>
        </p:nvSpPr>
        <p:spPr>
          <a:xfrm>
            <a:off x="114300" y="3009900"/>
            <a:ext cx="8763000" cy="369332"/>
          </a:xfrm>
          <a:prstGeom prst="rect">
            <a:avLst/>
          </a:prstGeom>
          <a:noFill/>
        </p:spPr>
        <p:txBody>
          <a:bodyPr wrap="square" rtlCol="0">
            <a:spAutoFit/>
          </a:bodyPr>
          <a:lstStyle/>
          <a:p>
            <a:r>
              <a:rPr lang="en-US" dirty="0" smtClean="0"/>
              <a:t>Warm Sector during period of big drops – secondary enhancement at 4km</a:t>
            </a:r>
            <a:endParaRPr lang="en-US" dirty="0"/>
          </a:p>
        </p:txBody>
      </p:sp>
      <p:sp>
        <p:nvSpPr>
          <p:cNvPr id="12" name="TextBox 11"/>
          <p:cNvSpPr txBox="1"/>
          <p:nvPr/>
        </p:nvSpPr>
        <p:spPr>
          <a:xfrm>
            <a:off x="190500" y="6134100"/>
            <a:ext cx="8128000" cy="369332"/>
          </a:xfrm>
          <a:prstGeom prst="rect">
            <a:avLst/>
          </a:prstGeom>
          <a:noFill/>
        </p:spPr>
        <p:txBody>
          <a:bodyPr wrap="square" rtlCol="0">
            <a:spAutoFit/>
          </a:bodyPr>
          <a:lstStyle/>
          <a:p>
            <a:r>
              <a:rPr lang="en-US" dirty="0" smtClean="0"/>
              <a:t>Warm Sector during period of small drops – low level jet lifting</a:t>
            </a:r>
            <a:endParaRPr lang="en-US" dirty="0"/>
          </a:p>
        </p:txBody>
      </p:sp>
      <p:grpSp>
        <p:nvGrpSpPr>
          <p:cNvPr id="2" name="Group 1"/>
          <p:cNvGrpSpPr>
            <a:grpSpLocks noChangeAspect="1"/>
          </p:cNvGrpSpPr>
          <p:nvPr/>
        </p:nvGrpSpPr>
        <p:grpSpPr>
          <a:xfrm>
            <a:off x="190500" y="3619500"/>
            <a:ext cx="8019298" cy="2565400"/>
            <a:chOff x="0" y="4562450"/>
            <a:chExt cx="7175762" cy="2295550"/>
          </a:xfrm>
        </p:grpSpPr>
        <p:pic>
          <p:nvPicPr>
            <p:cNvPr id="5" name="Picture 4" descr="olympex_npol_qc2_RHI_20151113_155200_52.0de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62450"/>
              <a:ext cx="7175762" cy="2295550"/>
            </a:xfrm>
            <a:prstGeom prst="rect">
              <a:avLst/>
            </a:prstGeom>
          </p:spPr>
        </p:pic>
        <p:sp>
          <p:nvSpPr>
            <p:cNvPr id="23" name="Freeform 22"/>
            <p:cNvSpPr/>
            <p:nvPr/>
          </p:nvSpPr>
          <p:spPr>
            <a:xfrm>
              <a:off x="4069039" y="6096000"/>
              <a:ext cx="1798362" cy="313986"/>
            </a:xfrm>
            <a:custGeom>
              <a:avLst/>
              <a:gdLst>
                <a:gd name="connsiteX0" fmla="*/ 0 w 2813014"/>
                <a:gd name="connsiteY0" fmla="*/ 546182 h 546468"/>
                <a:gd name="connsiteX1" fmla="*/ 1160710 w 2813014"/>
                <a:gd name="connsiteY1" fmla="*/ 477909 h 546468"/>
                <a:gd name="connsiteX2" fmla="*/ 2225831 w 2813014"/>
                <a:gd name="connsiteY2" fmla="*/ 122891 h 546468"/>
                <a:gd name="connsiteX3" fmla="*/ 2813014 w 2813014"/>
                <a:gd name="connsiteY3" fmla="*/ 0 h 546468"/>
                <a:gd name="connsiteX0" fmla="*/ 0 w 2813014"/>
                <a:gd name="connsiteY0" fmla="*/ 546182 h 546207"/>
                <a:gd name="connsiteX1" fmla="*/ 1160710 w 2813014"/>
                <a:gd name="connsiteY1" fmla="*/ 439100 h 546207"/>
                <a:gd name="connsiteX2" fmla="*/ 2225831 w 2813014"/>
                <a:gd name="connsiteY2" fmla="*/ 122891 h 546207"/>
                <a:gd name="connsiteX3" fmla="*/ 2813014 w 2813014"/>
                <a:gd name="connsiteY3" fmla="*/ 0 h 546207"/>
                <a:gd name="connsiteX0" fmla="*/ 0 w 2813014"/>
                <a:gd name="connsiteY0" fmla="*/ 546182 h 546199"/>
                <a:gd name="connsiteX1" fmla="*/ 1160710 w 2813014"/>
                <a:gd name="connsiteY1" fmla="*/ 439100 h 546199"/>
                <a:gd name="connsiteX2" fmla="*/ 1914844 w 2813014"/>
                <a:gd name="connsiteY2" fmla="*/ 229615 h 546199"/>
                <a:gd name="connsiteX3" fmla="*/ 2813014 w 2813014"/>
                <a:gd name="connsiteY3" fmla="*/ 0 h 546199"/>
                <a:gd name="connsiteX0" fmla="*/ 0 w 2869557"/>
                <a:gd name="connsiteY0" fmla="*/ 439457 h 439474"/>
                <a:gd name="connsiteX1" fmla="*/ 1160710 w 2869557"/>
                <a:gd name="connsiteY1" fmla="*/ 332375 h 439474"/>
                <a:gd name="connsiteX2" fmla="*/ 1914844 w 2869557"/>
                <a:gd name="connsiteY2" fmla="*/ 122890 h 439474"/>
                <a:gd name="connsiteX3" fmla="*/ 2869557 w 2869557"/>
                <a:gd name="connsiteY3" fmla="*/ 0 h 439474"/>
                <a:gd name="connsiteX0" fmla="*/ 0 w 2869557"/>
                <a:gd name="connsiteY0" fmla="*/ 439457 h 439566"/>
                <a:gd name="connsiteX1" fmla="*/ 1033488 w 2869557"/>
                <a:gd name="connsiteY1" fmla="*/ 380886 h 439566"/>
                <a:gd name="connsiteX2" fmla="*/ 1914844 w 2869557"/>
                <a:gd name="connsiteY2" fmla="*/ 122890 h 439566"/>
                <a:gd name="connsiteX3" fmla="*/ 2869557 w 2869557"/>
                <a:gd name="connsiteY3" fmla="*/ 0 h 439566"/>
              </a:gdLst>
              <a:ahLst/>
              <a:cxnLst>
                <a:cxn ang="0">
                  <a:pos x="connsiteX0" y="connsiteY0"/>
                </a:cxn>
                <a:cxn ang="0">
                  <a:pos x="connsiteX1" y="connsiteY1"/>
                </a:cxn>
                <a:cxn ang="0">
                  <a:pos x="connsiteX2" y="connsiteY2"/>
                </a:cxn>
                <a:cxn ang="0">
                  <a:pos x="connsiteX3" y="connsiteY3"/>
                </a:cxn>
              </a:cxnLst>
              <a:rect l="l" t="t" r="r" b="b"/>
              <a:pathLst>
                <a:path w="2869557" h="439566">
                  <a:moveTo>
                    <a:pt x="0" y="439457"/>
                  </a:moveTo>
                  <a:cubicBezTo>
                    <a:pt x="394869" y="440594"/>
                    <a:pt x="714347" y="433647"/>
                    <a:pt x="1033488" y="380886"/>
                  </a:cubicBezTo>
                  <a:cubicBezTo>
                    <a:pt x="1352629" y="328125"/>
                    <a:pt x="1639460" y="202542"/>
                    <a:pt x="1914844" y="122890"/>
                  </a:cubicBezTo>
                  <a:cubicBezTo>
                    <a:pt x="2190228" y="43238"/>
                    <a:pt x="2869557" y="0"/>
                    <a:pt x="2869557" y="0"/>
                  </a:cubicBezTo>
                </a:path>
              </a:pathLst>
            </a:custGeom>
            <a:ln w="38100" cmpd="sng">
              <a:solidFill>
                <a:srgbClr val="FAFFA2"/>
              </a:solidFill>
              <a:headEnd type="none"/>
              <a:tailEnd type="arrow"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white"/>
                </a:solidFill>
                <a:latin typeface="Calibri"/>
              </a:endParaRPr>
            </a:p>
          </p:txBody>
        </p:sp>
        <p:cxnSp>
          <p:nvCxnSpPr>
            <p:cNvPr id="24" name="Straight Connector 23"/>
            <p:cNvCxnSpPr/>
            <p:nvPr/>
          </p:nvCxnSpPr>
          <p:spPr>
            <a:xfrm>
              <a:off x="4267200" y="6019800"/>
              <a:ext cx="2120900" cy="25400"/>
            </a:xfrm>
            <a:prstGeom prst="line">
              <a:avLst/>
            </a:prstGeom>
            <a:ln w="38100" cmpd="sng">
              <a:solidFill>
                <a:srgbClr val="FAFFA2"/>
              </a:solidFill>
              <a:prstDash val="dash"/>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074608" y="5606253"/>
              <a:ext cx="1311463" cy="369332"/>
            </a:xfrm>
            <a:prstGeom prst="rect">
              <a:avLst/>
            </a:prstGeom>
            <a:noFill/>
          </p:spPr>
          <p:txBody>
            <a:bodyPr wrap="square" rtlCol="0">
              <a:spAutoFit/>
            </a:bodyPr>
            <a:lstStyle/>
            <a:p>
              <a:pPr algn="r"/>
              <a:r>
                <a:rPr lang="en-US" dirty="0" err="1" smtClean="0">
                  <a:solidFill>
                    <a:schemeClr val="accent2">
                      <a:lumMod val="60000"/>
                      <a:lumOff val="40000"/>
                    </a:schemeClr>
                  </a:solidFill>
                  <a:latin typeface="Calibri"/>
                </a:rPr>
                <a:t>Brightband</a:t>
              </a:r>
              <a:endParaRPr lang="en-US" dirty="0">
                <a:solidFill>
                  <a:schemeClr val="accent2">
                    <a:lumMod val="60000"/>
                    <a:lumOff val="40000"/>
                  </a:schemeClr>
                </a:solidFill>
                <a:latin typeface="Calibri"/>
              </a:endParaRPr>
            </a:p>
          </p:txBody>
        </p:sp>
      </p:grpSp>
    </p:spTree>
    <p:extLst>
      <p:ext uri="{BB962C8B-B14F-4D97-AF65-F5344CB8AC3E}">
        <p14:creationId xmlns:p14="http://schemas.microsoft.com/office/powerpoint/2010/main" val="148387931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a:t>
            </a:r>
            <a:endParaRPr lang="en-US" dirty="0"/>
          </a:p>
        </p:txBody>
      </p:sp>
      <p:sp>
        <p:nvSpPr>
          <p:cNvPr id="3" name="Content Placeholder 2"/>
          <p:cNvSpPr>
            <a:spLocks noGrp="1"/>
          </p:cNvSpPr>
          <p:nvPr>
            <p:ph idx="1"/>
          </p:nvPr>
        </p:nvSpPr>
        <p:spPr>
          <a:xfrm>
            <a:off x="355600" y="1447796"/>
            <a:ext cx="8229600" cy="5054604"/>
          </a:xfrm>
        </p:spPr>
        <p:txBody>
          <a:bodyPr>
            <a:normAutofit fontScale="70000" lnSpcReduction="20000"/>
          </a:bodyPr>
          <a:lstStyle/>
          <a:p>
            <a:r>
              <a:rPr lang="en-US" dirty="0" smtClean="0">
                <a:solidFill>
                  <a:schemeClr val="accent1">
                    <a:lumMod val="40000"/>
                    <a:lumOff val="60000"/>
                  </a:schemeClr>
                </a:solidFill>
              </a:rPr>
              <a:t>Atmospheric river/heavy rain over orography events</a:t>
            </a:r>
            <a:endParaRPr lang="en-US" dirty="0">
              <a:solidFill>
                <a:schemeClr val="accent1">
                  <a:lumMod val="40000"/>
                  <a:lumOff val="60000"/>
                </a:schemeClr>
              </a:solidFill>
            </a:endParaRPr>
          </a:p>
          <a:p>
            <a:pPr lvl="1"/>
            <a:r>
              <a:rPr lang="en-US" dirty="0" smtClean="0"/>
              <a:t>Both i</a:t>
            </a:r>
            <a:r>
              <a:rPr lang="en-US" dirty="0" smtClean="0"/>
              <a:t>ce-phase and warm-rain processes </a:t>
            </a:r>
            <a:r>
              <a:rPr lang="en-US" dirty="0" smtClean="0"/>
              <a:t>present during periods of heavy rain (CFADS, DSDs)</a:t>
            </a:r>
          </a:p>
          <a:p>
            <a:pPr lvl="1"/>
            <a:r>
              <a:rPr lang="en-US" dirty="0" smtClean="0"/>
              <a:t>Relative contribution  of warm-processes and ice-processes can shift with </a:t>
            </a:r>
            <a:r>
              <a:rPr lang="en-US" dirty="0" err="1" smtClean="0"/>
              <a:t>meso</a:t>
            </a:r>
            <a:r>
              <a:rPr lang="en-US" dirty="0" smtClean="0"/>
              <a:t>- synoptic conditions</a:t>
            </a:r>
          </a:p>
          <a:p>
            <a:pPr lvl="1"/>
            <a:r>
              <a:rPr lang="en-US" dirty="0" smtClean="0"/>
              <a:t>Lifting of warm, moist-neutral jet is dominate process during heavy rain</a:t>
            </a:r>
          </a:p>
          <a:p>
            <a:r>
              <a:rPr lang="en-US" dirty="0" smtClean="0">
                <a:solidFill>
                  <a:schemeClr val="accent4">
                    <a:lumMod val="60000"/>
                    <a:lumOff val="40000"/>
                  </a:schemeClr>
                </a:solidFill>
              </a:rPr>
              <a:t>DSD regimes alone cannot be used to partition convective/</a:t>
            </a:r>
            <a:r>
              <a:rPr lang="en-US" dirty="0" err="1" smtClean="0">
                <a:solidFill>
                  <a:schemeClr val="accent4">
                    <a:lumMod val="60000"/>
                    <a:lumOff val="40000"/>
                  </a:schemeClr>
                </a:solidFill>
              </a:rPr>
              <a:t>stratiform</a:t>
            </a:r>
            <a:r>
              <a:rPr lang="en-US" dirty="0" smtClean="0">
                <a:solidFill>
                  <a:schemeClr val="accent4">
                    <a:lumMod val="60000"/>
                    <a:lumOff val="40000"/>
                  </a:schemeClr>
                </a:solidFill>
              </a:rPr>
              <a:t> rain </a:t>
            </a:r>
          </a:p>
          <a:p>
            <a:pPr lvl="1"/>
            <a:r>
              <a:rPr lang="en-US" dirty="0" smtClean="0"/>
              <a:t>Heavy rain regime labeled as convective in past studies</a:t>
            </a:r>
          </a:p>
          <a:p>
            <a:pPr lvl="1"/>
            <a:r>
              <a:rPr lang="en-US" dirty="0" smtClean="0">
                <a:solidFill>
                  <a:srgbClr val="FFFFFF"/>
                </a:solidFill>
              </a:rPr>
              <a:t>Large quantities of smal</a:t>
            </a:r>
            <a:r>
              <a:rPr lang="en-US" dirty="0" smtClean="0">
                <a:solidFill>
                  <a:srgbClr val="FFFFFF"/>
                </a:solidFill>
              </a:rPr>
              <a:t>l drop regime labeled as ‘warm convective’ in other studies (</a:t>
            </a:r>
            <a:r>
              <a:rPr lang="en-US" dirty="0" err="1" smtClean="0">
                <a:solidFill>
                  <a:srgbClr val="FFFFFF"/>
                </a:solidFill>
              </a:rPr>
              <a:t>Bringi</a:t>
            </a:r>
            <a:r>
              <a:rPr lang="en-US" dirty="0" smtClean="0">
                <a:solidFill>
                  <a:srgbClr val="FFFFFF"/>
                </a:solidFill>
              </a:rPr>
              <a:t> et al. 2009, Thompson et a. 2015)</a:t>
            </a:r>
          </a:p>
          <a:p>
            <a:r>
              <a:rPr lang="en-US" dirty="0" smtClean="0">
                <a:solidFill>
                  <a:schemeClr val="accent3">
                    <a:lumMod val="60000"/>
                    <a:lumOff val="40000"/>
                  </a:schemeClr>
                </a:solidFill>
              </a:rPr>
              <a:t>Satellite retrievals of precipitation over terrain</a:t>
            </a:r>
          </a:p>
          <a:p>
            <a:pPr lvl="1"/>
            <a:r>
              <a:rPr lang="en-US" dirty="0" smtClean="0">
                <a:solidFill>
                  <a:srgbClr val="FFFFFF"/>
                </a:solidFill>
              </a:rPr>
              <a:t>Difficult problem due to complexities of PSD regimes that change rapidly within same storm</a:t>
            </a:r>
            <a:r>
              <a:rPr lang="en-US" dirty="0" smtClean="0">
                <a:solidFill>
                  <a:schemeClr val="accent6">
                    <a:lumMod val="60000"/>
                    <a:lumOff val="40000"/>
                  </a:schemeClr>
                </a:solidFill>
              </a:rPr>
              <a:t> </a:t>
            </a:r>
            <a:endParaRPr lang="en-US" dirty="0" smtClean="0">
              <a:solidFill>
                <a:srgbClr val="FFFFFF"/>
              </a:solidFill>
            </a:endParaRPr>
          </a:p>
        </p:txBody>
      </p:sp>
      <p:pic>
        <p:nvPicPr>
          <p:cNvPr id="4" name="Picture 3" descr="logo_imag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0019" y="0"/>
            <a:ext cx="1638362" cy="1388953"/>
          </a:xfrm>
          <a:prstGeom prst="rect">
            <a:avLst/>
          </a:prstGeom>
        </p:spPr>
      </p:pic>
      <p:sp>
        <p:nvSpPr>
          <p:cNvPr id="5" name="TextBox 4"/>
          <p:cNvSpPr txBox="1"/>
          <p:nvPr/>
        </p:nvSpPr>
        <p:spPr>
          <a:xfrm>
            <a:off x="5905500" y="6096000"/>
            <a:ext cx="2971800" cy="369332"/>
          </a:xfrm>
          <a:prstGeom prst="rect">
            <a:avLst/>
          </a:prstGeom>
          <a:noFill/>
        </p:spPr>
        <p:txBody>
          <a:bodyPr wrap="square" rtlCol="0">
            <a:spAutoFit/>
          </a:bodyPr>
          <a:lstStyle/>
          <a:p>
            <a:r>
              <a:rPr lang="en-US" dirty="0" err="1" smtClean="0"/>
              <a:t>lynnm@uw.edu</a:t>
            </a:r>
            <a:endParaRPr lang="en-US" dirty="0"/>
          </a:p>
        </p:txBody>
      </p:sp>
    </p:spTree>
    <p:extLst>
      <p:ext uri="{BB962C8B-B14F-4D97-AF65-F5344CB8AC3E}">
        <p14:creationId xmlns:p14="http://schemas.microsoft.com/office/powerpoint/2010/main" val="223010995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457200" y="1600200"/>
            <a:ext cx="8229600" cy="5122333"/>
          </a:xfrm>
        </p:spPr>
        <p:txBody>
          <a:bodyPr>
            <a:normAutofit/>
          </a:bodyPr>
          <a:lstStyle/>
          <a:p>
            <a:r>
              <a:rPr lang="en-US" dirty="0" smtClean="0"/>
              <a:t>Work supported by:</a:t>
            </a:r>
          </a:p>
          <a:p>
            <a:r>
              <a:rPr lang="en-US" dirty="0" smtClean="0"/>
              <a:t>NASA grants </a:t>
            </a:r>
            <a:r>
              <a:rPr lang="en-US" dirty="0"/>
              <a:t>NNX15AL38G, NNX16AD75G and NNX16AK05G</a:t>
            </a:r>
          </a:p>
          <a:p>
            <a:r>
              <a:rPr lang="en-US" dirty="0"/>
              <a:t>NSF </a:t>
            </a:r>
            <a:r>
              <a:rPr lang="en-US" dirty="0" smtClean="0"/>
              <a:t>grants </a:t>
            </a:r>
            <a:r>
              <a:rPr lang="en-US" dirty="0"/>
              <a:t>AGS-</a:t>
            </a:r>
            <a:r>
              <a:rPr lang="en-US" dirty="0" smtClean="0"/>
              <a:t>1503155, AGS-1657251</a:t>
            </a:r>
            <a:endParaRPr lang="en-US" dirty="0"/>
          </a:p>
          <a:p>
            <a:endParaRPr lang="en-US" dirty="0"/>
          </a:p>
        </p:txBody>
      </p:sp>
      <p:pic>
        <p:nvPicPr>
          <p:cNvPr id="4" name="Picture 3" descr="logo_imag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9886" y="270932"/>
            <a:ext cx="1638362" cy="1388953"/>
          </a:xfrm>
          <a:prstGeom prst="rect">
            <a:avLst/>
          </a:prstGeom>
        </p:spPr>
      </p:pic>
    </p:spTree>
    <p:extLst>
      <p:ext uri="{BB962C8B-B14F-4D97-AF65-F5344CB8AC3E}">
        <p14:creationId xmlns:p14="http://schemas.microsoft.com/office/powerpoint/2010/main" val="20335886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OLYMPEX Goals</a:t>
            </a:r>
            <a:endParaRPr lang="en-US" dirty="0"/>
          </a:p>
        </p:txBody>
      </p:sp>
      <p:sp>
        <p:nvSpPr>
          <p:cNvPr id="3" name="Content Placeholder 2"/>
          <p:cNvSpPr>
            <a:spLocks noGrp="1"/>
          </p:cNvSpPr>
          <p:nvPr>
            <p:ph idx="1"/>
          </p:nvPr>
        </p:nvSpPr>
        <p:spPr>
          <a:xfrm>
            <a:off x="457200" y="1231900"/>
            <a:ext cx="8229600" cy="4525963"/>
          </a:xfrm>
        </p:spPr>
        <p:txBody>
          <a:bodyPr/>
          <a:lstStyle/>
          <a:p>
            <a:r>
              <a:rPr lang="en-US" dirty="0"/>
              <a:t>Physical validation to support </a:t>
            </a:r>
            <a:r>
              <a:rPr lang="en-US" dirty="0" smtClean="0"/>
              <a:t>Global Precipitation Measurement (GPM) </a:t>
            </a:r>
            <a:r>
              <a:rPr lang="en-US" dirty="0" smtClean="0"/>
              <a:t>algorithms</a:t>
            </a:r>
          </a:p>
          <a:p>
            <a:r>
              <a:rPr lang="en-US" dirty="0"/>
              <a:t>Orographic effects on frontal precipitation</a:t>
            </a:r>
          </a:p>
          <a:p>
            <a:endParaRPr lang="en-US" dirty="0"/>
          </a:p>
          <a:p>
            <a:endParaRPr lang="en-US" dirty="0"/>
          </a:p>
        </p:txBody>
      </p:sp>
      <p:pic>
        <p:nvPicPr>
          <p:cNvPr id="6" name="Picture 5" descr="logo_imag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786" y="241301"/>
            <a:ext cx="1378205" cy="1168400"/>
          </a:xfrm>
          <a:prstGeom prst="rect">
            <a:avLst/>
          </a:prstGeom>
        </p:spPr>
      </p:pic>
      <p:pic>
        <p:nvPicPr>
          <p:cNvPr id="4" name="Picture 3" descr="GPM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278892"/>
            <a:ext cx="1651000" cy="891540"/>
          </a:xfrm>
          <a:prstGeom prst="rect">
            <a:avLst/>
          </a:prstGeom>
        </p:spPr>
      </p:pic>
      <p:pic>
        <p:nvPicPr>
          <p:cNvPr id="10" name="Picture 9"/>
          <p:cNvPicPr>
            <a:picLocks noChangeAspect="1"/>
          </p:cNvPicPr>
          <p:nvPr/>
        </p:nvPicPr>
        <p:blipFill>
          <a:blip r:embed="rId4"/>
          <a:stretch>
            <a:fillRect/>
          </a:stretch>
        </p:blipFill>
        <p:spPr>
          <a:xfrm>
            <a:off x="2549290" y="2844800"/>
            <a:ext cx="4045421" cy="3924300"/>
          </a:xfrm>
          <a:prstGeom prst="rect">
            <a:avLst/>
          </a:prstGeom>
        </p:spPr>
      </p:pic>
      <p:sp>
        <p:nvSpPr>
          <p:cNvPr id="11" name="TextBox 10"/>
          <p:cNvSpPr txBox="1"/>
          <p:nvPr/>
        </p:nvSpPr>
        <p:spPr>
          <a:xfrm>
            <a:off x="6591300" y="4787900"/>
            <a:ext cx="2552700" cy="1477328"/>
          </a:xfrm>
          <a:prstGeom prst="rect">
            <a:avLst/>
          </a:prstGeom>
          <a:noFill/>
        </p:spPr>
        <p:txBody>
          <a:bodyPr wrap="square" rtlCol="0">
            <a:spAutoFit/>
          </a:bodyPr>
          <a:lstStyle/>
          <a:p>
            <a:r>
              <a:rPr lang="en-US" dirty="0"/>
              <a:t>OLYMPEX sampled </a:t>
            </a:r>
            <a:r>
              <a:rPr lang="en-US" dirty="0" smtClean="0"/>
              <a:t>many (~65) </a:t>
            </a:r>
            <a:r>
              <a:rPr lang="en-US" dirty="0"/>
              <a:t>frontal systems </a:t>
            </a:r>
            <a:r>
              <a:rPr lang="en-US" dirty="0" smtClean="0"/>
              <a:t>from Oct </a:t>
            </a:r>
            <a:r>
              <a:rPr lang="en-US" dirty="0"/>
              <a:t>2015 – </a:t>
            </a:r>
            <a:r>
              <a:rPr lang="en-US" dirty="0" smtClean="0"/>
              <a:t>April 2016</a:t>
            </a:r>
          </a:p>
          <a:p>
            <a:endParaRPr lang="en-US" dirty="0"/>
          </a:p>
        </p:txBody>
      </p:sp>
      <p:sp>
        <p:nvSpPr>
          <p:cNvPr id="12" name="TextBox 11"/>
          <p:cNvSpPr txBox="1"/>
          <p:nvPr/>
        </p:nvSpPr>
        <p:spPr>
          <a:xfrm>
            <a:off x="457200" y="4521200"/>
            <a:ext cx="2082800" cy="923330"/>
          </a:xfrm>
          <a:prstGeom prst="rect">
            <a:avLst/>
          </a:prstGeom>
          <a:noFill/>
        </p:spPr>
        <p:txBody>
          <a:bodyPr wrap="square" rtlCol="0">
            <a:spAutoFit/>
          </a:bodyPr>
          <a:lstStyle/>
          <a:p>
            <a:r>
              <a:rPr lang="en-US" dirty="0" smtClean="0"/>
              <a:t>Facilitates statistical analysis</a:t>
            </a:r>
            <a:endParaRPr lang="en-US" dirty="0" smtClean="0"/>
          </a:p>
          <a:p>
            <a:endParaRPr lang="en-US" dirty="0"/>
          </a:p>
        </p:txBody>
      </p:sp>
      <p:grpSp>
        <p:nvGrpSpPr>
          <p:cNvPr id="13" name="Group 12"/>
          <p:cNvGrpSpPr/>
          <p:nvPr/>
        </p:nvGrpSpPr>
        <p:grpSpPr>
          <a:xfrm>
            <a:off x="6924669" y="2915920"/>
            <a:ext cx="1815206" cy="1463040"/>
            <a:chOff x="6162669" y="528320"/>
            <a:chExt cx="1815206" cy="1463040"/>
          </a:xfrm>
        </p:grpSpPr>
        <p:pic>
          <p:nvPicPr>
            <p:cNvPr id="14" name="Picture 13"/>
            <p:cNvPicPr>
              <a:picLocks noChangeAspect="1"/>
            </p:cNvPicPr>
            <p:nvPr/>
          </p:nvPicPr>
          <p:blipFill>
            <a:blip r:embed="rId5"/>
            <a:stretch>
              <a:fillRect/>
            </a:stretch>
          </p:blipFill>
          <p:spPr>
            <a:xfrm>
              <a:off x="6162669" y="528320"/>
              <a:ext cx="1815206" cy="1463040"/>
            </a:xfrm>
            <a:prstGeom prst="rect">
              <a:avLst/>
            </a:prstGeom>
          </p:spPr>
        </p:pic>
        <p:sp>
          <p:nvSpPr>
            <p:cNvPr id="15" name="4-Point Star 14"/>
            <p:cNvSpPr/>
            <p:nvPr/>
          </p:nvSpPr>
          <p:spPr>
            <a:xfrm>
              <a:off x="6260425" y="660400"/>
              <a:ext cx="171449" cy="171449"/>
            </a:xfrm>
            <a:prstGeom prst="star4">
              <a:avLst>
                <a:gd name="adj" fmla="val 21196"/>
              </a:avLst>
            </a:pr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212615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auge.pynov1213_rainrat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36324"/>
            <a:ext cx="9118526" cy="4032675"/>
          </a:xfrm>
          <a:prstGeom prst="rect">
            <a:avLst/>
          </a:prstGeom>
        </p:spPr>
      </p:pic>
      <p:cxnSp>
        <p:nvCxnSpPr>
          <p:cNvPr id="9" name="Straight Arrow Connector 8"/>
          <p:cNvCxnSpPr/>
          <p:nvPr/>
        </p:nvCxnSpPr>
        <p:spPr>
          <a:xfrm>
            <a:off x="584200" y="5880100"/>
            <a:ext cx="3340100" cy="0"/>
          </a:xfrm>
          <a:prstGeom prst="straightConnector1">
            <a:avLst/>
          </a:prstGeom>
          <a:ln w="28575"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2234532" y="5800065"/>
            <a:ext cx="137160" cy="137160"/>
          </a:xfrm>
          <a:prstGeom prst="ellipse">
            <a:avLst/>
          </a:prstGeom>
          <a:solidFill>
            <a:srgbClr val="0000FF"/>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4048125" y="5894591"/>
            <a:ext cx="1692275" cy="10909"/>
          </a:xfrm>
          <a:prstGeom prst="straightConnector1">
            <a:avLst/>
          </a:prstGeom>
          <a:ln w="28575"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676900" y="5899150"/>
            <a:ext cx="939800" cy="19050"/>
          </a:xfrm>
          <a:prstGeom prst="straightConnector1">
            <a:avLst/>
          </a:prstGeom>
          <a:ln w="28575"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6572250" y="5905500"/>
            <a:ext cx="1009650" cy="2"/>
          </a:xfrm>
          <a:prstGeom prst="straightConnector1">
            <a:avLst/>
          </a:prstGeom>
          <a:ln w="28575"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7505700" y="5867400"/>
            <a:ext cx="1435100" cy="25400"/>
          </a:xfrm>
          <a:prstGeom prst="straightConnector1">
            <a:avLst/>
          </a:prstGeom>
          <a:ln w="28575"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Diamond 17"/>
          <p:cNvSpPr/>
          <p:nvPr/>
        </p:nvSpPr>
        <p:spPr>
          <a:xfrm>
            <a:off x="7055484" y="5812041"/>
            <a:ext cx="137160" cy="137160"/>
          </a:xfrm>
          <a:prstGeom prst="diamond">
            <a:avLst/>
          </a:prstGeom>
          <a:solidFill>
            <a:srgbClr val="FFFF00"/>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iamond 18"/>
          <p:cNvSpPr/>
          <p:nvPr/>
        </p:nvSpPr>
        <p:spPr>
          <a:xfrm>
            <a:off x="4883149" y="5838711"/>
            <a:ext cx="137160" cy="137160"/>
          </a:xfrm>
          <a:prstGeom prst="diamond">
            <a:avLst/>
          </a:prstGeom>
          <a:solidFill>
            <a:srgbClr val="FFFF00"/>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073775" y="5841340"/>
            <a:ext cx="137160" cy="137160"/>
          </a:xfrm>
          <a:prstGeom prst="rect">
            <a:avLst/>
          </a:prstGeom>
          <a:solidFill>
            <a:srgbClr val="FF0000"/>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rot="10800000">
            <a:off x="8210550" y="5832361"/>
            <a:ext cx="137160" cy="137160"/>
          </a:xfrm>
          <a:prstGeom prst="triangle">
            <a:avLst/>
          </a:prstGeom>
          <a:solidFill>
            <a:srgbClr val="FF6600"/>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2309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ku_171227.png"/>
          <p:cNvPicPr>
            <a:picLocks noChangeAspect="1"/>
          </p:cNvPicPr>
          <p:nvPr/>
        </p:nvPicPr>
        <p:blipFill rotWithShape="1">
          <a:blip r:embed="rId3">
            <a:extLst>
              <a:ext uri="{28A0092B-C50C-407E-A947-70E740481C1C}">
                <a14:useLocalDpi xmlns:a14="http://schemas.microsoft.com/office/drawing/2010/main" val="0"/>
              </a:ext>
            </a:extLst>
          </a:blip>
          <a:srcRect l="6878" r="20900"/>
          <a:stretch/>
        </p:blipFill>
        <p:spPr>
          <a:xfrm>
            <a:off x="462842" y="-1"/>
            <a:ext cx="5175958" cy="5375032"/>
          </a:xfrm>
          <a:prstGeom prst="rect">
            <a:avLst/>
          </a:prstGeom>
        </p:spPr>
      </p:pic>
      <p:sp>
        <p:nvSpPr>
          <p:cNvPr id="16" name="TextBox 15"/>
          <p:cNvSpPr txBox="1"/>
          <p:nvPr/>
        </p:nvSpPr>
        <p:spPr>
          <a:xfrm>
            <a:off x="4606204" y="4952116"/>
            <a:ext cx="530352" cy="369332"/>
          </a:xfrm>
          <a:prstGeom prst="rect">
            <a:avLst/>
          </a:prstGeom>
          <a:solidFill>
            <a:schemeClr val="tx1">
              <a:lumMod val="20000"/>
              <a:lumOff val="80000"/>
            </a:schemeClr>
          </a:solidFill>
          <a:ln>
            <a:solidFill>
              <a:schemeClr val="bg1"/>
            </a:solidFill>
          </a:ln>
        </p:spPr>
        <p:txBody>
          <a:bodyPr wrap="square" rtlCol="0">
            <a:spAutoFit/>
          </a:bodyPr>
          <a:lstStyle/>
          <a:p>
            <a:pPr algn="ctr"/>
            <a:r>
              <a:rPr lang="en-US" b="1" dirty="0" smtClean="0">
                <a:solidFill>
                  <a:schemeClr val="bg1"/>
                </a:solidFill>
              </a:rPr>
              <a:t>SW</a:t>
            </a:r>
            <a:endParaRPr lang="en-US" b="1" dirty="0">
              <a:solidFill>
                <a:schemeClr val="bg1"/>
              </a:solidFill>
            </a:endParaRPr>
          </a:p>
        </p:txBody>
      </p:sp>
      <p:sp>
        <p:nvSpPr>
          <p:cNvPr id="18" name="TextBox 17"/>
          <p:cNvSpPr txBox="1"/>
          <p:nvPr/>
        </p:nvSpPr>
        <p:spPr>
          <a:xfrm>
            <a:off x="567606" y="4901318"/>
            <a:ext cx="530352" cy="369332"/>
          </a:xfrm>
          <a:prstGeom prst="rect">
            <a:avLst/>
          </a:prstGeom>
          <a:solidFill>
            <a:schemeClr val="tx1">
              <a:lumMod val="20000"/>
              <a:lumOff val="80000"/>
            </a:schemeClr>
          </a:solidFill>
          <a:ln>
            <a:solidFill>
              <a:schemeClr val="bg1"/>
            </a:solidFill>
          </a:ln>
        </p:spPr>
        <p:txBody>
          <a:bodyPr wrap="square" rtlCol="0">
            <a:spAutoFit/>
          </a:bodyPr>
          <a:lstStyle/>
          <a:p>
            <a:pPr algn="ctr"/>
            <a:r>
              <a:rPr lang="en-US" b="1" dirty="0" smtClean="0">
                <a:solidFill>
                  <a:schemeClr val="bg1"/>
                </a:solidFill>
              </a:rPr>
              <a:t>NE</a:t>
            </a:r>
            <a:endParaRPr lang="en-US" b="1" dirty="0">
              <a:solidFill>
                <a:schemeClr val="bg1"/>
              </a:solidFill>
            </a:endParaRPr>
          </a:p>
        </p:txBody>
      </p:sp>
      <p:sp>
        <p:nvSpPr>
          <p:cNvPr id="20" name="TextBox 19"/>
          <p:cNvSpPr txBox="1"/>
          <p:nvPr/>
        </p:nvSpPr>
        <p:spPr>
          <a:xfrm>
            <a:off x="847002" y="473249"/>
            <a:ext cx="1921595" cy="276999"/>
          </a:xfrm>
          <a:prstGeom prst="rect">
            <a:avLst/>
          </a:prstGeom>
          <a:solidFill>
            <a:schemeClr val="tx1">
              <a:lumMod val="20000"/>
              <a:lumOff val="80000"/>
            </a:schemeClr>
          </a:solidFill>
          <a:ln>
            <a:solidFill>
              <a:schemeClr val="bg1"/>
            </a:solidFill>
          </a:ln>
        </p:spPr>
        <p:txBody>
          <a:bodyPr wrap="square" rtlCol="0">
            <a:spAutoFit/>
          </a:bodyPr>
          <a:lstStyle/>
          <a:p>
            <a:pPr algn="ctr"/>
            <a:r>
              <a:rPr lang="en-US" sz="1200" b="1" dirty="0" smtClean="0">
                <a:solidFill>
                  <a:schemeClr val="bg1"/>
                </a:solidFill>
              </a:rPr>
              <a:t>Southern Leg</a:t>
            </a:r>
            <a:endParaRPr lang="en-US" sz="1200" b="1" dirty="0">
              <a:solidFill>
                <a:schemeClr val="bg1"/>
              </a:solidFill>
            </a:endParaRPr>
          </a:p>
        </p:txBody>
      </p:sp>
      <p:sp>
        <p:nvSpPr>
          <p:cNvPr id="22" name="4-Point Star 21"/>
          <p:cNvSpPr/>
          <p:nvPr/>
        </p:nvSpPr>
        <p:spPr>
          <a:xfrm>
            <a:off x="3821604" y="4620705"/>
            <a:ext cx="260462" cy="240632"/>
          </a:xfrm>
          <a:prstGeom prst="star4">
            <a:avLst>
              <a:gd name="adj" fmla="val 19537"/>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99532" y="5269093"/>
            <a:ext cx="8001001" cy="1569660"/>
          </a:xfrm>
          <a:prstGeom prst="rect">
            <a:avLst/>
          </a:prstGeom>
          <a:noFill/>
          <a:ln>
            <a:solidFill>
              <a:schemeClr val="tx1"/>
            </a:solidFill>
          </a:ln>
        </p:spPr>
        <p:txBody>
          <a:bodyPr wrap="square" rtlCol="0">
            <a:spAutoFit/>
          </a:bodyPr>
          <a:lstStyle/>
          <a:p>
            <a:pPr marL="285750" indent="-285750">
              <a:buFont typeface="Arial"/>
              <a:buChar char="•"/>
            </a:pPr>
            <a:r>
              <a:rPr lang="en-US" sz="2400" dirty="0" smtClean="0"/>
              <a:t>December 8 – AR event. APR3 from the DC-8 Aircraft</a:t>
            </a:r>
          </a:p>
          <a:p>
            <a:pPr marL="285750" indent="-285750">
              <a:buFont typeface="Arial"/>
              <a:buChar char="•"/>
            </a:pPr>
            <a:r>
              <a:rPr lang="en-US" sz="2400" dirty="0" smtClean="0"/>
              <a:t>Largest reflectivity on windward slopes and not high terrain</a:t>
            </a:r>
          </a:p>
          <a:p>
            <a:pPr marL="285750" indent="-285750">
              <a:buFont typeface="Arial"/>
              <a:buChar char="•"/>
            </a:pPr>
            <a:r>
              <a:rPr lang="en-US" sz="2400" dirty="0" smtClean="0"/>
              <a:t>Echo top height decrease in lee</a:t>
            </a:r>
          </a:p>
          <a:p>
            <a:pPr marL="285750" indent="-285750">
              <a:buFont typeface="Arial"/>
              <a:buChar char="•"/>
            </a:pPr>
            <a:r>
              <a:rPr lang="en-US" sz="2400" dirty="0" smtClean="0"/>
              <a:t>Melting level variability</a:t>
            </a:r>
            <a:endParaRPr lang="en-US" sz="2400" dirty="0"/>
          </a:p>
        </p:txBody>
      </p:sp>
      <p:grpSp>
        <p:nvGrpSpPr>
          <p:cNvPr id="25" name="Group 24"/>
          <p:cNvGrpSpPr/>
          <p:nvPr/>
        </p:nvGrpSpPr>
        <p:grpSpPr>
          <a:xfrm>
            <a:off x="6295156" y="2652890"/>
            <a:ext cx="2465021" cy="2173111"/>
            <a:chOff x="131422" y="4515556"/>
            <a:chExt cx="2465021" cy="2173111"/>
          </a:xfrm>
        </p:grpSpPr>
        <p:pic>
          <p:nvPicPr>
            <p:cNvPr id="26" name="Picture 25" descr="dc8_1747_1816.png"/>
            <p:cNvPicPr>
              <a:picLocks noChangeAspect="1"/>
            </p:cNvPicPr>
            <p:nvPr/>
          </p:nvPicPr>
          <p:blipFill rotWithShape="1">
            <a:blip r:embed="rId4">
              <a:extLst>
                <a:ext uri="{28A0092B-C50C-407E-A947-70E740481C1C}">
                  <a14:useLocalDpi xmlns:a14="http://schemas.microsoft.com/office/drawing/2010/main" val="0"/>
                </a:ext>
              </a:extLst>
            </a:blip>
            <a:srcRect l="26749" t="25308" r="26337" b="33334"/>
            <a:stretch/>
          </p:blipFill>
          <p:spPr>
            <a:xfrm>
              <a:off x="131422" y="4515556"/>
              <a:ext cx="2465021" cy="2173111"/>
            </a:xfrm>
            <a:prstGeom prst="rect">
              <a:avLst/>
            </a:prstGeom>
          </p:spPr>
        </p:pic>
        <p:sp>
          <p:nvSpPr>
            <p:cNvPr id="27" name="4-Point Star 26"/>
            <p:cNvSpPr/>
            <p:nvPr/>
          </p:nvSpPr>
          <p:spPr>
            <a:xfrm>
              <a:off x="965517" y="5876594"/>
              <a:ext cx="260462" cy="240632"/>
            </a:xfrm>
            <a:prstGeom prst="star4">
              <a:avLst>
                <a:gd name="adj" fmla="val 19537"/>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ops.goes_west.201512081700.ir_4km.gif"/>
          <p:cNvPicPr>
            <a:picLocks noChangeAspect="1"/>
          </p:cNvPicPr>
          <p:nvPr/>
        </p:nvPicPr>
        <p:blipFill rotWithShape="1">
          <a:blip r:embed="rId5">
            <a:extLst>
              <a:ext uri="{28A0092B-C50C-407E-A947-70E740481C1C}">
                <a14:useLocalDpi xmlns:a14="http://schemas.microsoft.com/office/drawing/2010/main" val="0"/>
              </a:ext>
            </a:extLst>
          </a:blip>
          <a:srcRect l="48519" t="36871" r="27592" b="41243"/>
          <a:stretch/>
        </p:blipFill>
        <p:spPr>
          <a:xfrm>
            <a:off x="5969765" y="286290"/>
            <a:ext cx="2784768" cy="1899685"/>
          </a:xfrm>
          <a:prstGeom prst="rect">
            <a:avLst/>
          </a:prstGeom>
        </p:spPr>
      </p:pic>
      <p:sp>
        <p:nvSpPr>
          <p:cNvPr id="8" name="4-Point Star 7"/>
          <p:cNvSpPr/>
          <p:nvPr/>
        </p:nvSpPr>
        <p:spPr>
          <a:xfrm>
            <a:off x="7801646" y="1207228"/>
            <a:ext cx="260462" cy="240632"/>
          </a:xfrm>
          <a:prstGeom prst="star4">
            <a:avLst>
              <a:gd name="adj" fmla="val 19537"/>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5365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43111" y="4360333"/>
            <a:ext cx="1298222" cy="369332"/>
          </a:xfrm>
          <a:prstGeom prst="rect">
            <a:avLst/>
          </a:prstGeom>
          <a:noFill/>
        </p:spPr>
        <p:txBody>
          <a:bodyPr wrap="square" rtlCol="0">
            <a:spAutoFit/>
          </a:bodyPr>
          <a:lstStyle/>
          <a:p>
            <a:r>
              <a:rPr lang="en-US" dirty="0" smtClean="0">
                <a:solidFill>
                  <a:srgbClr val="000000"/>
                </a:solidFill>
              </a:rPr>
              <a:t>Windward</a:t>
            </a:r>
            <a:endParaRPr lang="en-US" dirty="0">
              <a:solidFill>
                <a:srgbClr val="000000"/>
              </a:solidFill>
            </a:endParaRPr>
          </a:p>
        </p:txBody>
      </p:sp>
      <p:sp>
        <p:nvSpPr>
          <p:cNvPr id="16" name="TextBox 15"/>
          <p:cNvSpPr txBox="1"/>
          <p:nvPr/>
        </p:nvSpPr>
        <p:spPr>
          <a:xfrm>
            <a:off x="5091628" y="4884383"/>
            <a:ext cx="530352" cy="369332"/>
          </a:xfrm>
          <a:prstGeom prst="rect">
            <a:avLst/>
          </a:prstGeom>
          <a:solidFill>
            <a:schemeClr val="tx1">
              <a:lumMod val="20000"/>
              <a:lumOff val="80000"/>
            </a:schemeClr>
          </a:solidFill>
          <a:ln>
            <a:solidFill>
              <a:schemeClr val="bg1"/>
            </a:solidFill>
          </a:ln>
        </p:spPr>
        <p:txBody>
          <a:bodyPr wrap="square" rtlCol="0">
            <a:spAutoFit/>
          </a:bodyPr>
          <a:lstStyle/>
          <a:p>
            <a:pPr algn="ctr"/>
            <a:r>
              <a:rPr lang="en-US" b="1" dirty="0" smtClean="0">
                <a:solidFill>
                  <a:schemeClr val="bg1"/>
                </a:solidFill>
              </a:rPr>
              <a:t>SW</a:t>
            </a:r>
            <a:endParaRPr lang="en-US" b="1" dirty="0">
              <a:solidFill>
                <a:schemeClr val="bg1"/>
              </a:solidFill>
            </a:endParaRPr>
          </a:p>
        </p:txBody>
      </p:sp>
      <p:sp>
        <p:nvSpPr>
          <p:cNvPr id="23" name="TextBox 22"/>
          <p:cNvSpPr txBox="1"/>
          <p:nvPr/>
        </p:nvSpPr>
        <p:spPr>
          <a:xfrm>
            <a:off x="440267" y="5613399"/>
            <a:ext cx="8263466" cy="830997"/>
          </a:xfrm>
          <a:prstGeom prst="rect">
            <a:avLst/>
          </a:prstGeom>
          <a:noFill/>
          <a:ln>
            <a:solidFill>
              <a:schemeClr val="tx1"/>
            </a:solidFill>
          </a:ln>
        </p:spPr>
        <p:txBody>
          <a:bodyPr wrap="square" rtlCol="0">
            <a:spAutoFit/>
          </a:bodyPr>
          <a:lstStyle/>
          <a:p>
            <a:pPr marL="285750" indent="-285750">
              <a:buFont typeface="Arial"/>
              <a:buChar char="•"/>
            </a:pPr>
            <a:r>
              <a:rPr lang="en-US" sz="2400" dirty="0" smtClean="0"/>
              <a:t>Largest reflectivity on windward slopes and initial high terrain</a:t>
            </a:r>
          </a:p>
          <a:p>
            <a:pPr marL="285750" indent="-285750">
              <a:buFont typeface="Arial"/>
              <a:buChar char="•"/>
            </a:pPr>
            <a:r>
              <a:rPr lang="en-US" sz="2400" dirty="0" smtClean="0"/>
              <a:t>Frontal wave fills in leeside echo tops</a:t>
            </a:r>
          </a:p>
        </p:txBody>
      </p:sp>
      <p:grpSp>
        <p:nvGrpSpPr>
          <p:cNvPr id="7" name="Group 6"/>
          <p:cNvGrpSpPr/>
          <p:nvPr/>
        </p:nvGrpSpPr>
        <p:grpSpPr>
          <a:xfrm>
            <a:off x="6295156" y="2652890"/>
            <a:ext cx="2465021" cy="2173111"/>
            <a:chOff x="131422" y="4515556"/>
            <a:chExt cx="2465021" cy="2173111"/>
          </a:xfrm>
        </p:grpSpPr>
        <p:pic>
          <p:nvPicPr>
            <p:cNvPr id="5" name="Picture 4" descr="dc8_1747_1816.png"/>
            <p:cNvPicPr>
              <a:picLocks noChangeAspect="1"/>
            </p:cNvPicPr>
            <p:nvPr/>
          </p:nvPicPr>
          <p:blipFill rotWithShape="1">
            <a:blip r:embed="rId3">
              <a:extLst>
                <a:ext uri="{28A0092B-C50C-407E-A947-70E740481C1C}">
                  <a14:useLocalDpi xmlns:a14="http://schemas.microsoft.com/office/drawing/2010/main" val="0"/>
                </a:ext>
              </a:extLst>
            </a:blip>
            <a:srcRect l="26749" t="25308" r="26337" b="33334"/>
            <a:stretch/>
          </p:blipFill>
          <p:spPr>
            <a:xfrm>
              <a:off x="131422" y="4515556"/>
              <a:ext cx="2465021" cy="2173111"/>
            </a:xfrm>
            <a:prstGeom prst="rect">
              <a:avLst/>
            </a:prstGeom>
          </p:spPr>
        </p:pic>
        <p:sp>
          <p:nvSpPr>
            <p:cNvPr id="9" name="4-Point Star 8"/>
            <p:cNvSpPr/>
            <p:nvPr/>
          </p:nvSpPr>
          <p:spPr>
            <a:xfrm>
              <a:off x="965517" y="5876594"/>
              <a:ext cx="260462" cy="240632"/>
            </a:xfrm>
            <a:prstGeom prst="star4">
              <a:avLst>
                <a:gd name="adj" fmla="val 19537"/>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2" name="Picture 21" descr="ku_174600.png"/>
          <p:cNvPicPr>
            <a:picLocks noChangeAspect="1"/>
          </p:cNvPicPr>
          <p:nvPr/>
        </p:nvPicPr>
        <p:blipFill rotWithShape="1">
          <a:blip r:embed="rId4">
            <a:extLst>
              <a:ext uri="{28A0092B-C50C-407E-A947-70E740481C1C}">
                <a14:useLocalDpi xmlns:a14="http://schemas.microsoft.com/office/drawing/2010/main" val="0"/>
              </a:ext>
            </a:extLst>
          </a:blip>
          <a:srcRect l="6614" r="19841"/>
          <a:stretch/>
        </p:blipFill>
        <p:spPr>
          <a:xfrm>
            <a:off x="445912" y="-1"/>
            <a:ext cx="5247123" cy="5350933"/>
          </a:xfrm>
          <a:prstGeom prst="rect">
            <a:avLst/>
          </a:prstGeom>
        </p:spPr>
      </p:pic>
      <p:sp>
        <p:nvSpPr>
          <p:cNvPr id="20" name="TextBox 19"/>
          <p:cNvSpPr txBox="1"/>
          <p:nvPr/>
        </p:nvSpPr>
        <p:spPr>
          <a:xfrm>
            <a:off x="796204" y="473252"/>
            <a:ext cx="1921595" cy="276999"/>
          </a:xfrm>
          <a:prstGeom prst="rect">
            <a:avLst/>
          </a:prstGeom>
          <a:solidFill>
            <a:schemeClr val="tx1">
              <a:lumMod val="20000"/>
              <a:lumOff val="80000"/>
            </a:schemeClr>
          </a:solidFill>
          <a:ln>
            <a:solidFill>
              <a:schemeClr val="bg1"/>
            </a:solidFill>
          </a:ln>
        </p:spPr>
        <p:txBody>
          <a:bodyPr wrap="square" rtlCol="0">
            <a:spAutoFit/>
          </a:bodyPr>
          <a:lstStyle/>
          <a:p>
            <a:pPr algn="ctr"/>
            <a:r>
              <a:rPr lang="en-US" sz="1200" b="1" dirty="0" smtClean="0">
                <a:solidFill>
                  <a:schemeClr val="bg1"/>
                </a:solidFill>
              </a:rPr>
              <a:t>Southern Leg</a:t>
            </a:r>
            <a:endParaRPr lang="en-US" sz="1200" b="1" dirty="0">
              <a:solidFill>
                <a:schemeClr val="bg1"/>
              </a:solidFill>
            </a:endParaRPr>
          </a:p>
        </p:txBody>
      </p:sp>
      <p:sp>
        <p:nvSpPr>
          <p:cNvPr id="10" name="4-Point Star 9"/>
          <p:cNvSpPr/>
          <p:nvPr/>
        </p:nvSpPr>
        <p:spPr>
          <a:xfrm>
            <a:off x="3621229" y="4640468"/>
            <a:ext cx="260462" cy="240632"/>
          </a:xfrm>
          <a:prstGeom prst="star4">
            <a:avLst>
              <a:gd name="adj" fmla="val 19537"/>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84539" y="4918251"/>
            <a:ext cx="530352" cy="369332"/>
          </a:xfrm>
          <a:prstGeom prst="rect">
            <a:avLst/>
          </a:prstGeom>
          <a:solidFill>
            <a:schemeClr val="tx1">
              <a:lumMod val="20000"/>
              <a:lumOff val="80000"/>
            </a:schemeClr>
          </a:solidFill>
          <a:ln>
            <a:solidFill>
              <a:schemeClr val="bg1"/>
            </a:solidFill>
          </a:ln>
        </p:spPr>
        <p:txBody>
          <a:bodyPr wrap="square" rtlCol="0">
            <a:spAutoFit/>
          </a:bodyPr>
          <a:lstStyle/>
          <a:p>
            <a:pPr algn="ctr"/>
            <a:r>
              <a:rPr lang="en-US" b="1" dirty="0" smtClean="0">
                <a:solidFill>
                  <a:schemeClr val="bg1"/>
                </a:solidFill>
              </a:rPr>
              <a:t>NE</a:t>
            </a:r>
            <a:endParaRPr lang="en-US" b="1" dirty="0">
              <a:solidFill>
                <a:schemeClr val="bg1"/>
              </a:solidFill>
            </a:endParaRPr>
          </a:p>
        </p:txBody>
      </p:sp>
      <p:grpSp>
        <p:nvGrpSpPr>
          <p:cNvPr id="24" name="Group 23"/>
          <p:cNvGrpSpPr/>
          <p:nvPr/>
        </p:nvGrpSpPr>
        <p:grpSpPr>
          <a:xfrm>
            <a:off x="6028267" y="294217"/>
            <a:ext cx="2893308" cy="1905000"/>
            <a:chOff x="6197600" y="4578350"/>
            <a:chExt cx="2893308" cy="1905000"/>
          </a:xfrm>
        </p:grpSpPr>
        <p:pic>
          <p:nvPicPr>
            <p:cNvPr id="25" name="Picture 24" descr="ops.goes_west.201512081700.ir_4km.gif"/>
            <p:cNvPicPr>
              <a:picLocks noChangeAspect="1"/>
            </p:cNvPicPr>
            <p:nvPr/>
          </p:nvPicPr>
          <p:blipFill rotWithShape="1">
            <a:blip r:embed="rId5">
              <a:extLst>
                <a:ext uri="{28A0092B-C50C-407E-A947-70E740481C1C}">
                  <a14:useLocalDpi xmlns:a14="http://schemas.microsoft.com/office/drawing/2010/main" val="0"/>
                </a:ext>
              </a:extLst>
            </a:blip>
            <a:srcRect l="48215" t="36306" r="26718" b="41529"/>
            <a:stretch/>
          </p:blipFill>
          <p:spPr>
            <a:xfrm>
              <a:off x="6197600" y="4578350"/>
              <a:ext cx="2893308" cy="1905000"/>
            </a:xfrm>
            <a:prstGeom prst="rect">
              <a:avLst/>
            </a:prstGeom>
          </p:spPr>
        </p:pic>
        <p:sp>
          <p:nvSpPr>
            <p:cNvPr id="26" name="4-Point Star 25"/>
            <p:cNvSpPr/>
            <p:nvPr/>
          </p:nvSpPr>
          <p:spPr>
            <a:xfrm>
              <a:off x="8055645" y="5491361"/>
              <a:ext cx="260462" cy="240632"/>
            </a:xfrm>
            <a:prstGeom prst="star4">
              <a:avLst>
                <a:gd name="adj" fmla="val 19537"/>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65744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0862"/>
          </a:xfrm>
        </p:spPr>
        <p:txBody>
          <a:bodyPr>
            <a:normAutofit fontScale="90000"/>
          </a:bodyPr>
          <a:lstStyle/>
          <a:p>
            <a:r>
              <a:rPr lang="en-US" dirty="0" smtClean="0">
                <a:solidFill>
                  <a:srgbClr val="9DF131"/>
                </a:solidFill>
              </a:rPr>
              <a:t>Seasonal Precipitation totals</a:t>
            </a:r>
            <a:endParaRPr lang="en-US" dirty="0">
              <a:solidFill>
                <a:schemeClr val="accent4">
                  <a:lumMod val="60000"/>
                  <a:lumOff val="40000"/>
                </a:schemeClr>
              </a:solidFill>
            </a:endParaRPr>
          </a:p>
        </p:txBody>
      </p:sp>
      <p:pic>
        <p:nvPicPr>
          <p:cNvPr id="5" name="Picture 4" descr="nov10_may1_rainfall_n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567" y="863600"/>
            <a:ext cx="7471833" cy="5603875"/>
          </a:xfrm>
          <a:prstGeom prst="rect">
            <a:avLst/>
          </a:prstGeom>
        </p:spPr>
      </p:pic>
      <p:sp>
        <p:nvSpPr>
          <p:cNvPr id="6" name="Oval 5"/>
          <p:cNvSpPr/>
          <p:nvPr/>
        </p:nvSpPr>
        <p:spPr>
          <a:xfrm>
            <a:off x="3251200" y="2286000"/>
            <a:ext cx="863600" cy="749300"/>
          </a:xfrm>
          <a:prstGeom prst="ellipse">
            <a:avLst/>
          </a:prstGeom>
          <a:noFill/>
          <a:ln w="28575"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933700" y="2235200"/>
            <a:ext cx="2476500" cy="369332"/>
          </a:xfrm>
          <a:prstGeom prst="rect">
            <a:avLst/>
          </a:prstGeom>
          <a:noFill/>
        </p:spPr>
        <p:txBody>
          <a:bodyPr wrap="square" rtlCol="0">
            <a:spAutoFit/>
          </a:bodyPr>
          <a:lstStyle/>
          <a:p>
            <a:r>
              <a:rPr lang="en-US" dirty="0" smtClean="0"/>
              <a:t>Prairie Creek – 540m </a:t>
            </a:r>
            <a:endParaRPr lang="en-US" dirty="0"/>
          </a:p>
        </p:txBody>
      </p:sp>
      <p:sp>
        <p:nvSpPr>
          <p:cNvPr id="8" name="TextBox 7"/>
          <p:cNvSpPr txBox="1"/>
          <p:nvPr/>
        </p:nvSpPr>
        <p:spPr>
          <a:xfrm>
            <a:off x="2992967" y="5990166"/>
            <a:ext cx="2446866" cy="369332"/>
          </a:xfrm>
          <a:prstGeom prst="rect">
            <a:avLst/>
          </a:prstGeom>
          <a:noFill/>
        </p:spPr>
        <p:txBody>
          <a:bodyPr wrap="square" rtlCol="0">
            <a:spAutoFit/>
          </a:bodyPr>
          <a:lstStyle/>
          <a:p>
            <a:r>
              <a:rPr lang="en-US" dirty="0" smtClean="0"/>
              <a:t>Beach House – 3 m</a:t>
            </a:r>
            <a:endParaRPr lang="en-US" dirty="0"/>
          </a:p>
        </p:txBody>
      </p:sp>
      <p:sp>
        <p:nvSpPr>
          <p:cNvPr id="9" name="Oval 8"/>
          <p:cNvSpPr/>
          <p:nvPr/>
        </p:nvSpPr>
        <p:spPr>
          <a:xfrm>
            <a:off x="3530600" y="4102100"/>
            <a:ext cx="952500" cy="787400"/>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694767" y="2586566"/>
            <a:ext cx="863600" cy="749300"/>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897967" y="3246966"/>
            <a:ext cx="1739900" cy="369332"/>
          </a:xfrm>
          <a:prstGeom prst="rect">
            <a:avLst/>
          </a:prstGeom>
          <a:noFill/>
        </p:spPr>
        <p:txBody>
          <a:bodyPr wrap="square" rtlCol="0">
            <a:spAutoFit/>
          </a:bodyPr>
          <a:lstStyle/>
          <a:p>
            <a:r>
              <a:rPr lang="en-US" dirty="0" smtClean="0"/>
              <a:t>CRN – 115 m</a:t>
            </a:r>
            <a:endParaRPr lang="en-US" dirty="0"/>
          </a:p>
        </p:txBody>
      </p:sp>
      <p:sp>
        <p:nvSpPr>
          <p:cNvPr id="12" name="TextBox 11"/>
          <p:cNvSpPr txBox="1"/>
          <p:nvPr/>
        </p:nvSpPr>
        <p:spPr>
          <a:xfrm>
            <a:off x="1570567" y="1117600"/>
            <a:ext cx="6011333" cy="954107"/>
          </a:xfrm>
          <a:prstGeom prst="rect">
            <a:avLst/>
          </a:prstGeom>
          <a:solidFill>
            <a:srgbClr val="FFFFFF">
              <a:alpha val="47000"/>
            </a:srgbClr>
          </a:solidFill>
        </p:spPr>
        <p:txBody>
          <a:bodyPr wrap="square" rtlCol="0">
            <a:spAutoFit/>
          </a:bodyPr>
          <a:lstStyle/>
          <a:p>
            <a:pPr algn="ctr"/>
            <a:r>
              <a:rPr lang="en-US" sz="2800" dirty="0" smtClean="0">
                <a:solidFill>
                  <a:srgbClr val="0852A0"/>
                </a:solidFill>
              </a:rPr>
              <a:t>Orographic enhancement factor </a:t>
            </a:r>
          </a:p>
          <a:p>
            <a:pPr algn="ctr"/>
            <a:r>
              <a:rPr lang="en-US" sz="2800" dirty="0" smtClean="0">
                <a:solidFill>
                  <a:srgbClr val="0852A0"/>
                </a:solidFill>
              </a:rPr>
              <a:t>~ 1.5 – 2 from coast to inland</a:t>
            </a:r>
            <a:endParaRPr lang="en-US" sz="2800" dirty="0">
              <a:solidFill>
                <a:srgbClr val="0852A0"/>
              </a:solidFill>
            </a:endParaRPr>
          </a:p>
        </p:txBody>
      </p:sp>
      <p:sp>
        <p:nvSpPr>
          <p:cNvPr id="13" name="Oval 12"/>
          <p:cNvSpPr/>
          <p:nvPr/>
        </p:nvSpPr>
        <p:spPr>
          <a:xfrm>
            <a:off x="2129366" y="5384800"/>
            <a:ext cx="1020233" cy="897466"/>
          </a:xfrm>
          <a:prstGeom prst="ellipse">
            <a:avLst/>
          </a:prstGeom>
          <a:noFill/>
          <a:ln w="28575" cmpd="sng">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223000" y="2705100"/>
            <a:ext cx="952500" cy="787400"/>
          </a:xfrm>
          <a:prstGeom prst="ellipse">
            <a:avLst/>
          </a:prstGeom>
          <a:noFill/>
          <a:ln w="28575"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952067" y="3704166"/>
            <a:ext cx="2446866" cy="369332"/>
          </a:xfrm>
          <a:prstGeom prst="rect">
            <a:avLst/>
          </a:prstGeom>
          <a:noFill/>
        </p:spPr>
        <p:txBody>
          <a:bodyPr wrap="square" rtlCol="0">
            <a:spAutoFit/>
          </a:bodyPr>
          <a:lstStyle/>
          <a:p>
            <a:r>
              <a:rPr lang="en-US" dirty="0" err="1" smtClean="0"/>
              <a:t>Wynoochee</a:t>
            </a:r>
            <a:r>
              <a:rPr lang="en-US" dirty="0" smtClean="0"/>
              <a:t> 1000m</a:t>
            </a:r>
            <a:endParaRPr lang="en-US" dirty="0"/>
          </a:p>
        </p:txBody>
      </p:sp>
    </p:spTree>
    <p:extLst>
      <p:ext uri="{BB962C8B-B14F-4D97-AF65-F5344CB8AC3E}">
        <p14:creationId xmlns:p14="http://schemas.microsoft.com/office/powerpoint/2010/main" val="11899534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chemeClr val="accent2">
                    <a:lumMod val="60000"/>
                    <a:lumOff val="40000"/>
                  </a:schemeClr>
                </a:solidFill>
              </a:rPr>
              <a:t>12 – 13 November 2015</a:t>
            </a:r>
            <a:br>
              <a:rPr lang="en-US" dirty="0" smtClean="0">
                <a:solidFill>
                  <a:schemeClr val="accent2">
                    <a:lumMod val="60000"/>
                    <a:lumOff val="40000"/>
                  </a:schemeClr>
                </a:solidFill>
              </a:rPr>
            </a:br>
            <a:r>
              <a:rPr lang="en-US" dirty="0" smtClean="0">
                <a:solidFill>
                  <a:schemeClr val="accent2">
                    <a:lumMod val="60000"/>
                    <a:lumOff val="40000"/>
                  </a:schemeClr>
                </a:solidFill>
              </a:rPr>
              <a:t>850 hPa Heights + Temp</a:t>
            </a:r>
            <a:endParaRPr lang="en-US" dirty="0">
              <a:solidFill>
                <a:schemeClr val="accent2">
                  <a:lumMod val="60000"/>
                  <a:lumOff val="40000"/>
                </a:schemeClr>
              </a:solidFill>
            </a:endParaRPr>
          </a:p>
        </p:txBody>
      </p:sp>
      <p:grpSp>
        <p:nvGrpSpPr>
          <p:cNvPr id="19" name="Group 18"/>
          <p:cNvGrpSpPr/>
          <p:nvPr/>
        </p:nvGrpSpPr>
        <p:grpSpPr>
          <a:xfrm>
            <a:off x="673150" y="1697656"/>
            <a:ext cx="7797701" cy="5160344"/>
            <a:chOff x="3110877" y="1892300"/>
            <a:chExt cx="6745967" cy="4172374"/>
          </a:xfrm>
        </p:grpSpPr>
        <p:sp>
          <p:nvSpPr>
            <p:cNvPr id="17" name="TextBox 16"/>
            <p:cNvSpPr txBox="1"/>
            <p:nvPr/>
          </p:nvSpPr>
          <p:spPr>
            <a:xfrm>
              <a:off x="3110877" y="5691397"/>
              <a:ext cx="6745967" cy="373277"/>
            </a:xfrm>
            <a:prstGeom prst="rect">
              <a:avLst/>
            </a:prstGeom>
            <a:noFill/>
          </p:spPr>
          <p:txBody>
            <a:bodyPr wrap="square" rtlCol="0">
              <a:spAutoFit/>
            </a:bodyPr>
            <a:lstStyle/>
            <a:p>
              <a:r>
                <a:rPr lang="en-US" sz="2400" dirty="0" smtClean="0"/>
                <a:t>Strong low-level onshore flow. Very warm </a:t>
              </a:r>
              <a:r>
                <a:rPr lang="en-US" sz="2400" dirty="0" err="1" smtClean="0"/>
                <a:t>airmass</a:t>
              </a:r>
              <a:endParaRPr lang="en-US" sz="2400" dirty="0"/>
            </a:p>
          </p:txBody>
        </p:sp>
        <p:grpSp>
          <p:nvGrpSpPr>
            <p:cNvPr id="12" name="Group 11"/>
            <p:cNvGrpSpPr/>
            <p:nvPr/>
          </p:nvGrpSpPr>
          <p:grpSpPr>
            <a:xfrm>
              <a:off x="3740660" y="1892300"/>
              <a:ext cx="5486400" cy="3771900"/>
              <a:chOff x="1022860" y="571500"/>
              <a:chExt cx="5486400" cy="3771900"/>
            </a:xfrm>
          </p:grpSpPr>
          <p:pic>
            <p:nvPicPr>
              <p:cNvPr id="13" name="Picture 12" descr="model.WRF_GFS_36km_oly.201511130600.06.850t.png"/>
              <p:cNvPicPr>
                <a:picLocks noChangeAspect="1"/>
              </p:cNvPicPr>
              <p:nvPr/>
            </p:nvPicPr>
            <p:blipFill rotWithShape="1">
              <a:blip r:embed="rId2">
                <a:extLst>
                  <a:ext uri="{28A0092B-C50C-407E-A947-70E740481C1C}">
                    <a14:useLocalDpi xmlns:a14="http://schemas.microsoft.com/office/drawing/2010/main" val="0"/>
                  </a:ext>
                </a:extLst>
              </a:blip>
              <a:srcRect l="7273" t="8333" r="7800" b="36666"/>
              <a:stretch/>
            </p:blipFill>
            <p:spPr>
              <a:xfrm>
                <a:off x="1022860" y="571500"/>
                <a:ext cx="5486400" cy="3771900"/>
              </a:xfrm>
              <a:prstGeom prst="rect">
                <a:avLst/>
              </a:prstGeom>
              <a:ln w="28575" cmpd="sng">
                <a:solidFill>
                  <a:srgbClr val="FFFFFF"/>
                </a:solidFill>
              </a:ln>
            </p:spPr>
          </p:pic>
          <p:sp>
            <p:nvSpPr>
              <p:cNvPr id="14" name="4-Point Star 13"/>
              <p:cNvSpPr/>
              <p:nvPr/>
            </p:nvSpPr>
            <p:spPr>
              <a:xfrm>
                <a:off x="5774392" y="2757906"/>
                <a:ext cx="260462" cy="240632"/>
              </a:xfrm>
              <a:prstGeom prst="star4">
                <a:avLst>
                  <a:gd name="adj" fmla="val 19537"/>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rot="21387960">
                <a:off x="4313985" y="2809742"/>
                <a:ext cx="1358900" cy="329185"/>
              </a:xfrm>
              <a:prstGeom prst="rightArrow">
                <a:avLst>
                  <a:gd name="adj1" fmla="val 40240"/>
                  <a:gd name="adj2" fmla="val 81654"/>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extBox 15"/>
            <p:cNvSpPr txBox="1"/>
            <p:nvPr/>
          </p:nvSpPr>
          <p:spPr>
            <a:xfrm>
              <a:off x="3810627" y="1957950"/>
              <a:ext cx="1917700" cy="369332"/>
            </a:xfrm>
            <a:prstGeom prst="rect">
              <a:avLst/>
            </a:prstGeom>
            <a:noFill/>
          </p:spPr>
          <p:txBody>
            <a:bodyPr wrap="square" rtlCol="0">
              <a:spAutoFit/>
            </a:bodyPr>
            <a:lstStyle/>
            <a:p>
              <a:r>
                <a:rPr lang="en-US" dirty="0" smtClean="0"/>
                <a:t>0600 UTC 13 Nov</a:t>
              </a:r>
              <a:endParaRPr lang="en-US" dirty="0"/>
            </a:p>
          </p:txBody>
        </p:sp>
      </p:grpSp>
    </p:spTree>
    <p:extLst>
      <p:ext uri="{BB962C8B-B14F-4D97-AF65-F5344CB8AC3E}">
        <p14:creationId xmlns:p14="http://schemas.microsoft.com/office/powerpoint/2010/main" val="23392369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5030" y="0"/>
            <a:ext cx="5905740" cy="6858000"/>
            <a:chOff x="1612900" y="0"/>
            <a:chExt cx="5905740" cy="6858000"/>
          </a:xfrm>
        </p:grpSpPr>
        <p:pic>
          <p:nvPicPr>
            <p:cNvPr id="8" name="Picture 7"/>
            <p:cNvPicPr>
              <a:picLocks noChangeAspect="1"/>
            </p:cNvPicPr>
            <p:nvPr/>
          </p:nvPicPr>
          <p:blipFill>
            <a:blip r:embed="rId2"/>
            <a:stretch>
              <a:fillRect/>
            </a:stretch>
          </p:blipFill>
          <p:spPr>
            <a:xfrm>
              <a:off x="1612900" y="0"/>
              <a:ext cx="5905740" cy="6858000"/>
            </a:xfrm>
            <a:prstGeom prst="rect">
              <a:avLst/>
            </a:prstGeom>
          </p:spPr>
        </p:pic>
        <p:sp>
          <p:nvSpPr>
            <p:cNvPr id="9" name="TextBox 8"/>
            <p:cNvSpPr txBox="1"/>
            <p:nvPr/>
          </p:nvSpPr>
          <p:spPr>
            <a:xfrm>
              <a:off x="3466624" y="2778176"/>
              <a:ext cx="645229" cy="338554"/>
            </a:xfrm>
            <a:prstGeom prst="rect">
              <a:avLst/>
            </a:prstGeom>
            <a:noFill/>
          </p:spPr>
          <p:txBody>
            <a:bodyPr wrap="none" rtlCol="0">
              <a:spAutoFit/>
            </a:bodyPr>
            <a:lstStyle/>
            <a:p>
              <a:r>
                <a:rPr lang="en-US" sz="1600" dirty="0" smtClean="0">
                  <a:solidFill>
                    <a:schemeClr val="bg1"/>
                  </a:solidFill>
                </a:rPr>
                <a:t>NPOL </a:t>
              </a:r>
              <a:endParaRPr lang="en-US" sz="1600" dirty="0">
                <a:solidFill>
                  <a:schemeClr val="bg1"/>
                </a:solidFill>
              </a:endParaRPr>
            </a:p>
          </p:txBody>
        </p:sp>
      </p:grpSp>
      <p:grpSp>
        <p:nvGrpSpPr>
          <p:cNvPr id="13" name="Group 12"/>
          <p:cNvGrpSpPr/>
          <p:nvPr/>
        </p:nvGrpSpPr>
        <p:grpSpPr>
          <a:xfrm>
            <a:off x="6162669" y="528320"/>
            <a:ext cx="1815206" cy="1463040"/>
            <a:chOff x="6162669" y="528320"/>
            <a:chExt cx="1815206" cy="1463040"/>
          </a:xfrm>
        </p:grpSpPr>
        <p:pic>
          <p:nvPicPr>
            <p:cNvPr id="5" name="Picture 4"/>
            <p:cNvPicPr>
              <a:picLocks noChangeAspect="1"/>
            </p:cNvPicPr>
            <p:nvPr/>
          </p:nvPicPr>
          <p:blipFill>
            <a:blip r:embed="rId3"/>
            <a:stretch>
              <a:fillRect/>
            </a:stretch>
          </p:blipFill>
          <p:spPr>
            <a:xfrm>
              <a:off x="6162669" y="528320"/>
              <a:ext cx="1815206" cy="1463040"/>
            </a:xfrm>
            <a:prstGeom prst="rect">
              <a:avLst/>
            </a:prstGeom>
          </p:spPr>
        </p:pic>
        <p:sp>
          <p:nvSpPr>
            <p:cNvPr id="6" name="4-Point Star 5"/>
            <p:cNvSpPr/>
            <p:nvPr/>
          </p:nvSpPr>
          <p:spPr>
            <a:xfrm>
              <a:off x="6260425" y="660400"/>
              <a:ext cx="171449" cy="171449"/>
            </a:xfrm>
            <a:prstGeom prst="star4">
              <a:avLst>
                <a:gd name="adj" fmla="val 21196"/>
              </a:avLst>
            </a:pr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 name="TextBox 9"/>
          <p:cNvSpPr txBox="1"/>
          <p:nvPr/>
        </p:nvSpPr>
        <p:spPr>
          <a:xfrm>
            <a:off x="939800" y="101600"/>
            <a:ext cx="5054600" cy="523220"/>
          </a:xfrm>
          <a:prstGeom prst="rect">
            <a:avLst/>
          </a:prstGeom>
          <a:solidFill>
            <a:srgbClr val="FFFFFF">
              <a:alpha val="62000"/>
            </a:srgbClr>
          </a:solidFill>
        </p:spPr>
        <p:txBody>
          <a:bodyPr wrap="square" rtlCol="0">
            <a:spAutoFit/>
          </a:bodyPr>
          <a:lstStyle/>
          <a:p>
            <a:pPr algn="ctr"/>
            <a:r>
              <a:rPr lang="en-US" sz="2800" dirty="0" smtClean="0">
                <a:solidFill>
                  <a:schemeClr val="bg1"/>
                </a:solidFill>
              </a:rPr>
              <a:t>The Observational Network</a:t>
            </a:r>
            <a:endParaRPr lang="en-US" sz="2800" dirty="0">
              <a:solidFill>
                <a:schemeClr val="bg1"/>
              </a:solidFill>
            </a:endParaRPr>
          </a:p>
        </p:txBody>
      </p:sp>
      <p:sp>
        <p:nvSpPr>
          <p:cNvPr id="2" name="TextBox 1"/>
          <p:cNvSpPr txBox="1"/>
          <p:nvPr/>
        </p:nvSpPr>
        <p:spPr>
          <a:xfrm>
            <a:off x="6502400" y="2590800"/>
            <a:ext cx="2641600" cy="2862323"/>
          </a:xfrm>
          <a:prstGeom prst="rect">
            <a:avLst/>
          </a:prstGeom>
          <a:noFill/>
        </p:spPr>
        <p:txBody>
          <a:bodyPr wrap="square" rtlCol="0">
            <a:spAutoFit/>
          </a:bodyPr>
          <a:lstStyle/>
          <a:p>
            <a:pPr marL="285750" indent="-285750">
              <a:buFont typeface="Arial"/>
              <a:buChar char="•"/>
            </a:pPr>
            <a:r>
              <a:rPr lang="en-US" b="1" dirty="0" smtClean="0"/>
              <a:t>NPOL</a:t>
            </a:r>
            <a:r>
              <a:rPr lang="en-US" dirty="0" smtClean="0"/>
              <a:t>:  S-Band Dual Polarization Doppler Radar</a:t>
            </a:r>
          </a:p>
          <a:p>
            <a:pPr marL="742950" lvl="1" indent="-285750">
              <a:buFont typeface="Courier New"/>
              <a:buChar char="o"/>
            </a:pPr>
            <a:r>
              <a:rPr lang="en-US" dirty="0" smtClean="0"/>
              <a:t>RHI Scans</a:t>
            </a:r>
          </a:p>
          <a:p>
            <a:pPr marL="742950" lvl="1" indent="-285750">
              <a:buFont typeface="Courier New"/>
              <a:buChar char="o"/>
            </a:pPr>
            <a:r>
              <a:rPr lang="en-US" dirty="0" smtClean="0"/>
              <a:t>Over Ocean</a:t>
            </a:r>
          </a:p>
          <a:p>
            <a:pPr marL="742950" lvl="1" indent="-285750">
              <a:buFont typeface="Courier New"/>
              <a:buChar char="o"/>
            </a:pPr>
            <a:r>
              <a:rPr lang="en-US" dirty="0" smtClean="0"/>
              <a:t>Over Windward slopes</a:t>
            </a:r>
          </a:p>
          <a:p>
            <a:pPr marL="285750" indent="-285750">
              <a:buFont typeface="Arial"/>
              <a:buChar char="•"/>
            </a:pPr>
            <a:r>
              <a:rPr lang="en-US" b="1" dirty="0" smtClean="0"/>
              <a:t>Ground network </a:t>
            </a:r>
            <a:r>
              <a:rPr lang="en-US" dirty="0" smtClean="0"/>
              <a:t>of rain gauges and </a:t>
            </a:r>
            <a:r>
              <a:rPr lang="en-US" dirty="0" err="1" smtClean="0"/>
              <a:t>Parsivel</a:t>
            </a:r>
            <a:r>
              <a:rPr lang="en-US" dirty="0" smtClean="0"/>
              <a:t> </a:t>
            </a:r>
            <a:r>
              <a:rPr lang="en-US" dirty="0" err="1" smtClean="0"/>
              <a:t>Disdrometers</a:t>
            </a:r>
            <a:endParaRPr lang="en-US" dirty="0"/>
          </a:p>
        </p:txBody>
      </p:sp>
      <p:sp>
        <p:nvSpPr>
          <p:cNvPr id="11" name="TextBox 10"/>
          <p:cNvSpPr txBox="1"/>
          <p:nvPr/>
        </p:nvSpPr>
        <p:spPr>
          <a:xfrm>
            <a:off x="6540500" y="127000"/>
            <a:ext cx="2603500" cy="369332"/>
          </a:xfrm>
          <a:prstGeom prst="rect">
            <a:avLst/>
          </a:prstGeom>
          <a:noFill/>
        </p:spPr>
        <p:txBody>
          <a:bodyPr wrap="square" rtlCol="0">
            <a:spAutoFit/>
          </a:bodyPr>
          <a:lstStyle/>
          <a:p>
            <a:r>
              <a:rPr lang="en-US" dirty="0" smtClean="0"/>
              <a:t>Fall 2015 – Winter 2016</a:t>
            </a:r>
            <a:endParaRPr lang="en-US" dirty="0"/>
          </a:p>
        </p:txBody>
      </p:sp>
    </p:spTree>
    <p:extLst>
      <p:ext uri="{BB962C8B-B14F-4D97-AF65-F5344CB8AC3E}">
        <p14:creationId xmlns:p14="http://schemas.microsoft.com/office/powerpoint/2010/main" val="296895628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solidFill>
                  <a:srgbClr val="FBFFB2"/>
                </a:solidFill>
              </a:rPr>
              <a:t>Vertical Structure of Radar reflectivity  Ocean vs. Windward Slopes </a:t>
            </a:r>
            <a:endParaRPr lang="en-US" dirty="0"/>
          </a:p>
        </p:txBody>
      </p:sp>
      <p:sp>
        <p:nvSpPr>
          <p:cNvPr id="4" name="Content Placeholder 3"/>
          <p:cNvSpPr>
            <a:spLocks noGrp="1"/>
          </p:cNvSpPr>
          <p:nvPr>
            <p:ph idx="1"/>
          </p:nvPr>
        </p:nvSpPr>
        <p:spPr>
          <a:xfrm>
            <a:off x="431800" y="1778000"/>
            <a:ext cx="8458200" cy="4787900"/>
          </a:xfrm>
        </p:spPr>
        <p:txBody>
          <a:bodyPr>
            <a:normAutofit fontScale="85000" lnSpcReduction="20000"/>
          </a:bodyPr>
          <a:lstStyle/>
          <a:p>
            <a:r>
              <a:rPr lang="en-US" dirty="0" smtClean="0"/>
              <a:t>Created CFADs (Contoured Frequency by Altitude Diagram) of reflectivity (above 2 km) when NPOL was operating (12 Nov – 18 Dec, 3—15 Jan) for all RHI scans over Ocean vs. all RHI scans over windward slopes</a:t>
            </a:r>
          </a:p>
          <a:p>
            <a:r>
              <a:rPr lang="en-US" dirty="0" smtClean="0"/>
              <a:t>Partitioned by environmental parameters as calculated at NPOL location using North America Regional Reanalysis</a:t>
            </a:r>
            <a:endParaRPr lang="en-US" dirty="0" smtClean="0"/>
          </a:p>
          <a:p>
            <a:pPr lvl="1"/>
            <a:r>
              <a:rPr lang="en-US" dirty="0" smtClean="0">
                <a:solidFill>
                  <a:schemeClr val="accent3">
                    <a:lumMod val="60000"/>
                    <a:lumOff val="40000"/>
                  </a:schemeClr>
                </a:solidFill>
              </a:rPr>
              <a:t>Melting level height</a:t>
            </a:r>
            <a:endParaRPr lang="en-US" dirty="0" smtClean="0">
              <a:solidFill>
                <a:schemeClr val="accent3">
                  <a:lumMod val="60000"/>
                  <a:lumOff val="40000"/>
                </a:schemeClr>
              </a:solidFill>
            </a:endParaRPr>
          </a:p>
          <a:p>
            <a:pPr lvl="1"/>
            <a:r>
              <a:rPr lang="en-US" dirty="0" smtClean="0">
                <a:solidFill>
                  <a:srgbClr val="9DF131"/>
                </a:solidFill>
              </a:rPr>
              <a:t>Integrated vapor transport (IVT)</a:t>
            </a:r>
          </a:p>
          <a:p>
            <a:pPr lvl="1"/>
            <a:r>
              <a:rPr lang="en-US" dirty="0" smtClean="0">
                <a:solidFill>
                  <a:srgbClr val="9DF131"/>
                </a:solidFill>
              </a:rPr>
              <a:t>Low level (925hPa) flow direction</a:t>
            </a:r>
            <a:endParaRPr lang="en-US" dirty="0" smtClean="0">
              <a:solidFill>
                <a:srgbClr val="9DF131"/>
              </a:solidFill>
            </a:endParaRPr>
          </a:p>
          <a:p>
            <a:pPr lvl="1"/>
            <a:r>
              <a:rPr lang="en-US" dirty="0" smtClean="0">
                <a:solidFill>
                  <a:srgbClr val="9DF131"/>
                </a:solidFill>
              </a:rPr>
              <a:t>Moist Static Stability</a:t>
            </a:r>
          </a:p>
          <a:p>
            <a:r>
              <a:rPr lang="en-US" dirty="0" smtClean="0">
                <a:solidFill>
                  <a:srgbClr val="FF9E40"/>
                </a:solidFill>
              </a:rPr>
              <a:t>Enhancement aloft</a:t>
            </a:r>
            <a:endParaRPr lang="en-US" dirty="0">
              <a:solidFill>
                <a:srgbClr val="FF9E40"/>
              </a:solidFill>
            </a:endParaRPr>
          </a:p>
        </p:txBody>
      </p:sp>
    </p:spTree>
    <p:extLst>
      <p:ext uri="{BB962C8B-B14F-4D97-AF65-F5344CB8AC3E}">
        <p14:creationId xmlns:p14="http://schemas.microsoft.com/office/powerpoint/2010/main" val="29822869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54000" y="419100"/>
            <a:ext cx="8604250" cy="4482919"/>
            <a:chOff x="254000" y="419100"/>
            <a:chExt cx="8604250" cy="4482919"/>
          </a:xfrm>
        </p:grpSpPr>
        <p:grpSp>
          <p:nvGrpSpPr>
            <p:cNvPr id="14" name="Group 13"/>
            <p:cNvGrpSpPr/>
            <p:nvPr/>
          </p:nvGrpSpPr>
          <p:grpSpPr>
            <a:xfrm>
              <a:off x="260350" y="622300"/>
              <a:ext cx="8597900" cy="4279719"/>
              <a:chOff x="241300" y="622300"/>
              <a:chExt cx="8597900" cy="4279719"/>
            </a:xfrm>
          </p:grpSpPr>
          <p:pic>
            <p:nvPicPr>
              <p:cNvPr id="11" name="Picture 10" descr="NPOL-All_Times_single_npol_dbz_cfad_west_byleve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622300"/>
                <a:ext cx="4644111" cy="4273949"/>
              </a:xfrm>
              <a:prstGeom prst="rect">
                <a:avLst/>
              </a:prstGeom>
            </p:spPr>
          </p:pic>
          <p:pic>
            <p:nvPicPr>
              <p:cNvPr id="12" name="Picture 11" descr="NPOL-All_Times_single_npol_dbz_cfad_east_bylev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8819" y="622300"/>
                <a:ext cx="4650381" cy="4279719"/>
              </a:xfrm>
              <a:prstGeom prst="rect">
                <a:avLst/>
              </a:prstGeom>
            </p:spPr>
          </p:pic>
        </p:grpSp>
        <p:sp>
          <p:nvSpPr>
            <p:cNvPr id="15" name="Rectangle 14"/>
            <p:cNvSpPr/>
            <p:nvPr/>
          </p:nvSpPr>
          <p:spPr>
            <a:xfrm>
              <a:off x="254000" y="419100"/>
              <a:ext cx="8597900" cy="419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292100" y="5118100"/>
            <a:ext cx="8585200" cy="1200329"/>
          </a:xfrm>
          <a:prstGeom prst="rect">
            <a:avLst/>
          </a:prstGeom>
          <a:noFill/>
        </p:spPr>
        <p:txBody>
          <a:bodyPr wrap="square" rtlCol="0">
            <a:spAutoFit/>
          </a:bodyPr>
          <a:lstStyle/>
          <a:p>
            <a:pPr marL="285750" indent="-285750">
              <a:buFont typeface="Arial"/>
              <a:buChar char="•"/>
            </a:pPr>
            <a:r>
              <a:rPr lang="en-US" dirty="0" smtClean="0"/>
              <a:t>CFAD (Contoured Frequency by Altitude Diagram)</a:t>
            </a:r>
          </a:p>
          <a:p>
            <a:pPr marL="285750" indent="-285750">
              <a:buFont typeface="Arial"/>
              <a:buChar char="•"/>
            </a:pPr>
            <a:r>
              <a:rPr lang="en-US" dirty="0" smtClean="0"/>
              <a:t>Eliminated region below 2km – clutter, beam angle </a:t>
            </a:r>
          </a:p>
          <a:p>
            <a:pPr marL="285750" indent="-285750">
              <a:buFont typeface="Arial"/>
              <a:buChar char="•"/>
            </a:pPr>
            <a:r>
              <a:rPr lang="en-US" dirty="0" smtClean="0"/>
              <a:t>Higher reflectivity at </a:t>
            </a:r>
            <a:r>
              <a:rPr lang="en-US" dirty="0" err="1" smtClean="0"/>
              <a:t>brightband</a:t>
            </a:r>
            <a:r>
              <a:rPr lang="en-US" dirty="0" smtClean="0"/>
              <a:t> (~2 – 2.5 km) over land (windward slopes)</a:t>
            </a:r>
          </a:p>
          <a:p>
            <a:pPr marL="285750" indent="-285750">
              <a:buFont typeface="Arial"/>
              <a:buChar char="•"/>
            </a:pPr>
            <a:r>
              <a:rPr lang="en-US" dirty="0" smtClean="0"/>
              <a:t>Higher reflectivity at ~4.5 – 5 km over land</a:t>
            </a:r>
            <a:endParaRPr lang="en-US" dirty="0"/>
          </a:p>
        </p:txBody>
      </p:sp>
      <p:sp>
        <p:nvSpPr>
          <p:cNvPr id="8" name="TextBox 7"/>
          <p:cNvSpPr txBox="1"/>
          <p:nvPr/>
        </p:nvSpPr>
        <p:spPr>
          <a:xfrm>
            <a:off x="1790700" y="406400"/>
            <a:ext cx="1143000" cy="523220"/>
          </a:xfrm>
          <a:prstGeom prst="rect">
            <a:avLst/>
          </a:prstGeom>
          <a:noFill/>
        </p:spPr>
        <p:txBody>
          <a:bodyPr wrap="square" rtlCol="0">
            <a:spAutoFit/>
          </a:bodyPr>
          <a:lstStyle/>
          <a:p>
            <a:r>
              <a:rPr lang="en-US" sz="2800" dirty="0" smtClean="0">
                <a:solidFill>
                  <a:schemeClr val="bg2">
                    <a:lumMod val="60000"/>
                    <a:lumOff val="40000"/>
                  </a:schemeClr>
                </a:solidFill>
              </a:rPr>
              <a:t>Ocean</a:t>
            </a:r>
            <a:endParaRPr lang="en-US" sz="2800" dirty="0">
              <a:solidFill>
                <a:schemeClr val="bg2">
                  <a:lumMod val="60000"/>
                  <a:lumOff val="40000"/>
                </a:schemeClr>
              </a:solidFill>
            </a:endParaRPr>
          </a:p>
        </p:txBody>
      </p:sp>
      <p:sp>
        <p:nvSpPr>
          <p:cNvPr id="9" name="TextBox 8"/>
          <p:cNvSpPr txBox="1"/>
          <p:nvPr/>
        </p:nvSpPr>
        <p:spPr>
          <a:xfrm>
            <a:off x="5994400" y="431800"/>
            <a:ext cx="1473200" cy="523220"/>
          </a:xfrm>
          <a:prstGeom prst="rect">
            <a:avLst/>
          </a:prstGeom>
          <a:noFill/>
        </p:spPr>
        <p:txBody>
          <a:bodyPr wrap="square" rtlCol="0">
            <a:spAutoFit/>
          </a:bodyPr>
          <a:lstStyle/>
          <a:p>
            <a:r>
              <a:rPr lang="en-US" sz="2800" dirty="0" smtClean="0">
                <a:solidFill>
                  <a:schemeClr val="accent3">
                    <a:lumMod val="75000"/>
                  </a:schemeClr>
                </a:solidFill>
              </a:rPr>
              <a:t>Land</a:t>
            </a:r>
            <a:endParaRPr lang="en-US" sz="2800" dirty="0">
              <a:solidFill>
                <a:schemeClr val="accent3">
                  <a:lumMod val="75000"/>
                </a:schemeClr>
              </a:solidFill>
            </a:endParaRPr>
          </a:p>
        </p:txBody>
      </p:sp>
    </p:spTree>
    <p:extLst>
      <p:ext uri="{BB962C8B-B14F-4D97-AF65-F5344CB8AC3E}">
        <p14:creationId xmlns:p14="http://schemas.microsoft.com/office/powerpoint/2010/main" val="21279713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70000" y="6096000"/>
            <a:ext cx="6591300" cy="369332"/>
          </a:xfrm>
          <a:prstGeom prst="rect">
            <a:avLst/>
          </a:prstGeom>
          <a:noFill/>
        </p:spPr>
        <p:txBody>
          <a:bodyPr wrap="square" rtlCol="0">
            <a:spAutoFit/>
          </a:bodyPr>
          <a:lstStyle/>
          <a:p>
            <a:r>
              <a:rPr lang="en-US" dirty="0" smtClean="0"/>
              <a:t>Red areas = land has higher frequency than ocean</a:t>
            </a:r>
            <a:endParaRPr lang="en-US" dirty="0"/>
          </a:p>
        </p:txBody>
      </p:sp>
      <p:pic>
        <p:nvPicPr>
          <p:cNvPr id="13" name="Picture 12" descr="NPOL-All_Times_diff_npol_dbz_cfad_east-west_byleve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700" y="381363"/>
            <a:ext cx="6553200" cy="5646586"/>
          </a:xfrm>
          <a:prstGeom prst="rect">
            <a:avLst/>
          </a:prstGeom>
        </p:spPr>
      </p:pic>
      <p:sp>
        <p:nvSpPr>
          <p:cNvPr id="10" name="TextBox 9"/>
          <p:cNvSpPr txBox="1"/>
          <p:nvPr/>
        </p:nvSpPr>
        <p:spPr>
          <a:xfrm>
            <a:off x="1282700" y="127000"/>
            <a:ext cx="6553200" cy="523220"/>
          </a:xfrm>
          <a:prstGeom prst="rect">
            <a:avLst/>
          </a:prstGeom>
          <a:solidFill>
            <a:srgbClr val="FFFFFF"/>
          </a:solidFill>
        </p:spPr>
        <p:txBody>
          <a:bodyPr wrap="square" rtlCol="0">
            <a:spAutoFit/>
          </a:bodyPr>
          <a:lstStyle/>
          <a:p>
            <a:r>
              <a:rPr lang="en-US" sz="2800" dirty="0" smtClean="0">
                <a:solidFill>
                  <a:srgbClr val="FF0000"/>
                </a:solidFill>
              </a:rPr>
              <a:t>Difference – Land minus Ocean </a:t>
            </a:r>
            <a:endParaRPr lang="en-US" sz="2800" dirty="0">
              <a:solidFill>
                <a:srgbClr val="FF0000"/>
              </a:solidFill>
            </a:endParaRPr>
          </a:p>
        </p:txBody>
      </p:sp>
      <p:sp>
        <p:nvSpPr>
          <p:cNvPr id="2" name="TextBox 1"/>
          <p:cNvSpPr txBox="1"/>
          <p:nvPr/>
        </p:nvSpPr>
        <p:spPr>
          <a:xfrm>
            <a:off x="4279900" y="4356100"/>
            <a:ext cx="1866900" cy="923330"/>
          </a:xfrm>
          <a:prstGeom prst="rect">
            <a:avLst/>
          </a:prstGeom>
          <a:noFill/>
        </p:spPr>
        <p:txBody>
          <a:bodyPr wrap="square" rtlCol="0">
            <a:spAutoFit/>
          </a:bodyPr>
          <a:lstStyle/>
          <a:p>
            <a:r>
              <a:rPr lang="en-US" dirty="0" smtClean="0">
                <a:solidFill>
                  <a:srgbClr val="FF0000"/>
                </a:solidFill>
              </a:rPr>
              <a:t>Shift towards higher </a:t>
            </a:r>
            <a:r>
              <a:rPr lang="en-US" dirty="0" err="1" smtClean="0">
                <a:solidFill>
                  <a:srgbClr val="FF0000"/>
                </a:solidFill>
              </a:rPr>
              <a:t>dBz</a:t>
            </a:r>
            <a:r>
              <a:rPr lang="en-US" dirty="0" smtClean="0">
                <a:solidFill>
                  <a:srgbClr val="FF0000"/>
                </a:solidFill>
              </a:rPr>
              <a:t> near Bright band</a:t>
            </a:r>
            <a:endParaRPr lang="en-US" dirty="0">
              <a:solidFill>
                <a:srgbClr val="FF0000"/>
              </a:solidFill>
            </a:endParaRPr>
          </a:p>
        </p:txBody>
      </p:sp>
      <p:cxnSp>
        <p:nvCxnSpPr>
          <p:cNvPr id="4" name="Straight Arrow Connector 3"/>
          <p:cNvCxnSpPr/>
          <p:nvPr/>
        </p:nvCxnSpPr>
        <p:spPr>
          <a:xfrm>
            <a:off x="4343400" y="4406900"/>
            <a:ext cx="1473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305300" y="1358900"/>
            <a:ext cx="1866900" cy="923330"/>
          </a:xfrm>
          <a:prstGeom prst="rect">
            <a:avLst/>
          </a:prstGeom>
          <a:noFill/>
        </p:spPr>
        <p:txBody>
          <a:bodyPr wrap="square" rtlCol="0">
            <a:spAutoFit/>
          </a:bodyPr>
          <a:lstStyle/>
          <a:p>
            <a:r>
              <a:rPr lang="en-US" dirty="0" smtClean="0">
                <a:solidFill>
                  <a:srgbClr val="FF0000"/>
                </a:solidFill>
              </a:rPr>
              <a:t>Higher frequency over land at all levels</a:t>
            </a:r>
            <a:endParaRPr lang="en-US" dirty="0">
              <a:solidFill>
                <a:srgbClr val="FF0000"/>
              </a:solidFill>
            </a:endParaRPr>
          </a:p>
        </p:txBody>
      </p:sp>
    </p:spTree>
    <p:extLst>
      <p:ext uri="{BB962C8B-B14F-4D97-AF65-F5344CB8AC3E}">
        <p14:creationId xmlns:p14="http://schemas.microsoft.com/office/powerpoint/2010/main" val="15958993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nm-stable_diff_npol_dbz_cfad_east-west_bylevel.png"/>
          <p:cNvPicPr>
            <a:picLocks noChangeAspect="1"/>
          </p:cNvPicPr>
          <p:nvPr/>
        </p:nvPicPr>
        <p:blipFill rotWithShape="1">
          <a:blip r:embed="rId2">
            <a:extLst>
              <a:ext uri="{28A0092B-C50C-407E-A947-70E740481C1C}">
                <a14:useLocalDpi xmlns:a14="http://schemas.microsoft.com/office/drawing/2010/main" val="0"/>
              </a:ext>
            </a:extLst>
          </a:blip>
          <a:srcRect t="4397"/>
          <a:stretch/>
        </p:blipFill>
        <p:spPr>
          <a:xfrm>
            <a:off x="5752825" y="3746500"/>
            <a:ext cx="3068495" cy="2608580"/>
          </a:xfrm>
          <a:prstGeom prst="rect">
            <a:avLst/>
          </a:prstGeom>
        </p:spPr>
      </p:pic>
      <p:pic>
        <p:nvPicPr>
          <p:cNvPr id="25" name="Picture 24" descr="nm-neutral_diff_npol_dbz_cfad_east-west_bylevel.png"/>
          <p:cNvPicPr>
            <a:picLocks noChangeAspect="1"/>
          </p:cNvPicPr>
          <p:nvPr/>
        </p:nvPicPr>
        <p:blipFill rotWithShape="1">
          <a:blip r:embed="rId3">
            <a:extLst>
              <a:ext uri="{28A0092B-C50C-407E-A947-70E740481C1C}">
                <a14:useLocalDpi xmlns:a14="http://schemas.microsoft.com/office/drawing/2010/main" val="0"/>
              </a:ext>
            </a:extLst>
          </a:blip>
          <a:srcRect l="2758" t="4657" r="17666"/>
          <a:stretch/>
        </p:blipFill>
        <p:spPr>
          <a:xfrm>
            <a:off x="3073400" y="3746501"/>
            <a:ext cx="2565400" cy="2627374"/>
          </a:xfrm>
          <a:prstGeom prst="rect">
            <a:avLst/>
          </a:prstGeom>
        </p:spPr>
      </p:pic>
      <p:pic>
        <p:nvPicPr>
          <p:cNvPr id="24" name="Picture 23" descr="nm-unstable_diff_npol_dbz_cfad_east-west_bylevel.png"/>
          <p:cNvPicPr>
            <a:picLocks noChangeAspect="1"/>
          </p:cNvPicPr>
          <p:nvPr/>
        </p:nvPicPr>
        <p:blipFill rotWithShape="1">
          <a:blip r:embed="rId4">
            <a:extLst>
              <a:ext uri="{28A0092B-C50C-407E-A947-70E740481C1C}">
                <a14:useLocalDpi xmlns:a14="http://schemas.microsoft.com/office/drawing/2010/main" val="0"/>
              </a:ext>
            </a:extLst>
          </a:blip>
          <a:srcRect t="5437" r="18226"/>
          <a:stretch/>
        </p:blipFill>
        <p:spPr>
          <a:xfrm>
            <a:off x="419125" y="3721100"/>
            <a:ext cx="2551608" cy="2616019"/>
          </a:xfrm>
          <a:prstGeom prst="rect">
            <a:avLst/>
          </a:prstGeom>
        </p:spPr>
      </p:pic>
      <p:sp>
        <p:nvSpPr>
          <p:cNvPr id="11" name="TextBox 10"/>
          <p:cNvSpPr txBox="1"/>
          <p:nvPr/>
        </p:nvSpPr>
        <p:spPr>
          <a:xfrm>
            <a:off x="660400" y="5753100"/>
            <a:ext cx="1828800" cy="369332"/>
          </a:xfrm>
          <a:prstGeom prst="rect">
            <a:avLst/>
          </a:prstGeom>
          <a:noFill/>
        </p:spPr>
        <p:txBody>
          <a:bodyPr wrap="square" rtlCol="0">
            <a:spAutoFit/>
          </a:bodyPr>
          <a:lstStyle/>
          <a:p>
            <a:r>
              <a:rPr lang="en-US" dirty="0" smtClean="0">
                <a:solidFill>
                  <a:srgbClr val="660066"/>
                </a:solidFill>
              </a:rPr>
              <a:t>Nm unstable</a:t>
            </a:r>
            <a:endParaRPr lang="en-US" dirty="0">
              <a:solidFill>
                <a:srgbClr val="660066"/>
              </a:solidFill>
            </a:endParaRPr>
          </a:p>
        </p:txBody>
      </p:sp>
      <p:sp>
        <p:nvSpPr>
          <p:cNvPr id="12" name="TextBox 11"/>
          <p:cNvSpPr txBox="1"/>
          <p:nvPr/>
        </p:nvSpPr>
        <p:spPr>
          <a:xfrm>
            <a:off x="3416300" y="5791200"/>
            <a:ext cx="1282700" cy="369332"/>
          </a:xfrm>
          <a:prstGeom prst="rect">
            <a:avLst/>
          </a:prstGeom>
          <a:noFill/>
        </p:spPr>
        <p:txBody>
          <a:bodyPr wrap="square" rtlCol="0">
            <a:spAutoFit/>
          </a:bodyPr>
          <a:lstStyle/>
          <a:p>
            <a:r>
              <a:rPr lang="en-US" dirty="0" smtClean="0">
                <a:solidFill>
                  <a:srgbClr val="660066"/>
                </a:solidFill>
              </a:rPr>
              <a:t>Nm neutral</a:t>
            </a:r>
            <a:endParaRPr lang="en-US" dirty="0">
              <a:solidFill>
                <a:srgbClr val="660066"/>
              </a:solidFill>
            </a:endParaRPr>
          </a:p>
        </p:txBody>
      </p:sp>
      <p:sp>
        <p:nvSpPr>
          <p:cNvPr id="13" name="TextBox 12"/>
          <p:cNvSpPr txBox="1"/>
          <p:nvPr/>
        </p:nvSpPr>
        <p:spPr>
          <a:xfrm>
            <a:off x="6062834" y="5753100"/>
            <a:ext cx="1282700" cy="369332"/>
          </a:xfrm>
          <a:prstGeom prst="rect">
            <a:avLst/>
          </a:prstGeom>
          <a:noFill/>
        </p:spPr>
        <p:txBody>
          <a:bodyPr wrap="square" rtlCol="0">
            <a:spAutoFit/>
          </a:bodyPr>
          <a:lstStyle/>
          <a:p>
            <a:r>
              <a:rPr lang="en-US" dirty="0" smtClean="0">
                <a:solidFill>
                  <a:srgbClr val="660066"/>
                </a:solidFill>
              </a:rPr>
              <a:t>Nm stable</a:t>
            </a:r>
            <a:endParaRPr lang="en-US" dirty="0">
              <a:solidFill>
                <a:srgbClr val="660066"/>
              </a:solidFill>
            </a:endParaRPr>
          </a:p>
        </p:txBody>
      </p:sp>
      <p:pic>
        <p:nvPicPr>
          <p:cNvPr id="18" name="Picture 17" descr="ivt-250_diff_npol_dbz_cfad_east-west_bylevel.png"/>
          <p:cNvPicPr>
            <a:picLocks noChangeAspect="1"/>
          </p:cNvPicPr>
          <p:nvPr/>
        </p:nvPicPr>
        <p:blipFill rotWithShape="1">
          <a:blip r:embed="rId5">
            <a:extLst>
              <a:ext uri="{28A0092B-C50C-407E-A947-70E740481C1C}">
                <a14:useLocalDpi xmlns:a14="http://schemas.microsoft.com/office/drawing/2010/main" val="0"/>
              </a:ext>
            </a:extLst>
          </a:blip>
          <a:srcRect t="4589" r="18183"/>
          <a:stretch/>
        </p:blipFill>
        <p:spPr>
          <a:xfrm>
            <a:off x="393700" y="939800"/>
            <a:ext cx="2546350" cy="2640447"/>
          </a:xfrm>
          <a:prstGeom prst="rect">
            <a:avLst/>
          </a:prstGeom>
        </p:spPr>
      </p:pic>
      <p:pic>
        <p:nvPicPr>
          <p:cNvPr id="19" name="Picture 18" descr="ivt-250-450_diff_npol_dbz_cfad_east-west_bylevel.png"/>
          <p:cNvPicPr>
            <a:picLocks noChangeAspect="1"/>
          </p:cNvPicPr>
          <p:nvPr/>
        </p:nvPicPr>
        <p:blipFill rotWithShape="1">
          <a:blip r:embed="rId6">
            <a:extLst>
              <a:ext uri="{28A0092B-C50C-407E-A947-70E740481C1C}">
                <a14:useLocalDpi xmlns:a14="http://schemas.microsoft.com/office/drawing/2010/main" val="0"/>
              </a:ext>
            </a:extLst>
          </a:blip>
          <a:srcRect t="4629"/>
          <a:stretch/>
        </p:blipFill>
        <p:spPr>
          <a:xfrm>
            <a:off x="5746750" y="965200"/>
            <a:ext cx="3149600" cy="2613728"/>
          </a:xfrm>
          <a:prstGeom prst="rect">
            <a:avLst/>
          </a:prstGeom>
        </p:spPr>
      </p:pic>
      <p:pic>
        <p:nvPicPr>
          <p:cNvPr id="20" name="Picture 19" descr="ivt-450_diff_npol_dbz_cfad_east-west_bylevel.png"/>
          <p:cNvPicPr>
            <a:picLocks noChangeAspect="1"/>
          </p:cNvPicPr>
          <p:nvPr/>
        </p:nvPicPr>
        <p:blipFill rotWithShape="1">
          <a:blip r:embed="rId7">
            <a:extLst>
              <a:ext uri="{28A0092B-C50C-407E-A947-70E740481C1C}">
                <a14:useLocalDpi xmlns:a14="http://schemas.microsoft.com/office/drawing/2010/main" val="0"/>
              </a:ext>
            </a:extLst>
          </a:blip>
          <a:srcRect t="4833" r="18238"/>
          <a:stretch/>
        </p:blipFill>
        <p:spPr>
          <a:xfrm>
            <a:off x="3092449" y="958850"/>
            <a:ext cx="2533651" cy="2622341"/>
          </a:xfrm>
          <a:prstGeom prst="rect">
            <a:avLst/>
          </a:prstGeom>
        </p:spPr>
      </p:pic>
      <p:sp>
        <p:nvSpPr>
          <p:cNvPr id="8" name="TextBox 7"/>
          <p:cNvSpPr txBox="1"/>
          <p:nvPr/>
        </p:nvSpPr>
        <p:spPr>
          <a:xfrm>
            <a:off x="698500" y="2895600"/>
            <a:ext cx="2108200" cy="369332"/>
          </a:xfrm>
          <a:prstGeom prst="rect">
            <a:avLst/>
          </a:prstGeom>
          <a:noFill/>
        </p:spPr>
        <p:txBody>
          <a:bodyPr wrap="square" rtlCol="0">
            <a:spAutoFit/>
          </a:bodyPr>
          <a:lstStyle/>
          <a:p>
            <a:r>
              <a:rPr lang="en-US" dirty="0" smtClean="0">
                <a:solidFill>
                  <a:srgbClr val="FF0000"/>
                </a:solidFill>
              </a:rPr>
              <a:t>IVT&lt;250 kg m</a:t>
            </a:r>
            <a:r>
              <a:rPr lang="en-US" baseline="30000" dirty="0" smtClean="0">
                <a:solidFill>
                  <a:srgbClr val="FF0000"/>
                </a:solidFill>
              </a:rPr>
              <a:t>-1 </a:t>
            </a:r>
            <a:r>
              <a:rPr lang="en-US" dirty="0" smtClean="0">
                <a:solidFill>
                  <a:srgbClr val="FF0000"/>
                </a:solidFill>
              </a:rPr>
              <a:t>s</a:t>
            </a:r>
            <a:r>
              <a:rPr lang="en-US" baseline="30000" dirty="0" smtClean="0">
                <a:solidFill>
                  <a:srgbClr val="FF0000"/>
                </a:solidFill>
              </a:rPr>
              <a:t>-1</a:t>
            </a:r>
            <a:endParaRPr lang="en-US" baseline="30000" dirty="0">
              <a:solidFill>
                <a:srgbClr val="FF0000"/>
              </a:solidFill>
            </a:endParaRPr>
          </a:p>
        </p:txBody>
      </p:sp>
      <p:sp>
        <p:nvSpPr>
          <p:cNvPr id="9" name="TextBox 8"/>
          <p:cNvSpPr txBox="1"/>
          <p:nvPr/>
        </p:nvSpPr>
        <p:spPr>
          <a:xfrm>
            <a:off x="3429000" y="2895600"/>
            <a:ext cx="1079500" cy="369332"/>
          </a:xfrm>
          <a:prstGeom prst="rect">
            <a:avLst/>
          </a:prstGeom>
          <a:noFill/>
        </p:spPr>
        <p:txBody>
          <a:bodyPr wrap="square" rtlCol="0">
            <a:spAutoFit/>
          </a:bodyPr>
          <a:lstStyle/>
          <a:p>
            <a:r>
              <a:rPr lang="en-US" dirty="0" smtClean="0">
                <a:solidFill>
                  <a:srgbClr val="FF0000"/>
                </a:solidFill>
              </a:rPr>
              <a:t>450&lt;IVT</a:t>
            </a:r>
            <a:endParaRPr lang="en-US" dirty="0">
              <a:solidFill>
                <a:srgbClr val="FF0000"/>
              </a:solidFill>
            </a:endParaRPr>
          </a:p>
        </p:txBody>
      </p:sp>
      <p:sp>
        <p:nvSpPr>
          <p:cNvPr id="10" name="TextBox 9"/>
          <p:cNvSpPr txBox="1"/>
          <p:nvPr/>
        </p:nvSpPr>
        <p:spPr>
          <a:xfrm>
            <a:off x="6134100" y="2895600"/>
            <a:ext cx="1765300" cy="369332"/>
          </a:xfrm>
          <a:prstGeom prst="rect">
            <a:avLst/>
          </a:prstGeom>
          <a:noFill/>
        </p:spPr>
        <p:txBody>
          <a:bodyPr wrap="square" rtlCol="0">
            <a:spAutoFit/>
          </a:bodyPr>
          <a:lstStyle/>
          <a:p>
            <a:r>
              <a:rPr lang="en-US" dirty="0">
                <a:solidFill>
                  <a:srgbClr val="FF0000"/>
                </a:solidFill>
              </a:rPr>
              <a:t>2</a:t>
            </a:r>
            <a:r>
              <a:rPr lang="en-US" dirty="0" smtClean="0">
                <a:solidFill>
                  <a:srgbClr val="FF0000"/>
                </a:solidFill>
              </a:rPr>
              <a:t>50&lt;IVT&lt;450</a:t>
            </a:r>
            <a:endParaRPr lang="en-US" dirty="0">
              <a:solidFill>
                <a:srgbClr val="FF0000"/>
              </a:solidFill>
            </a:endParaRPr>
          </a:p>
        </p:txBody>
      </p:sp>
      <p:sp>
        <p:nvSpPr>
          <p:cNvPr id="21" name="TextBox 20"/>
          <p:cNvSpPr txBox="1"/>
          <p:nvPr/>
        </p:nvSpPr>
        <p:spPr>
          <a:xfrm>
            <a:off x="622300" y="419100"/>
            <a:ext cx="2311400" cy="523220"/>
          </a:xfrm>
          <a:prstGeom prst="rect">
            <a:avLst/>
          </a:prstGeom>
          <a:noFill/>
        </p:spPr>
        <p:txBody>
          <a:bodyPr wrap="square" rtlCol="0">
            <a:spAutoFit/>
          </a:bodyPr>
          <a:lstStyle/>
          <a:p>
            <a:r>
              <a:rPr lang="en-US" sz="2800" dirty="0" smtClean="0"/>
              <a:t>~Post-Frontal</a:t>
            </a:r>
            <a:endParaRPr lang="en-US" sz="2800" dirty="0"/>
          </a:p>
        </p:txBody>
      </p:sp>
      <p:sp>
        <p:nvSpPr>
          <p:cNvPr id="22" name="TextBox 21"/>
          <p:cNvSpPr txBox="1"/>
          <p:nvPr/>
        </p:nvSpPr>
        <p:spPr>
          <a:xfrm>
            <a:off x="3276600" y="381000"/>
            <a:ext cx="2311400" cy="523220"/>
          </a:xfrm>
          <a:prstGeom prst="rect">
            <a:avLst/>
          </a:prstGeom>
          <a:noFill/>
        </p:spPr>
        <p:txBody>
          <a:bodyPr wrap="square" rtlCol="0">
            <a:spAutoFit/>
          </a:bodyPr>
          <a:lstStyle/>
          <a:p>
            <a:r>
              <a:rPr lang="en-US" sz="2800" dirty="0" smtClean="0"/>
              <a:t>~Warm Sector</a:t>
            </a:r>
            <a:endParaRPr lang="en-US" sz="2800" dirty="0"/>
          </a:p>
        </p:txBody>
      </p:sp>
      <p:sp>
        <p:nvSpPr>
          <p:cNvPr id="23" name="TextBox 22"/>
          <p:cNvSpPr txBox="1"/>
          <p:nvPr/>
        </p:nvSpPr>
        <p:spPr>
          <a:xfrm>
            <a:off x="6121400" y="393700"/>
            <a:ext cx="2311400" cy="523220"/>
          </a:xfrm>
          <a:prstGeom prst="rect">
            <a:avLst/>
          </a:prstGeom>
          <a:noFill/>
        </p:spPr>
        <p:txBody>
          <a:bodyPr wrap="square" rtlCol="0">
            <a:spAutoFit/>
          </a:bodyPr>
          <a:lstStyle/>
          <a:p>
            <a:r>
              <a:rPr lang="en-US" sz="2800" dirty="0" smtClean="0"/>
              <a:t>~Pre-Frontal</a:t>
            </a:r>
            <a:endParaRPr lang="en-US" sz="2800" dirty="0"/>
          </a:p>
        </p:txBody>
      </p:sp>
      <p:sp>
        <p:nvSpPr>
          <p:cNvPr id="27" name="TextBox 26"/>
          <p:cNvSpPr txBox="1"/>
          <p:nvPr/>
        </p:nvSpPr>
        <p:spPr>
          <a:xfrm>
            <a:off x="1714500" y="1016000"/>
            <a:ext cx="1130300" cy="646331"/>
          </a:xfrm>
          <a:prstGeom prst="rect">
            <a:avLst/>
          </a:prstGeom>
          <a:noFill/>
        </p:spPr>
        <p:txBody>
          <a:bodyPr wrap="square" rtlCol="0">
            <a:spAutoFit/>
          </a:bodyPr>
          <a:lstStyle/>
          <a:p>
            <a:r>
              <a:rPr lang="en-US" dirty="0" smtClean="0">
                <a:solidFill>
                  <a:srgbClr val="0000FF"/>
                </a:solidFill>
              </a:rPr>
              <a:t>70% of total time</a:t>
            </a:r>
            <a:endParaRPr lang="en-US" dirty="0">
              <a:solidFill>
                <a:srgbClr val="0000FF"/>
              </a:solidFill>
            </a:endParaRPr>
          </a:p>
        </p:txBody>
      </p:sp>
      <p:sp>
        <p:nvSpPr>
          <p:cNvPr id="28" name="TextBox 27"/>
          <p:cNvSpPr txBox="1"/>
          <p:nvPr/>
        </p:nvSpPr>
        <p:spPr>
          <a:xfrm>
            <a:off x="4445000" y="1016000"/>
            <a:ext cx="1130300" cy="646331"/>
          </a:xfrm>
          <a:prstGeom prst="rect">
            <a:avLst/>
          </a:prstGeom>
          <a:noFill/>
        </p:spPr>
        <p:txBody>
          <a:bodyPr wrap="square" rtlCol="0">
            <a:spAutoFit/>
          </a:bodyPr>
          <a:lstStyle/>
          <a:p>
            <a:r>
              <a:rPr lang="en-US" dirty="0" smtClean="0">
                <a:solidFill>
                  <a:srgbClr val="0000FF"/>
                </a:solidFill>
              </a:rPr>
              <a:t>10% of total time</a:t>
            </a:r>
            <a:endParaRPr lang="en-US" dirty="0">
              <a:solidFill>
                <a:srgbClr val="0000FF"/>
              </a:solidFill>
            </a:endParaRPr>
          </a:p>
        </p:txBody>
      </p:sp>
      <p:sp>
        <p:nvSpPr>
          <p:cNvPr id="29" name="TextBox 28"/>
          <p:cNvSpPr txBox="1"/>
          <p:nvPr/>
        </p:nvSpPr>
        <p:spPr>
          <a:xfrm>
            <a:off x="7162800" y="1016000"/>
            <a:ext cx="1130300" cy="646331"/>
          </a:xfrm>
          <a:prstGeom prst="rect">
            <a:avLst/>
          </a:prstGeom>
          <a:noFill/>
        </p:spPr>
        <p:txBody>
          <a:bodyPr wrap="square" rtlCol="0">
            <a:spAutoFit/>
          </a:bodyPr>
          <a:lstStyle/>
          <a:p>
            <a:r>
              <a:rPr lang="en-US" dirty="0">
                <a:solidFill>
                  <a:srgbClr val="0000FF"/>
                </a:solidFill>
              </a:rPr>
              <a:t>2</a:t>
            </a:r>
            <a:r>
              <a:rPr lang="en-US" dirty="0" smtClean="0">
                <a:solidFill>
                  <a:srgbClr val="0000FF"/>
                </a:solidFill>
              </a:rPr>
              <a:t>0% of total time</a:t>
            </a:r>
            <a:endParaRPr lang="en-US" dirty="0">
              <a:solidFill>
                <a:srgbClr val="0000FF"/>
              </a:solidFill>
            </a:endParaRPr>
          </a:p>
        </p:txBody>
      </p:sp>
      <p:sp>
        <p:nvSpPr>
          <p:cNvPr id="30" name="TextBox 29"/>
          <p:cNvSpPr txBox="1"/>
          <p:nvPr/>
        </p:nvSpPr>
        <p:spPr>
          <a:xfrm>
            <a:off x="1803400" y="3733800"/>
            <a:ext cx="1130300" cy="646331"/>
          </a:xfrm>
          <a:prstGeom prst="rect">
            <a:avLst/>
          </a:prstGeom>
          <a:noFill/>
        </p:spPr>
        <p:txBody>
          <a:bodyPr wrap="square" rtlCol="0">
            <a:spAutoFit/>
          </a:bodyPr>
          <a:lstStyle/>
          <a:p>
            <a:r>
              <a:rPr lang="en-US" dirty="0">
                <a:solidFill>
                  <a:srgbClr val="0000FF"/>
                </a:solidFill>
              </a:rPr>
              <a:t>2</a:t>
            </a:r>
            <a:r>
              <a:rPr lang="en-US" dirty="0" smtClean="0">
                <a:solidFill>
                  <a:srgbClr val="0000FF"/>
                </a:solidFill>
              </a:rPr>
              <a:t>0% of total time</a:t>
            </a:r>
            <a:endParaRPr lang="en-US" dirty="0">
              <a:solidFill>
                <a:srgbClr val="0000FF"/>
              </a:solidFill>
            </a:endParaRPr>
          </a:p>
        </p:txBody>
      </p:sp>
      <p:sp>
        <p:nvSpPr>
          <p:cNvPr id="31" name="TextBox 30"/>
          <p:cNvSpPr txBox="1"/>
          <p:nvPr/>
        </p:nvSpPr>
        <p:spPr>
          <a:xfrm>
            <a:off x="4445000" y="3797300"/>
            <a:ext cx="1130300" cy="646331"/>
          </a:xfrm>
          <a:prstGeom prst="rect">
            <a:avLst/>
          </a:prstGeom>
          <a:noFill/>
        </p:spPr>
        <p:txBody>
          <a:bodyPr wrap="square" rtlCol="0">
            <a:spAutoFit/>
          </a:bodyPr>
          <a:lstStyle/>
          <a:p>
            <a:r>
              <a:rPr lang="en-US" dirty="0" smtClean="0">
                <a:solidFill>
                  <a:srgbClr val="0000FF"/>
                </a:solidFill>
              </a:rPr>
              <a:t>4</a:t>
            </a:r>
            <a:r>
              <a:rPr lang="en-US" dirty="0">
                <a:solidFill>
                  <a:srgbClr val="0000FF"/>
                </a:solidFill>
              </a:rPr>
              <a:t>3</a:t>
            </a:r>
            <a:r>
              <a:rPr lang="en-US" dirty="0" smtClean="0">
                <a:solidFill>
                  <a:srgbClr val="0000FF"/>
                </a:solidFill>
              </a:rPr>
              <a:t>% of total time</a:t>
            </a:r>
            <a:endParaRPr lang="en-US" dirty="0">
              <a:solidFill>
                <a:srgbClr val="0000FF"/>
              </a:solidFill>
            </a:endParaRPr>
          </a:p>
        </p:txBody>
      </p:sp>
      <p:sp>
        <p:nvSpPr>
          <p:cNvPr id="32" name="TextBox 31"/>
          <p:cNvSpPr txBox="1"/>
          <p:nvPr/>
        </p:nvSpPr>
        <p:spPr>
          <a:xfrm>
            <a:off x="7073900" y="3810000"/>
            <a:ext cx="1130300" cy="646331"/>
          </a:xfrm>
          <a:prstGeom prst="rect">
            <a:avLst/>
          </a:prstGeom>
          <a:noFill/>
        </p:spPr>
        <p:txBody>
          <a:bodyPr wrap="square" rtlCol="0">
            <a:spAutoFit/>
          </a:bodyPr>
          <a:lstStyle/>
          <a:p>
            <a:r>
              <a:rPr lang="en-US" dirty="0" smtClean="0">
                <a:solidFill>
                  <a:srgbClr val="0000FF"/>
                </a:solidFill>
              </a:rPr>
              <a:t>37% of total time</a:t>
            </a:r>
            <a:endParaRPr lang="en-US" dirty="0">
              <a:solidFill>
                <a:srgbClr val="0000FF"/>
              </a:solidFill>
            </a:endParaRPr>
          </a:p>
        </p:txBody>
      </p:sp>
    </p:spTree>
    <p:extLst>
      <p:ext uri="{BB962C8B-B14F-4D97-AF65-F5344CB8AC3E}">
        <p14:creationId xmlns:p14="http://schemas.microsoft.com/office/powerpoint/2010/main" val="13858048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29000" y="2895600"/>
            <a:ext cx="1079500" cy="369332"/>
          </a:xfrm>
          <a:prstGeom prst="rect">
            <a:avLst/>
          </a:prstGeom>
          <a:noFill/>
        </p:spPr>
        <p:txBody>
          <a:bodyPr wrap="square" rtlCol="0">
            <a:spAutoFit/>
          </a:bodyPr>
          <a:lstStyle/>
          <a:p>
            <a:r>
              <a:rPr lang="en-US" dirty="0" smtClean="0">
                <a:solidFill>
                  <a:srgbClr val="FF0000"/>
                </a:solidFill>
              </a:rPr>
              <a:t>450&lt;IVT</a:t>
            </a:r>
            <a:endParaRPr lang="en-US" dirty="0">
              <a:solidFill>
                <a:srgbClr val="FF0000"/>
              </a:solidFill>
            </a:endParaRPr>
          </a:p>
        </p:txBody>
      </p:sp>
      <p:sp>
        <p:nvSpPr>
          <p:cNvPr id="21" name="TextBox 20"/>
          <p:cNvSpPr txBox="1"/>
          <p:nvPr/>
        </p:nvSpPr>
        <p:spPr>
          <a:xfrm>
            <a:off x="622300" y="419100"/>
            <a:ext cx="2311400" cy="523220"/>
          </a:xfrm>
          <a:prstGeom prst="rect">
            <a:avLst/>
          </a:prstGeom>
          <a:noFill/>
        </p:spPr>
        <p:txBody>
          <a:bodyPr wrap="square" rtlCol="0">
            <a:spAutoFit/>
          </a:bodyPr>
          <a:lstStyle/>
          <a:p>
            <a:r>
              <a:rPr lang="en-US" sz="2800" dirty="0" smtClean="0"/>
              <a:t>~Post-Frontal</a:t>
            </a:r>
            <a:endParaRPr lang="en-US" sz="2800" dirty="0"/>
          </a:p>
        </p:txBody>
      </p:sp>
      <p:sp>
        <p:nvSpPr>
          <p:cNvPr id="22" name="TextBox 21"/>
          <p:cNvSpPr txBox="1"/>
          <p:nvPr/>
        </p:nvSpPr>
        <p:spPr>
          <a:xfrm>
            <a:off x="3276600" y="381000"/>
            <a:ext cx="2311400" cy="523220"/>
          </a:xfrm>
          <a:prstGeom prst="rect">
            <a:avLst/>
          </a:prstGeom>
          <a:noFill/>
        </p:spPr>
        <p:txBody>
          <a:bodyPr wrap="square" rtlCol="0">
            <a:spAutoFit/>
          </a:bodyPr>
          <a:lstStyle/>
          <a:p>
            <a:r>
              <a:rPr lang="en-US" sz="2800" dirty="0" smtClean="0"/>
              <a:t>~Warm Sector</a:t>
            </a:r>
            <a:endParaRPr lang="en-US" sz="2800" dirty="0"/>
          </a:p>
        </p:txBody>
      </p:sp>
      <p:sp>
        <p:nvSpPr>
          <p:cNvPr id="23" name="TextBox 22"/>
          <p:cNvSpPr txBox="1"/>
          <p:nvPr/>
        </p:nvSpPr>
        <p:spPr>
          <a:xfrm>
            <a:off x="6121400" y="393700"/>
            <a:ext cx="2311400" cy="523220"/>
          </a:xfrm>
          <a:prstGeom prst="rect">
            <a:avLst/>
          </a:prstGeom>
          <a:noFill/>
        </p:spPr>
        <p:txBody>
          <a:bodyPr wrap="square" rtlCol="0">
            <a:spAutoFit/>
          </a:bodyPr>
          <a:lstStyle/>
          <a:p>
            <a:r>
              <a:rPr lang="en-US" sz="2800" dirty="0" smtClean="0"/>
              <a:t>~Pre-Frontal</a:t>
            </a:r>
            <a:endParaRPr lang="en-US" sz="2800" dirty="0"/>
          </a:p>
        </p:txBody>
      </p:sp>
      <p:pic>
        <p:nvPicPr>
          <p:cNvPr id="2" name="Picture 1" descr="melting_level-1200m_diff_npol_dbz_cfad_east-west_bylevel.png"/>
          <p:cNvPicPr>
            <a:picLocks noChangeAspect="1"/>
          </p:cNvPicPr>
          <p:nvPr/>
        </p:nvPicPr>
        <p:blipFill rotWithShape="1">
          <a:blip r:embed="rId2">
            <a:extLst>
              <a:ext uri="{28A0092B-C50C-407E-A947-70E740481C1C}">
                <a14:useLocalDpi xmlns:a14="http://schemas.microsoft.com/office/drawing/2010/main" val="0"/>
              </a:ext>
            </a:extLst>
          </a:blip>
          <a:srcRect l="7850" t="5183" r="16621"/>
          <a:stretch/>
        </p:blipFill>
        <p:spPr>
          <a:xfrm>
            <a:off x="402522" y="952500"/>
            <a:ext cx="2564189" cy="2636011"/>
          </a:xfrm>
          <a:prstGeom prst="rect">
            <a:avLst/>
          </a:prstGeom>
        </p:spPr>
      </p:pic>
      <p:sp>
        <p:nvSpPr>
          <p:cNvPr id="8" name="TextBox 7"/>
          <p:cNvSpPr txBox="1"/>
          <p:nvPr/>
        </p:nvSpPr>
        <p:spPr>
          <a:xfrm>
            <a:off x="609600" y="2971800"/>
            <a:ext cx="2324100" cy="369332"/>
          </a:xfrm>
          <a:prstGeom prst="rect">
            <a:avLst/>
          </a:prstGeom>
          <a:noFill/>
        </p:spPr>
        <p:txBody>
          <a:bodyPr wrap="square" rtlCol="0">
            <a:spAutoFit/>
          </a:bodyPr>
          <a:lstStyle/>
          <a:p>
            <a:r>
              <a:rPr lang="en-US" dirty="0" smtClean="0">
                <a:solidFill>
                  <a:srgbClr val="FF0000"/>
                </a:solidFill>
              </a:rPr>
              <a:t>Melting level &lt;1200m</a:t>
            </a:r>
            <a:endParaRPr lang="en-US" dirty="0">
              <a:solidFill>
                <a:srgbClr val="FF0000"/>
              </a:solidFill>
            </a:endParaRPr>
          </a:p>
        </p:txBody>
      </p:sp>
      <p:pic>
        <p:nvPicPr>
          <p:cNvPr id="3" name="Picture 2" descr="melting_level-1800m_diff_npol_dbz_cfad_east-west_bylevel.png"/>
          <p:cNvPicPr>
            <a:picLocks noChangeAspect="1"/>
          </p:cNvPicPr>
          <p:nvPr/>
        </p:nvPicPr>
        <p:blipFill rotWithShape="1">
          <a:blip r:embed="rId3">
            <a:extLst>
              <a:ext uri="{28A0092B-C50C-407E-A947-70E740481C1C}">
                <a14:useLocalDpi xmlns:a14="http://schemas.microsoft.com/office/drawing/2010/main" val="0"/>
              </a:ext>
            </a:extLst>
          </a:blip>
          <a:srcRect l="7355" t="4919" r="16691"/>
          <a:stretch/>
        </p:blipFill>
        <p:spPr>
          <a:xfrm>
            <a:off x="3060700" y="965200"/>
            <a:ext cx="2571599" cy="2636145"/>
          </a:xfrm>
          <a:prstGeom prst="rect">
            <a:avLst/>
          </a:prstGeom>
        </p:spPr>
      </p:pic>
      <p:sp>
        <p:nvSpPr>
          <p:cNvPr id="27" name="TextBox 26"/>
          <p:cNvSpPr txBox="1"/>
          <p:nvPr/>
        </p:nvSpPr>
        <p:spPr>
          <a:xfrm>
            <a:off x="3327400" y="2971800"/>
            <a:ext cx="2324100" cy="369332"/>
          </a:xfrm>
          <a:prstGeom prst="rect">
            <a:avLst/>
          </a:prstGeom>
          <a:noFill/>
        </p:spPr>
        <p:txBody>
          <a:bodyPr wrap="square" rtlCol="0">
            <a:spAutoFit/>
          </a:bodyPr>
          <a:lstStyle/>
          <a:p>
            <a:r>
              <a:rPr lang="en-US" dirty="0" smtClean="0">
                <a:solidFill>
                  <a:srgbClr val="FF0000"/>
                </a:solidFill>
              </a:rPr>
              <a:t>1800m &lt; Melting level</a:t>
            </a:r>
            <a:endParaRPr lang="en-US" dirty="0">
              <a:solidFill>
                <a:srgbClr val="FF0000"/>
              </a:solidFill>
            </a:endParaRPr>
          </a:p>
        </p:txBody>
      </p:sp>
      <p:pic>
        <p:nvPicPr>
          <p:cNvPr id="4" name="Picture 3" descr="melting_level-1200-1800m_diff_npol_dbz_cfad_east-west_bylevel.png"/>
          <p:cNvPicPr>
            <a:picLocks noChangeAspect="1"/>
          </p:cNvPicPr>
          <p:nvPr/>
        </p:nvPicPr>
        <p:blipFill rotWithShape="1">
          <a:blip r:embed="rId4">
            <a:extLst>
              <a:ext uri="{28A0092B-C50C-407E-A947-70E740481C1C}">
                <a14:useLocalDpi xmlns:a14="http://schemas.microsoft.com/office/drawing/2010/main" val="0"/>
              </a:ext>
            </a:extLst>
          </a:blip>
          <a:srcRect l="12040" t="4405"/>
          <a:stretch/>
        </p:blipFill>
        <p:spPr>
          <a:xfrm>
            <a:off x="5756278" y="977900"/>
            <a:ext cx="3178631" cy="2636157"/>
          </a:xfrm>
          <a:prstGeom prst="rect">
            <a:avLst/>
          </a:prstGeom>
        </p:spPr>
      </p:pic>
      <p:sp>
        <p:nvSpPr>
          <p:cNvPr id="28" name="TextBox 27"/>
          <p:cNvSpPr txBox="1"/>
          <p:nvPr/>
        </p:nvSpPr>
        <p:spPr>
          <a:xfrm>
            <a:off x="5930900" y="3073400"/>
            <a:ext cx="2540000" cy="307777"/>
          </a:xfrm>
          <a:prstGeom prst="rect">
            <a:avLst/>
          </a:prstGeom>
          <a:noFill/>
        </p:spPr>
        <p:txBody>
          <a:bodyPr wrap="square" rtlCol="0">
            <a:spAutoFit/>
          </a:bodyPr>
          <a:lstStyle/>
          <a:p>
            <a:r>
              <a:rPr lang="en-US" sz="1400" dirty="0" smtClean="0">
                <a:solidFill>
                  <a:srgbClr val="FF0000"/>
                </a:solidFill>
              </a:rPr>
              <a:t>1200m &lt; Melting level &lt;1800m</a:t>
            </a:r>
            <a:endParaRPr lang="en-US" sz="1400" dirty="0">
              <a:solidFill>
                <a:srgbClr val="FF0000"/>
              </a:solidFill>
            </a:endParaRPr>
          </a:p>
        </p:txBody>
      </p:sp>
      <p:pic>
        <p:nvPicPr>
          <p:cNvPr id="5" name="Picture 4" descr="wind_direction-270-90_diff_npol_dbz_cfad_east-west_bylevel.png"/>
          <p:cNvPicPr>
            <a:picLocks noChangeAspect="1"/>
          </p:cNvPicPr>
          <p:nvPr/>
        </p:nvPicPr>
        <p:blipFill rotWithShape="1">
          <a:blip r:embed="rId5">
            <a:extLst>
              <a:ext uri="{28A0092B-C50C-407E-A947-70E740481C1C}">
                <a14:useLocalDpi xmlns:a14="http://schemas.microsoft.com/office/drawing/2010/main" val="0"/>
              </a:ext>
            </a:extLst>
          </a:blip>
          <a:srcRect l="9753" t="4919" r="16370"/>
          <a:stretch/>
        </p:blipFill>
        <p:spPr>
          <a:xfrm>
            <a:off x="407551" y="3721100"/>
            <a:ext cx="2553969" cy="2632783"/>
          </a:xfrm>
          <a:prstGeom prst="rect">
            <a:avLst/>
          </a:prstGeom>
        </p:spPr>
      </p:pic>
      <p:sp>
        <p:nvSpPr>
          <p:cNvPr id="29" name="TextBox 28"/>
          <p:cNvSpPr txBox="1"/>
          <p:nvPr/>
        </p:nvSpPr>
        <p:spPr>
          <a:xfrm>
            <a:off x="673100" y="5715000"/>
            <a:ext cx="2324100" cy="369332"/>
          </a:xfrm>
          <a:prstGeom prst="rect">
            <a:avLst/>
          </a:prstGeom>
          <a:noFill/>
        </p:spPr>
        <p:txBody>
          <a:bodyPr wrap="square" rtlCol="0">
            <a:spAutoFit/>
          </a:bodyPr>
          <a:lstStyle/>
          <a:p>
            <a:r>
              <a:rPr lang="en-US" dirty="0" smtClean="0">
                <a:solidFill>
                  <a:srgbClr val="FF0000"/>
                </a:solidFill>
              </a:rPr>
              <a:t>270° &lt; wind dir. &lt; 90°</a:t>
            </a:r>
            <a:endParaRPr lang="en-US" dirty="0">
              <a:solidFill>
                <a:srgbClr val="FF0000"/>
              </a:solidFill>
            </a:endParaRPr>
          </a:p>
        </p:txBody>
      </p:sp>
      <p:pic>
        <p:nvPicPr>
          <p:cNvPr id="6" name="Picture 5" descr="wind_direction-180-270_diff_npol_dbz_cfad_east-west_bylevel.png"/>
          <p:cNvPicPr>
            <a:picLocks noChangeAspect="1"/>
          </p:cNvPicPr>
          <p:nvPr/>
        </p:nvPicPr>
        <p:blipFill rotWithShape="1">
          <a:blip r:embed="rId6">
            <a:extLst>
              <a:ext uri="{28A0092B-C50C-407E-A947-70E740481C1C}">
                <a14:useLocalDpi xmlns:a14="http://schemas.microsoft.com/office/drawing/2010/main" val="0"/>
              </a:ext>
            </a:extLst>
          </a:blip>
          <a:srcRect l="11105" t="4660" r="16505"/>
          <a:stretch/>
        </p:blipFill>
        <p:spPr>
          <a:xfrm>
            <a:off x="3097770" y="3708400"/>
            <a:ext cx="2525216" cy="2639895"/>
          </a:xfrm>
          <a:prstGeom prst="rect">
            <a:avLst/>
          </a:prstGeom>
        </p:spPr>
      </p:pic>
      <p:sp>
        <p:nvSpPr>
          <p:cNvPr id="30" name="TextBox 29"/>
          <p:cNvSpPr txBox="1"/>
          <p:nvPr/>
        </p:nvSpPr>
        <p:spPr>
          <a:xfrm>
            <a:off x="3289300" y="5715000"/>
            <a:ext cx="2324100" cy="369332"/>
          </a:xfrm>
          <a:prstGeom prst="rect">
            <a:avLst/>
          </a:prstGeom>
          <a:noFill/>
        </p:spPr>
        <p:txBody>
          <a:bodyPr wrap="square" rtlCol="0">
            <a:spAutoFit/>
          </a:bodyPr>
          <a:lstStyle/>
          <a:p>
            <a:r>
              <a:rPr lang="en-US" dirty="0" smtClean="0">
                <a:solidFill>
                  <a:srgbClr val="FF0000"/>
                </a:solidFill>
              </a:rPr>
              <a:t>180° &lt; wind dir. &lt; 270°</a:t>
            </a:r>
            <a:endParaRPr lang="en-US" dirty="0">
              <a:solidFill>
                <a:srgbClr val="FF0000"/>
              </a:solidFill>
            </a:endParaRPr>
          </a:p>
        </p:txBody>
      </p:sp>
      <p:pic>
        <p:nvPicPr>
          <p:cNvPr id="7" name="Picture 6" descr="wind_direction-90-180_diff_npol_dbz_cfad_east-west_bylevel.png"/>
          <p:cNvPicPr>
            <a:picLocks noChangeAspect="1"/>
          </p:cNvPicPr>
          <p:nvPr/>
        </p:nvPicPr>
        <p:blipFill rotWithShape="1">
          <a:blip r:embed="rId7">
            <a:extLst>
              <a:ext uri="{28A0092B-C50C-407E-A947-70E740481C1C}">
                <a14:useLocalDpi xmlns:a14="http://schemas.microsoft.com/office/drawing/2010/main" val="0"/>
              </a:ext>
            </a:extLst>
          </a:blip>
          <a:srcRect l="10156" t="4919"/>
          <a:stretch/>
        </p:blipFill>
        <p:spPr>
          <a:xfrm>
            <a:off x="5765978" y="3708400"/>
            <a:ext cx="3114949" cy="2640403"/>
          </a:xfrm>
          <a:prstGeom prst="rect">
            <a:avLst/>
          </a:prstGeom>
        </p:spPr>
      </p:pic>
      <p:sp>
        <p:nvSpPr>
          <p:cNvPr id="31" name="TextBox 30"/>
          <p:cNvSpPr txBox="1"/>
          <p:nvPr/>
        </p:nvSpPr>
        <p:spPr>
          <a:xfrm>
            <a:off x="6019800" y="5702300"/>
            <a:ext cx="2324100" cy="369332"/>
          </a:xfrm>
          <a:prstGeom prst="rect">
            <a:avLst/>
          </a:prstGeom>
          <a:noFill/>
        </p:spPr>
        <p:txBody>
          <a:bodyPr wrap="square" rtlCol="0">
            <a:spAutoFit/>
          </a:bodyPr>
          <a:lstStyle/>
          <a:p>
            <a:r>
              <a:rPr lang="en-US" dirty="0">
                <a:solidFill>
                  <a:srgbClr val="FF0000"/>
                </a:solidFill>
              </a:rPr>
              <a:t>9</a:t>
            </a:r>
            <a:r>
              <a:rPr lang="en-US" dirty="0" smtClean="0">
                <a:solidFill>
                  <a:srgbClr val="FF0000"/>
                </a:solidFill>
              </a:rPr>
              <a:t>0° &lt; wind dir. &lt; 180°</a:t>
            </a:r>
            <a:endParaRPr lang="en-US" dirty="0">
              <a:solidFill>
                <a:srgbClr val="FF0000"/>
              </a:solidFill>
            </a:endParaRPr>
          </a:p>
        </p:txBody>
      </p:sp>
      <p:sp>
        <p:nvSpPr>
          <p:cNvPr id="32" name="TextBox 31"/>
          <p:cNvSpPr txBox="1"/>
          <p:nvPr/>
        </p:nvSpPr>
        <p:spPr>
          <a:xfrm>
            <a:off x="1714500" y="1016000"/>
            <a:ext cx="1130300" cy="646331"/>
          </a:xfrm>
          <a:prstGeom prst="rect">
            <a:avLst/>
          </a:prstGeom>
          <a:noFill/>
        </p:spPr>
        <p:txBody>
          <a:bodyPr wrap="square" rtlCol="0">
            <a:spAutoFit/>
          </a:bodyPr>
          <a:lstStyle/>
          <a:p>
            <a:r>
              <a:rPr lang="en-US" dirty="0" smtClean="0">
                <a:solidFill>
                  <a:srgbClr val="0000FF"/>
                </a:solidFill>
              </a:rPr>
              <a:t>25% of total time</a:t>
            </a:r>
            <a:endParaRPr lang="en-US" dirty="0">
              <a:solidFill>
                <a:srgbClr val="0000FF"/>
              </a:solidFill>
            </a:endParaRPr>
          </a:p>
        </p:txBody>
      </p:sp>
      <p:sp>
        <p:nvSpPr>
          <p:cNvPr id="33" name="TextBox 32"/>
          <p:cNvSpPr txBox="1"/>
          <p:nvPr/>
        </p:nvSpPr>
        <p:spPr>
          <a:xfrm>
            <a:off x="4445000" y="990600"/>
            <a:ext cx="1130300" cy="646331"/>
          </a:xfrm>
          <a:prstGeom prst="rect">
            <a:avLst/>
          </a:prstGeom>
          <a:noFill/>
        </p:spPr>
        <p:txBody>
          <a:bodyPr wrap="square" rtlCol="0">
            <a:spAutoFit/>
          </a:bodyPr>
          <a:lstStyle/>
          <a:p>
            <a:r>
              <a:rPr lang="en-US" dirty="0" smtClean="0">
                <a:solidFill>
                  <a:srgbClr val="0000FF"/>
                </a:solidFill>
              </a:rPr>
              <a:t>36% of total time</a:t>
            </a:r>
            <a:endParaRPr lang="en-US" dirty="0">
              <a:solidFill>
                <a:srgbClr val="0000FF"/>
              </a:solidFill>
            </a:endParaRPr>
          </a:p>
        </p:txBody>
      </p:sp>
      <p:sp>
        <p:nvSpPr>
          <p:cNvPr id="34" name="TextBox 33"/>
          <p:cNvSpPr txBox="1"/>
          <p:nvPr/>
        </p:nvSpPr>
        <p:spPr>
          <a:xfrm>
            <a:off x="7112000" y="1016000"/>
            <a:ext cx="1130300" cy="646331"/>
          </a:xfrm>
          <a:prstGeom prst="rect">
            <a:avLst/>
          </a:prstGeom>
          <a:noFill/>
        </p:spPr>
        <p:txBody>
          <a:bodyPr wrap="square" rtlCol="0">
            <a:spAutoFit/>
          </a:bodyPr>
          <a:lstStyle/>
          <a:p>
            <a:r>
              <a:rPr lang="en-US" dirty="0" smtClean="0">
                <a:solidFill>
                  <a:srgbClr val="0000FF"/>
                </a:solidFill>
              </a:rPr>
              <a:t>39% of total time</a:t>
            </a:r>
            <a:endParaRPr lang="en-US" dirty="0">
              <a:solidFill>
                <a:srgbClr val="0000FF"/>
              </a:solidFill>
            </a:endParaRPr>
          </a:p>
        </p:txBody>
      </p:sp>
      <p:sp>
        <p:nvSpPr>
          <p:cNvPr id="35" name="TextBox 34"/>
          <p:cNvSpPr txBox="1"/>
          <p:nvPr/>
        </p:nvSpPr>
        <p:spPr>
          <a:xfrm>
            <a:off x="1765300" y="3759200"/>
            <a:ext cx="1130300" cy="646331"/>
          </a:xfrm>
          <a:prstGeom prst="rect">
            <a:avLst/>
          </a:prstGeom>
          <a:noFill/>
        </p:spPr>
        <p:txBody>
          <a:bodyPr wrap="square" rtlCol="0">
            <a:spAutoFit/>
          </a:bodyPr>
          <a:lstStyle/>
          <a:p>
            <a:r>
              <a:rPr lang="en-US" dirty="0" smtClean="0">
                <a:solidFill>
                  <a:srgbClr val="0000FF"/>
                </a:solidFill>
              </a:rPr>
              <a:t>29% of total time</a:t>
            </a:r>
            <a:endParaRPr lang="en-US" dirty="0">
              <a:solidFill>
                <a:srgbClr val="0000FF"/>
              </a:solidFill>
            </a:endParaRPr>
          </a:p>
        </p:txBody>
      </p:sp>
      <p:sp>
        <p:nvSpPr>
          <p:cNvPr id="36" name="TextBox 35"/>
          <p:cNvSpPr txBox="1"/>
          <p:nvPr/>
        </p:nvSpPr>
        <p:spPr>
          <a:xfrm>
            <a:off x="4445000" y="3746500"/>
            <a:ext cx="1130300" cy="646331"/>
          </a:xfrm>
          <a:prstGeom prst="rect">
            <a:avLst/>
          </a:prstGeom>
          <a:noFill/>
        </p:spPr>
        <p:txBody>
          <a:bodyPr wrap="square" rtlCol="0">
            <a:spAutoFit/>
          </a:bodyPr>
          <a:lstStyle/>
          <a:p>
            <a:r>
              <a:rPr lang="en-US" dirty="0" smtClean="0">
                <a:solidFill>
                  <a:srgbClr val="0000FF"/>
                </a:solidFill>
              </a:rPr>
              <a:t>29% of total time</a:t>
            </a:r>
            <a:endParaRPr lang="en-US" dirty="0">
              <a:solidFill>
                <a:srgbClr val="0000FF"/>
              </a:solidFill>
            </a:endParaRPr>
          </a:p>
        </p:txBody>
      </p:sp>
      <p:sp>
        <p:nvSpPr>
          <p:cNvPr id="37" name="TextBox 36"/>
          <p:cNvSpPr txBox="1"/>
          <p:nvPr/>
        </p:nvSpPr>
        <p:spPr>
          <a:xfrm>
            <a:off x="7124700" y="3759200"/>
            <a:ext cx="1130300" cy="646331"/>
          </a:xfrm>
          <a:prstGeom prst="rect">
            <a:avLst/>
          </a:prstGeom>
          <a:noFill/>
        </p:spPr>
        <p:txBody>
          <a:bodyPr wrap="square" rtlCol="0">
            <a:spAutoFit/>
          </a:bodyPr>
          <a:lstStyle/>
          <a:p>
            <a:r>
              <a:rPr lang="en-US" dirty="0" smtClean="0">
                <a:solidFill>
                  <a:srgbClr val="0000FF"/>
                </a:solidFill>
              </a:rPr>
              <a:t>42% of total time</a:t>
            </a:r>
            <a:endParaRPr lang="en-US" dirty="0">
              <a:solidFill>
                <a:srgbClr val="0000FF"/>
              </a:solidFill>
            </a:endParaRPr>
          </a:p>
        </p:txBody>
      </p:sp>
    </p:spTree>
    <p:extLst>
      <p:ext uri="{BB962C8B-B14F-4D97-AF65-F5344CB8AC3E}">
        <p14:creationId xmlns:p14="http://schemas.microsoft.com/office/powerpoint/2010/main" val="33967547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892829"/>
          </a:xfrm>
        </p:spPr>
        <p:txBody>
          <a:bodyPr>
            <a:normAutofit fontScale="90000"/>
          </a:bodyPr>
          <a:lstStyle/>
          <a:p>
            <a:r>
              <a:rPr lang="en-US" dirty="0" smtClean="0">
                <a:solidFill>
                  <a:srgbClr val="9DF131"/>
                </a:solidFill>
              </a:rPr>
              <a:t>Subset of </a:t>
            </a:r>
            <a:r>
              <a:rPr lang="en-US" dirty="0" smtClean="0">
                <a:solidFill>
                  <a:srgbClr val="9DF131"/>
                </a:solidFill>
              </a:rPr>
              <a:t>full season data: </a:t>
            </a:r>
            <a:r>
              <a:rPr lang="en-US" dirty="0" err="1" smtClean="0">
                <a:solidFill>
                  <a:srgbClr val="9DF131"/>
                </a:solidFill>
              </a:rPr>
              <a:t>Stratiform</a:t>
            </a:r>
            <a:r>
              <a:rPr lang="en-US" dirty="0" smtClean="0">
                <a:solidFill>
                  <a:srgbClr val="9DF131"/>
                </a:solidFill>
              </a:rPr>
              <a:t> raining </a:t>
            </a:r>
            <a:r>
              <a:rPr lang="en-US" dirty="0" smtClean="0">
                <a:solidFill>
                  <a:srgbClr val="9DF131"/>
                </a:solidFill>
              </a:rPr>
              <a:t>periods, mostly during prefrontal/warm sector portions  </a:t>
            </a:r>
            <a:endParaRPr lang="en-US" dirty="0">
              <a:solidFill>
                <a:srgbClr val="9DF131"/>
              </a:solidFill>
            </a:endParaRPr>
          </a:p>
        </p:txBody>
      </p:sp>
      <p:sp>
        <p:nvSpPr>
          <p:cNvPr id="3" name="Content Placeholder 2"/>
          <p:cNvSpPr>
            <a:spLocks noGrp="1"/>
          </p:cNvSpPr>
          <p:nvPr>
            <p:ph idx="1"/>
          </p:nvPr>
        </p:nvSpPr>
        <p:spPr>
          <a:xfrm>
            <a:off x="203200" y="2607733"/>
            <a:ext cx="8940800" cy="4111097"/>
          </a:xfrm>
        </p:spPr>
        <p:txBody>
          <a:bodyPr>
            <a:normAutofit lnSpcReduction="10000"/>
          </a:bodyPr>
          <a:lstStyle/>
          <a:p>
            <a:r>
              <a:rPr lang="en-US" dirty="0">
                <a:solidFill>
                  <a:srgbClr val="FF9E40"/>
                </a:solidFill>
              </a:rPr>
              <a:t>All </a:t>
            </a:r>
            <a:r>
              <a:rPr lang="en-US" dirty="0" smtClean="0">
                <a:solidFill>
                  <a:srgbClr val="FF9E40"/>
                </a:solidFill>
              </a:rPr>
              <a:t>storms </a:t>
            </a:r>
            <a:r>
              <a:rPr lang="en-US" dirty="0"/>
              <a:t>Oct 7, 2015 – April 30 2016</a:t>
            </a:r>
          </a:p>
          <a:p>
            <a:r>
              <a:rPr lang="en-US" dirty="0">
                <a:solidFill>
                  <a:srgbClr val="FF9E40"/>
                </a:solidFill>
              </a:rPr>
              <a:t>Postfrontal</a:t>
            </a:r>
            <a:r>
              <a:rPr lang="en-US" dirty="0"/>
              <a:t> and periods with &lt; 1 mm/h rain rate at Prairie Creek </a:t>
            </a:r>
            <a:r>
              <a:rPr lang="en-US" dirty="0">
                <a:solidFill>
                  <a:srgbClr val="FF9E40"/>
                </a:solidFill>
              </a:rPr>
              <a:t>removed</a:t>
            </a:r>
            <a:r>
              <a:rPr lang="en-US" dirty="0"/>
              <a:t>. </a:t>
            </a:r>
          </a:p>
          <a:p>
            <a:r>
              <a:rPr lang="en-US" dirty="0" smtClean="0">
                <a:solidFill>
                  <a:schemeClr val="accent4">
                    <a:lumMod val="60000"/>
                    <a:lumOff val="40000"/>
                  </a:schemeClr>
                </a:solidFill>
              </a:rPr>
              <a:t>3-hr </a:t>
            </a:r>
            <a:r>
              <a:rPr lang="en-US" dirty="0" smtClean="0"/>
              <a:t>periods of </a:t>
            </a:r>
            <a:r>
              <a:rPr lang="en-US" dirty="0" err="1" smtClean="0">
                <a:solidFill>
                  <a:srgbClr val="FF9E40"/>
                </a:solidFill>
              </a:rPr>
              <a:t>Parsivel</a:t>
            </a:r>
            <a:r>
              <a:rPr lang="en-US" dirty="0" smtClean="0">
                <a:solidFill>
                  <a:srgbClr val="FF9E40"/>
                </a:solidFill>
              </a:rPr>
              <a:t>, </a:t>
            </a:r>
            <a:r>
              <a:rPr lang="en-US" dirty="0">
                <a:solidFill>
                  <a:srgbClr val="FF9E40"/>
                </a:solidFill>
              </a:rPr>
              <a:t>Rain Gauge, </a:t>
            </a:r>
            <a:r>
              <a:rPr lang="en-US" dirty="0" smtClean="0">
                <a:solidFill>
                  <a:srgbClr val="FF9E40"/>
                </a:solidFill>
              </a:rPr>
              <a:t>and NARR data</a:t>
            </a:r>
            <a:r>
              <a:rPr lang="en-US" dirty="0" smtClean="0"/>
              <a:t> for environmental parameters</a:t>
            </a:r>
          </a:p>
          <a:p>
            <a:r>
              <a:rPr lang="en-US" dirty="0" smtClean="0">
                <a:solidFill>
                  <a:srgbClr val="FF9E40"/>
                </a:solidFill>
              </a:rPr>
              <a:t>North America Regional Reanalysis (NARR)</a:t>
            </a:r>
            <a:r>
              <a:rPr lang="en-US" dirty="0" smtClean="0"/>
              <a:t> data from the 32 km grid box </a:t>
            </a:r>
            <a:r>
              <a:rPr lang="en-US" dirty="0" smtClean="0">
                <a:solidFill>
                  <a:srgbClr val="FF9E40"/>
                </a:solidFill>
              </a:rPr>
              <a:t>closest to </a:t>
            </a:r>
            <a:r>
              <a:rPr lang="en-US" dirty="0" smtClean="0">
                <a:solidFill>
                  <a:srgbClr val="FF9E40"/>
                </a:solidFill>
              </a:rPr>
              <a:t>NPOL</a:t>
            </a:r>
          </a:p>
          <a:p>
            <a:r>
              <a:rPr lang="en-US" dirty="0" smtClean="0">
                <a:solidFill>
                  <a:srgbClr val="FF9E40"/>
                </a:solidFill>
              </a:rPr>
              <a:t>Enhancement at the surface</a:t>
            </a:r>
            <a:endParaRPr lang="en-US" dirty="0" smtClean="0">
              <a:solidFill>
                <a:srgbClr val="FF9E40"/>
              </a:solidFill>
            </a:endParaRPr>
          </a:p>
        </p:txBody>
      </p:sp>
    </p:spTree>
    <p:extLst>
      <p:ext uri="{BB962C8B-B14F-4D97-AF65-F5344CB8AC3E}">
        <p14:creationId xmlns:p14="http://schemas.microsoft.com/office/powerpoint/2010/main" val="22806313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2">
      <a:dk1>
        <a:srgbClr val="0852A0"/>
      </a:dk1>
      <a:lt1>
        <a:sysClr val="window" lastClr="FFFFFF"/>
      </a:lt1>
      <a:dk2>
        <a:srgbClr val="1B3861"/>
      </a:dk2>
      <a:lt2>
        <a:srgbClr val="287EB2"/>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31335</TotalTime>
  <Words>1280</Words>
  <Application>Microsoft Macintosh PowerPoint</Application>
  <PresentationFormat>On-screen Show (4:3)</PresentationFormat>
  <Paragraphs>163</Paragraphs>
  <Slides>24</Slides>
  <Notes>9</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Orographic Effects on Precipitation as observed during The Olympic Mountains Experiment (OLYMPEX)</vt:lpstr>
      <vt:lpstr>OLYMPEX Goals</vt:lpstr>
      <vt:lpstr>PowerPoint Presentation</vt:lpstr>
      <vt:lpstr>Vertical Structure of Radar reflectivity  Ocean vs. Windward Slopes </vt:lpstr>
      <vt:lpstr>PowerPoint Presentation</vt:lpstr>
      <vt:lpstr>PowerPoint Presentation</vt:lpstr>
      <vt:lpstr>PowerPoint Presentation</vt:lpstr>
      <vt:lpstr>PowerPoint Presentation</vt:lpstr>
      <vt:lpstr>Subset of full season data: Stratiform raining periods, mostly during prefrontal/warm sector portions  </vt:lpstr>
      <vt:lpstr>Dropsize Distributions: Diameter vs. Number</vt:lpstr>
      <vt:lpstr>PowerPoint Presentation</vt:lpstr>
      <vt:lpstr>The high rain rate, high melting level, high IVT, moist neutral and strong winds at 925 hPa periods tend to be associated with atmospheric river type storms. Now will look at an example storm.</vt:lpstr>
      <vt:lpstr>12 – 13 November 2015  Integrated Vapor Transport</vt:lpstr>
      <vt:lpstr>12 – 13 November 2015 Observed Precipitation Totals – Nov 13</vt:lpstr>
      <vt:lpstr>PowerPoint Presentation</vt:lpstr>
      <vt:lpstr>12 – 13 November 2015 </vt:lpstr>
      <vt:lpstr>PowerPoint Presentation</vt:lpstr>
      <vt:lpstr>Implications</vt:lpstr>
      <vt:lpstr>Acknowledgments</vt:lpstr>
      <vt:lpstr>PowerPoint Presentation</vt:lpstr>
      <vt:lpstr>PowerPoint Presentation</vt:lpstr>
      <vt:lpstr>PowerPoint Presentation</vt:lpstr>
      <vt:lpstr>Seasonal Precipitation totals</vt:lpstr>
      <vt:lpstr>12 – 13 November 2015 850 hPa Heights + Temp</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Joseph Zagrodnik</dc:creator>
  <cp:lastModifiedBy>Lynn McMurdie</cp:lastModifiedBy>
  <cp:revision>206</cp:revision>
  <dcterms:created xsi:type="dcterms:W3CDTF">2016-10-13T03:14:16Z</dcterms:created>
  <dcterms:modified xsi:type="dcterms:W3CDTF">2017-07-27T17:33:26Z</dcterms:modified>
</cp:coreProperties>
</file>