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66" r:id="rId3"/>
    <p:sldId id="363" r:id="rId4"/>
    <p:sldId id="259" r:id="rId5"/>
    <p:sldId id="325" r:id="rId6"/>
    <p:sldId id="324" r:id="rId7"/>
    <p:sldId id="312" r:id="rId8"/>
    <p:sldId id="335" r:id="rId9"/>
    <p:sldId id="359" r:id="rId10"/>
    <p:sldId id="360" r:id="rId11"/>
    <p:sldId id="294" r:id="rId12"/>
    <p:sldId id="327" r:id="rId13"/>
    <p:sldId id="336" r:id="rId14"/>
    <p:sldId id="361" r:id="rId15"/>
    <p:sldId id="303" r:id="rId16"/>
    <p:sldId id="275" r:id="rId17"/>
    <p:sldId id="273" r:id="rId18"/>
    <p:sldId id="337" r:id="rId19"/>
    <p:sldId id="338" r:id="rId20"/>
    <p:sldId id="292" r:id="rId21"/>
    <p:sldId id="280" r:id="rId22"/>
    <p:sldId id="357" r:id="rId23"/>
    <p:sldId id="340" r:id="rId24"/>
    <p:sldId id="293" r:id="rId25"/>
    <p:sldId id="354" r:id="rId26"/>
    <p:sldId id="351" r:id="rId27"/>
    <p:sldId id="352" r:id="rId28"/>
    <p:sldId id="344" r:id="rId29"/>
    <p:sldId id="353" r:id="rId30"/>
    <p:sldId id="307" r:id="rId31"/>
    <p:sldId id="258" r:id="rId32"/>
    <p:sldId id="349" r:id="rId33"/>
    <p:sldId id="345" r:id="rId34"/>
    <p:sldId id="346" r:id="rId35"/>
    <p:sldId id="350" r:id="rId36"/>
    <p:sldId id="31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BE94"/>
    <a:srgbClr val="33CC33"/>
    <a:srgbClr val="0000FF"/>
    <a:srgbClr val="6A686D"/>
    <a:srgbClr val="3A19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42" autoAdjust="0"/>
  </p:normalViewPr>
  <p:slideViewPr>
    <p:cSldViewPr snapToGrid="0">
      <p:cViewPr>
        <p:scale>
          <a:sx n="77" d="100"/>
          <a:sy n="77" d="100"/>
        </p:scale>
        <p:origin x="-248" y="-680"/>
      </p:cViewPr>
      <p:guideLst>
        <p:guide orient="horz" pos="2144"/>
        <p:guide pos="28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89C38-939D-6C4D-8E42-3C5C79196D74}" type="datetimeFigureOut">
              <a:rPr lang="en-US" smtClean="0"/>
              <a:t>7/13/17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E53FE-28CD-B545-8B68-D5DF4BEEA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47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role here is</a:t>
            </a:r>
            <a:r>
              <a:rPr lang="en-US" baseline="0" dirty="0" smtClean="0"/>
              <a:t> to talk about observational aspects of organized convection. I’m going to focus on mesoscale organized deep convection, and I will provide a summary from an observational perspective, i.e. I will deal with the first question. I will  leave answering the second question to those of you who are experts on modeling.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53FE-28CD-B545-8B68-D5DF4BEEA5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77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53FE-28CD-B545-8B68-D5DF4BEEA5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3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3A901-5535-4343-957A-AFA7EA3E92C5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6493" tIns="43247" rIns="86493" bIns="4324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C6B971-D621-794F-8EF7-B81D6C34DD70}" type="slidenum">
              <a:rPr lang="en-US"/>
              <a:pPr/>
              <a:t>25</a:t>
            </a:fld>
            <a:endParaRPr lang="en-US"/>
          </a:p>
        </p:txBody>
      </p:sp>
      <p:sp>
        <p:nvSpPr>
          <p:cNvPr id="849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53FE-28CD-B545-8B68-D5DF4BEEA52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1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OC can mean</a:t>
            </a:r>
            <a:r>
              <a:rPr lang="en-US" baseline="0" dirty="0" smtClean="0"/>
              <a:t> different things to different people. I’m just going to make the assumption that we are referring to MCSs.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53FE-28CD-B545-8B68-D5DF4BEEA5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4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Visible imagery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53FE-28CD-B545-8B68-D5DF4BEEA5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74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MCSs were brought</a:t>
            </a:r>
            <a:r>
              <a:rPr lang="en-US" baseline="0" dirty="0" smtClean="0"/>
              <a:t> to prominence by Maddox in the early days of satellite meteorology. In the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53FE-28CD-B545-8B68-D5DF4BEEA5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9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A-Train offers the ability to see all 3 characteristics simultaneously. We take advantage of this ability. </a:t>
            </a:r>
            <a:endParaRPr lang="en-US">
              <a:latin typeface="Calibri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6CDDAE7-5F3E-6E4B-A621-1887B18824E3}" type="slidenum">
              <a:rPr lang="en-US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Specifically, we are looking at rain shown by the TRMM</a:t>
            </a:r>
            <a:r>
              <a:rPr lang="en-US" baseline="0" dirty="0" smtClean="0"/>
              <a:t> PR—not other sensors. </a:t>
            </a:r>
          </a:p>
          <a:p>
            <a:r>
              <a:rPr lang="en-US" baseline="0" dirty="0" smtClean="0">
                <a:sym typeface="Wingdings"/>
              </a:rPr>
              <a:t> Allows us to look at characteristics of the systems producing the rain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53FE-28CD-B545-8B68-D5DF4BEEA5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63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super cluster is defined as an ensemble of cloud clusters having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 life stages with an observed horizontal scale of several thousand kilometers found near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equator during the active phase of intraseasonal variations (ISVs) . Super clusters move eastward with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 speed of about 10-15 ms-1. GMS IR data reveal that the life time of each cloud cluster within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 cluster is about 1-2 days and its phase propagation is westward along the equator. Although each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cloud cluster moves westward, a super cluster moves eastward due to the successive formation of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cloud cluster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ellst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e-stage cloud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clus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ter. The above results suggest the existence of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hierarchy of convective activity in the tropical atmosphere.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the onset phase of the 1986/87 ENSO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53FE-28CD-B545-8B68-D5DF4BEEA5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52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53FE-28CD-B545-8B68-D5DF4BEEA5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31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53FE-28CD-B545-8B68-D5DF4BEEA5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2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4E26D7-5AF0-7F48-A459-B66B89AE6A99}" type="datetimeFigureOut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4E26D7-5AF0-7F48-A459-B66B89AE6A99}" type="datetimeFigureOut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4E26D7-5AF0-7F48-A459-B66B89AE6A99}" type="datetimeFigureOut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4E26D7-5AF0-7F48-A459-B66B89AE6A99}" type="datetimeFigureOut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4E26D7-5AF0-7F48-A459-B66B89AE6A99}" type="datetimeFigureOut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4E26D7-5AF0-7F48-A459-B66B89AE6A99}" type="datetimeFigureOut">
              <a:rPr lang="en-US" smtClean="0"/>
              <a:t>7/13/17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4E26D7-5AF0-7F48-A459-B66B89AE6A99}" type="datetimeFigureOut">
              <a:rPr lang="en-US" smtClean="0"/>
              <a:t>7/13/17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4E26D7-5AF0-7F48-A459-B66B89AE6A99}" type="datetimeFigureOut">
              <a:rPr lang="en-US" smtClean="0"/>
              <a:t>7/13/17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4E26D7-5AF0-7F48-A459-B66B89AE6A99}" type="datetimeFigureOut">
              <a:rPr lang="en-US" smtClean="0"/>
              <a:t>7/13/17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4E26D7-5AF0-7F48-A459-B66B89AE6A99}" type="datetimeFigureOut">
              <a:rPr lang="en-US" smtClean="0"/>
              <a:t>7/13/17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4E26D7-5AF0-7F48-A459-B66B89AE6A99}" type="datetimeFigureOut">
              <a:rPr lang="en-US" smtClean="0"/>
              <a:t>7/13/17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6505331"/>
            <a:ext cx="9144000" cy="369332"/>
          </a:xfrm>
          <a:prstGeom prst="rect">
            <a:avLst/>
          </a:prstGeom>
          <a:solidFill>
            <a:srgbClr val="E3BE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A686D"/>
                </a:solidFill>
              </a:rPr>
              <a:t>The Future of Cumulus Parameterization, Delft, Netherlands, 11 July 2017</a:t>
            </a:r>
            <a:endParaRPr lang="en-US" dirty="0">
              <a:solidFill>
                <a:srgbClr val="6A68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9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6200" y="304800"/>
            <a:ext cx="84116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Mesoscale Convective Systems-</a:t>
            </a:r>
            <a:r>
              <a:rPr lang="en-US" sz="4400" dirty="0"/>
              <a:t>-What </a:t>
            </a:r>
            <a:r>
              <a:rPr lang="en-US" sz="4400" dirty="0" smtClean="0"/>
              <a:t>are they, </a:t>
            </a:r>
            <a:r>
              <a:rPr lang="en-US" sz="4400" dirty="0"/>
              <a:t>and what </a:t>
            </a:r>
            <a:r>
              <a:rPr lang="en-US" sz="4400" dirty="0" smtClean="0"/>
              <a:t>aspects need parameterizing</a:t>
            </a:r>
            <a:r>
              <a:rPr lang="en-US" sz="4400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811519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Robert A. Houze, Jr.</a:t>
            </a:r>
          </a:p>
          <a:p>
            <a:pPr algn="ctr"/>
            <a:r>
              <a:rPr lang="en-US" sz="3200" dirty="0" smtClean="0"/>
              <a:t>University of Washington and Pacific Northwest National Laboratory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05331"/>
            <a:ext cx="9144000" cy="369332"/>
          </a:xfrm>
          <a:prstGeom prst="rect">
            <a:avLst/>
          </a:prstGeom>
          <a:solidFill>
            <a:srgbClr val="E3BE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A686D"/>
                </a:solidFill>
              </a:rPr>
              <a:t>The Future of Convection Parameterization, Delft, Netherlands, 11 July 2017</a:t>
            </a:r>
            <a:endParaRPr lang="en-US" dirty="0">
              <a:solidFill>
                <a:srgbClr val="6A686D"/>
              </a:solidFill>
            </a:endParaRPr>
          </a:p>
        </p:txBody>
      </p:sp>
      <p:pic>
        <p:nvPicPr>
          <p:cNvPr id="11" name="Picture 10" descr="pnnl_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3" b="26819"/>
          <a:stretch/>
        </p:blipFill>
        <p:spPr>
          <a:xfrm>
            <a:off x="6701693" y="5181600"/>
            <a:ext cx="1861410" cy="9989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5370626"/>
            <a:ext cx="1562100" cy="76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32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485596" y="215669"/>
            <a:ext cx="4830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TRMM Rainfall </a:t>
            </a:r>
          </a:p>
          <a:p>
            <a:pPr algn="ctr"/>
            <a:r>
              <a:rPr lang="en-US" sz="3200" dirty="0" smtClean="0"/>
              <a:t>Deep Convection </a:t>
            </a:r>
            <a:br>
              <a:rPr lang="en-US" sz="3200" dirty="0" smtClean="0"/>
            </a:br>
            <a:r>
              <a:rPr lang="en-US" sz="3200" dirty="0" smtClean="0"/>
              <a:t>Mesoscale Convection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725940" y="1807220"/>
            <a:ext cx="7568017" cy="4497665"/>
            <a:chOff x="725940" y="1807220"/>
            <a:chExt cx="7568017" cy="4497665"/>
          </a:xfrm>
        </p:grpSpPr>
        <p:grpSp>
          <p:nvGrpSpPr>
            <p:cNvPr id="6" name="Group 5"/>
            <p:cNvGrpSpPr/>
            <p:nvPr/>
          </p:nvGrpSpPr>
          <p:grpSpPr>
            <a:xfrm>
              <a:off x="725940" y="1807220"/>
              <a:ext cx="7568017" cy="4497665"/>
              <a:chOff x="305983" y="1687400"/>
              <a:chExt cx="7568017" cy="449766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245275" y="1687400"/>
                <a:ext cx="6628725" cy="4391168"/>
                <a:chOff x="1245275" y="1687400"/>
                <a:chExt cx="6628725" cy="4391168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3695" t="11013" r="8639" b="75381"/>
                <a:stretch/>
              </p:blipFill>
              <p:spPr>
                <a:xfrm>
                  <a:off x="1505044" y="3255675"/>
                  <a:ext cx="6361798" cy="1440851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3695" t="37506" r="8639" b="49259"/>
                <a:stretch/>
              </p:blipFill>
              <p:spPr>
                <a:xfrm>
                  <a:off x="1492790" y="4676923"/>
                  <a:ext cx="6361798" cy="1401645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57661"/>
                <a:stretch/>
              </p:blipFill>
              <p:spPr>
                <a:xfrm>
                  <a:off x="1266298" y="1687400"/>
                  <a:ext cx="6480225" cy="1610205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245275" y="1692676"/>
                  <a:ext cx="6480225" cy="283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 smtClean="0">
                      <a:solidFill>
                        <a:srgbClr val="5D5D5D"/>
                      </a:solidFill>
                      <a:latin typeface="Calibri"/>
                    </a:rPr>
                    <a:t>Rainfall from TRMM PR</a:t>
                  </a:r>
                </a:p>
              </p:txBody>
            </p:sp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9508" t="84896" r="15556" b="10976"/>
                <a:stretch/>
              </p:blipFill>
              <p:spPr>
                <a:xfrm rot="5400000">
                  <a:off x="6805347" y="2592184"/>
                  <a:ext cx="1213797" cy="157004"/>
                </a:xfrm>
                <a:prstGeom prst="rect">
                  <a:avLst/>
                </a:prstGeom>
              </p:spPr>
            </p:pic>
            <p:sp>
              <p:nvSpPr>
                <p:cNvPr id="21" name="Rectangle 20"/>
                <p:cNvSpPr/>
                <p:nvPr/>
              </p:nvSpPr>
              <p:spPr>
                <a:xfrm>
                  <a:off x="3004909" y="1759632"/>
                  <a:ext cx="3020423" cy="3026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2163689" y="1838373"/>
                  <a:ext cx="165925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rgbClr val="5D5D5D"/>
                      </a:solidFill>
                      <a:latin typeface="Calibri"/>
                    </a:rPr>
                    <a:t> rainfall from TRMM PR</a:t>
                  </a: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7635394" y="4584657"/>
                  <a:ext cx="238606" cy="4876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7394341" y="3084645"/>
                  <a:ext cx="361743" cy="2477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0.4</a:t>
                  </a:r>
                  <a:endParaRPr lang="en-US" sz="800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7389331" y="1987276"/>
                  <a:ext cx="272162" cy="2477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0</a:t>
                  </a:r>
                  <a:endParaRPr lang="en-US" sz="800" dirty="0"/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454204" y="3610566"/>
                <a:ext cx="82586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Deep</a:t>
                </a:r>
              </a:p>
              <a:p>
                <a:pPr algn="ctr"/>
                <a:r>
                  <a:rPr lang="en-US" dirty="0" smtClean="0"/>
                  <a:t>30 dBZ</a:t>
                </a:r>
              </a:p>
              <a:p>
                <a:pPr algn="ctr"/>
                <a:r>
                  <a:rPr lang="en-US" dirty="0" smtClean="0"/>
                  <a:t>&gt; </a:t>
                </a:r>
                <a:r>
                  <a:rPr lang="en-US" dirty="0"/>
                  <a:t>8</a:t>
                </a:r>
                <a:r>
                  <a:rPr lang="en-US" dirty="0" smtClean="0"/>
                  <a:t> km</a:t>
                </a:r>
                <a:endParaRPr lang="en-US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05983" y="4974788"/>
                <a:ext cx="112231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Wide</a:t>
                </a:r>
              </a:p>
              <a:p>
                <a:pPr algn="ctr"/>
                <a:r>
                  <a:rPr lang="en-US" dirty="0" smtClean="0"/>
                  <a:t>30 dBZ</a:t>
                </a:r>
              </a:p>
              <a:p>
                <a:pPr algn="ctr"/>
                <a:r>
                  <a:rPr lang="en-US" dirty="0" smtClean="0"/>
                  <a:t>&gt; </a:t>
                </a:r>
                <a:r>
                  <a:rPr lang="en-US" dirty="0"/>
                  <a:t>8</a:t>
                </a:r>
                <a:r>
                  <a:rPr lang="en-US" dirty="0" smtClean="0"/>
                  <a:t>00 km</a:t>
                </a:r>
                <a:r>
                  <a:rPr lang="en-US" baseline="30000" dirty="0" smtClean="0"/>
                  <a:t>2</a:t>
                </a:r>
                <a:endParaRPr lang="en-US" baseline="300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93703" y="4412436"/>
                <a:ext cx="12517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Probability (x10</a:t>
                </a:r>
                <a:r>
                  <a:rPr lang="en-US" sz="1100" baseline="30000" dirty="0" smtClean="0"/>
                  <a:t>–3</a:t>
                </a:r>
                <a:r>
                  <a:rPr lang="en-US" sz="1000" dirty="0" smtClean="0"/>
                  <a:t>)</a:t>
                </a:r>
                <a:endParaRPr lang="en-US" sz="1000" dirty="0"/>
              </a:p>
              <a:p>
                <a:pPr algn="ctr"/>
                <a:endParaRPr lang="en-US" sz="10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978687" y="3000957"/>
                <a:ext cx="1291696" cy="246221"/>
              </a:xfrm>
              <a:prstGeom prst="rect">
                <a:avLst/>
              </a:prstGeom>
              <a:solidFill>
                <a:srgbClr val="FFFFFF">
                  <a:alpha val="25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Rain Rate (mm h</a:t>
                </a:r>
                <a:r>
                  <a:rPr lang="en-US" sz="1100" baseline="30000" dirty="0" smtClean="0"/>
                  <a:t>–1</a:t>
                </a:r>
                <a:r>
                  <a:rPr lang="en-US" sz="1000" dirty="0" smtClean="0"/>
                  <a:t>)</a:t>
                </a:r>
                <a:endParaRPr lang="en-US" sz="1000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013295" y="5784955"/>
                <a:ext cx="12517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Probability (x10</a:t>
                </a:r>
                <a:r>
                  <a:rPr lang="en-US" sz="1100" baseline="30000" dirty="0" smtClean="0"/>
                  <a:t>–3</a:t>
                </a:r>
                <a:r>
                  <a:rPr lang="en-US" sz="1000" dirty="0" smtClean="0"/>
                  <a:t>)</a:t>
                </a:r>
                <a:endParaRPr lang="en-US" sz="1000" dirty="0"/>
              </a:p>
              <a:p>
                <a:pPr algn="ctr"/>
                <a:endParaRPr lang="en-US" sz="1000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35750" y="2368280"/>
              <a:ext cx="1102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Mean Rain Rate</a:t>
              </a:r>
              <a:endParaRPr lang="en-US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146927" y="5999537"/>
            <a:ext cx="99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Houze et al. (2015)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72076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1627" y="862555"/>
            <a:ext cx="78807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Mesoscale Convection over North America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07227" y="263174"/>
            <a:ext cx="2329546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From GPM</a:t>
            </a:r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89069" y="1965079"/>
            <a:ext cx="8642462" cy="3128636"/>
            <a:chOff x="289069" y="2168722"/>
            <a:chExt cx="8642462" cy="3128636"/>
          </a:xfrm>
        </p:grpSpPr>
        <p:grpSp>
          <p:nvGrpSpPr>
            <p:cNvPr id="6" name="Group 5"/>
            <p:cNvGrpSpPr/>
            <p:nvPr/>
          </p:nvGrpSpPr>
          <p:grpSpPr>
            <a:xfrm>
              <a:off x="289069" y="2233632"/>
              <a:ext cx="8591263" cy="3063726"/>
              <a:chOff x="1534855" y="2933700"/>
              <a:chExt cx="6339145" cy="22606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t="33704" r="56726" b="33333"/>
              <a:stretch/>
            </p:blipFill>
            <p:spPr>
              <a:xfrm>
                <a:off x="1534855" y="2933700"/>
                <a:ext cx="3187697" cy="226060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/>
              <a:srcRect t="33703" r="57243" b="33486"/>
              <a:stretch/>
            </p:blipFill>
            <p:spPr>
              <a:xfrm>
                <a:off x="4724403" y="2943071"/>
                <a:ext cx="3149597" cy="2250153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3342309" y="2205700"/>
              <a:ext cx="1359205" cy="267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572326" y="2168722"/>
              <a:ext cx="1359205" cy="267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83225" y="2187445"/>
              <a:ext cx="363661" cy="252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1496" y="2195026"/>
              <a:ext cx="363661" cy="252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31627" y="5603822"/>
            <a:ext cx="7880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Note apparent relation to jet, mountains, ocean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813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383" y="1119726"/>
            <a:ext cx="8567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What factors might determine </a:t>
            </a:r>
            <a:r>
              <a:rPr lang="en-US" sz="3200" i="1" dirty="0" smtClean="0"/>
              <a:t>mesoscale</a:t>
            </a:r>
            <a:r>
              <a:rPr lang="en-US" sz="3200" dirty="0" smtClean="0"/>
              <a:t> grouping of deep convection?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92660" y="2400947"/>
            <a:ext cx="63425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/>
              <a:t>Self aggregation (radiative feedback)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Cold </a:t>
            </a:r>
            <a:r>
              <a:rPr lang="en-US" sz="2400" dirty="0"/>
              <a:t>pools</a:t>
            </a:r>
            <a:endParaRPr lang="en-US" sz="2400" dirty="0" smtClean="0"/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Fronts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Sea/land breezes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Gravity wave response to convection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Surface conditions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Orography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Other…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950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1679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Relationship to the Large-scale Environment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1220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LFrank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470" r="5523" b="11604"/>
          <a:stretch/>
        </p:blipFill>
        <p:spPr>
          <a:xfrm>
            <a:off x="1802547" y="2566003"/>
            <a:ext cx="5404971" cy="3630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6028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Tropical Easterly Wave Connection to MCSs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322" t="13268" b="27019"/>
          <a:stretch/>
        </p:blipFill>
        <p:spPr>
          <a:xfrm>
            <a:off x="134376" y="2219158"/>
            <a:ext cx="8875940" cy="40057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7784" y="1149144"/>
            <a:ext cx="6997031" cy="690581"/>
            <a:chOff x="2050626" y="814942"/>
            <a:chExt cx="6997031" cy="6905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r="55321" b="87459"/>
            <a:stretch/>
          </p:blipFill>
          <p:spPr>
            <a:xfrm>
              <a:off x="2050626" y="814942"/>
              <a:ext cx="4085479" cy="69058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80001" b="87459"/>
            <a:stretch/>
          </p:blipFill>
          <p:spPr>
            <a:xfrm>
              <a:off x="7218947" y="814942"/>
              <a:ext cx="1828710" cy="69058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27788" y="1175566"/>
            <a:ext cx="8315158" cy="646331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N. L. Frank, (1970)—</a:t>
            </a:r>
            <a:r>
              <a:rPr lang="en-US" dirty="0"/>
              <a:t> </a:t>
            </a:r>
            <a:r>
              <a:rPr lang="en-US" dirty="0" smtClean="0"/>
              <a:t>In one of the earliest satellite studies found that “Cloud clusters” were systematically found in troughs of synoptic-scale easterly waves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08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2362" y="1383441"/>
            <a:ext cx="8726790" cy="4091118"/>
            <a:chOff x="252362" y="1856913"/>
            <a:chExt cx="8726790" cy="4091118"/>
          </a:xfrm>
        </p:grpSpPr>
        <p:pic>
          <p:nvPicPr>
            <p:cNvPr id="4" name="Picture 3" descr="Nakazawa.t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1" t="3121" r="4504" b="3692"/>
            <a:stretch/>
          </p:blipFill>
          <p:spPr>
            <a:xfrm>
              <a:off x="2831201" y="1856913"/>
              <a:ext cx="6147951" cy="409111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52362" y="2479069"/>
              <a:ext cx="2401494" cy="22159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Nakazawa (1988)</a:t>
              </a:r>
            </a:p>
            <a:p>
              <a:endParaRPr lang="en-US" dirty="0"/>
            </a:p>
            <a:p>
              <a:r>
                <a:rPr lang="en-US" dirty="0" smtClean="0"/>
                <a:t>MCSs develop in the context of favorable conditions provided by equatorial wave dynamics and the MJO.</a:t>
              </a:r>
              <a:endParaRPr lang="en-US" baseline="30000" dirty="0"/>
            </a:p>
            <a:p>
              <a:endParaRPr lang="en-US" baseline="30000" dirty="0" smtClean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7505692" y="3769407"/>
              <a:ext cx="113969" cy="24423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7039402" y="4524261"/>
              <a:ext cx="113969" cy="24423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0" y="16028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Near equatorial MCSs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821584" y="5237613"/>
            <a:ext cx="1068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2700">
                    <a:schemeClr val="tx1"/>
                  </a:glow>
                </a:effectLst>
                <a:latin typeface="Arial Rounded MT Bold"/>
                <a:cs typeface="Arial Rounded MT Bold"/>
              </a:rPr>
              <a:t>(aka MCS)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2700">
                  <a:schemeClr val="tx1"/>
                </a:glow>
              </a:effectLst>
              <a:latin typeface="Arial Rounded MT Bold"/>
              <a:cs typeface="Arial Rounded MT 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07069" y="3826953"/>
            <a:ext cx="1533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                      “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7183" y="3546530"/>
            <a:ext cx="780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/>
                <a:cs typeface="Arial Rounded MT Bold"/>
              </a:rPr>
              <a:t>(MJO)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21765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2281" y="2666096"/>
            <a:ext cx="1910600" cy="16619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Maddox (1983)</a:t>
            </a:r>
          </a:p>
          <a:p>
            <a:endParaRPr lang="en-US" dirty="0"/>
          </a:p>
          <a:p>
            <a:r>
              <a:rPr lang="en-US" dirty="0" smtClean="0"/>
              <a:t>Midlatitude MCCs form in SW flow ahead of a trough</a:t>
            </a:r>
            <a:endParaRPr lang="en-US" baseline="30000" dirty="0"/>
          </a:p>
          <a:p>
            <a:endParaRPr lang="en-US" baseline="300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2885141" y="1597876"/>
            <a:ext cx="5272742" cy="4274006"/>
            <a:chOff x="2885141" y="1597876"/>
            <a:chExt cx="5272742" cy="42740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5141" y="1597876"/>
              <a:ext cx="5272742" cy="427400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346824" y="5289176"/>
              <a:ext cx="388470" cy="283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749178" y="5707530"/>
            <a:ext cx="545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mb Composite Conditions at time of MCC formation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81882" y="34663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4920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Midlatitude Wave Connection to MCSs—an early study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4108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964858"/>
            <a:ext cx="9144000" cy="3179575"/>
            <a:chOff x="0" y="1828800"/>
            <a:chExt cx="9144000" cy="31795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828800"/>
              <a:ext cx="9144000" cy="317957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915959" y="2808942"/>
              <a:ext cx="425574" cy="1064558"/>
            </a:xfrm>
            <a:prstGeom prst="rect">
              <a:avLst/>
            </a:prstGeom>
            <a:noFill/>
            <a:ln w="254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24920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Midlatitude Wave Connection to MCSs—a recent study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004510" y="3936334"/>
            <a:ext cx="713498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Yang et al. (2017)—in review</a:t>
            </a:r>
          </a:p>
          <a:p>
            <a:endParaRPr lang="en-US" dirty="0"/>
          </a:p>
          <a:p>
            <a:pPr marL="114300" indent="-114300">
              <a:buFont typeface="Arial"/>
              <a:buChar char="•"/>
            </a:pPr>
            <a:r>
              <a:rPr lang="en-US" dirty="0" smtClean="0"/>
              <a:t>Modeling study</a:t>
            </a:r>
          </a:p>
          <a:p>
            <a:pPr marL="114300" indent="-114300">
              <a:buFont typeface="Arial"/>
              <a:buChar char="•"/>
            </a:pPr>
            <a:r>
              <a:rPr lang="en-US" dirty="0" smtClean="0"/>
              <a:t>WRF run for 2 complete warm seasons—4 km resolution, 2011 and 2012</a:t>
            </a:r>
          </a:p>
          <a:p>
            <a:pPr marL="114300" indent="-114300">
              <a:buFont typeface="Arial"/>
              <a:buChar char="•"/>
            </a:pPr>
            <a:r>
              <a:rPr lang="en-US" dirty="0" smtClean="0"/>
              <a:t>MCSs realistic compared to WSR-88D data</a:t>
            </a:r>
          </a:p>
          <a:p>
            <a:pPr marL="114300" indent="-114300">
              <a:buFont typeface="Arial"/>
              <a:buChar char="•"/>
            </a:pPr>
            <a:r>
              <a:rPr lang="en-US" dirty="0" smtClean="0"/>
              <a:t>Statistics of model MCSs consistent with WSR-88D radar data for MCS forming in central U.S.</a:t>
            </a:r>
          </a:p>
          <a:p>
            <a:pPr marL="114300" indent="-114300">
              <a:buFont typeface="Arial"/>
              <a:buChar char="•"/>
            </a:pP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MCSs initiating in SW flow ahead of troughs is statistically robust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08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908911" y="1023954"/>
            <a:ext cx="4193121" cy="5106728"/>
            <a:chOff x="4004908" y="511154"/>
            <a:chExt cx="4193121" cy="5106728"/>
          </a:xfrm>
        </p:grpSpPr>
        <p:grpSp>
          <p:nvGrpSpPr>
            <p:cNvPr id="7" name="Group 6"/>
            <p:cNvGrpSpPr/>
            <p:nvPr/>
          </p:nvGrpSpPr>
          <p:grpSpPr>
            <a:xfrm>
              <a:off x="4008381" y="511154"/>
              <a:ext cx="4186174" cy="2409846"/>
              <a:chOff x="3960756" y="511154"/>
              <a:chExt cx="4186174" cy="240984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31188" t="2769" r="3053" b="51666"/>
              <a:stretch/>
            </p:blipFill>
            <p:spPr>
              <a:xfrm>
                <a:off x="3960756" y="529769"/>
                <a:ext cx="4183529" cy="2387599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968750" y="511154"/>
                <a:ext cx="4178180" cy="2409846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004908" y="3197412"/>
              <a:ext cx="4193121" cy="2420470"/>
              <a:chOff x="4049059" y="3197412"/>
              <a:chExt cx="4193121" cy="242047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31188" t="52954" r="3053" b="855"/>
              <a:stretch/>
            </p:blipFill>
            <p:spPr>
              <a:xfrm>
                <a:off x="4049059" y="3197412"/>
                <a:ext cx="4183529" cy="242047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4064000" y="3209904"/>
                <a:ext cx="4178180" cy="2397146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643510" y="1974496"/>
            <a:ext cx="2898588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Stensrud</a:t>
            </a:r>
            <a:r>
              <a:rPr lang="en-US" dirty="0" smtClean="0"/>
              <a:t> (1996)</a:t>
            </a:r>
          </a:p>
          <a:p>
            <a:endParaRPr lang="en-US" dirty="0" smtClean="0"/>
          </a:p>
          <a:p>
            <a:r>
              <a:rPr lang="en-US" dirty="0"/>
              <a:t>At mid/upper-levels: latent heating </a:t>
            </a:r>
            <a:r>
              <a:rPr lang="en-US" dirty="0" smtClean="0"/>
              <a:t>due deep convection alters </a:t>
            </a:r>
            <a:r>
              <a:rPr lang="en-US" dirty="0"/>
              <a:t>distribution of potential </a:t>
            </a:r>
            <a:r>
              <a:rPr lang="en-US" dirty="0" smtClean="0"/>
              <a:t>vorticity and makes </a:t>
            </a:r>
            <a:r>
              <a:rPr lang="en-US" dirty="0"/>
              <a:t>major changes to large-scale flow </a:t>
            </a:r>
            <a:r>
              <a:rPr lang="en-US" dirty="0" smtClean="0"/>
              <a:t>regime…in regions of </a:t>
            </a:r>
            <a:r>
              <a:rPr lang="en-US" u="sng" dirty="0" smtClean="0">
                <a:solidFill>
                  <a:srgbClr val="FF0000"/>
                </a:solidFill>
              </a:rPr>
              <a:t>persistent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convection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87696" y="3077881"/>
            <a:ext cx="59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87696" y="5770281"/>
            <a:ext cx="59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96 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46469" y="5770281"/>
            <a:ext cx="89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46469" y="3077881"/>
            <a:ext cx="89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132873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MCS Feedback to larger scale—an early study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905593" y="970511"/>
            <a:ext cx="4193121" cy="369332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Difference fields, diabatic –no diabatic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79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011" r="27790" b="5446"/>
          <a:stretch/>
        </p:blipFill>
        <p:spPr>
          <a:xfrm>
            <a:off x="3105278" y="859114"/>
            <a:ext cx="2287990" cy="49754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6003" y="2195290"/>
            <a:ext cx="853802" cy="743872"/>
          </a:xfrm>
          <a:prstGeom prst="rect">
            <a:avLst/>
          </a:prstGeom>
          <a:noFill/>
          <a:ln w="254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11710" y="1932162"/>
            <a:ext cx="2548423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Yang et al. (2017)—in review</a:t>
            </a:r>
          </a:p>
          <a:p>
            <a:endParaRPr lang="en-US" dirty="0" smtClean="0"/>
          </a:p>
          <a:p>
            <a:r>
              <a:rPr lang="en-US" dirty="0" smtClean="0"/>
              <a:t>Composite flow anomaly for all </a:t>
            </a:r>
            <a:r>
              <a:rPr lang="en-US" u="sng" dirty="0" smtClean="0">
                <a:solidFill>
                  <a:srgbClr val="FF0000"/>
                </a:solidFill>
              </a:rPr>
              <a:t>long-lived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MCSs simulated over warm season</a:t>
            </a:r>
          </a:p>
          <a:p>
            <a:endParaRPr lang="en-US" dirty="0"/>
          </a:p>
          <a:p>
            <a:r>
              <a:rPr lang="en-US" dirty="0" smtClean="0"/>
              <a:t>Mid level vortex forms at midlevels where vertical gradient of heating is maximum  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54847" y="1938867"/>
            <a:ext cx="3517702" cy="2793994"/>
            <a:chOff x="6112934" y="3150097"/>
            <a:chExt cx="2770901" cy="22008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66596" t="62282" r="4065" b="6676"/>
            <a:stretch/>
          </p:blipFill>
          <p:spPr>
            <a:xfrm>
              <a:off x="6561666" y="3403870"/>
              <a:ext cx="2322169" cy="1735397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6112934" y="3150097"/>
              <a:ext cx="2074333" cy="2200835"/>
              <a:chOff x="6070600" y="3150097"/>
              <a:chExt cx="2074333" cy="220083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l="2875" t="24563" r="94558" b="54082"/>
              <a:stretch/>
            </p:blipFill>
            <p:spPr>
              <a:xfrm>
                <a:off x="6070600" y="3657608"/>
                <a:ext cx="203200" cy="1193801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/>
              <a:srcRect l="59429" t="93481" r="25381" b="2885"/>
              <a:stretch/>
            </p:blipFill>
            <p:spPr>
              <a:xfrm>
                <a:off x="6942667" y="5147733"/>
                <a:ext cx="1202266" cy="20319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/>
              <a:srcRect l="5437" r="91510" b="66539"/>
              <a:stretch/>
            </p:blipFill>
            <p:spPr>
              <a:xfrm>
                <a:off x="6277656" y="3150097"/>
                <a:ext cx="241678" cy="1870636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71943" t="24871" r="10636" b="26491"/>
          <a:stretch/>
        </p:blipFill>
        <p:spPr>
          <a:xfrm rot="5400000">
            <a:off x="3996417" y="5003659"/>
            <a:ext cx="456599" cy="2235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71943" t="19720" r="10636" b="74944"/>
          <a:stretch/>
        </p:blipFill>
        <p:spPr>
          <a:xfrm>
            <a:off x="5329916" y="5880259"/>
            <a:ext cx="456599" cy="2452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132873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MCS Feedback to larger scale—a recent study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644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109" y="2866427"/>
            <a:ext cx="83357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Some History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0324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00" t="1793" r="8394"/>
          <a:stretch/>
        </p:blipFill>
        <p:spPr>
          <a:xfrm>
            <a:off x="3126193" y="941297"/>
            <a:ext cx="3704314" cy="315376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381771" y="4123765"/>
            <a:ext cx="2751584" cy="2227936"/>
            <a:chOff x="5709159" y="2687491"/>
            <a:chExt cx="2916105" cy="24240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433" t="6342" r="45930" b="14878"/>
            <a:stretch/>
          </p:blipFill>
          <p:spPr>
            <a:xfrm>
              <a:off x="5709159" y="2687491"/>
              <a:ext cx="2916105" cy="21636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152021" y="4803796"/>
              <a:ext cx="2364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Non-dimensional heating rate</a:t>
              </a:r>
              <a:endParaRPr lang="en-US" sz="1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46622" y="4552355"/>
            <a:ext cx="2685711" cy="1284589"/>
            <a:chOff x="5658935" y="5295866"/>
            <a:chExt cx="2685711" cy="1284589"/>
          </a:xfrm>
        </p:grpSpPr>
        <p:pic>
          <p:nvPicPr>
            <p:cNvPr id="6" name="Picture 1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1" t="5839" r="4764" b="7877"/>
            <a:stretch/>
          </p:blipFill>
          <p:spPr bwMode="auto">
            <a:xfrm>
              <a:off x="6327587" y="6072455"/>
              <a:ext cx="1322294" cy="508000"/>
            </a:xfrm>
            <a:prstGeom prst="rect">
              <a:avLst/>
            </a:prstGeom>
            <a:solidFill>
              <a:schemeClr val="accent1"/>
            </a:solidFill>
            <a:ln w="12700" cmpd="sng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7" name="TextBox 6"/>
            <p:cNvSpPr txBox="1"/>
            <p:nvPr/>
          </p:nvSpPr>
          <p:spPr>
            <a:xfrm>
              <a:off x="5658935" y="5295866"/>
              <a:ext cx="2685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 smtClean="0"/>
                <a:t>=</a:t>
              </a:r>
              <a:r>
                <a:rPr lang="en-US" u="sng" dirty="0" smtClean="0"/>
                <a:t>&gt; Potential Vorticity Generation in midlevels</a:t>
              </a:r>
              <a:endParaRPr lang="en-US" u="sng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31747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Convective, stratiform, and anvil components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497095" y="2479069"/>
            <a:ext cx="2007771" cy="22159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Houze (1982, 1989)</a:t>
            </a:r>
          </a:p>
          <a:p>
            <a:endParaRPr lang="en-US" dirty="0"/>
          </a:p>
          <a:p>
            <a:r>
              <a:rPr lang="en-US" dirty="0" smtClean="0"/>
              <a:t>MCSs have top-heavy heating because of their stratiform precipitation zones</a:t>
            </a:r>
            <a:endParaRPr lang="en-US" baseline="30000" dirty="0"/>
          </a:p>
          <a:p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411813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399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PV generated by an MCS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660402" y="584875"/>
            <a:ext cx="8163023" cy="5680458"/>
            <a:chOff x="745067" y="584875"/>
            <a:chExt cx="8163023" cy="5680458"/>
          </a:xfrm>
        </p:grpSpPr>
        <p:grpSp>
          <p:nvGrpSpPr>
            <p:cNvPr id="26" name="Group 25"/>
            <p:cNvGrpSpPr/>
            <p:nvPr/>
          </p:nvGrpSpPr>
          <p:grpSpPr>
            <a:xfrm>
              <a:off x="745067" y="584875"/>
              <a:ext cx="7797799" cy="5680458"/>
              <a:chOff x="830938" y="584875"/>
              <a:chExt cx="7797799" cy="5680458"/>
            </a:xfrm>
          </p:grpSpPr>
          <p:sp>
            <p:nvSpPr>
              <p:cNvPr id="2" name="Rectangle 2"/>
              <p:cNvSpPr>
                <a:spLocks noChangeArrowheads="1"/>
              </p:cNvSpPr>
              <p:nvPr/>
            </p:nvSpPr>
            <p:spPr bwMode="auto">
              <a:xfrm>
                <a:off x="830938" y="635000"/>
                <a:ext cx="7797799" cy="563033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3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9"/>
              <a:stretch/>
            </p:blipFill>
            <p:spPr>
              <a:xfrm>
                <a:off x="985172" y="1228428"/>
                <a:ext cx="7339468" cy="4763156"/>
              </a:xfrm>
              <a:prstGeom prst="rect">
                <a:avLst/>
              </a:prstGeom>
            </p:spPr>
          </p:pic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751815" y="1679260"/>
                <a:ext cx="2299402" cy="479234"/>
              </a:xfrm>
              <a:custGeom>
                <a:avLst/>
                <a:gdLst>
                  <a:gd name="T0" fmla="*/ 336 w 1497"/>
                  <a:gd name="T1" fmla="*/ 288 h 312"/>
                  <a:gd name="T2" fmla="*/ 48 w 1497"/>
                  <a:gd name="T3" fmla="*/ 288 h 312"/>
                  <a:gd name="T4" fmla="*/ 45 w 1497"/>
                  <a:gd name="T5" fmla="*/ 141 h 312"/>
                  <a:gd name="T6" fmla="*/ 288 w 1497"/>
                  <a:gd name="T7" fmla="*/ 48 h 312"/>
                  <a:gd name="T8" fmla="*/ 768 w 1497"/>
                  <a:gd name="T9" fmla="*/ 0 h 312"/>
                  <a:gd name="T10" fmla="*/ 1179 w 1497"/>
                  <a:gd name="T11" fmla="*/ 51 h 312"/>
                  <a:gd name="T12" fmla="*/ 1449 w 1497"/>
                  <a:gd name="T13" fmla="*/ 123 h 312"/>
                  <a:gd name="T14" fmla="*/ 1467 w 1497"/>
                  <a:gd name="T15" fmla="*/ 177 h 312"/>
                  <a:gd name="T16" fmla="*/ 1368 w 1497"/>
                  <a:gd name="T17" fmla="*/ 249 h 312"/>
                  <a:gd name="T18" fmla="*/ 1251 w 1497"/>
                  <a:gd name="T19" fmla="*/ 249 h 312"/>
                  <a:gd name="T20" fmla="*/ 1026 w 1497"/>
                  <a:gd name="T21" fmla="*/ 267 h 312"/>
                  <a:gd name="T22" fmla="*/ 783 w 1497"/>
                  <a:gd name="T23" fmla="*/ 258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97" h="312">
                    <a:moveTo>
                      <a:pt x="336" y="288"/>
                    </a:moveTo>
                    <a:cubicBezTo>
                      <a:pt x="224" y="292"/>
                      <a:pt x="96" y="312"/>
                      <a:pt x="48" y="288"/>
                    </a:cubicBezTo>
                    <a:cubicBezTo>
                      <a:pt x="0" y="264"/>
                      <a:pt x="5" y="181"/>
                      <a:pt x="45" y="141"/>
                    </a:cubicBezTo>
                    <a:cubicBezTo>
                      <a:pt x="85" y="101"/>
                      <a:pt x="168" y="71"/>
                      <a:pt x="288" y="48"/>
                    </a:cubicBezTo>
                    <a:cubicBezTo>
                      <a:pt x="408" y="25"/>
                      <a:pt x="620" y="0"/>
                      <a:pt x="768" y="0"/>
                    </a:cubicBezTo>
                    <a:cubicBezTo>
                      <a:pt x="916" y="0"/>
                      <a:pt x="1066" y="31"/>
                      <a:pt x="1179" y="51"/>
                    </a:cubicBezTo>
                    <a:cubicBezTo>
                      <a:pt x="1292" y="71"/>
                      <a:pt x="1401" y="102"/>
                      <a:pt x="1449" y="123"/>
                    </a:cubicBezTo>
                    <a:cubicBezTo>
                      <a:pt x="1497" y="144"/>
                      <a:pt x="1480" y="156"/>
                      <a:pt x="1467" y="177"/>
                    </a:cubicBezTo>
                    <a:cubicBezTo>
                      <a:pt x="1454" y="198"/>
                      <a:pt x="1404" y="237"/>
                      <a:pt x="1368" y="249"/>
                    </a:cubicBezTo>
                    <a:cubicBezTo>
                      <a:pt x="1332" y="261"/>
                      <a:pt x="1308" y="246"/>
                      <a:pt x="1251" y="249"/>
                    </a:cubicBezTo>
                    <a:cubicBezTo>
                      <a:pt x="1194" y="252"/>
                      <a:pt x="1104" y="266"/>
                      <a:pt x="1026" y="267"/>
                    </a:cubicBezTo>
                    <a:cubicBezTo>
                      <a:pt x="948" y="268"/>
                      <a:pt x="834" y="260"/>
                      <a:pt x="783" y="258"/>
                    </a:cubicBezTo>
                  </a:path>
                </a:pathLst>
              </a:custGeom>
              <a:noFill/>
              <a:ln w="57150" cmpd="sng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>
                <a:off x="5310246" y="2104697"/>
                <a:ext cx="0" cy="2801676"/>
              </a:xfrm>
              <a:prstGeom prst="line">
                <a:avLst/>
              </a:prstGeom>
              <a:noFill/>
              <a:ln w="57150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Line 9"/>
              <p:cNvSpPr>
                <a:spLocks noChangeShapeType="1"/>
              </p:cNvSpPr>
              <p:nvPr/>
            </p:nvSpPr>
            <p:spPr bwMode="auto">
              <a:xfrm>
                <a:off x="5284846" y="4880972"/>
                <a:ext cx="663555" cy="0"/>
              </a:xfrm>
              <a:prstGeom prst="line">
                <a:avLst/>
              </a:prstGeom>
              <a:noFill/>
              <a:ln w="57150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 flipV="1">
                <a:off x="5973800" y="2087764"/>
                <a:ext cx="0" cy="2801676"/>
              </a:xfrm>
              <a:prstGeom prst="line">
                <a:avLst/>
              </a:prstGeom>
              <a:noFill/>
              <a:ln w="57150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Line 11"/>
              <p:cNvSpPr>
                <a:spLocks noChangeShapeType="1"/>
              </p:cNvSpPr>
              <p:nvPr/>
            </p:nvSpPr>
            <p:spPr bwMode="auto">
              <a:xfrm flipH="1">
                <a:off x="6350908" y="1024173"/>
                <a:ext cx="589827" cy="663555"/>
              </a:xfrm>
              <a:prstGeom prst="line">
                <a:avLst/>
              </a:prstGeom>
              <a:noFill/>
              <a:ln w="57150">
                <a:solidFill>
                  <a:srgbClr val="33CC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Text Box 12"/>
              <p:cNvSpPr txBox="1">
                <a:spLocks noChangeArrowheads="1"/>
              </p:cNvSpPr>
              <p:nvPr/>
            </p:nvSpPr>
            <p:spPr bwMode="auto">
              <a:xfrm>
                <a:off x="6940734" y="584875"/>
                <a:ext cx="728896" cy="446690"/>
              </a:xfrm>
              <a:prstGeom prst="rect">
                <a:avLst/>
              </a:prstGeom>
              <a:solidFill>
                <a:srgbClr val="99FF99"/>
              </a:solidFill>
              <a:ln w="57150">
                <a:solidFill>
                  <a:srgbClr val="33CC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000000"/>
                    </a:solidFill>
                  </a:rPr>
                  <a:t>MCS</a:t>
                </a:r>
              </a:p>
            </p:txBody>
          </p:sp>
          <p:sp>
            <p:nvSpPr>
              <p:cNvPr id="13" name="Line 14"/>
              <p:cNvSpPr>
                <a:spLocks noChangeShapeType="1"/>
              </p:cNvSpPr>
              <p:nvPr/>
            </p:nvSpPr>
            <p:spPr bwMode="auto">
              <a:xfrm>
                <a:off x="5347859" y="4869399"/>
                <a:ext cx="0" cy="755716"/>
              </a:xfrm>
              <a:prstGeom prst="line">
                <a:avLst/>
              </a:prstGeom>
              <a:noFill/>
              <a:ln w="57150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5495316" y="4869399"/>
                <a:ext cx="0" cy="755716"/>
              </a:xfrm>
              <a:prstGeom prst="line">
                <a:avLst/>
              </a:prstGeom>
              <a:noFill/>
              <a:ln w="57150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16"/>
              <p:cNvSpPr>
                <a:spLocks noChangeShapeType="1"/>
              </p:cNvSpPr>
              <p:nvPr/>
            </p:nvSpPr>
            <p:spPr bwMode="auto">
              <a:xfrm>
                <a:off x="5642772" y="4869399"/>
                <a:ext cx="0" cy="755716"/>
              </a:xfrm>
              <a:prstGeom prst="line">
                <a:avLst/>
              </a:prstGeom>
              <a:noFill/>
              <a:ln w="57150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17"/>
              <p:cNvSpPr>
                <a:spLocks noChangeShapeType="1"/>
              </p:cNvSpPr>
              <p:nvPr/>
            </p:nvSpPr>
            <p:spPr bwMode="auto">
              <a:xfrm>
                <a:off x="5790229" y="4869399"/>
                <a:ext cx="0" cy="755716"/>
              </a:xfrm>
              <a:prstGeom prst="line">
                <a:avLst/>
              </a:prstGeom>
              <a:noFill/>
              <a:ln w="57150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18"/>
              <p:cNvSpPr>
                <a:spLocks noChangeShapeType="1"/>
              </p:cNvSpPr>
              <p:nvPr/>
            </p:nvSpPr>
            <p:spPr bwMode="auto">
              <a:xfrm>
                <a:off x="5937685" y="4869399"/>
                <a:ext cx="0" cy="755716"/>
              </a:xfrm>
              <a:prstGeom prst="line">
                <a:avLst/>
              </a:prstGeom>
              <a:noFill/>
              <a:ln w="57150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Text Box 4"/>
              <p:cNvSpPr txBox="1">
                <a:spLocks noChangeArrowheads="1"/>
              </p:cNvSpPr>
              <p:nvPr/>
            </p:nvSpPr>
            <p:spPr bwMode="auto">
              <a:xfrm>
                <a:off x="832250" y="590731"/>
                <a:ext cx="2630197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/>
                  <a:t>Fritsch et al. </a:t>
                </a:r>
                <a:r>
                  <a:rPr lang="en-US" sz="2400" b="1" dirty="0" smtClean="0"/>
                  <a:t>(1994)</a:t>
                </a:r>
                <a:endParaRPr lang="en-US" sz="2400" b="1" dirty="0"/>
              </a:p>
            </p:txBody>
          </p:sp>
        </p:grpSp>
        <p:pic>
          <p:nvPicPr>
            <p:cNvPr id="18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0146" y="2351282"/>
              <a:ext cx="1767944" cy="726532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" name="Line 11"/>
            <p:cNvSpPr>
              <a:spLocks noChangeShapeType="1"/>
            </p:cNvSpPr>
            <p:nvPr/>
          </p:nvSpPr>
          <p:spPr bwMode="auto">
            <a:xfrm flipH="1">
              <a:off x="5823869" y="2753582"/>
              <a:ext cx="1286106" cy="6519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746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6028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MCS lifecycle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7328996" y="5910569"/>
            <a:ext cx="1608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Adapted from</a:t>
            </a:r>
          </a:p>
          <a:p>
            <a:pPr algn="ctr"/>
            <a:r>
              <a:rPr lang="en-US" sz="1400" dirty="0" smtClean="0"/>
              <a:t>Houze (1982, 2014)</a:t>
            </a:r>
            <a:endParaRPr 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542971" y="3761395"/>
            <a:ext cx="4806798" cy="2389711"/>
            <a:chOff x="542971" y="4008631"/>
            <a:chExt cx="4806798" cy="2389711"/>
          </a:xfrm>
        </p:grpSpPr>
        <p:grpSp>
          <p:nvGrpSpPr>
            <p:cNvPr id="23" name="Group 22"/>
            <p:cNvGrpSpPr/>
            <p:nvPr/>
          </p:nvGrpSpPr>
          <p:grpSpPr>
            <a:xfrm>
              <a:off x="542971" y="4664660"/>
              <a:ext cx="1990883" cy="1531572"/>
              <a:chOff x="1919747" y="1238250"/>
              <a:chExt cx="5695491" cy="4381500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24"/>
              <a:stretch/>
            </p:blipFill>
            <p:spPr bwMode="auto">
              <a:xfrm>
                <a:off x="1919747" y="1238250"/>
                <a:ext cx="5695491" cy="4381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4502151" y="1411045"/>
                <a:ext cx="2592388" cy="42331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052932" y="2462915"/>
                <a:ext cx="1323848" cy="106469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850108" y="3348027"/>
                <a:ext cx="218096" cy="23089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24"/>
            <p:cNvCxnSpPr>
              <a:stCxn id="20" idx="1"/>
            </p:cNvCxnSpPr>
            <p:nvPr/>
          </p:nvCxnSpPr>
          <p:spPr>
            <a:xfrm flipH="1" flipV="1">
              <a:off x="1283136" y="4008631"/>
              <a:ext cx="162525" cy="79041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51655" y="6029010"/>
              <a:ext cx="4798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Entraining plumes rising from the boundary layer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69929" y="3913795"/>
            <a:ext cx="5098364" cy="1641477"/>
            <a:chOff x="2869929" y="4161031"/>
            <a:chExt cx="5098364" cy="1641477"/>
          </a:xfrm>
        </p:grpSpPr>
        <p:cxnSp>
          <p:nvCxnSpPr>
            <p:cNvPr id="32" name="Straight Arrow Connector 31"/>
            <p:cNvCxnSpPr/>
            <p:nvPr/>
          </p:nvCxnSpPr>
          <p:spPr>
            <a:xfrm flipH="1" flipV="1">
              <a:off x="3488205" y="4161031"/>
              <a:ext cx="162525" cy="79041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869929" y="4879178"/>
              <a:ext cx="50983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More complicated, </a:t>
              </a:r>
              <a:r>
                <a:rPr lang="en-US" dirty="0"/>
                <a:t>stratiform region develops adjacent to deep </a:t>
              </a:r>
              <a:r>
                <a:rPr lang="en-US" dirty="0" smtClean="0"/>
                <a:t>convection, and  get layered overturning on mesoscale,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19059" y="1958975"/>
            <a:ext cx="8767915" cy="2168102"/>
            <a:chOff x="219059" y="1958975"/>
            <a:chExt cx="8767915" cy="21681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3394" r="-1" b="48556"/>
            <a:stretch/>
          </p:blipFill>
          <p:spPr>
            <a:xfrm>
              <a:off x="385825" y="2185649"/>
              <a:ext cx="4732489" cy="178567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5987" t="50036" r="8822"/>
            <a:stretch/>
          </p:blipFill>
          <p:spPr>
            <a:xfrm>
              <a:off x="4813684" y="2218343"/>
              <a:ext cx="4173290" cy="173426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490279" y="2206426"/>
              <a:ext cx="320261" cy="3202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855896" y="3806816"/>
              <a:ext cx="320261" cy="3202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073427" y="3804608"/>
              <a:ext cx="320261" cy="3202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-740" t="32515" r="97167" b="41062"/>
            <a:stretch/>
          </p:blipFill>
          <p:spPr>
            <a:xfrm>
              <a:off x="219059" y="2435041"/>
              <a:ext cx="175039" cy="91716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008244" y="3805523"/>
              <a:ext cx="1711147" cy="1437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l="11653" t="48548" r="50481" b="9229"/>
            <a:stretch/>
          </p:blipFill>
          <p:spPr>
            <a:xfrm>
              <a:off x="5082001" y="2048183"/>
              <a:ext cx="1854943" cy="146556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/>
            <a:srcRect l="55418" t="50035" r="8822" b="9691"/>
            <a:stretch/>
          </p:blipFill>
          <p:spPr>
            <a:xfrm>
              <a:off x="7223707" y="1973853"/>
              <a:ext cx="1751802" cy="139791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505700" y="1958975"/>
              <a:ext cx="250825" cy="98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27525" y="3355975"/>
              <a:ext cx="504825" cy="2825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687199" y="804905"/>
            <a:ext cx="2066378" cy="1382019"/>
            <a:chOff x="5632579" y="804905"/>
            <a:chExt cx="2066378" cy="1382019"/>
          </a:xfrm>
        </p:grpSpPr>
        <p:sp>
          <p:nvSpPr>
            <p:cNvPr id="29" name="TextBox 28"/>
            <p:cNvSpPr txBox="1"/>
            <p:nvPr/>
          </p:nvSpPr>
          <p:spPr>
            <a:xfrm>
              <a:off x="5632579" y="804905"/>
              <a:ext cx="2066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Long lasting &amp; rising</a:t>
              </a:r>
              <a:endParaRPr lang="en-US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>
              <a:off x="5871824" y="1203746"/>
              <a:ext cx="793944" cy="9831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6652357" y="1203746"/>
              <a:ext cx="793944" cy="9831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43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955" name="Text Box 3"/>
          <p:cNvSpPr txBox="1">
            <a:spLocks noChangeArrowheads="1"/>
          </p:cNvSpPr>
          <p:nvPr/>
        </p:nvSpPr>
        <p:spPr bwMode="auto">
          <a:xfrm>
            <a:off x="0" y="344556"/>
            <a:ext cx="91440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Moncrieff’s Model of MCS Layered Airflow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1201316"/>
            <a:ext cx="9128938" cy="3341379"/>
            <a:chOff x="0" y="1031094"/>
            <a:chExt cx="9128938" cy="3341379"/>
          </a:xfrm>
        </p:grpSpPr>
        <p:pic>
          <p:nvPicPr>
            <p:cNvPr id="114995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1094"/>
              <a:ext cx="9128938" cy="3341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" name="Freeform 1"/>
            <p:cNvSpPr/>
            <p:nvPr/>
          </p:nvSpPr>
          <p:spPr>
            <a:xfrm>
              <a:off x="2846250" y="2767819"/>
              <a:ext cx="2925626" cy="1077321"/>
            </a:xfrm>
            <a:custGeom>
              <a:avLst/>
              <a:gdLst>
                <a:gd name="connsiteX0" fmla="*/ 2902947 w 2902947"/>
                <a:gd name="connsiteY0" fmla="*/ 544330 h 1077321"/>
                <a:gd name="connsiteX1" fmla="*/ 2902947 w 2902947"/>
                <a:gd name="connsiteY1" fmla="*/ 1054640 h 1077321"/>
                <a:gd name="connsiteX2" fmla="*/ 1848361 w 2902947"/>
                <a:gd name="connsiteY2" fmla="*/ 1077321 h 1077321"/>
                <a:gd name="connsiteX3" fmla="*/ 986548 w 2902947"/>
                <a:gd name="connsiteY3" fmla="*/ 567011 h 1077321"/>
                <a:gd name="connsiteX4" fmla="*/ 0 w 2902947"/>
                <a:gd name="connsiteY4" fmla="*/ 0 h 1077321"/>
                <a:gd name="connsiteX5" fmla="*/ 1825682 w 2902947"/>
                <a:gd name="connsiteY5" fmla="*/ 11340 h 1077321"/>
                <a:gd name="connsiteX0" fmla="*/ 2902947 w 2902947"/>
                <a:gd name="connsiteY0" fmla="*/ 544330 h 1077321"/>
                <a:gd name="connsiteX1" fmla="*/ 2902947 w 2902947"/>
                <a:gd name="connsiteY1" fmla="*/ 1054640 h 1077321"/>
                <a:gd name="connsiteX2" fmla="*/ 1848361 w 2902947"/>
                <a:gd name="connsiteY2" fmla="*/ 1077321 h 1077321"/>
                <a:gd name="connsiteX3" fmla="*/ 986548 w 2902947"/>
                <a:gd name="connsiteY3" fmla="*/ 567011 h 1077321"/>
                <a:gd name="connsiteX4" fmla="*/ 0 w 2902947"/>
                <a:gd name="connsiteY4" fmla="*/ 0 h 1077321"/>
                <a:gd name="connsiteX5" fmla="*/ 986548 w 2902947"/>
                <a:gd name="connsiteY5" fmla="*/ 0 h 1077321"/>
                <a:gd name="connsiteX6" fmla="*/ 1825682 w 2902947"/>
                <a:gd name="connsiteY6" fmla="*/ 11340 h 1077321"/>
                <a:gd name="connsiteX0" fmla="*/ 2902947 w 2925626"/>
                <a:gd name="connsiteY0" fmla="*/ 544330 h 1077321"/>
                <a:gd name="connsiteX1" fmla="*/ 2902947 w 2925626"/>
                <a:gd name="connsiteY1" fmla="*/ 1054640 h 1077321"/>
                <a:gd name="connsiteX2" fmla="*/ 1848361 w 2925626"/>
                <a:gd name="connsiteY2" fmla="*/ 1077321 h 1077321"/>
                <a:gd name="connsiteX3" fmla="*/ 986548 w 2925626"/>
                <a:gd name="connsiteY3" fmla="*/ 567011 h 1077321"/>
                <a:gd name="connsiteX4" fmla="*/ 0 w 2925626"/>
                <a:gd name="connsiteY4" fmla="*/ 0 h 1077321"/>
                <a:gd name="connsiteX5" fmla="*/ 986548 w 2925626"/>
                <a:gd name="connsiteY5" fmla="*/ 0 h 1077321"/>
                <a:gd name="connsiteX6" fmla="*/ 2925626 w 2925626"/>
                <a:gd name="connsiteY6" fmla="*/ 555671 h 1077321"/>
                <a:gd name="connsiteX0" fmla="*/ 2902947 w 2925626"/>
                <a:gd name="connsiteY0" fmla="*/ 544330 h 1077321"/>
                <a:gd name="connsiteX1" fmla="*/ 2902947 w 2925626"/>
                <a:gd name="connsiteY1" fmla="*/ 1054640 h 1077321"/>
                <a:gd name="connsiteX2" fmla="*/ 1848361 w 2925626"/>
                <a:gd name="connsiteY2" fmla="*/ 1077321 h 1077321"/>
                <a:gd name="connsiteX3" fmla="*/ 986548 w 2925626"/>
                <a:gd name="connsiteY3" fmla="*/ 567011 h 1077321"/>
                <a:gd name="connsiteX4" fmla="*/ 0 w 2925626"/>
                <a:gd name="connsiteY4" fmla="*/ 0 h 1077321"/>
                <a:gd name="connsiteX5" fmla="*/ 1803002 w 2925626"/>
                <a:gd name="connsiteY5" fmla="*/ 0 h 1077321"/>
                <a:gd name="connsiteX6" fmla="*/ 2925626 w 2925626"/>
                <a:gd name="connsiteY6" fmla="*/ 555671 h 1077321"/>
                <a:gd name="connsiteX0" fmla="*/ 2902947 w 2925626"/>
                <a:gd name="connsiteY0" fmla="*/ 544330 h 1077321"/>
                <a:gd name="connsiteX1" fmla="*/ 2902947 w 2925626"/>
                <a:gd name="connsiteY1" fmla="*/ 1054640 h 1077321"/>
                <a:gd name="connsiteX2" fmla="*/ 1848361 w 2925626"/>
                <a:gd name="connsiteY2" fmla="*/ 1077321 h 1077321"/>
                <a:gd name="connsiteX3" fmla="*/ 986548 w 2925626"/>
                <a:gd name="connsiteY3" fmla="*/ 567011 h 1077321"/>
                <a:gd name="connsiteX4" fmla="*/ 0 w 2925626"/>
                <a:gd name="connsiteY4" fmla="*/ 0 h 1077321"/>
                <a:gd name="connsiteX5" fmla="*/ 1803002 w 2925626"/>
                <a:gd name="connsiteY5" fmla="*/ 0 h 1077321"/>
                <a:gd name="connsiteX6" fmla="*/ 2925626 w 2925626"/>
                <a:gd name="connsiteY6" fmla="*/ 555671 h 1077321"/>
                <a:gd name="connsiteX0" fmla="*/ 2902947 w 2925626"/>
                <a:gd name="connsiteY0" fmla="*/ 544330 h 1077321"/>
                <a:gd name="connsiteX1" fmla="*/ 2902947 w 2925626"/>
                <a:gd name="connsiteY1" fmla="*/ 1054640 h 1077321"/>
                <a:gd name="connsiteX2" fmla="*/ 1848361 w 2925626"/>
                <a:gd name="connsiteY2" fmla="*/ 1077321 h 1077321"/>
                <a:gd name="connsiteX3" fmla="*/ 986548 w 2925626"/>
                <a:gd name="connsiteY3" fmla="*/ 567011 h 1077321"/>
                <a:gd name="connsiteX4" fmla="*/ 0 w 2925626"/>
                <a:gd name="connsiteY4" fmla="*/ 0 h 1077321"/>
                <a:gd name="connsiteX5" fmla="*/ 1803002 w 2925626"/>
                <a:gd name="connsiteY5" fmla="*/ 0 h 1077321"/>
                <a:gd name="connsiteX6" fmla="*/ 2925626 w 2925626"/>
                <a:gd name="connsiteY6" fmla="*/ 555671 h 1077321"/>
                <a:gd name="connsiteX0" fmla="*/ 2902947 w 2925626"/>
                <a:gd name="connsiteY0" fmla="*/ 544330 h 1077321"/>
                <a:gd name="connsiteX1" fmla="*/ 2902947 w 2925626"/>
                <a:gd name="connsiteY1" fmla="*/ 1054640 h 1077321"/>
                <a:gd name="connsiteX2" fmla="*/ 1848361 w 2925626"/>
                <a:gd name="connsiteY2" fmla="*/ 1077321 h 1077321"/>
                <a:gd name="connsiteX3" fmla="*/ 986548 w 2925626"/>
                <a:gd name="connsiteY3" fmla="*/ 567011 h 1077321"/>
                <a:gd name="connsiteX4" fmla="*/ 0 w 2925626"/>
                <a:gd name="connsiteY4" fmla="*/ 0 h 1077321"/>
                <a:gd name="connsiteX5" fmla="*/ 1803002 w 2925626"/>
                <a:gd name="connsiteY5" fmla="*/ 0 h 1077321"/>
                <a:gd name="connsiteX6" fmla="*/ 2925626 w 2925626"/>
                <a:gd name="connsiteY6" fmla="*/ 555671 h 1077321"/>
                <a:gd name="connsiteX0" fmla="*/ 2902947 w 2925626"/>
                <a:gd name="connsiteY0" fmla="*/ 544330 h 1077321"/>
                <a:gd name="connsiteX1" fmla="*/ 2902947 w 2925626"/>
                <a:gd name="connsiteY1" fmla="*/ 1054640 h 1077321"/>
                <a:gd name="connsiteX2" fmla="*/ 1848361 w 2925626"/>
                <a:gd name="connsiteY2" fmla="*/ 1077321 h 1077321"/>
                <a:gd name="connsiteX3" fmla="*/ 986548 w 2925626"/>
                <a:gd name="connsiteY3" fmla="*/ 567011 h 1077321"/>
                <a:gd name="connsiteX4" fmla="*/ 0 w 2925626"/>
                <a:gd name="connsiteY4" fmla="*/ 0 h 1077321"/>
                <a:gd name="connsiteX5" fmla="*/ 1803002 w 2925626"/>
                <a:gd name="connsiteY5" fmla="*/ 0 h 1077321"/>
                <a:gd name="connsiteX6" fmla="*/ 2925626 w 2925626"/>
                <a:gd name="connsiteY6" fmla="*/ 555671 h 1077321"/>
                <a:gd name="connsiteX0" fmla="*/ 2902947 w 2925626"/>
                <a:gd name="connsiteY0" fmla="*/ 544330 h 1077321"/>
                <a:gd name="connsiteX1" fmla="*/ 2902947 w 2925626"/>
                <a:gd name="connsiteY1" fmla="*/ 1054640 h 1077321"/>
                <a:gd name="connsiteX2" fmla="*/ 1848361 w 2925626"/>
                <a:gd name="connsiteY2" fmla="*/ 1077321 h 1077321"/>
                <a:gd name="connsiteX3" fmla="*/ 986548 w 2925626"/>
                <a:gd name="connsiteY3" fmla="*/ 567011 h 1077321"/>
                <a:gd name="connsiteX4" fmla="*/ 0 w 2925626"/>
                <a:gd name="connsiteY4" fmla="*/ 0 h 1077321"/>
                <a:gd name="connsiteX5" fmla="*/ 1803002 w 2925626"/>
                <a:gd name="connsiteY5" fmla="*/ 0 h 1077321"/>
                <a:gd name="connsiteX6" fmla="*/ 2925626 w 2925626"/>
                <a:gd name="connsiteY6" fmla="*/ 555671 h 1077321"/>
                <a:gd name="connsiteX0" fmla="*/ 2902947 w 2925626"/>
                <a:gd name="connsiteY0" fmla="*/ 544330 h 1077321"/>
                <a:gd name="connsiteX1" fmla="*/ 2902947 w 2925626"/>
                <a:gd name="connsiteY1" fmla="*/ 1054640 h 1077321"/>
                <a:gd name="connsiteX2" fmla="*/ 1848361 w 2925626"/>
                <a:gd name="connsiteY2" fmla="*/ 1077321 h 1077321"/>
                <a:gd name="connsiteX3" fmla="*/ 986548 w 2925626"/>
                <a:gd name="connsiteY3" fmla="*/ 567011 h 1077321"/>
                <a:gd name="connsiteX4" fmla="*/ 0 w 2925626"/>
                <a:gd name="connsiteY4" fmla="*/ 0 h 1077321"/>
                <a:gd name="connsiteX5" fmla="*/ 1803002 w 2925626"/>
                <a:gd name="connsiteY5" fmla="*/ 0 h 1077321"/>
                <a:gd name="connsiteX6" fmla="*/ 2925626 w 2925626"/>
                <a:gd name="connsiteY6" fmla="*/ 555671 h 1077321"/>
                <a:gd name="connsiteX0" fmla="*/ 2902947 w 2925626"/>
                <a:gd name="connsiteY0" fmla="*/ 544330 h 1077321"/>
                <a:gd name="connsiteX1" fmla="*/ 2902947 w 2925626"/>
                <a:gd name="connsiteY1" fmla="*/ 1054640 h 1077321"/>
                <a:gd name="connsiteX2" fmla="*/ 1848361 w 2925626"/>
                <a:gd name="connsiteY2" fmla="*/ 1077321 h 1077321"/>
                <a:gd name="connsiteX3" fmla="*/ 986548 w 2925626"/>
                <a:gd name="connsiteY3" fmla="*/ 567011 h 1077321"/>
                <a:gd name="connsiteX4" fmla="*/ 0 w 2925626"/>
                <a:gd name="connsiteY4" fmla="*/ 0 h 1077321"/>
                <a:gd name="connsiteX5" fmla="*/ 1803002 w 2925626"/>
                <a:gd name="connsiteY5" fmla="*/ 0 h 1077321"/>
                <a:gd name="connsiteX6" fmla="*/ 2925626 w 2925626"/>
                <a:gd name="connsiteY6" fmla="*/ 555671 h 1077321"/>
                <a:gd name="connsiteX0" fmla="*/ 2902947 w 2925626"/>
                <a:gd name="connsiteY0" fmla="*/ 544330 h 1077321"/>
                <a:gd name="connsiteX1" fmla="*/ 2902947 w 2925626"/>
                <a:gd name="connsiteY1" fmla="*/ 1054640 h 1077321"/>
                <a:gd name="connsiteX2" fmla="*/ 1848361 w 2925626"/>
                <a:gd name="connsiteY2" fmla="*/ 1077321 h 1077321"/>
                <a:gd name="connsiteX3" fmla="*/ 986548 w 2925626"/>
                <a:gd name="connsiteY3" fmla="*/ 567011 h 1077321"/>
                <a:gd name="connsiteX4" fmla="*/ 0 w 2925626"/>
                <a:gd name="connsiteY4" fmla="*/ 0 h 1077321"/>
                <a:gd name="connsiteX5" fmla="*/ 1803002 w 2925626"/>
                <a:gd name="connsiteY5" fmla="*/ 0 h 1077321"/>
                <a:gd name="connsiteX6" fmla="*/ 2925626 w 2925626"/>
                <a:gd name="connsiteY6" fmla="*/ 555671 h 107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25626" h="1077321">
                  <a:moveTo>
                    <a:pt x="2902947" y="544330"/>
                  </a:moveTo>
                  <a:lnTo>
                    <a:pt x="2902947" y="1054640"/>
                  </a:lnTo>
                  <a:lnTo>
                    <a:pt x="1848361" y="1077321"/>
                  </a:lnTo>
                  <a:cubicBezTo>
                    <a:pt x="1561090" y="793815"/>
                    <a:pt x="1289354" y="602364"/>
                    <a:pt x="986548" y="567011"/>
                  </a:cubicBezTo>
                  <a:cubicBezTo>
                    <a:pt x="481725" y="508072"/>
                    <a:pt x="147414" y="676633"/>
                    <a:pt x="0" y="0"/>
                  </a:cubicBezTo>
                  <a:lnTo>
                    <a:pt x="1803002" y="0"/>
                  </a:lnTo>
                  <a:cubicBezTo>
                    <a:pt x="2086493" y="332647"/>
                    <a:pt x="2245248" y="506530"/>
                    <a:pt x="2925626" y="555671"/>
                  </a:cubicBezTo>
                </a:path>
              </a:pathLst>
            </a:custGeom>
            <a:solidFill>
              <a:srgbClr val="FF0000">
                <a:alpha val="27000"/>
              </a:srgbClr>
            </a:solidFill>
            <a:ln w="31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18441" y="4640544"/>
            <a:ext cx="590711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Moncrieff (1992), and several of his earlier and later papers)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Mesoscale layered overturning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Simultaneous adjustment to stability and shear of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47558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892" y="1613839"/>
            <a:ext cx="5507935" cy="4581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330" y="2935118"/>
            <a:ext cx="2632974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Pandya and Durran (1996)</a:t>
            </a:r>
          </a:p>
          <a:p>
            <a:endParaRPr lang="en-US" dirty="0" smtClean="0"/>
          </a:p>
          <a:p>
            <a:r>
              <a:rPr lang="en-US" dirty="0" smtClean="0"/>
              <a:t>Layered overturning is a gravity wave response to the net heating in the convective region</a:t>
            </a:r>
            <a:endParaRPr lang="en-US" baseline="30000" dirty="0"/>
          </a:p>
          <a:p>
            <a:endParaRPr lang="en-US" baseline="30000" dirty="0" smtClean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344556"/>
            <a:ext cx="91440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How does the layer overturning come about?</a:t>
            </a:r>
          </a:p>
        </p:txBody>
      </p:sp>
    </p:spTree>
    <p:extLst>
      <p:ext uri="{BB962C8B-B14F-4D97-AF65-F5344CB8AC3E}">
        <p14:creationId xmlns:p14="http://schemas.microsoft.com/office/powerpoint/2010/main" val="3680296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900" name="Text Box 4"/>
          <p:cNvSpPr txBox="1">
            <a:spLocks noChangeArrowheads="1"/>
          </p:cNvSpPr>
          <p:nvPr/>
        </p:nvSpPr>
        <p:spPr bwMode="auto">
          <a:xfrm>
            <a:off x="1600200" y="533400"/>
            <a:ext cx="5943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b="0" dirty="0" smtClean="0">
                <a:solidFill>
                  <a:schemeClr val="bg1"/>
                </a:solidFill>
              </a:rPr>
              <a:t>Often MCSs have these sloping structures, but with convective elements superimposed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48901" name="Text Box 5"/>
          <p:cNvSpPr txBox="1">
            <a:spLocks noChangeArrowheads="1"/>
          </p:cNvSpPr>
          <p:nvPr/>
        </p:nvSpPr>
        <p:spPr bwMode="auto">
          <a:xfrm>
            <a:off x="6629400" y="6248400"/>
            <a:ext cx="2216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Houze et al. 1989</a:t>
            </a:r>
          </a:p>
        </p:txBody>
      </p:sp>
      <p:sp>
        <p:nvSpPr>
          <p:cNvPr id="848902" name="Text Box 6"/>
          <p:cNvSpPr txBox="1">
            <a:spLocks noChangeArrowheads="1"/>
          </p:cNvSpPr>
          <p:nvPr/>
        </p:nvSpPr>
        <p:spPr bwMode="auto">
          <a:xfrm>
            <a:off x="3175" y="5181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</a:rPr>
              <a:t>Sheared flow leads to older convective elements being advected rearward SF precipitation area is to the rear.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87325" y="2275628"/>
            <a:ext cx="8763000" cy="2306745"/>
            <a:chOff x="187325" y="1882775"/>
            <a:chExt cx="8763000" cy="2306745"/>
          </a:xfrm>
        </p:grpSpPr>
        <p:pic>
          <p:nvPicPr>
            <p:cNvPr id="84889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024"/>
            <a:stretch/>
          </p:blipFill>
          <p:spPr bwMode="auto">
            <a:xfrm>
              <a:off x="187325" y="1882775"/>
              <a:ext cx="8763000" cy="2066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1564870" y="3764954"/>
              <a:ext cx="6559295" cy="424566"/>
              <a:chOff x="1564870" y="3764954"/>
              <a:chExt cx="6559295" cy="424566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H="1">
                <a:off x="1825684" y="3968132"/>
                <a:ext cx="5975986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Rectangle 4"/>
              <p:cNvSpPr/>
              <p:nvPr/>
            </p:nvSpPr>
            <p:spPr>
              <a:xfrm>
                <a:off x="1564870" y="3764954"/>
                <a:ext cx="238132" cy="3288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886033" y="3860653"/>
                <a:ext cx="238132" cy="3288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825682" y="3946398"/>
                <a:ext cx="5972118" cy="123952"/>
              </a:xfrm>
              <a:prstGeom prst="rect">
                <a:avLst/>
              </a:prstGeom>
              <a:pattFill prst="wdUpDiag">
                <a:fgClr>
                  <a:schemeClr val="bg1">
                    <a:lumMod val="65000"/>
                  </a:schemeClr>
                </a:fgClr>
                <a:bgClr>
                  <a:prstClr val="white"/>
                </a:bgClr>
              </a:patt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1" name="Straight Arrow Connector 10"/>
          <p:cNvCxnSpPr/>
          <p:nvPr/>
        </p:nvCxnSpPr>
        <p:spPr>
          <a:xfrm flipH="1" flipV="1">
            <a:off x="6429491" y="4312916"/>
            <a:ext cx="6614" cy="449813"/>
          </a:xfrm>
          <a:prstGeom prst="straightConnector1">
            <a:avLst/>
          </a:prstGeom>
          <a:ln w="15875" cmpd="sng">
            <a:solidFill>
              <a:schemeClr val="tx1"/>
            </a:solidFill>
            <a:tailEnd type="triangle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38445" y="4689965"/>
            <a:ext cx="71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Gust front</a:t>
            </a:r>
            <a:endParaRPr lang="en-US" sz="1000" dirty="0"/>
          </a:p>
        </p:txBody>
      </p:sp>
      <p:sp>
        <p:nvSpPr>
          <p:cNvPr id="14" name="Rectangle 13"/>
          <p:cNvSpPr/>
          <p:nvPr/>
        </p:nvSpPr>
        <p:spPr>
          <a:xfrm>
            <a:off x="4696439" y="4200464"/>
            <a:ext cx="549020" cy="112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37169" y="4134569"/>
            <a:ext cx="6785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Cold pool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7538808" y="4020004"/>
            <a:ext cx="9669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Layer of inflow</a:t>
            </a:r>
            <a:endParaRPr lang="en-US" sz="1000" dirty="0"/>
          </a:p>
        </p:txBody>
      </p:sp>
      <p:grpSp>
        <p:nvGrpSpPr>
          <p:cNvPr id="6" name="Group 5"/>
          <p:cNvGrpSpPr/>
          <p:nvPr/>
        </p:nvGrpSpPr>
        <p:grpSpPr>
          <a:xfrm>
            <a:off x="1032523" y="2706755"/>
            <a:ext cx="6825198" cy="1604081"/>
            <a:chOff x="1032523" y="2706755"/>
            <a:chExt cx="6825198" cy="1604081"/>
          </a:xfrm>
          <a:solidFill>
            <a:srgbClr val="E3BE94">
              <a:alpha val="35000"/>
            </a:srgbClr>
          </a:solidFill>
        </p:grpSpPr>
        <p:sp>
          <p:nvSpPr>
            <p:cNvPr id="18" name="Freeform 17"/>
            <p:cNvSpPr/>
            <p:nvPr/>
          </p:nvSpPr>
          <p:spPr>
            <a:xfrm>
              <a:off x="1032523" y="2727740"/>
              <a:ext cx="6825198" cy="1583096"/>
            </a:xfrm>
            <a:custGeom>
              <a:avLst/>
              <a:gdLst>
                <a:gd name="connsiteX0" fmla="*/ 1258699 w 1270039"/>
                <a:gd name="connsiteY0" fmla="*/ 181443 h 351547"/>
                <a:gd name="connsiteX1" fmla="*/ 1270039 w 1270039"/>
                <a:gd name="connsiteY1" fmla="*/ 351547 h 351547"/>
                <a:gd name="connsiteX2" fmla="*/ 351528 w 1270039"/>
                <a:gd name="connsiteY2" fmla="*/ 351547 h 351547"/>
                <a:gd name="connsiteX3" fmla="*/ 0 w 1270039"/>
                <a:gd name="connsiteY3" fmla="*/ 204124 h 351547"/>
                <a:gd name="connsiteX4" fmla="*/ 0 w 1270039"/>
                <a:gd name="connsiteY4" fmla="*/ 204124 h 351547"/>
                <a:gd name="connsiteX5" fmla="*/ 136075 w 1270039"/>
                <a:gd name="connsiteY5" fmla="*/ 0 h 351547"/>
                <a:gd name="connsiteX6" fmla="*/ 408227 w 1270039"/>
                <a:gd name="connsiteY6" fmla="*/ 136082 h 351547"/>
                <a:gd name="connsiteX7" fmla="*/ 532963 w 1270039"/>
                <a:gd name="connsiteY7" fmla="*/ 181443 h 351547"/>
                <a:gd name="connsiteX8" fmla="*/ 1258699 w 1270039"/>
                <a:gd name="connsiteY8" fmla="*/ 181443 h 351547"/>
                <a:gd name="connsiteX0" fmla="*/ 1258699 w 1270039"/>
                <a:gd name="connsiteY0" fmla="*/ 158284 h 351547"/>
                <a:gd name="connsiteX1" fmla="*/ 1270039 w 1270039"/>
                <a:gd name="connsiteY1" fmla="*/ 351547 h 351547"/>
                <a:gd name="connsiteX2" fmla="*/ 351528 w 1270039"/>
                <a:gd name="connsiteY2" fmla="*/ 351547 h 351547"/>
                <a:gd name="connsiteX3" fmla="*/ 0 w 1270039"/>
                <a:gd name="connsiteY3" fmla="*/ 204124 h 351547"/>
                <a:gd name="connsiteX4" fmla="*/ 0 w 1270039"/>
                <a:gd name="connsiteY4" fmla="*/ 204124 h 351547"/>
                <a:gd name="connsiteX5" fmla="*/ 136075 w 1270039"/>
                <a:gd name="connsiteY5" fmla="*/ 0 h 351547"/>
                <a:gd name="connsiteX6" fmla="*/ 408227 w 1270039"/>
                <a:gd name="connsiteY6" fmla="*/ 136082 h 351547"/>
                <a:gd name="connsiteX7" fmla="*/ 532963 w 1270039"/>
                <a:gd name="connsiteY7" fmla="*/ 181443 h 351547"/>
                <a:gd name="connsiteX8" fmla="*/ 1258699 w 1270039"/>
                <a:gd name="connsiteY8" fmla="*/ 158284 h 351547"/>
                <a:gd name="connsiteX0" fmla="*/ 1258699 w 1270039"/>
                <a:gd name="connsiteY0" fmla="*/ 158284 h 351547"/>
                <a:gd name="connsiteX1" fmla="*/ 1270039 w 1270039"/>
                <a:gd name="connsiteY1" fmla="*/ 351547 h 351547"/>
                <a:gd name="connsiteX2" fmla="*/ 351528 w 1270039"/>
                <a:gd name="connsiteY2" fmla="*/ 351547 h 351547"/>
                <a:gd name="connsiteX3" fmla="*/ 0 w 1270039"/>
                <a:gd name="connsiteY3" fmla="*/ 204124 h 351547"/>
                <a:gd name="connsiteX4" fmla="*/ 0 w 1270039"/>
                <a:gd name="connsiteY4" fmla="*/ 204124 h 351547"/>
                <a:gd name="connsiteX5" fmla="*/ 136075 w 1270039"/>
                <a:gd name="connsiteY5" fmla="*/ 0 h 351547"/>
                <a:gd name="connsiteX6" fmla="*/ 408227 w 1270039"/>
                <a:gd name="connsiteY6" fmla="*/ 136082 h 351547"/>
                <a:gd name="connsiteX7" fmla="*/ 532963 w 1270039"/>
                <a:gd name="connsiteY7" fmla="*/ 162145 h 351547"/>
                <a:gd name="connsiteX8" fmla="*/ 1258699 w 1270039"/>
                <a:gd name="connsiteY8" fmla="*/ 158284 h 351547"/>
                <a:gd name="connsiteX0" fmla="*/ 1258699 w 1270039"/>
                <a:gd name="connsiteY0" fmla="*/ 158284 h 351547"/>
                <a:gd name="connsiteX1" fmla="*/ 1270039 w 1270039"/>
                <a:gd name="connsiteY1" fmla="*/ 351547 h 351547"/>
                <a:gd name="connsiteX2" fmla="*/ 351528 w 1270039"/>
                <a:gd name="connsiteY2" fmla="*/ 351547 h 351547"/>
                <a:gd name="connsiteX3" fmla="*/ 0 w 1270039"/>
                <a:gd name="connsiteY3" fmla="*/ 204124 h 351547"/>
                <a:gd name="connsiteX4" fmla="*/ 0 w 1270039"/>
                <a:gd name="connsiteY4" fmla="*/ 204124 h 351547"/>
                <a:gd name="connsiteX5" fmla="*/ 136075 w 1270039"/>
                <a:gd name="connsiteY5" fmla="*/ 0 h 351547"/>
                <a:gd name="connsiteX6" fmla="*/ 408227 w 1270039"/>
                <a:gd name="connsiteY6" fmla="*/ 136082 h 351547"/>
                <a:gd name="connsiteX7" fmla="*/ 1258699 w 1270039"/>
                <a:gd name="connsiteY7" fmla="*/ 158284 h 351547"/>
                <a:gd name="connsiteX0" fmla="*/ 1258699 w 1270039"/>
                <a:gd name="connsiteY0" fmla="*/ 158284 h 351547"/>
                <a:gd name="connsiteX1" fmla="*/ 1270039 w 1270039"/>
                <a:gd name="connsiteY1" fmla="*/ 351547 h 351547"/>
                <a:gd name="connsiteX2" fmla="*/ 351528 w 1270039"/>
                <a:gd name="connsiteY2" fmla="*/ 351547 h 351547"/>
                <a:gd name="connsiteX3" fmla="*/ 0 w 1270039"/>
                <a:gd name="connsiteY3" fmla="*/ 204124 h 351547"/>
                <a:gd name="connsiteX4" fmla="*/ 0 w 1270039"/>
                <a:gd name="connsiteY4" fmla="*/ 204124 h 351547"/>
                <a:gd name="connsiteX5" fmla="*/ 136075 w 1270039"/>
                <a:gd name="connsiteY5" fmla="*/ 0 h 351547"/>
                <a:gd name="connsiteX6" fmla="*/ 408227 w 1270039"/>
                <a:gd name="connsiteY6" fmla="*/ 151521 h 351547"/>
                <a:gd name="connsiteX7" fmla="*/ 1258699 w 1270039"/>
                <a:gd name="connsiteY7" fmla="*/ 158284 h 351547"/>
                <a:gd name="connsiteX0" fmla="*/ 1258699 w 1270039"/>
                <a:gd name="connsiteY0" fmla="*/ 142846 h 351547"/>
                <a:gd name="connsiteX1" fmla="*/ 1270039 w 1270039"/>
                <a:gd name="connsiteY1" fmla="*/ 351547 h 351547"/>
                <a:gd name="connsiteX2" fmla="*/ 351528 w 1270039"/>
                <a:gd name="connsiteY2" fmla="*/ 351547 h 351547"/>
                <a:gd name="connsiteX3" fmla="*/ 0 w 1270039"/>
                <a:gd name="connsiteY3" fmla="*/ 204124 h 351547"/>
                <a:gd name="connsiteX4" fmla="*/ 0 w 1270039"/>
                <a:gd name="connsiteY4" fmla="*/ 204124 h 351547"/>
                <a:gd name="connsiteX5" fmla="*/ 136075 w 1270039"/>
                <a:gd name="connsiteY5" fmla="*/ 0 h 351547"/>
                <a:gd name="connsiteX6" fmla="*/ 408227 w 1270039"/>
                <a:gd name="connsiteY6" fmla="*/ 151521 h 351547"/>
                <a:gd name="connsiteX7" fmla="*/ 1258699 w 1270039"/>
                <a:gd name="connsiteY7" fmla="*/ 142846 h 351547"/>
                <a:gd name="connsiteX0" fmla="*/ 1258699 w 1270039"/>
                <a:gd name="connsiteY0" fmla="*/ 143250 h 351951"/>
                <a:gd name="connsiteX1" fmla="*/ 1270039 w 1270039"/>
                <a:gd name="connsiteY1" fmla="*/ 351951 h 351951"/>
                <a:gd name="connsiteX2" fmla="*/ 351528 w 1270039"/>
                <a:gd name="connsiteY2" fmla="*/ 351951 h 351951"/>
                <a:gd name="connsiteX3" fmla="*/ 0 w 1270039"/>
                <a:gd name="connsiteY3" fmla="*/ 204528 h 351951"/>
                <a:gd name="connsiteX4" fmla="*/ 0 w 1270039"/>
                <a:gd name="connsiteY4" fmla="*/ 204528 h 351951"/>
                <a:gd name="connsiteX5" fmla="*/ 136075 w 1270039"/>
                <a:gd name="connsiteY5" fmla="*/ 404 h 351951"/>
                <a:gd name="connsiteX6" fmla="*/ 408227 w 1270039"/>
                <a:gd name="connsiteY6" fmla="*/ 151925 h 351951"/>
                <a:gd name="connsiteX7" fmla="*/ 1258699 w 1270039"/>
                <a:gd name="connsiteY7" fmla="*/ 143250 h 351951"/>
                <a:gd name="connsiteX0" fmla="*/ 1258699 w 1270039"/>
                <a:gd name="connsiteY0" fmla="*/ 143250 h 351951"/>
                <a:gd name="connsiteX1" fmla="*/ 1270039 w 1270039"/>
                <a:gd name="connsiteY1" fmla="*/ 351951 h 351951"/>
                <a:gd name="connsiteX2" fmla="*/ 351528 w 1270039"/>
                <a:gd name="connsiteY2" fmla="*/ 351951 h 351951"/>
                <a:gd name="connsiteX3" fmla="*/ 0 w 1270039"/>
                <a:gd name="connsiteY3" fmla="*/ 204528 h 351951"/>
                <a:gd name="connsiteX4" fmla="*/ 0 w 1270039"/>
                <a:gd name="connsiteY4" fmla="*/ 204528 h 351951"/>
                <a:gd name="connsiteX5" fmla="*/ 136075 w 1270039"/>
                <a:gd name="connsiteY5" fmla="*/ 404 h 351951"/>
                <a:gd name="connsiteX6" fmla="*/ 408227 w 1270039"/>
                <a:gd name="connsiteY6" fmla="*/ 151925 h 351951"/>
                <a:gd name="connsiteX7" fmla="*/ 1258699 w 1270039"/>
                <a:gd name="connsiteY7" fmla="*/ 143250 h 351951"/>
                <a:gd name="connsiteX0" fmla="*/ 1258699 w 1270039"/>
                <a:gd name="connsiteY0" fmla="*/ 143285 h 351986"/>
                <a:gd name="connsiteX1" fmla="*/ 1270039 w 1270039"/>
                <a:gd name="connsiteY1" fmla="*/ 351986 h 351986"/>
                <a:gd name="connsiteX2" fmla="*/ 351528 w 1270039"/>
                <a:gd name="connsiteY2" fmla="*/ 351986 h 351986"/>
                <a:gd name="connsiteX3" fmla="*/ 0 w 1270039"/>
                <a:gd name="connsiteY3" fmla="*/ 204563 h 351986"/>
                <a:gd name="connsiteX4" fmla="*/ 0 w 1270039"/>
                <a:gd name="connsiteY4" fmla="*/ 204563 h 351986"/>
                <a:gd name="connsiteX5" fmla="*/ 136075 w 1270039"/>
                <a:gd name="connsiteY5" fmla="*/ 439 h 351986"/>
                <a:gd name="connsiteX6" fmla="*/ 408227 w 1270039"/>
                <a:gd name="connsiteY6" fmla="*/ 140380 h 351986"/>
                <a:gd name="connsiteX7" fmla="*/ 1258699 w 1270039"/>
                <a:gd name="connsiteY7" fmla="*/ 143285 h 351986"/>
                <a:gd name="connsiteX0" fmla="*/ 1258699 w 1258699"/>
                <a:gd name="connsiteY0" fmla="*/ 143285 h 440761"/>
                <a:gd name="connsiteX1" fmla="*/ 1181139 w 1258699"/>
                <a:gd name="connsiteY1" fmla="*/ 440761 h 440761"/>
                <a:gd name="connsiteX2" fmla="*/ 351528 w 1258699"/>
                <a:gd name="connsiteY2" fmla="*/ 351986 h 440761"/>
                <a:gd name="connsiteX3" fmla="*/ 0 w 1258699"/>
                <a:gd name="connsiteY3" fmla="*/ 204563 h 440761"/>
                <a:gd name="connsiteX4" fmla="*/ 0 w 1258699"/>
                <a:gd name="connsiteY4" fmla="*/ 204563 h 440761"/>
                <a:gd name="connsiteX5" fmla="*/ 136075 w 1258699"/>
                <a:gd name="connsiteY5" fmla="*/ 439 h 440761"/>
                <a:gd name="connsiteX6" fmla="*/ 408227 w 1258699"/>
                <a:gd name="connsiteY6" fmla="*/ 140380 h 440761"/>
                <a:gd name="connsiteX7" fmla="*/ 1258699 w 1258699"/>
                <a:gd name="connsiteY7" fmla="*/ 143285 h 440761"/>
                <a:gd name="connsiteX0" fmla="*/ 1229066 w 1229066"/>
                <a:gd name="connsiteY0" fmla="*/ 212804 h 440803"/>
                <a:gd name="connsiteX1" fmla="*/ 1181139 w 1229066"/>
                <a:gd name="connsiteY1" fmla="*/ 440803 h 440803"/>
                <a:gd name="connsiteX2" fmla="*/ 351528 w 1229066"/>
                <a:gd name="connsiteY2" fmla="*/ 352028 h 440803"/>
                <a:gd name="connsiteX3" fmla="*/ 0 w 1229066"/>
                <a:gd name="connsiteY3" fmla="*/ 204605 h 440803"/>
                <a:gd name="connsiteX4" fmla="*/ 0 w 1229066"/>
                <a:gd name="connsiteY4" fmla="*/ 204605 h 440803"/>
                <a:gd name="connsiteX5" fmla="*/ 136075 w 1229066"/>
                <a:gd name="connsiteY5" fmla="*/ 481 h 440803"/>
                <a:gd name="connsiteX6" fmla="*/ 408227 w 1229066"/>
                <a:gd name="connsiteY6" fmla="*/ 140422 h 440803"/>
                <a:gd name="connsiteX7" fmla="*/ 1229066 w 1229066"/>
                <a:gd name="connsiteY7" fmla="*/ 212804 h 440803"/>
                <a:gd name="connsiteX0" fmla="*/ 1229066 w 1229066"/>
                <a:gd name="connsiteY0" fmla="*/ 213148 h 441147"/>
                <a:gd name="connsiteX1" fmla="*/ 1181139 w 1229066"/>
                <a:gd name="connsiteY1" fmla="*/ 441147 h 441147"/>
                <a:gd name="connsiteX2" fmla="*/ 351528 w 1229066"/>
                <a:gd name="connsiteY2" fmla="*/ 352372 h 441147"/>
                <a:gd name="connsiteX3" fmla="*/ 0 w 1229066"/>
                <a:gd name="connsiteY3" fmla="*/ 204949 h 441147"/>
                <a:gd name="connsiteX4" fmla="*/ 0 w 1229066"/>
                <a:gd name="connsiteY4" fmla="*/ 204949 h 441147"/>
                <a:gd name="connsiteX5" fmla="*/ 136075 w 1229066"/>
                <a:gd name="connsiteY5" fmla="*/ 825 h 441147"/>
                <a:gd name="connsiteX6" fmla="*/ 666460 w 1229066"/>
                <a:gd name="connsiteY6" fmla="*/ 90589 h 441147"/>
                <a:gd name="connsiteX7" fmla="*/ 1229066 w 1229066"/>
                <a:gd name="connsiteY7" fmla="*/ 213148 h 441147"/>
                <a:gd name="connsiteX0" fmla="*/ 1229066 w 1229066"/>
                <a:gd name="connsiteY0" fmla="*/ 212974 h 440973"/>
                <a:gd name="connsiteX1" fmla="*/ 1181139 w 1229066"/>
                <a:gd name="connsiteY1" fmla="*/ 440973 h 440973"/>
                <a:gd name="connsiteX2" fmla="*/ 351528 w 1229066"/>
                <a:gd name="connsiteY2" fmla="*/ 352198 h 440973"/>
                <a:gd name="connsiteX3" fmla="*/ 0 w 1229066"/>
                <a:gd name="connsiteY3" fmla="*/ 204775 h 440973"/>
                <a:gd name="connsiteX4" fmla="*/ 0 w 1229066"/>
                <a:gd name="connsiteY4" fmla="*/ 204775 h 440973"/>
                <a:gd name="connsiteX5" fmla="*/ 136075 w 1229066"/>
                <a:gd name="connsiteY5" fmla="*/ 651 h 440973"/>
                <a:gd name="connsiteX6" fmla="*/ 666460 w 1229066"/>
                <a:gd name="connsiteY6" fmla="*/ 90415 h 440973"/>
                <a:gd name="connsiteX7" fmla="*/ 1229066 w 1229066"/>
                <a:gd name="connsiteY7" fmla="*/ 212974 h 440973"/>
                <a:gd name="connsiteX0" fmla="*/ 1229066 w 1229066"/>
                <a:gd name="connsiteY0" fmla="*/ 171513 h 399512"/>
                <a:gd name="connsiteX1" fmla="*/ 1181139 w 1229066"/>
                <a:gd name="connsiteY1" fmla="*/ 399512 h 399512"/>
                <a:gd name="connsiteX2" fmla="*/ 351528 w 1229066"/>
                <a:gd name="connsiteY2" fmla="*/ 310737 h 399512"/>
                <a:gd name="connsiteX3" fmla="*/ 0 w 1229066"/>
                <a:gd name="connsiteY3" fmla="*/ 163314 h 399512"/>
                <a:gd name="connsiteX4" fmla="*/ 0 w 1229066"/>
                <a:gd name="connsiteY4" fmla="*/ 163314 h 399512"/>
                <a:gd name="connsiteX5" fmla="*/ 89508 w 1229066"/>
                <a:gd name="connsiteY5" fmla="*/ 1647 h 399512"/>
                <a:gd name="connsiteX6" fmla="*/ 666460 w 1229066"/>
                <a:gd name="connsiteY6" fmla="*/ 48954 h 399512"/>
                <a:gd name="connsiteX7" fmla="*/ 1229066 w 1229066"/>
                <a:gd name="connsiteY7" fmla="*/ 171513 h 399512"/>
                <a:gd name="connsiteX0" fmla="*/ 3916625 w 3916625"/>
                <a:gd name="connsiteY0" fmla="*/ 424848 h 652847"/>
                <a:gd name="connsiteX1" fmla="*/ 3868698 w 3916625"/>
                <a:gd name="connsiteY1" fmla="*/ 652847 h 652847"/>
                <a:gd name="connsiteX2" fmla="*/ 3039087 w 3916625"/>
                <a:gd name="connsiteY2" fmla="*/ 564072 h 652847"/>
                <a:gd name="connsiteX3" fmla="*/ 2687559 w 3916625"/>
                <a:gd name="connsiteY3" fmla="*/ 416649 h 652847"/>
                <a:gd name="connsiteX4" fmla="*/ 2687559 w 3916625"/>
                <a:gd name="connsiteY4" fmla="*/ 416649 h 652847"/>
                <a:gd name="connsiteX5" fmla="*/ 0 w 3916625"/>
                <a:gd name="connsiteY5" fmla="*/ 234 h 652847"/>
                <a:gd name="connsiteX6" fmla="*/ 3354019 w 3916625"/>
                <a:gd name="connsiteY6" fmla="*/ 302289 h 652847"/>
                <a:gd name="connsiteX7" fmla="*/ 3916625 w 3916625"/>
                <a:gd name="connsiteY7" fmla="*/ 424848 h 652847"/>
                <a:gd name="connsiteX0" fmla="*/ 3929932 w 3929932"/>
                <a:gd name="connsiteY0" fmla="*/ 424848 h 652847"/>
                <a:gd name="connsiteX1" fmla="*/ 3882005 w 3929932"/>
                <a:gd name="connsiteY1" fmla="*/ 652847 h 652847"/>
                <a:gd name="connsiteX2" fmla="*/ 3052394 w 3929932"/>
                <a:gd name="connsiteY2" fmla="*/ 564072 h 652847"/>
                <a:gd name="connsiteX3" fmla="*/ 2700866 w 3929932"/>
                <a:gd name="connsiteY3" fmla="*/ 416649 h 652847"/>
                <a:gd name="connsiteX4" fmla="*/ 0 w 3929932"/>
                <a:gd name="connsiteY4" fmla="*/ 169621 h 652847"/>
                <a:gd name="connsiteX5" fmla="*/ 13307 w 3929932"/>
                <a:gd name="connsiteY5" fmla="*/ 234 h 652847"/>
                <a:gd name="connsiteX6" fmla="*/ 3367326 w 3929932"/>
                <a:gd name="connsiteY6" fmla="*/ 302289 h 652847"/>
                <a:gd name="connsiteX7" fmla="*/ 3929932 w 3929932"/>
                <a:gd name="connsiteY7" fmla="*/ 424848 h 652847"/>
                <a:gd name="connsiteX0" fmla="*/ 4183932 w 4183932"/>
                <a:gd name="connsiteY0" fmla="*/ 424848 h 652847"/>
                <a:gd name="connsiteX1" fmla="*/ 4136005 w 4183932"/>
                <a:gd name="connsiteY1" fmla="*/ 652847 h 652847"/>
                <a:gd name="connsiteX2" fmla="*/ 3306394 w 4183932"/>
                <a:gd name="connsiteY2" fmla="*/ 564072 h 652847"/>
                <a:gd name="connsiteX3" fmla="*/ 2954866 w 4183932"/>
                <a:gd name="connsiteY3" fmla="*/ 416649 h 652847"/>
                <a:gd name="connsiteX4" fmla="*/ 0 w 4183932"/>
                <a:gd name="connsiteY4" fmla="*/ 188920 h 652847"/>
                <a:gd name="connsiteX5" fmla="*/ 267307 w 4183932"/>
                <a:gd name="connsiteY5" fmla="*/ 234 h 652847"/>
                <a:gd name="connsiteX6" fmla="*/ 3621326 w 4183932"/>
                <a:gd name="connsiteY6" fmla="*/ 302289 h 652847"/>
                <a:gd name="connsiteX7" fmla="*/ 4183932 w 4183932"/>
                <a:gd name="connsiteY7" fmla="*/ 424848 h 652847"/>
                <a:gd name="connsiteX0" fmla="*/ 4208282 w 4208282"/>
                <a:gd name="connsiteY0" fmla="*/ 424848 h 652847"/>
                <a:gd name="connsiteX1" fmla="*/ 4160355 w 4208282"/>
                <a:gd name="connsiteY1" fmla="*/ 652847 h 652847"/>
                <a:gd name="connsiteX2" fmla="*/ 3330744 w 4208282"/>
                <a:gd name="connsiteY2" fmla="*/ 564072 h 652847"/>
                <a:gd name="connsiteX3" fmla="*/ 2979216 w 4208282"/>
                <a:gd name="connsiteY3" fmla="*/ 416649 h 652847"/>
                <a:gd name="connsiteX4" fmla="*/ 24350 w 4208282"/>
                <a:gd name="connsiteY4" fmla="*/ 188920 h 652847"/>
                <a:gd name="connsiteX5" fmla="*/ 291657 w 4208282"/>
                <a:gd name="connsiteY5" fmla="*/ 234 h 652847"/>
                <a:gd name="connsiteX6" fmla="*/ 3645676 w 4208282"/>
                <a:gd name="connsiteY6" fmla="*/ 302289 h 652847"/>
                <a:gd name="connsiteX7" fmla="*/ 4208282 w 4208282"/>
                <a:gd name="connsiteY7" fmla="*/ 424848 h 652847"/>
                <a:gd name="connsiteX0" fmla="*/ 4341409 w 4341409"/>
                <a:gd name="connsiteY0" fmla="*/ 424848 h 652847"/>
                <a:gd name="connsiteX1" fmla="*/ 4293482 w 4341409"/>
                <a:gd name="connsiteY1" fmla="*/ 652847 h 652847"/>
                <a:gd name="connsiteX2" fmla="*/ 3463871 w 4341409"/>
                <a:gd name="connsiteY2" fmla="*/ 564072 h 652847"/>
                <a:gd name="connsiteX3" fmla="*/ 3078476 w 4341409"/>
                <a:gd name="connsiteY3" fmla="*/ 513145 h 652847"/>
                <a:gd name="connsiteX4" fmla="*/ 157477 w 4341409"/>
                <a:gd name="connsiteY4" fmla="*/ 188920 h 652847"/>
                <a:gd name="connsiteX5" fmla="*/ 424784 w 4341409"/>
                <a:gd name="connsiteY5" fmla="*/ 234 h 652847"/>
                <a:gd name="connsiteX6" fmla="*/ 3778803 w 4341409"/>
                <a:gd name="connsiteY6" fmla="*/ 302289 h 652847"/>
                <a:gd name="connsiteX7" fmla="*/ 4341409 w 4341409"/>
                <a:gd name="connsiteY7" fmla="*/ 424848 h 652847"/>
                <a:gd name="connsiteX0" fmla="*/ 4341409 w 4341409"/>
                <a:gd name="connsiteY0" fmla="*/ 424848 h 652847"/>
                <a:gd name="connsiteX1" fmla="*/ 4293482 w 4341409"/>
                <a:gd name="connsiteY1" fmla="*/ 652847 h 652847"/>
                <a:gd name="connsiteX2" fmla="*/ 3463871 w 4341409"/>
                <a:gd name="connsiteY2" fmla="*/ 564072 h 652847"/>
                <a:gd name="connsiteX3" fmla="*/ 3078476 w 4341409"/>
                <a:gd name="connsiteY3" fmla="*/ 513145 h 652847"/>
                <a:gd name="connsiteX4" fmla="*/ 157477 w 4341409"/>
                <a:gd name="connsiteY4" fmla="*/ 188920 h 652847"/>
                <a:gd name="connsiteX5" fmla="*/ 424784 w 4341409"/>
                <a:gd name="connsiteY5" fmla="*/ 234 h 652847"/>
                <a:gd name="connsiteX6" fmla="*/ 3778803 w 4341409"/>
                <a:gd name="connsiteY6" fmla="*/ 302289 h 652847"/>
                <a:gd name="connsiteX7" fmla="*/ 4341409 w 4341409"/>
                <a:gd name="connsiteY7" fmla="*/ 424848 h 652847"/>
                <a:gd name="connsiteX0" fmla="*/ 4223308 w 4223308"/>
                <a:gd name="connsiteY0" fmla="*/ 424848 h 652847"/>
                <a:gd name="connsiteX1" fmla="*/ 4175381 w 4223308"/>
                <a:gd name="connsiteY1" fmla="*/ 652847 h 652847"/>
                <a:gd name="connsiteX2" fmla="*/ 3345770 w 4223308"/>
                <a:gd name="connsiteY2" fmla="*/ 564072 h 652847"/>
                <a:gd name="connsiteX3" fmla="*/ 2960375 w 4223308"/>
                <a:gd name="connsiteY3" fmla="*/ 513145 h 652847"/>
                <a:gd name="connsiteX4" fmla="*/ 1217711 w 4223308"/>
                <a:gd name="connsiteY4" fmla="*/ 294112 h 652847"/>
                <a:gd name="connsiteX5" fmla="*/ 39376 w 4223308"/>
                <a:gd name="connsiteY5" fmla="*/ 188920 h 652847"/>
                <a:gd name="connsiteX6" fmla="*/ 306683 w 4223308"/>
                <a:gd name="connsiteY6" fmla="*/ 234 h 652847"/>
                <a:gd name="connsiteX7" fmla="*/ 3660702 w 4223308"/>
                <a:gd name="connsiteY7" fmla="*/ 302289 h 652847"/>
                <a:gd name="connsiteX8" fmla="*/ 4223308 w 4223308"/>
                <a:gd name="connsiteY8" fmla="*/ 424848 h 652847"/>
                <a:gd name="connsiteX0" fmla="*/ 4223308 w 4223308"/>
                <a:gd name="connsiteY0" fmla="*/ 424848 h 652847"/>
                <a:gd name="connsiteX1" fmla="*/ 4175381 w 4223308"/>
                <a:gd name="connsiteY1" fmla="*/ 652847 h 652847"/>
                <a:gd name="connsiteX2" fmla="*/ 3345770 w 4223308"/>
                <a:gd name="connsiteY2" fmla="*/ 564072 h 652847"/>
                <a:gd name="connsiteX3" fmla="*/ 2960375 w 4223308"/>
                <a:gd name="connsiteY3" fmla="*/ 513145 h 652847"/>
                <a:gd name="connsiteX4" fmla="*/ 1217711 w 4223308"/>
                <a:gd name="connsiteY4" fmla="*/ 251653 h 652847"/>
                <a:gd name="connsiteX5" fmla="*/ 39376 w 4223308"/>
                <a:gd name="connsiteY5" fmla="*/ 188920 h 652847"/>
                <a:gd name="connsiteX6" fmla="*/ 306683 w 4223308"/>
                <a:gd name="connsiteY6" fmla="*/ 234 h 652847"/>
                <a:gd name="connsiteX7" fmla="*/ 3660702 w 4223308"/>
                <a:gd name="connsiteY7" fmla="*/ 302289 h 652847"/>
                <a:gd name="connsiteX8" fmla="*/ 4223308 w 4223308"/>
                <a:gd name="connsiteY8" fmla="*/ 424848 h 652847"/>
                <a:gd name="connsiteX0" fmla="*/ 4223308 w 4223308"/>
                <a:gd name="connsiteY0" fmla="*/ 424848 h 652847"/>
                <a:gd name="connsiteX1" fmla="*/ 4175381 w 4223308"/>
                <a:gd name="connsiteY1" fmla="*/ 652847 h 652847"/>
                <a:gd name="connsiteX2" fmla="*/ 3345770 w 4223308"/>
                <a:gd name="connsiteY2" fmla="*/ 564072 h 652847"/>
                <a:gd name="connsiteX3" fmla="*/ 2960375 w 4223308"/>
                <a:gd name="connsiteY3" fmla="*/ 513145 h 652847"/>
                <a:gd name="connsiteX4" fmla="*/ 1217711 w 4223308"/>
                <a:gd name="connsiteY4" fmla="*/ 251653 h 652847"/>
                <a:gd name="connsiteX5" fmla="*/ 39376 w 4223308"/>
                <a:gd name="connsiteY5" fmla="*/ 188920 h 652847"/>
                <a:gd name="connsiteX6" fmla="*/ 306683 w 4223308"/>
                <a:gd name="connsiteY6" fmla="*/ 234 h 652847"/>
                <a:gd name="connsiteX7" fmla="*/ 3660702 w 4223308"/>
                <a:gd name="connsiteY7" fmla="*/ 302289 h 652847"/>
                <a:gd name="connsiteX8" fmla="*/ 4223308 w 4223308"/>
                <a:gd name="connsiteY8" fmla="*/ 424848 h 652847"/>
                <a:gd name="connsiteX0" fmla="*/ 4194988 w 4194988"/>
                <a:gd name="connsiteY0" fmla="*/ 424848 h 652847"/>
                <a:gd name="connsiteX1" fmla="*/ 4147061 w 4194988"/>
                <a:gd name="connsiteY1" fmla="*/ 652847 h 652847"/>
                <a:gd name="connsiteX2" fmla="*/ 3317450 w 4194988"/>
                <a:gd name="connsiteY2" fmla="*/ 564072 h 652847"/>
                <a:gd name="connsiteX3" fmla="*/ 2932055 w 4194988"/>
                <a:gd name="connsiteY3" fmla="*/ 513145 h 652847"/>
                <a:gd name="connsiteX4" fmla="*/ 1189391 w 4194988"/>
                <a:gd name="connsiteY4" fmla="*/ 251653 h 652847"/>
                <a:gd name="connsiteX5" fmla="*/ 11056 w 4194988"/>
                <a:gd name="connsiteY5" fmla="*/ 188920 h 652847"/>
                <a:gd name="connsiteX6" fmla="*/ 278363 w 4194988"/>
                <a:gd name="connsiteY6" fmla="*/ 234 h 652847"/>
                <a:gd name="connsiteX7" fmla="*/ 3632382 w 4194988"/>
                <a:gd name="connsiteY7" fmla="*/ 302289 h 652847"/>
                <a:gd name="connsiteX8" fmla="*/ 4194988 w 4194988"/>
                <a:gd name="connsiteY8" fmla="*/ 424848 h 652847"/>
                <a:gd name="connsiteX0" fmla="*/ 4186456 w 4186456"/>
                <a:gd name="connsiteY0" fmla="*/ 424848 h 652847"/>
                <a:gd name="connsiteX1" fmla="*/ 4138529 w 4186456"/>
                <a:gd name="connsiteY1" fmla="*/ 652847 h 652847"/>
                <a:gd name="connsiteX2" fmla="*/ 3308918 w 4186456"/>
                <a:gd name="connsiteY2" fmla="*/ 564072 h 652847"/>
                <a:gd name="connsiteX3" fmla="*/ 2923523 w 4186456"/>
                <a:gd name="connsiteY3" fmla="*/ 513145 h 652847"/>
                <a:gd name="connsiteX4" fmla="*/ 1180859 w 4186456"/>
                <a:gd name="connsiteY4" fmla="*/ 251653 h 652847"/>
                <a:gd name="connsiteX5" fmla="*/ 2524 w 4186456"/>
                <a:gd name="connsiteY5" fmla="*/ 188920 h 652847"/>
                <a:gd name="connsiteX6" fmla="*/ 269831 w 4186456"/>
                <a:gd name="connsiteY6" fmla="*/ 234 h 652847"/>
                <a:gd name="connsiteX7" fmla="*/ 3623850 w 4186456"/>
                <a:gd name="connsiteY7" fmla="*/ 302289 h 652847"/>
                <a:gd name="connsiteX8" fmla="*/ 4186456 w 4186456"/>
                <a:gd name="connsiteY8" fmla="*/ 424848 h 652847"/>
                <a:gd name="connsiteX0" fmla="*/ 4186456 w 4186456"/>
                <a:gd name="connsiteY0" fmla="*/ 424848 h 652847"/>
                <a:gd name="connsiteX1" fmla="*/ 4138529 w 4186456"/>
                <a:gd name="connsiteY1" fmla="*/ 652847 h 652847"/>
                <a:gd name="connsiteX2" fmla="*/ 3308918 w 4186456"/>
                <a:gd name="connsiteY2" fmla="*/ 564072 h 652847"/>
                <a:gd name="connsiteX3" fmla="*/ 2923523 w 4186456"/>
                <a:gd name="connsiteY3" fmla="*/ 513145 h 652847"/>
                <a:gd name="connsiteX4" fmla="*/ 1180859 w 4186456"/>
                <a:gd name="connsiteY4" fmla="*/ 251653 h 652847"/>
                <a:gd name="connsiteX5" fmla="*/ 2524 w 4186456"/>
                <a:gd name="connsiteY5" fmla="*/ 188920 h 652847"/>
                <a:gd name="connsiteX6" fmla="*/ 269831 w 4186456"/>
                <a:gd name="connsiteY6" fmla="*/ 234 h 652847"/>
                <a:gd name="connsiteX7" fmla="*/ 3623850 w 4186456"/>
                <a:gd name="connsiteY7" fmla="*/ 302289 h 652847"/>
                <a:gd name="connsiteX8" fmla="*/ 4186456 w 4186456"/>
                <a:gd name="connsiteY8" fmla="*/ 424848 h 652847"/>
                <a:gd name="connsiteX0" fmla="*/ 4187750 w 4187750"/>
                <a:gd name="connsiteY0" fmla="*/ 424848 h 652847"/>
                <a:gd name="connsiteX1" fmla="*/ 4139823 w 4187750"/>
                <a:gd name="connsiteY1" fmla="*/ 652847 h 652847"/>
                <a:gd name="connsiteX2" fmla="*/ 3310212 w 4187750"/>
                <a:gd name="connsiteY2" fmla="*/ 564072 h 652847"/>
                <a:gd name="connsiteX3" fmla="*/ 2924817 w 4187750"/>
                <a:gd name="connsiteY3" fmla="*/ 513145 h 652847"/>
                <a:gd name="connsiteX4" fmla="*/ 1182153 w 4187750"/>
                <a:gd name="connsiteY4" fmla="*/ 251653 h 652847"/>
                <a:gd name="connsiteX5" fmla="*/ 3818 w 4187750"/>
                <a:gd name="connsiteY5" fmla="*/ 188920 h 652847"/>
                <a:gd name="connsiteX6" fmla="*/ 271125 w 4187750"/>
                <a:gd name="connsiteY6" fmla="*/ 234 h 652847"/>
                <a:gd name="connsiteX7" fmla="*/ 3625144 w 4187750"/>
                <a:gd name="connsiteY7" fmla="*/ 302289 h 652847"/>
                <a:gd name="connsiteX8" fmla="*/ 4187750 w 4187750"/>
                <a:gd name="connsiteY8" fmla="*/ 424848 h 652847"/>
                <a:gd name="connsiteX0" fmla="*/ 4187750 w 4187750"/>
                <a:gd name="connsiteY0" fmla="*/ 424848 h 652847"/>
                <a:gd name="connsiteX1" fmla="*/ 4139823 w 4187750"/>
                <a:gd name="connsiteY1" fmla="*/ 652847 h 652847"/>
                <a:gd name="connsiteX2" fmla="*/ 3310212 w 4187750"/>
                <a:gd name="connsiteY2" fmla="*/ 564072 h 652847"/>
                <a:gd name="connsiteX3" fmla="*/ 2924817 w 4187750"/>
                <a:gd name="connsiteY3" fmla="*/ 513145 h 652847"/>
                <a:gd name="connsiteX4" fmla="*/ 1182153 w 4187750"/>
                <a:gd name="connsiteY4" fmla="*/ 251653 h 652847"/>
                <a:gd name="connsiteX5" fmla="*/ 3818 w 4187750"/>
                <a:gd name="connsiteY5" fmla="*/ 188920 h 652847"/>
                <a:gd name="connsiteX6" fmla="*/ 271125 w 4187750"/>
                <a:gd name="connsiteY6" fmla="*/ 234 h 652847"/>
                <a:gd name="connsiteX7" fmla="*/ 3625144 w 4187750"/>
                <a:gd name="connsiteY7" fmla="*/ 302289 h 652847"/>
                <a:gd name="connsiteX8" fmla="*/ 4187750 w 4187750"/>
                <a:gd name="connsiteY8" fmla="*/ 424848 h 652847"/>
                <a:gd name="connsiteX0" fmla="*/ 4183932 w 4183932"/>
                <a:gd name="connsiteY0" fmla="*/ 424848 h 652847"/>
                <a:gd name="connsiteX1" fmla="*/ 4136005 w 4183932"/>
                <a:gd name="connsiteY1" fmla="*/ 652847 h 652847"/>
                <a:gd name="connsiteX2" fmla="*/ 3306394 w 4183932"/>
                <a:gd name="connsiteY2" fmla="*/ 564072 h 652847"/>
                <a:gd name="connsiteX3" fmla="*/ 2920999 w 4183932"/>
                <a:gd name="connsiteY3" fmla="*/ 513145 h 652847"/>
                <a:gd name="connsiteX4" fmla="*/ 1178335 w 4183932"/>
                <a:gd name="connsiteY4" fmla="*/ 251653 h 652847"/>
                <a:gd name="connsiteX5" fmla="*/ 0 w 4183932"/>
                <a:gd name="connsiteY5" fmla="*/ 188920 h 652847"/>
                <a:gd name="connsiteX6" fmla="*/ 267307 w 4183932"/>
                <a:gd name="connsiteY6" fmla="*/ 234 h 652847"/>
                <a:gd name="connsiteX7" fmla="*/ 3621326 w 4183932"/>
                <a:gd name="connsiteY7" fmla="*/ 302289 h 652847"/>
                <a:gd name="connsiteX8" fmla="*/ 4183932 w 4183932"/>
                <a:gd name="connsiteY8" fmla="*/ 424848 h 652847"/>
                <a:gd name="connsiteX0" fmla="*/ 4183932 w 4183932"/>
                <a:gd name="connsiteY0" fmla="*/ 424848 h 652847"/>
                <a:gd name="connsiteX1" fmla="*/ 4136005 w 4183932"/>
                <a:gd name="connsiteY1" fmla="*/ 652847 h 652847"/>
                <a:gd name="connsiteX2" fmla="*/ 3306394 w 4183932"/>
                <a:gd name="connsiteY2" fmla="*/ 564072 h 652847"/>
                <a:gd name="connsiteX3" fmla="*/ 2920999 w 4183932"/>
                <a:gd name="connsiteY3" fmla="*/ 513145 h 652847"/>
                <a:gd name="connsiteX4" fmla="*/ 1178335 w 4183932"/>
                <a:gd name="connsiteY4" fmla="*/ 251653 h 652847"/>
                <a:gd name="connsiteX5" fmla="*/ 0 w 4183932"/>
                <a:gd name="connsiteY5" fmla="*/ 188920 h 652847"/>
                <a:gd name="connsiteX6" fmla="*/ 267307 w 4183932"/>
                <a:gd name="connsiteY6" fmla="*/ 234 h 652847"/>
                <a:gd name="connsiteX7" fmla="*/ 3621326 w 4183932"/>
                <a:gd name="connsiteY7" fmla="*/ 302289 h 652847"/>
                <a:gd name="connsiteX8" fmla="*/ 4183932 w 4183932"/>
                <a:gd name="connsiteY8" fmla="*/ 424848 h 652847"/>
                <a:gd name="connsiteX0" fmla="*/ 4183932 w 4183932"/>
                <a:gd name="connsiteY0" fmla="*/ 424848 h 652847"/>
                <a:gd name="connsiteX1" fmla="*/ 4136005 w 4183932"/>
                <a:gd name="connsiteY1" fmla="*/ 652847 h 652847"/>
                <a:gd name="connsiteX2" fmla="*/ 3306394 w 4183932"/>
                <a:gd name="connsiteY2" fmla="*/ 564072 h 652847"/>
                <a:gd name="connsiteX3" fmla="*/ 2920999 w 4183932"/>
                <a:gd name="connsiteY3" fmla="*/ 513145 h 652847"/>
                <a:gd name="connsiteX4" fmla="*/ 1178335 w 4183932"/>
                <a:gd name="connsiteY4" fmla="*/ 251653 h 652847"/>
                <a:gd name="connsiteX5" fmla="*/ 0 w 4183932"/>
                <a:gd name="connsiteY5" fmla="*/ 188920 h 652847"/>
                <a:gd name="connsiteX6" fmla="*/ 267307 w 4183932"/>
                <a:gd name="connsiteY6" fmla="*/ 234 h 652847"/>
                <a:gd name="connsiteX7" fmla="*/ 3621326 w 4183932"/>
                <a:gd name="connsiteY7" fmla="*/ 302289 h 652847"/>
                <a:gd name="connsiteX8" fmla="*/ 4183932 w 4183932"/>
                <a:gd name="connsiteY8" fmla="*/ 424848 h 652847"/>
                <a:gd name="connsiteX0" fmla="*/ 4183932 w 4183932"/>
                <a:gd name="connsiteY0" fmla="*/ 424848 h 652847"/>
                <a:gd name="connsiteX1" fmla="*/ 4136005 w 4183932"/>
                <a:gd name="connsiteY1" fmla="*/ 652847 h 652847"/>
                <a:gd name="connsiteX2" fmla="*/ 3306394 w 4183932"/>
                <a:gd name="connsiteY2" fmla="*/ 564072 h 652847"/>
                <a:gd name="connsiteX3" fmla="*/ 2920999 w 4183932"/>
                <a:gd name="connsiteY3" fmla="*/ 513145 h 652847"/>
                <a:gd name="connsiteX4" fmla="*/ 1178335 w 4183932"/>
                <a:gd name="connsiteY4" fmla="*/ 251653 h 652847"/>
                <a:gd name="connsiteX5" fmla="*/ 0 w 4183932"/>
                <a:gd name="connsiteY5" fmla="*/ 188920 h 652847"/>
                <a:gd name="connsiteX6" fmla="*/ 267307 w 4183932"/>
                <a:gd name="connsiteY6" fmla="*/ 234 h 652847"/>
                <a:gd name="connsiteX7" fmla="*/ 3621326 w 4183932"/>
                <a:gd name="connsiteY7" fmla="*/ 302289 h 652847"/>
                <a:gd name="connsiteX8" fmla="*/ 4183932 w 4183932"/>
                <a:gd name="connsiteY8" fmla="*/ 424848 h 652847"/>
                <a:gd name="connsiteX0" fmla="*/ 4183932 w 4183932"/>
                <a:gd name="connsiteY0" fmla="*/ 424848 h 652847"/>
                <a:gd name="connsiteX1" fmla="*/ 4136005 w 4183932"/>
                <a:gd name="connsiteY1" fmla="*/ 652847 h 652847"/>
                <a:gd name="connsiteX2" fmla="*/ 3306394 w 4183932"/>
                <a:gd name="connsiteY2" fmla="*/ 564072 h 652847"/>
                <a:gd name="connsiteX3" fmla="*/ 2920999 w 4183932"/>
                <a:gd name="connsiteY3" fmla="*/ 513145 h 652847"/>
                <a:gd name="connsiteX4" fmla="*/ 1178335 w 4183932"/>
                <a:gd name="connsiteY4" fmla="*/ 251653 h 652847"/>
                <a:gd name="connsiteX5" fmla="*/ 0 w 4183932"/>
                <a:gd name="connsiteY5" fmla="*/ 188920 h 652847"/>
                <a:gd name="connsiteX6" fmla="*/ 267307 w 4183932"/>
                <a:gd name="connsiteY6" fmla="*/ 234 h 652847"/>
                <a:gd name="connsiteX7" fmla="*/ 3621326 w 4183932"/>
                <a:gd name="connsiteY7" fmla="*/ 302289 h 652847"/>
                <a:gd name="connsiteX8" fmla="*/ 4183932 w 4183932"/>
                <a:gd name="connsiteY8" fmla="*/ 424848 h 652847"/>
                <a:gd name="connsiteX0" fmla="*/ 4183932 w 4863369"/>
                <a:gd name="connsiteY0" fmla="*/ 424848 h 1073918"/>
                <a:gd name="connsiteX1" fmla="*/ 4863369 w 4863369"/>
                <a:gd name="connsiteY1" fmla="*/ 1073918 h 1073918"/>
                <a:gd name="connsiteX2" fmla="*/ 3306394 w 4863369"/>
                <a:gd name="connsiteY2" fmla="*/ 564072 h 1073918"/>
                <a:gd name="connsiteX3" fmla="*/ 2920999 w 4863369"/>
                <a:gd name="connsiteY3" fmla="*/ 513145 h 1073918"/>
                <a:gd name="connsiteX4" fmla="*/ 1178335 w 4863369"/>
                <a:gd name="connsiteY4" fmla="*/ 251653 h 1073918"/>
                <a:gd name="connsiteX5" fmla="*/ 0 w 4863369"/>
                <a:gd name="connsiteY5" fmla="*/ 188920 h 1073918"/>
                <a:gd name="connsiteX6" fmla="*/ 267307 w 4863369"/>
                <a:gd name="connsiteY6" fmla="*/ 234 h 1073918"/>
                <a:gd name="connsiteX7" fmla="*/ 3621326 w 4863369"/>
                <a:gd name="connsiteY7" fmla="*/ 302289 h 1073918"/>
                <a:gd name="connsiteX8" fmla="*/ 4183932 w 4863369"/>
                <a:gd name="connsiteY8" fmla="*/ 424848 h 1073918"/>
                <a:gd name="connsiteX0" fmla="*/ 5003660 w 5003660"/>
                <a:gd name="connsiteY0" fmla="*/ 867071 h 1074016"/>
                <a:gd name="connsiteX1" fmla="*/ 4863369 w 5003660"/>
                <a:gd name="connsiteY1" fmla="*/ 1074016 h 1074016"/>
                <a:gd name="connsiteX2" fmla="*/ 3306394 w 5003660"/>
                <a:gd name="connsiteY2" fmla="*/ 564170 h 1074016"/>
                <a:gd name="connsiteX3" fmla="*/ 2920999 w 5003660"/>
                <a:gd name="connsiteY3" fmla="*/ 513243 h 1074016"/>
                <a:gd name="connsiteX4" fmla="*/ 1178335 w 5003660"/>
                <a:gd name="connsiteY4" fmla="*/ 251751 h 1074016"/>
                <a:gd name="connsiteX5" fmla="*/ 0 w 5003660"/>
                <a:gd name="connsiteY5" fmla="*/ 189018 h 1074016"/>
                <a:gd name="connsiteX6" fmla="*/ 267307 w 5003660"/>
                <a:gd name="connsiteY6" fmla="*/ 332 h 1074016"/>
                <a:gd name="connsiteX7" fmla="*/ 3621326 w 5003660"/>
                <a:gd name="connsiteY7" fmla="*/ 302387 h 1074016"/>
                <a:gd name="connsiteX8" fmla="*/ 5003660 w 5003660"/>
                <a:gd name="connsiteY8" fmla="*/ 867071 h 1074016"/>
                <a:gd name="connsiteX0" fmla="*/ 5003660 w 5003660"/>
                <a:gd name="connsiteY0" fmla="*/ 867071 h 1074016"/>
                <a:gd name="connsiteX1" fmla="*/ 4863369 w 5003660"/>
                <a:gd name="connsiteY1" fmla="*/ 1074016 h 1074016"/>
                <a:gd name="connsiteX2" fmla="*/ 3941394 w 5003660"/>
                <a:gd name="connsiteY2" fmla="*/ 722071 h 1074016"/>
                <a:gd name="connsiteX3" fmla="*/ 2920999 w 5003660"/>
                <a:gd name="connsiteY3" fmla="*/ 513243 h 1074016"/>
                <a:gd name="connsiteX4" fmla="*/ 1178335 w 5003660"/>
                <a:gd name="connsiteY4" fmla="*/ 251751 h 1074016"/>
                <a:gd name="connsiteX5" fmla="*/ 0 w 5003660"/>
                <a:gd name="connsiteY5" fmla="*/ 189018 h 1074016"/>
                <a:gd name="connsiteX6" fmla="*/ 267307 w 5003660"/>
                <a:gd name="connsiteY6" fmla="*/ 332 h 1074016"/>
                <a:gd name="connsiteX7" fmla="*/ 3621326 w 5003660"/>
                <a:gd name="connsiteY7" fmla="*/ 302387 h 1074016"/>
                <a:gd name="connsiteX8" fmla="*/ 5003660 w 5003660"/>
                <a:gd name="connsiteY8" fmla="*/ 867071 h 1074016"/>
                <a:gd name="connsiteX0" fmla="*/ 5003660 w 5003660"/>
                <a:gd name="connsiteY0" fmla="*/ 867071 h 1074016"/>
                <a:gd name="connsiteX1" fmla="*/ 4863369 w 5003660"/>
                <a:gd name="connsiteY1" fmla="*/ 1074016 h 1074016"/>
                <a:gd name="connsiteX2" fmla="*/ 3941394 w 5003660"/>
                <a:gd name="connsiteY2" fmla="*/ 722071 h 1074016"/>
                <a:gd name="connsiteX3" fmla="*/ 2920999 w 5003660"/>
                <a:gd name="connsiteY3" fmla="*/ 513243 h 1074016"/>
                <a:gd name="connsiteX4" fmla="*/ 1178335 w 5003660"/>
                <a:gd name="connsiteY4" fmla="*/ 283331 h 1074016"/>
                <a:gd name="connsiteX5" fmla="*/ 0 w 5003660"/>
                <a:gd name="connsiteY5" fmla="*/ 189018 h 1074016"/>
                <a:gd name="connsiteX6" fmla="*/ 267307 w 5003660"/>
                <a:gd name="connsiteY6" fmla="*/ 332 h 1074016"/>
                <a:gd name="connsiteX7" fmla="*/ 3621326 w 5003660"/>
                <a:gd name="connsiteY7" fmla="*/ 302387 h 1074016"/>
                <a:gd name="connsiteX8" fmla="*/ 5003660 w 5003660"/>
                <a:gd name="connsiteY8" fmla="*/ 867071 h 1074016"/>
                <a:gd name="connsiteX0" fmla="*/ 5015205 w 5015205"/>
                <a:gd name="connsiteY0" fmla="*/ 867071 h 1074016"/>
                <a:gd name="connsiteX1" fmla="*/ 4874914 w 5015205"/>
                <a:gd name="connsiteY1" fmla="*/ 1074016 h 1074016"/>
                <a:gd name="connsiteX2" fmla="*/ 3952939 w 5015205"/>
                <a:gd name="connsiteY2" fmla="*/ 722071 h 1074016"/>
                <a:gd name="connsiteX3" fmla="*/ 2932544 w 5015205"/>
                <a:gd name="connsiteY3" fmla="*/ 513243 h 1074016"/>
                <a:gd name="connsiteX4" fmla="*/ 1189880 w 5015205"/>
                <a:gd name="connsiteY4" fmla="*/ 283331 h 1074016"/>
                <a:gd name="connsiteX5" fmla="*/ 0 w 5015205"/>
                <a:gd name="connsiteY5" fmla="*/ 231125 h 1074016"/>
                <a:gd name="connsiteX6" fmla="*/ 278852 w 5015205"/>
                <a:gd name="connsiteY6" fmla="*/ 332 h 1074016"/>
                <a:gd name="connsiteX7" fmla="*/ 3632871 w 5015205"/>
                <a:gd name="connsiteY7" fmla="*/ 302387 h 1074016"/>
                <a:gd name="connsiteX8" fmla="*/ 5015205 w 5015205"/>
                <a:gd name="connsiteY8" fmla="*/ 867071 h 1074016"/>
                <a:gd name="connsiteX0" fmla="*/ 5015205 w 5015205"/>
                <a:gd name="connsiteY0" fmla="*/ 867071 h 1074016"/>
                <a:gd name="connsiteX1" fmla="*/ 4874914 w 5015205"/>
                <a:gd name="connsiteY1" fmla="*/ 1074016 h 1074016"/>
                <a:gd name="connsiteX2" fmla="*/ 3952939 w 5015205"/>
                <a:gd name="connsiteY2" fmla="*/ 722071 h 1074016"/>
                <a:gd name="connsiteX3" fmla="*/ 2874817 w 5015205"/>
                <a:gd name="connsiteY3" fmla="*/ 534296 h 1074016"/>
                <a:gd name="connsiteX4" fmla="*/ 1189880 w 5015205"/>
                <a:gd name="connsiteY4" fmla="*/ 283331 h 1074016"/>
                <a:gd name="connsiteX5" fmla="*/ 0 w 5015205"/>
                <a:gd name="connsiteY5" fmla="*/ 231125 h 1074016"/>
                <a:gd name="connsiteX6" fmla="*/ 278852 w 5015205"/>
                <a:gd name="connsiteY6" fmla="*/ 332 h 1074016"/>
                <a:gd name="connsiteX7" fmla="*/ 3632871 w 5015205"/>
                <a:gd name="connsiteY7" fmla="*/ 302387 h 1074016"/>
                <a:gd name="connsiteX8" fmla="*/ 5015205 w 5015205"/>
                <a:gd name="connsiteY8" fmla="*/ 867071 h 1074016"/>
                <a:gd name="connsiteX0" fmla="*/ 5015205 w 5015205"/>
                <a:gd name="connsiteY0" fmla="*/ 867071 h 1074016"/>
                <a:gd name="connsiteX1" fmla="*/ 4874914 w 5015205"/>
                <a:gd name="connsiteY1" fmla="*/ 1074016 h 1074016"/>
                <a:gd name="connsiteX2" fmla="*/ 3952939 w 5015205"/>
                <a:gd name="connsiteY2" fmla="*/ 722071 h 1074016"/>
                <a:gd name="connsiteX3" fmla="*/ 2874817 w 5015205"/>
                <a:gd name="connsiteY3" fmla="*/ 534296 h 1074016"/>
                <a:gd name="connsiteX4" fmla="*/ 1189880 w 5015205"/>
                <a:gd name="connsiteY4" fmla="*/ 283331 h 1074016"/>
                <a:gd name="connsiteX5" fmla="*/ 0 w 5015205"/>
                <a:gd name="connsiteY5" fmla="*/ 231125 h 1074016"/>
                <a:gd name="connsiteX6" fmla="*/ 278852 w 5015205"/>
                <a:gd name="connsiteY6" fmla="*/ 332 h 1074016"/>
                <a:gd name="connsiteX7" fmla="*/ 3632871 w 5015205"/>
                <a:gd name="connsiteY7" fmla="*/ 302387 h 1074016"/>
                <a:gd name="connsiteX8" fmla="*/ 5015205 w 5015205"/>
                <a:gd name="connsiteY8" fmla="*/ 867071 h 1074016"/>
                <a:gd name="connsiteX0" fmla="*/ 5015205 w 5015205"/>
                <a:gd name="connsiteY0" fmla="*/ 867071 h 1126650"/>
                <a:gd name="connsiteX1" fmla="*/ 4828732 w 5015205"/>
                <a:gd name="connsiteY1" fmla="*/ 1126650 h 1126650"/>
                <a:gd name="connsiteX2" fmla="*/ 3952939 w 5015205"/>
                <a:gd name="connsiteY2" fmla="*/ 722071 h 1126650"/>
                <a:gd name="connsiteX3" fmla="*/ 2874817 w 5015205"/>
                <a:gd name="connsiteY3" fmla="*/ 534296 h 1126650"/>
                <a:gd name="connsiteX4" fmla="*/ 1189880 w 5015205"/>
                <a:gd name="connsiteY4" fmla="*/ 283331 h 1126650"/>
                <a:gd name="connsiteX5" fmla="*/ 0 w 5015205"/>
                <a:gd name="connsiteY5" fmla="*/ 231125 h 1126650"/>
                <a:gd name="connsiteX6" fmla="*/ 278852 w 5015205"/>
                <a:gd name="connsiteY6" fmla="*/ 332 h 1126650"/>
                <a:gd name="connsiteX7" fmla="*/ 3632871 w 5015205"/>
                <a:gd name="connsiteY7" fmla="*/ 302387 h 1126650"/>
                <a:gd name="connsiteX8" fmla="*/ 5015205 w 5015205"/>
                <a:gd name="connsiteY8" fmla="*/ 867071 h 1126650"/>
                <a:gd name="connsiteX0" fmla="*/ 6112023 w 6112023"/>
                <a:gd name="connsiteY0" fmla="*/ 1025031 h 1126708"/>
                <a:gd name="connsiteX1" fmla="*/ 4828732 w 6112023"/>
                <a:gd name="connsiteY1" fmla="*/ 1126708 h 1126708"/>
                <a:gd name="connsiteX2" fmla="*/ 3952939 w 6112023"/>
                <a:gd name="connsiteY2" fmla="*/ 722129 h 1126708"/>
                <a:gd name="connsiteX3" fmla="*/ 2874817 w 6112023"/>
                <a:gd name="connsiteY3" fmla="*/ 534354 h 1126708"/>
                <a:gd name="connsiteX4" fmla="*/ 1189880 w 6112023"/>
                <a:gd name="connsiteY4" fmla="*/ 283389 h 1126708"/>
                <a:gd name="connsiteX5" fmla="*/ 0 w 6112023"/>
                <a:gd name="connsiteY5" fmla="*/ 231183 h 1126708"/>
                <a:gd name="connsiteX6" fmla="*/ 278852 w 6112023"/>
                <a:gd name="connsiteY6" fmla="*/ 390 h 1126708"/>
                <a:gd name="connsiteX7" fmla="*/ 3632871 w 6112023"/>
                <a:gd name="connsiteY7" fmla="*/ 302445 h 1126708"/>
                <a:gd name="connsiteX8" fmla="*/ 6112023 w 6112023"/>
                <a:gd name="connsiteY8" fmla="*/ 1025031 h 1126708"/>
                <a:gd name="connsiteX0" fmla="*/ 6112023 w 6112433"/>
                <a:gd name="connsiteY0" fmla="*/ 1025031 h 1126708"/>
                <a:gd name="connsiteX1" fmla="*/ 4828732 w 6112433"/>
                <a:gd name="connsiteY1" fmla="*/ 1126708 h 1126708"/>
                <a:gd name="connsiteX2" fmla="*/ 3952939 w 6112433"/>
                <a:gd name="connsiteY2" fmla="*/ 722129 h 1126708"/>
                <a:gd name="connsiteX3" fmla="*/ 2874817 w 6112433"/>
                <a:gd name="connsiteY3" fmla="*/ 534354 h 1126708"/>
                <a:gd name="connsiteX4" fmla="*/ 1189880 w 6112433"/>
                <a:gd name="connsiteY4" fmla="*/ 283389 h 1126708"/>
                <a:gd name="connsiteX5" fmla="*/ 0 w 6112433"/>
                <a:gd name="connsiteY5" fmla="*/ 231183 h 1126708"/>
                <a:gd name="connsiteX6" fmla="*/ 278852 w 6112433"/>
                <a:gd name="connsiteY6" fmla="*/ 390 h 1126708"/>
                <a:gd name="connsiteX7" fmla="*/ 3632871 w 6112433"/>
                <a:gd name="connsiteY7" fmla="*/ 302445 h 1126708"/>
                <a:gd name="connsiteX8" fmla="*/ 4952928 w 6112433"/>
                <a:gd name="connsiteY8" fmla="*/ 658846 h 1126708"/>
                <a:gd name="connsiteX9" fmla="*/ 6112023 w 6112433"/>
                <a:gd name="connsiteY9" fmla="*/ 1025031 h 1126708"/>
                <a:gd name="connsiteX0" fmla="*/ 6112023 w 6112405"/>
                <a:gd name="connsiteY0" fmla="*/ 1024942 h 1126619"/>
                <a:gd name="connsiteX1" fmla="*/ 4828732 w 6112405"/>
                <a:gd name="connsiteY1" fmla="*/ 1126619 h 1126619"/>
                <a:gd name="connsiteX2" fmla="*/ 3952939 w 6112405"/>
                <a:gd name="connsiteY2" fmla="*/ 722040 h 1126619"/>
                <a:gd name="connsiteX3" fmla="*/ 2874817 w 6112405"/>
                <a:gd name="connsiteY3" fmla="*/ 534265 h 1126619"/>
                <a:gd name="connsiteX4" fmla="*/ 1189880 w 6112405"/>
                <a:gd name="connsiteY4" fmla="*/ 283300 h 1126619"/>
                <a:gd name="connsiteX5" fmla="*/ 0 w 6112405"/>
                <a:gd name="connsiteY5" fmla="*/ 231094 h 1126619"/>
                <a:gd name="connsiteX6" fmla="*/ 278852 w 6112405"/>
                <a:gd name="connsiteY6" fmla="*/ 301 h 1126619"/>
                <a:gd name="connsiteX7" fmla="*/ 3632871 w 6112405"/>
                <a:gd name="connsiteY7" fmla="*/ 302356 h 1126619"/>
                <a:gd name="connsiteX8" fmla="*/ 4895201 w 6112405"/>
                <a:gd name="connsiteY8" fmla="*/ 753498 h 1126619"/>
                <a:gd name="connsiteX9" fmla="*/ 6112023 w 6112405"/>
                <a:gd name="connsiteY9" fmla="*/ 1024942 h 1126619"/>
                <a:gd name="connsiteX0" fmla="*/ 6112023 w 6112405"/>
                <a:gd name="connsiteY0" fmla="*/ 1025024 h 1126701"/>
                <a:gd name="connsiteX1" fmla="*/ 4828732 w 6112405"/>
                <a:gd name="connsiteY1" fmla="*/ 1126701 h 1126701"/>
                <a:gd name="connsiteX2" fmla="*/ 3952939 w 6112405"/>
                <a:gd name="connsiteY2" fmla="*/ 722122 h 1126701"/>
                <a:gd name="connsiteX3" fmla="*/ 2874817 w 6112405"/>
                <a:gd name="connsiteY3" fmla="*/ 534347 h 1126701"/>
                <a:gd name="connsiteX4" fmla="*/ 1189880 w 6112405"/>
                <a:gd name="connsiteY4" fmla="*/ 283382 h 1126701"/>
                <a:gd name="connsiteX5" fmla="*/ 0 w 6112405"/>
                <a:gd name="connsiteY5" fmla="*/ 231176 h 1126701"/>
                <a:gd name="connsiteX6" fmla="*/ 278852 w 6112405"/>
                <a:gd name="connsiteY6" fmla="*/ 383 h 1126701"/>
                <a:gd name="connsiteX7" fmla="*/ 3632871 w 6112405"/>
                <a:gd name="connsiteY7" fmla="*/ 260331 h 1126701"/>
                <a:gd name="connsiteX8" fmla="*/ 4895201 w 6112405"/>
                <a:gd name="connsiteY8" fmla="*/ 753580 h 1126701"/>
                <a:gd name="connsiteX9" fmla="*/ 6112023 w 6112405"/>
                <a:gd name="connsiteY9" fmla="*/ 1025024 h 1126701"/>
                <a:gd name="connsiteX0" fmla="*/ 6112023 w 6112405"/>
                <a:gd name="connsiteY0" fmla="*/ 1067059 h 1168736"/>
                <a:gd name="connsiteX1" fmla="*/ 4828732 w 6112405"/>
                <a:gd name="connsiteY1" fmla="*/ 1168736 h 1168736"/>
                <a:gd name="connsiteX2" fmla="*/ 3952939 w 6112405"/>
                <a:gd name="connsiteY2" fmla="*/ 764157 h 1168736"/>
                <a:gd name="connsiteX3" fmla="*/ 2874817 w 6112405"/>
                <a:gd name="connsiteY3" fmla="*/ 576382 h 1168736"/>
                <a:gd name="connsiteX4" fmla="*/ 1189880 w 6112405"/>
                <a:gd name="connsiteY4" fmla="*/ 325417 h 1168736"/>
                <a:gd name="connsiteX5" fmla="*/ 0 w 6112405"/>
                <a:gd name="connsiteY5" fmla="*/ 273211 h 1168736"/>
                <a:gd name="connsiteX6" fmla="*/ 290398 w 6112405"/>
                <a:gd name="connsiteY6" fmla="*/ 311 h 1168736"/>
                <a:gd name="connsiteX7" fmla="*/ 3632871 w 6112405"/>
                <a:gd name="connsiteY7" fmla="*/ 302366 h 1168736"/>
                <a:gd name="connsiteX8" fmla="*/ 4895201 w 6112405"/>
                <a:gd name="connsiteY8" fmla="*/ 795615 h 1168736"/>
                <a:gd name="connsiteX9" fmla="*/ 6112023 w 6112405"/>
                <a:gd name="connsiteY9" fmla="*/ 1067059 h 1168736"/>
                <a:gd name="connsiteX0" fmla="*/ 6112023 w 6112405"/>
                <a:gd name="connsiteY0" fmla="*/ 1067059 h 1168736"/>
                <a:gd name="connsiteX1" fmla="*/ 5414746 w 6112405"/>
                <a:gd name="connsiteY1" fmla="*/ 1121945 h 1168736"/>
                <a:gd name="connsiteX2" fmla="*/ 4828732 w 6112405"/>
                <a:gd name="connsiteY2" fmla="*/ 1168736 h 1168736"/>
                <a:gd name="connsiteX3" fmla="*/ 3952939 w 6112405"/>
                <a:gd name="connsiteY3" fmla="*/ 764157 h 1168736"/>
                <a:gd name="connsiteX4" fmla="*/ 2874817 w 6112405"/>
                <a:gd name="connsiteY4" fmla="*/ 576382 h 1168736"/>
                <a:gd name="connsiteX5" fmla="*/ 1189880 w 6112405"/>
                <a:gd name="connsiteY5" fmla="*/ 325417 h 1168736"/>
                <a:gd name="connsiteX6" fmla="*/ 0 w 6112405"/>
                <a:gd name="connsiteY6" fmla="*/ 273211 h 1168736"/>
                <a:gd name="connsiteX7" fmla="*/ 290398 w 6112405"/>
                <a:gd name="connsiteY7" fmla="*/ 311 h 1168736"/>
                <a:gd name="connsiteX8" fmla="*/ 3632871 w 6112405"/>
                <a:gd name="connsiteY8" fmla="*/ 302366 h 1168736"/>
                <a:gd name="connsiteX9" fmla="*/ 4895201 w 6112405"/>
                <a:gd name="connsiteY9" fmla="*/ 795615 h 1168736"/>
                <a:gd name="connsiteX10" fmla="*/ 6112023 w 6112405"/>
                <a:gd name="connsiteY10" fmla="*/ 1067059 h 1168736"/>
                <a:gd name="connsiteX0" fmla="*/ 6112023 w 6112405"/>
                <a:gd name="connsiteY0" fmla="*/ 1067059 h 1248267"/>
                <a:gd name="connsiteX1" fmla="*/ 5276201 w 6112405"/>
                <a:gd name="connsiteY1" fmla="*/ 1248267 h 1248267"/>
                <a:gd name="connsiteX2" fmla="*/ 4828732 w 6112405"/>
                <a:gd name="connsiteY2" fmla="*/ 1168736 h 1248267"/>
                <a:gd name="connsiteX3" fmla="*/ 3952939 w 6112405"/>
                <a:gd name="connsiteY3" fmla="*/ 764157 h 1248267"/>
                <a:gd name="connsiteX4" fmla="*/ 2874817 w 6112405"/>
                <a:gd name="connsiteY4" fmla="*/ 576382 h 1248267"/>
                <a:gd name="connsiteX5" fmla="*/ 1189880 w 6112405"/>
                <a:gd name="connsiteY5" fmla="*/ 325417 h 1248267"/>
                <a:gd name="connsiteX6" fmla="*/ 0 w 6112405"/>
                <a:gd name="connsiteY6" fmla="*/ 273211 h 1248267"/>
                <a:gd name="connsiteX7" fmla="*/ 290398 w 6112405"/>
                <a:gd name="connsiteY7" fmla="*/ 311 h 1248267"/>
                <a:gd name="connsiteX8" fmla="*/ 3632871 w 6112405"/>
                <a:gd name="connsiteY8" fmla="*/ 302366 h 1248267"/>
                <a:gd name="connsiteX9" fmla="*/ 4895201 w 6112405"/>
                <a:gd name="connsiteY9" fmla="*/ 795615 h 1248267"/>
                <a:gd name="connsiteX10" fmla="*/ 6112023 w 6112405"/>
                <a:gd name="connsiteY10" fmla="*/ 1067059 h 1248267"/>
                <a:gd name="connsiteX0" fmla="*/ 6112023 w 6165201"/>
                <a:gd name="connsiteY0" fmla="*/ 1067059 h 1290373"/>
                <a:gd name="connsiteX1" fmla="*/ 6165201 w 6165201"/>
                <a:gd name="connsiteY1" fmla="*/ 1290373 h 1290373"/>
                <a:gd name="connsiteX2" fmla="*/ 4828732 w 6165201"/>
                <a:gd name="connsiteY2" fmla="*/ 1168736 h 1290373"/>
                <a:gd name="connsiteX3" fmla="*/ 3952939 w 6165201"/>
                <a:gd name="connsiteY3" fmla="*/ 764157 h 1290373"/>
                <a:gd name="connsiteX4" fmla="*/ 2874817 w 6165201"/>
                <a:gd name="connsiteY4" fmla="*/ 576382 h 1290373"/>
                <a:gd name="connsiteX5" fmla="*/ 1189880 w 6165201"/>
                <a:gd name="connsiteY5" fmla="*/ 325417 h 1290373"/>
                <a:gd name="connsiteX6" fmla="*/ 0 w 6165201"/>
                <a:gd name="connsiteY6" fmla="*/ 273211 h 1290373"/>
                <a:gd name="connsiteX7" fmla="*/ 290398 w 6165201"/>
                <a:gd name="connsiteY7" fmla="*/ 311 h 1290373"/>
                <a:gd name="connsiteX8" fmla="*/ 3632871 w 6165201"/>
                <a:gd name="connsiteY8" fmla="*/ 302366 h 1290373"/>
                <a:gd name="connsiteX9" fmla="*/ 4895201 w 6165201"/>
                <a:gd name="connsiteY9" fmla="*/ 795615 h 1290373"/>
                <a:gd name="connsiteX10" fmla="*/ 6112023 w 6165201"/>
                <a:gd name="connsiteY10" fmla="*/ 1067059 h 1290373"/>
                <a:gd name="connsiteX0" fmla="*/ 6112023 w 6153655"/>
                <a:gd name="connsiteY0" fmla="*/ 1067059 h 1248266"/>
                <a:gd name="connsiteX1" fmla="*/ 6153655 w 6153655"/>
                <a:gd name="connsiteY1" fmla="*/ 1248266 h 1248266"/>
                <a:gd name="connsiteX2" fmla="*/ 4828732 w 6153655"/>
                <a:gd name="connsiteY2" fmla="*/ 1168736 h 1248266"/>
                <a:gd name="connsiteX3" fmla="*/ 3952939 w 6153655"/>
                <a:gd name="connsiteY3" fmla="*/ 764157 h 1248266"/>
                <a:gd name="connsiteX4" fmla="*/ 2874817 w 6153655"/>
                <a:gd name="connsiteY4" fmla="*/ 576382 h 1248266"/>
                <a:gd name="connsiteX5" fmla="*/ 1189880 w 6153655"/>
                <a:gd name="connsiteY5" fmla="*/ 325417 h 1248266"/>
                <a:gd name="connsiteX6" fmla="*/ 0 w 6153655"/>
                <a:gd name="connsiteY6" fmla="*/ 273211 h 1248266"/>
                <a:gd name="connsiteX7" fmla="*/ 290398 w 6153655"/>
                <a:gd name="connsiteY7" fmla="*/ 311 h 1248266"/>
                <a:gd name="connsiteX8" fmla="*/ 3632871 w 6153655"/>
                <a:gd name="connsiteY8" fmla="*/ 302366 h 1248266"/>
                <a:gd name="connsiteX9" fmla="*/ 4895201 w 6153655"/>
                <a:gd name="connsiteY9" fmla="*/ 795615 h 1248266"/>
                <a:gd name="connsiteX10" fmla="*/ 6112023 w 6153655"/>
                <a:gd name="connsiteY10" fmla="*/ 1067059 h 1248266"/>
                <a:gd name="connsiteX0" fmla="*/ 6112023 w 6153655"/>
                <a:gd name="connsiteY0" fmla="*/ 1067059 h 1248577"/>
                <a:gd name="connsiteX1" fmla="*/ 6153655 w 6153655"/>
                <a:gd name="connsiteY1" fmla="*/ 1248266 h 1248577"/>
                <a:gd name="connsiteX2" fmla="*/ 4828732 w 6153655"/>
                <a:gd name="connsiteY2" fmla="*/ 1168736 h 1248577"/>
                <a:gd name="connsiteX3" fmla="*/ 3952939 w 6153655"/>
                <a:gd name="connsiteY3" fmla="*/ 764157 h 1248577"/>
                <a:gd name="connsiteX4" fmla="*/ 2874817 w 6153655"/>
                <a:gd name="connsiteY4" fmla="*/ 576382 h 1248577"/>
                <a:gd name="connsiteX5" fmla="*/ 1189880 w 6153655"/>
                <a:gd name="connsiteY5" fmla="*/ 325417 h 1248577"/>
                <a:gd name="connsiteX6" fmla="*/ 0 w 6153655"/>
                <a:gd name="connsiteY6" fmla="*/ 273211 h 1248577"/>
                <a:gd name="connsiteX7" fmla="*/ 290398 w 6153655"/>
                <a:gd name="connsiteY7" fmla="*/ 311 h 1248577"/>
                <a:gd name="connsiteX8" fmla="*/ 3632871 w 6153655"/>
                <a:gd name="connsiteY8" fmla="*/ 302366 h 1248577"/>
                <a:gd name="connsiteX9" fmla="*/ 4895201 w 6153655"/>
                <a:gd name="connsiteY9" fmla="*/ 795615 h 1248577"/>
                <a:gd name="connsiteX10" fmla="*/ 6112023 w 6153655"/>
                <a:gd name="connsiteY10" fmla="*/ 1067059 h 1248577"/>
                <a:gd name="connsiteX0" fmla="*/ 6112023 w 6153655"/>
                <a:gd name="connsiteY0" fmla="*/ 1067059 h 1252261"/>
                <a:gd name="connsiteX1" fmla="*/ 6153655 w 6153655"/>
                <a:gd name="connsiteY1" fmla="*/ 1248266 h 1252261"/>
                <a:gd name="connsiteX2" fmla="*/ 4828732 w 6153655"/>
                <a:gd name="connsiteY2" fmla="*/ 1168736 h 1252261"/>
                <a:gd name="connsiteX3" fmla="*/ 3952939 w 6153655"/>
                <a:gd name="connsiteY3" fmla="*/ 764157 h 1252261"/>
                <a:gd name="connsiteX4" fmla="*/ 2874817 w 6153655"/>
                <a:gd name="connsiteY4" fmla="*/ 576382 h 1252261"/>
                <a:gd name="connsiteX5" fmla="*/ 1189880 w 6153655"/>
                <a:gd name="connsiteY5" fmla="*/ 325417 h 1252261"/>
                <a:gd name="connsiteX6" fmla="*/ 0 w 6153655"/>
                <a:gd name="connsiteY6" fmla="*/ 273211 h 1252261"/>
                <a:gd name="connsiteX7" fmla="*/ 290398 w 6153655"/>
                <a:gd name="connsiteY7" fmla="*/ 311 h 1252261"/>
                <a:gd name="connsiteX8" fmla="*/ 3632871 w 6153655"/>
                <a:gd name="connsiteY8" fmla="*/ 302366 h 1252261"/>
                <a:gd name="connsiteX9" fmla="*/ 4895201 w 6153655"/>
                <a:gd name="connsiteY9" fmla="*/ 795615 h 1252261"/>
                <a:gd name="connsiteX10" fmla="*/ 6112023 w 6153655"/>
                <a:gd name="connsiteY10" fmla="*/ 1067059 h 1252261"/>
                <a:gd name="connsiteX0" fmla="*/ 6112023 w 6153655"/>
                <a:gd name="connsiteY0" fmla="*/ 1067105 h 1252307"/>
                <a:gd name="connsiteX1" fmla="*/ 6153655 w 6153655"/>
                <a:gd name="connsiteY1" fmla="*/ 1248312 h 1252307"/>
                <a:gd name="connsiteX2" fmla="*/ 4828732 w 6153655"/>
                <a:gd name="connsiteY2" fmla="*/ 1168782 h 1252307"/>
                <a:gd name="connsiteX3" fmla="*/ 3952939 w 6153655"/>
                <a:gd name="connsiteY3" fmla="*/ 764203 h 1252307"/>
                <a:gd name="connsiteX4" fmla="*/ 2874817 w 6153655"/>
                <a:gd name="connsiteY4" fmla="*/ 576428 h 1252307"/>
                <a:gd name="connsiteX5" fmla="*/ 1189880 w 6153655"/>
                <a:gd name="connsiteY5" fmla="*/ 325463 h 1252307"/>
                <a:gd name="connsiteX6" fmla="*/ 0 w 6153655"/>
                <a:gd name="connsiteY6" fmla="*/ 273257 h 1252307"/>
                <a:gd name="connsiteX7" fmla="*/ 290398 w 6153655"/>
                <a:gd name="connsiteY7" fmla="*/ 357 h 1252307"/>
                <a:gd name="connsiteX8" fmla="*/ 3632871 w 6153655"/>
                <a:gd name="connsiteY8" fmla="*/ 302412 h 1252307"/>
                <a:gd name="connsiteX9" fmla="*/ 5056837 w 6153655"/>
                <a:gd name="connsiteY9" fmla="*/ 943036 h 1252307"/>
                <a:gd name="connsiteX10" fmla="*/ 6112023 w 6153655"/>
                <a:gd name="connsiteY10" fmla="*/ 1067105 h 1252307"/>
                <a:gd name="connsiteX0" fmla="*/ 6112023 w 6153655"/>
                <a:gd name="connsiteY0" fmla="*/ 1067105 h 1252307"/>
                <a:gd name="connsiteX1" fmla="*/ 6153655 w 6153655"/>
                <a:gd name="connsiteY1" fmla="*/ 1248312 h 1252307"/>
                <a:gd name="connsiteX2" fmla="*/ 4828732 w 6153655"/>
                <a:gd name="connsiteY2" fmla="*/ 1168782 h 1252307"/>
                <a:gd name="connsiteX3" fmla="*/ 3952939 w 6153655"/>
                <a:gd name="connsiteY3" fmla="*/ 764203 h 1252307"/>
                <a:gd name="connsiteX4" fmla="*/ 2874817 w 6153655"/>
                <a:gd name="connsiteY4" fmla="*/ 576428 h 1252307"/>
                <a:gd name="connsiteX5" fmla="*/ 1189880 w 6153655"/>
                <a:gd name="connsiteY5" fmla="*/ 325463 h 1252307"/>
                <a:gd name="connsiteX6" fmla="*/ 0 w 6153655"/>
                <a:gd name="connsiteY6" fmla="*/ 273257 h 1252307"/>
                <a:gd name="connsiteX7" fmla="*/ 290398 w 6153655"/>
                <a:gd name="connsiteY7" fmla="*/ 357 h 1252307"/>
                <a:gd name="connsiteX8" fmla="*/ 3632871 w 6153655"/>
                <a:gd name="connsiteY8" fmla="*/ 302412 h 1252307"/>
                <a:gd name="connsiteX9" fmla="*/ 5056837 w 6153655"/>
                <a:gd name="connsiteY9" fmla="*/ 943036 h 1252307"/>
                <a:gd name="connsiteX10" fmla="*/ 6112023 w 6153655"/>
                <a:gd name="connsiteY10" fmla="*/ 1067105 h 1252307"/>
                <a:gd name="connsiteX0" fmla="*/ 6123569 w 6153655"/>
                <a:gd name="connsiteY0" fmla="*/ 1014471 h 1252307"/>
                <a:gd name="connsiteX1" fmla="*/ 6153655 w 6153655"/>
                <a:gd name="connsiteY1" fmla="*/ 1248312 h 1252307"/>
                <a:gd name="connsiteX2" fmla="*/ 4828732 w 6153655"/>
                <a:gd name="connsiteY2" fmla="*/ 1168782 h 1252307"/>
                <a:gd name="connsiteX3" fmla="*/ 3952939 w 6153655"/>
                <a:gd name="connsiteY3" fmla="*/ 764203 h 1252307"/>
                <a:gd name="connsiteX4" fmla="*/ 2874817 w 6153655"/>
                <a:gd name="connsiteY4" fmla="*/ 576428 h 1252307"/>
                <a:gd name="connsiteX5" fmla="*/ 1189880 w 6153655"/>
                <a:gd name="connsiteY5" fmla="*/ 325463 h 1252307"/>
                <a:gd name="connsiteX6" fmla="*/ 0 w 6153655"/>
                <a:gd name="connsiteY6" fmla="*/ 273257 h 1252307"/>
                <a:gd name="connsiteX7" fmla="*/ 290398 w 6153655"/>
                <a:gd name="connsiteY7" fmla="*/ 357 h 1252307"/>
                <a:gd name="connsiteX8" fmla="*/ 3632871 w 6153655"/>
                <a:gd name="connsiteY8" fmla="*/ 302412 h 1252307"/>
                <a:gd name="connsiteX9" fmla="*/ 5056837 w 6153655"/>
                <a:gd name="connsiteY9" fmla="*/ 943036 h 1252307"/>
                <a:gd name="connsiteX10" fmla="*/ 6123569 w 6153655"/>
                <a:gd name="connsiteY10" fmla="*/ 1014471 h 1252307"/>
                <a:gd name="connsiteX0" fmla="*/ 6183257 w 6213343"/>
                <a:gd name="connsiteY0" fmla="*/ 1017932 h 1255768"/>
                <a:gd name="connsiteX1" fmla="*/ 6213343 w 6213343"/>
                <a:gd name="connsiteY1" fmla="*/ 1251773 h 1255768"/>
                <a:gd name="connsiteX2" fmla="*/ 4888420 w 6213343"/>
                <a:gd name="connsiteY2" fmla="*/ 1172243 h 1255768"/>
                <a:gd name="connsiteX3" fmla="*/ 4012627 w 6213343"/>
                <a:gd name="connsiteY3" fmla="*/ 767664 h 1255768"/>
                <a:gd name="connsiteX4" fmla="*/ 2934505 w 6213343"/>
                <a:gd name="connsiteY4" fmla="*/ 579889 h 1255768"/>
                <a:gd name="connsiteX5" fmla="*/ 1249568 w 6213343"/>
                <a:gd name="connsiteY5" fmla="*/ 328924 h 1255768"/>
                <a:gd name="connsiteX6" fmla="*/ 59688 w 6213343"/>
                <a:gd name="connsiteY6" fmla="*/ 276718 h 1255768"/>
                <a:gd name="connsiteX7" fmla="*/ 195651 w 6213343"/>
                <a:gd name="connsiteY7" fmla="*/ 144629 h 1255768"/>
                <a:gd name="connsiteX8" fmla="*/ 350086 w 6213343"/>
                <a:gd name="connsiteY8" fmla="*/ 3818 h 1255768"/>
                <a:gd name="connsiteX9" fmla="*/ 3692559 w 6213343"/>
                <a:gd name="connsiteY9" fmla="*/ 305873 h 1255768"/>
                <a:gd name="connsiteX10" fmla="*/ 5116525 w 6213343"/>
                <a:gd name="connsiteY10" fmla="*/ 946497 h 1255768"/>
                <a:gd name="connsiteX11" fmla="*/ 6183257 w 6213343"/>
                <a:gd name="connsiteY11" fmla="*/ 1017932 h 1255768"/>
                <a:gd name="connsiteX0" fmla="*/ 6796819 w 6826905"/>
                <a:gd name="connsiteY0" fmla="*/ 1019965 h 1257801"/>
                <a:gd name="connsiteX1" fmla="*/ 6826905 w 6826905"/>
                <a:gd name="connsiteY1" fmla="*/ 1253806 h 1257801"/>
                <a:gd name="connsiteX2" fmla="*/ 5501982 w 6826905"/>
                <a:gd name="connsiteY2" fmla="*/ 1174276 h 1257801"/>
                <a:gd name="connsiteX3" fmla="*/ 4626189 w 6826905"/>
                <a:gd name="connsiteY3" fmla="*/ 769697 h 1257801"/>
                <a:gd name="connsiteX4" fmla="*/ 3548067 w 6826905"/>
                <a:gd name="connsiteY4" fmla="*/ 581922 h 1257801"/>
                <a:gd name="connsiteX5" fmla="*/ 1863130 w 6826905"/>
                <a:gd name="connsiteY5" fmla="*/ 330957 h 1257801"/>
                <a:gd name="connsiteX6" fmla="*/ 673250 w 6826905"/>
                <a:gd name="connsiteY6" fmla="*/ 278751 h 1257801"/>
                <a:gd name="connsiteX7" fmla="*/ 3040 w 6826905"/>
                <a:gd name="connsiteY7" fmla="*/ 96317 h 1257801"/>
                <a:gd name="connsiteX8" fmla="*/ 963648 w 6826905"/>
                <a:gd name="connsiteY8" fmla="*/ 5851 h 1257801"/>
                <a:gd name="connsiteX9" fmla="*/ 4306121 w 6826905"/>
                <a:gd name="connsiteY9" fmla="*/ 307906 h 1257801"/>
                <a:gd name="connsiteX10" fmla="*/ 5730087 w 6826905"/>
                <a:gd name="connsiteY10" fmla="*/ 948530 h 1257801"/>
                <a:gd name="connsiteX11" fmla="*/ 6796819 w 6826905"/>
                <a:gd name="connsiteY11" fmla="*/ 1019965 h 1257801"/>
                <a:gd name="connsiteX0" fmla="*/ 6797288 w 6827374"/>
                <a:gd name="connsiteY0" fmla="*/ 1050067 h 1287903"/>
                <a:gd name="connsiteX1" fmla="*/ 6827374 w 6827374"/>
                <a:gd name="connsiteY1" fmla="*/ 1283908 h 1287903"/>
                <a:gd name="connsiteX2" fmla="*/ 5502451 w 6827374"/>
                <a:gd name="connsiteY2" fmla="*/ 1204378 h 1287903"/>
                <a:gd name="connsiteX3" fmla="*/ 4626658 w 6827374"/>
                <a:gd name="connsiteY3" fmla="*/ 799799 h 1287903"/>
                <a:gd name="connsiteX4" fmla="*/ 3548536 w 6827374"/>
                <a:gd name="connsiteY4" fmla="*/ 612024 h 1287903"/>
                <a:gd name="connsiteX5" fmla="*/ 1863599 w 6827374"/>
                <a:gd name="connsiteY5" fmla="*/ 361059 h 1287903"/>
                <a:gd name="connsiteX6" fmla="*/ 673719 w 6827374"/>
                <a:gd name="connsiteY6" fmla="*/ 308853 h 1287903"/>
                <a:gd name="connsiteX7" fmla="*/ 3509 w 6827374"/>
                <a:gd name="connsiteY7" fmla="*/ 126419 h 1287903"/>
                <a:gd name="connsiteX8" fmla="*/ 434204 w 6827374"/>
                <a:gd name="connsiteY8" fmla="*/ 15659 h 1287903"/>
                <a:gd name="connsiteX9" fmla="*/ 964117 w 6827374"/>
                <a:gd name="connsiteY9" fmla="*/ 35953 h 1287903"/>
                <a:gd name="connsiteX10" fmla="*/ 4306590 w 6827374"/>
                <a:gd name="connsiteY10" fmla="*/ 338008 h 1287903"/>
                <a:gd name="connsiteX11" fmla="*/ 5730556 w 6827374"/>
                <a:gd name="connsiteY11" fmla="*/ 978632 h 1287903"/>
                <a:gd name="connsiteX12" fmla="*/ 6797288 w 6827374"/>
                <a:gd name="connsiteY12" fmla="*/ 1050067 h 1287903"/>
                <a:gd name="connsiteX0" fmla="*/ 6797404 w 6827490"/>
                <a:gd name="connsiteY0" fmla="*/ 1216633 h 1454469"/>
                <a:gd name="connsiteX1" fmla="*/ 6827490 w 6827490"/>
                <a:gd name="connsiteY1" fmla="*/ 1450474 h 1454469"/>
                <a:gd name="connsiteX2" fmla="*/ 5502567 w 6827490"/>
                <a:gd name="connsiteY2" fmla="*/ 1370944 h 1454469"/>
                <a:gd name="connsiteX3" fmla="*/ 4626774 w 6827490"/>
                <a:gd name="connsiteY3" fmla="*/ 966365 h 1454469"/>
                <a:gd name="connsiteX4" fmla="*/ 3548652 w 6827490"/>
                <a:gd name="connsiteY4" fmla="*/ 778590 h 1454469"/>
                <a:gd name="connsiteX5" fmla="*/ 1863715 w 6827490"/>
                <a:gd name="connsiteY5" fmla="*/ 527625 h 1454469"/>
                <a:gd name="connsiteX6" fmla="*/ 673835 w 6827490"/>
                <a:gd name="connsiteY6" fmla="*/ 475419 h 1454469"/>
                <a:gd name="connsiteX7" fmla="*/ 3625 w 6827490"/>
                <a:gd name="connsiteY7" fmla="*/ 292985 h 1454469"/>
                <a:gd name="connsiteX8" fmla="*/ 423277 w 6827490"/>
                <a:gd name="connsiteY8" fmla="*/ 981 h 1454469"/>
                <a:gd name="connsiteX9" fmla="*/ 964233 w 6827490"/>
                <a:gd name="connsiteY9" fmla="*/ 202519 h 1454469"/>
                <a:gd name="connsiteX10" fmla="*/ 4306706 w 6827490"/>
                <a:gd name="connsiteY10" fmla="*/ 504574 h 1454469"/>
                <a:gd name="connsiteX11" fmla="*/ 5730672 w 6827490"/>
                <a:gd name="connsiteY11" fmla="*/ 1145198 h 1454469"/>
                <a:gd name="connsiteX12" fmla="*/ 6797404 w 6827490"/>
                <a:gd name="connsiteY12" fmla="*/ 1216633 h 1454469"/>
                <a:gd name="connsiteX0" fmla="*/ 6797404 w 6827490"/>
                <a:gd name="connsiteY0" fmla="*/ 1220131 h 1457967"/>
                <a:gd name="connsiteX1" fmla="*/ 6827490 w 6827490"/>
                <a:gd name="connsiteY1" fmla="*/ 1453972 h 1457967"/>
                <a:gd name="connsiteX2" fmla="*/ 5502567 w 6827490"/>
                <a:gd name="connsiteY2" fmla="*/ 1374442 h 1457967"/>
                <a:gd name="connsiteX3" fmla="*/ 4626774 w 6827490"/>
                <a:gd name="connsiteY3" fmla="*/ 969863 h 1457967"/>
                <a:gd name="connsiteX4" fmla="*/ 3548652 w 6827490"/>
                <a:gd name="connsiteY4" fmla="*/ 782088 h 1457967"/>
                <a:gd name="connsiteX5" fmla="*/ 1863715 w 6827490"/>
                <a:gd name="connsiteY5" fmla="*/ 531123 h 1457967"/>
                <a:gd name="connsiteX6" fmla="*/ 673835 w 6827490"/>
                <a:gd name="connsiteY6" fmla="*/ 478917 h 1457967"/>
                <a:gd name="connsiteX7" fmla="*/ 3625 w 6827490"/>
                <a:gd name="connsiteY7" fmla="*/ 296483 h 1457967"/>
                <a:gd name="connsiteX8" fmla="*/ 423277 w 6827490"/>
                <a:gd name="connsiteY8" fmla="*/ 4479 h 1457967"/>
                <a:gd name="connsiteX9" fmla="*/ 577885 w 6827490"/>
                <a:gd name="connsiteY9" fmla="*/ 125308 h 1457967"/>
                <a:gd name="connsiteX10" fmla="*/ 964233 w 6827490"/>
                <a:gd name="connsiteY10" fmla="*/ 206017 h 1457967"/>
                <a:gd name="connsiteX11" fmla="*/ 4306706 w 6827490"/>
                <a:gd name="connsiteY11" fmla="*/ 508072 h 1457967"/>
                <a:gd name="connsiteX12" fmla="*/ 5730672 w 6827490"/>
                <a:gd name="connsiteY12" fmla="*/ 1148696 h 1457967"/>
                <a:gd name="connsiteX13" fmla="*/ 6797404 w 6827490"/>
                <a:gd name="connsiteY13" fmla="*/ 1220131 h 1457967"/>
                <a:gd name="connsiteX0" fmla="*/ 6797404 w 6827490"/>
                <a:gd name="connsiteY0" fmla="*/ 1220131 h 1457967"/>
                <a:gd name="connsiteX1" fmla="*/ 6827490 w 6827490"/>
                <a:gd name="connsiteY1" fmla="*/ 1453972 h 1457967"/>
                <a:gd name="connsiteX2" fmla="*/ 5502567 w 6827490"/>
                <a:gd name="connsiteY2" fmla="*/ 1374442 h 1457967"/>
                <a:gd name="connsiteX3" fmla="*/ 4626774 w 6827490"/>
                <a:gd name="connsiteY3" fmla="*/ 969863 h 1457967"/>
                <a:gd name="connsiteX4" fmla="*/ 3548652 w 6827490"/>
                <a:gd name="connsiteY4" fmla="*/ 782088 h 1457967"/>
                <a:gd name="connsiteX5" fmla="*/ 1863715 w 6827490"/>
                <a:gd name="connsiteY5" fmla="*/ 531123 h 1457967"/>
                <a:gd name="connsiteX6" fmla="*/ 673835 w 6827490"/>
                <a:gd name="connsiteY6" fmla="*/ 478917 h 1457967"/>
                <a:gd name="connsiteX7" fmla="*/ 312842 w 6827490"/>
                <a:gd name="connsiteY7" fmla="*/ 407243 h 1457967"/>
                <a:gd name="connsiteX8" fmla="*/ 3625 w 6827490"/>
                <a:gd name="connsiteY8" fmla="*/ 296483 h 1457967"/>
                <a:gd name="connsiteX9" fmla="*/ 423277 w 6827490"/>
                <a:gd name="connsiteY9" fmla="*/ 4479 h 1457967"/>
                <a:gd name="connsiteX10" fmla="*/ 577885 w 6827490"/>
                <a:gd name="connsiteY10" fmla="*/ 125308 h 1457967"/>
                <a:gd name="connsiteX11" fmla="*/ 964233 w 6827490"/>
                <a:gd name="connsiteY11" fmla="*/ 206017 h 1457967"/>
                <a:gd name="connsiteX12" fmla="*/ 4306706 w 6827490"/>
                <a:gd name="connsiteY12" fmla="*/ 508072 h 1457967"/>
                <a:gd name="connsiteX13" fmla="*/ 5730672 w 6827490"/>
                <a:gd name="connsiteY13" fmla="*/ 1148696 h 1457967"/>
                <a:gd name="connsiteX14" fmla="*/ 6797404 w 6827490"/>
                <a:gd name="connsiteY14" fmla="*/ 1220131 h 1457967"/>
                <a:gd name="connsiteX0" fmla="*/ 6797404 w 6827490"/>
                <a:gd name="connsiteY0" fmla="*/ 1220131 h 1457967"/>
                <a:gd name="connsiteX1" fmla="*/ 6827490 w 6827490"/>
                <a:gd name="connsiteY1" fmla="*/ 1453972 h 1457967"/>
                <a:gd name="connsiteX2" fmla="*/ 5502567 w 6827490"/>
                <a:gd name="connsiteY2" fmla="*/ 1374442 h 1457967"/>
                <a:gd name="connsiteX3" fmla="*/ 4626774 w 6827490"/>
                <a:gd name="connsiteY3" fmla="*/ 969863 h 1457967"/>
                <a:gd name="connsiteX4" fmla="*/ 3548652 w 6827490"/>
                <a:gd name="connsiteY4" fmla="*/ 782088 h 1457967"/>
                <a:gd name="connsiteX5" fmla="*/ 1863715 w 6827490"/>
                <a:gd name="connsiteY5" fmla="*/ 531123 h 1457967"/>
                <a:gd name="connsiteX6" fmla="*/ 673835 w 6827490"/>
                <a:gd name="connsiteY6" fmla="*/ 478917 h 1457967"/>
                <a:gd name="connsiteX7" fmla="*/ 180321 w 6827490"/>
                <a:gd name="connsiteY7" fmla="*/ 618694 h 1457967"/>
                <a:gd name="connsiteX8" fmla="*/ 3625 w 6827490"/>
                <a:gd name="connsiteY8" fmla="*/ 296483 h 1457967"/>
                <a:gd name="connsiteX9" fmla="*/ 423277 w 6827490"/>
                <a:gd name="connsiteY9" fmla="*/ 4479 h 1457967"/>
                <a:gd name="connsiteX10" fmla="*/ 577885 w 6827490"/>
                <a:gd name="connsiteY10" fmla="*/ 125308 h 1457967"/>
                <a:gd name="connsiteX11" fmla="*/ 964233 w 6827490"/>
                <a:gd name="connsiteY11" fmla="*/ 206017 h 1457967"/>
                <a:gd name="connsiteX12" fmla="*/ 4306706 w 6827490"/>
                <a:gd name="connsiteY12" fmla="*/ 508072 h 1457967"/>
                <a:gd name="connsiteX13" fmla="*/ 5730672 w 6827490"/>
                <a:gd name="connsiteY13" fmla="*/ 1148696 h 1457967"/>
                <a:gd name="connsiteX14" fmla="*/ 6797404 w 6827490"/>
                <a:gd name="connsiteY14" fmla="*/ 1220131 h 1457967"/>
                <a:gd name="connsiteX0" fmla="*/ 6797404 w 6827490"/>
                <a:gd name="connsiteY0" fmla="*/ 1220131 h 1457967"/>
                <a:gd name="connsiteX1" fmla="*/ 6827490 w 6827490"/>
                <a:gd name="connsiteY1" fmla="*/ 1453972 h 1457967"/>
                <a:gd name="connsiteX2" fmla="*/ 5502567 w 6827490"/>
                <a:gd name="connsiteY2" fmla="*/ 1374442 h 1457967"/>
                <a:gd name="connsiteX3" fmla="*/ 4626774 w 6827490"/>
                <a:gd name="connsiteY3" fmla="*/ 969863 h 1457967"/>
                <a:gd name="connsiteX4" fmla="*/ 3548652 w 6827490"/>
                <a:gd name="connsiteY4" fmla="*/ 782088 h 1457967"/>
                <a:gd name="connsiteX5" fmla="*/ 1863715 w 6827490"/>
                <a:gd name="connsiteY5" fmla="*/ 531123 h 1457967"/>
                <a:gd name="connsiteX6" fmla="*/ 673835 w 6827490"/>
                <a:gd name="connsiteY6" fmla="*/ 478917 h 1457967"/>
                <a:gd name="connsiteX7" fmla="*/ 445364 w 6827490"/>
                <a:gd name="connsiteY7" fmla="*/ 497864 h 1457967"/>
                <a:gd name="connsiteX8" fmla="*/ 180321 w 6827490"/>
                <a:gd name="connsiteY8" fmla="*/ 618694 h 1457967"/>
                <a:gd name="connsiteX9" fmla="*/ 3625 w 6827490"/>
                <a:gd name="connsiteY9" fmla="*/ 296483 h 1457967"/>
                <a:gd name="connsiteX10" fmla="*/ 423277 w 6827490"/>
                <a:gd name="connsiteY10" fmla="*/ 4479 h 1457967"/>
                <a:gd name="connsiteX11" fmla="*/ 577885 w 6827490"/>
                <a:gd name="connsiteY11" fmla="*/ 125308 h 1457967"/>
                <a:gd name="connsiteX12" fmla="*/ 964233 w 6827490"/>
                <a:gd name="connsiteY12" fmla="*/ 206017 h 1457967"/>
                <a:gd name="connsiteX13" fmla="*/ 4306706 w 6827490"/>
                <a:gd name="connsiteY13" fmla="*/ 508072 h 1457967"/>
                <a:gd name="connsiteX14" fmla="*/ 5730672 w 6827490"/>
                <a:gd name="connsiteY14" fmla="*/ 1148696 h 1457967"/>
                <a:gd name="connsiteX15" fmla="*/ 6797404 w 6827490"/>
                <a:gd name="connsiteY15" fmla="*/ 1220131 h 1457967"/>
                <a:gd name="connsiteX0" fmla="*/ 6797404 w 6827490"/>
                <a:gd name="connsiteY0" fmla="*/ 1220131 h 1457967"/>
                <a:gd name="connsiteX1" fmla="*/ 6827490 w 6827490"/>
                <a:gd name="connsiteY1" fmla="*/ 1453972 h 1457967"/>
                <a:gd name="connsiteX2" fmla="*/ 5502567 w 6827490"/>
                <a:gd name="connsiteY2" fmla="*/ 1374442 h 1457967"/>
                <a:gd name="connsiteX3" fmla="*/ 4626774 w 6827490"/>
                <a:gd name="connsiteY3" fmla="*/ 969863 h 1457967"/>
                <a:gd name="connsiteX4" fmla="*/ 3548652 w 6827490"/>
                <a:gd name="connsiteY4" fmla="*/ 782088 h 1457967"/>
                <a:gd name="connsiteX5" fmla="*/ 1863715 w 6827490"/>
                <a:gd name="connsiteY5" fmla="*/ 531123 h 1457967"/>
                <a:gd name="connsiteX6" fmla="*/ 673835 w 6827490"/>
                <a:gd name="connsiteY6" fmla="*/ 478917 h 1457967"/>
                <a:gd name="connsiteX7" fmla="*/ 445364 w 6827490"/>
                <a:gd name="connsiteY7" fmla="*/ 497864 h 1457967"/>
                <a:gd name="connsiteX8" fmla="*/ 180321 w 6827490"/>
                <a:gd name="connsiteY8" fmla="*/ 618694 h 1457967"/>
                <a:gd name="connsiteX9" fmla="*/ 3625 w 6827490"/>
                <a:gd name="connsiteY9" fmla="*/ 296483 h 1457967"/>
                <a:gd name="connsiteX10" fmla="*/ 423277 w 6827490"/>
                <a:gd name="connsiteY10" fmla="*/ 4479 h 1457967"/>
                <a:gd name="connsiteX11" fmla="*/ 577885 w 6827490"/>
                <a:gd name="connsiteY11" fmla="*/ 125308 h 1457967"/>
                <a:gd name="connsiteX12" fmla="*/ 964233 w 6827490"/>
                <a:gd name="connsiteY12" fmla="*/ 206017 h 1457967"/>
                <a:gd name="connsiteX13" fmla="*/ 4306706 w 6827490"/>
                <a:gd name="connsiteY13" fmla="*/ 508072 h 1457967"/>
                <a:gd name="connsiteX14" fmla="*/ 5730672 w 6827490"/>
                <a:gd name="connsiteY14" fmla="*/ 1148696 h 1457967"/>
                <a:gd name="connsiteX15" fmla="*/ 6797404 w 6827490"/>
                <a:gd name="connsiteY15" fmla="*/ 1220131 h 1457967"/>
                <a:gd name="connsiteX0" fmla="*/ 6797404 w 6827490"/>
                <a:gd name="connsiteY0" fmla="*/ 1220131 h 1457967"/>
                <a:gd name="connsiteX1" fmla="*/ 6827490 w 6827490"/>
                <a:gd name="connsiteY1" fmla="*/ 1453972 h 1457967"/>
                <a:gd name="connsiteX2" fmla="*/ 5502567 w 6827490"/>
                <a:gd name="connsiteY2" fmla="*/ 1374442 h 1457967"/>
                <a:gd name="connsiteX3" fmla="*/ 4626774 w 6827490"/>
                <a:gd name="connsiteY3" fmla="*/ 969863 h 1457967"/>
                <a:gd name="connsiteX4" fmla="*/ 3548652 w 6827490"/>
                <a:gd name="connsiteY4" fmla="*/ 782088 h 1457967"/>
                <a:gd name="connsiteX5" fmla="*/ 1863715 w 6827490"/>
                <a:gd name="connsiteY5" fmla="*/ 531123 h 1457967"/>
                <a:gd name="connsiteX6" fmla="*/ 673835 w 6827490"/>
                <a:gd name="connsiteY6" fmla="*/ 478917 h 1457967"/>
                <a:gd name="connsiteX7" fmla="*/ 445364 w 6827490"/>
                <a:gd name="connsiteY7" fmla="*/ 497864 h 1457967"/>
                <a:gd name="connsiteX8" fmla="*/ 180321 w 6827490"/>
                <a:gd name="connsiteY8" fmla="*/ 618694 h 1457967"/>
                <a:gd name="connsiteX9" fmla="*/ 3625 w 6827490"/>
                <a:gd name="connsiteY9" fmla="*/ 296483 h 1457967"/>
                <a:gd name="connsiteX10" fmla="*/ 423277 w 6827490"/>
                <a:gd name="connsiteY10" fmla="*/ 4479 h 1457967"/>
                <a:gd name="connsiteX11" fmla="*/ 577885 w 6827490"/>
                <a:gd name="connsiteY11" fmla="*/ 125308 h 1457967"/>
                <a:gd name="connsiteX12" fmla="*/ 964233 w 6827490"/>
                <a:gd name="connsiteY12" fmla="*/ 206017 h 1457967"/>
                <a:gd name="connsiteX13" fmla="*/ 4306706 w 6827490"/>
                <a:gd name="connsiteY13" fmla="*/ 508072 h 1457967"/>
                <a:gd name="connsiteX14" fmla="*/ 5730672 w 6827490"/>
                <a:gd name="connsiteY14" fmla="*/ 1148696 h 1457967"/>
                <a:gd name="connsiteX15" fmla="*/ 6797404 w 6827490"/>
                <a:gd name="connsiteY15" fmla="*/ 1220131 h 1457967"/>
                <a:gd name="connsiteX0" fmla="*/ 6797404 w 6827490"/>
                <a:gd name="connsiteY0" fmla="*/ 1220131 h 1457967"/>
                <a:gd name="connsiteX1" fmla="*/ 6827490 w 6827490"/>
                <a:gd name="connsiteY1" fmla="*/ 1453972 h 1457967"/>
                <a:gd name="connsiteX2" fmla="*/ 5502567 w 6827490"/>
                <a:gd name="connsiteY2" fmla="*/ 1374442 h 1457967"/>
                <a:gd name="connsiteX3" fmla="*/ 4626774 w 6827490"/>
                <a:gd name="connsiteY3" fmla="*/ 969863 h 1457967"/>
                <a:gd name="connsiteX4" fmla="*/ 3548652 w 6827490"/>
                <a:gd name="connsiteY4" fmla="*/ 782088 h 1457967"/>
                <a:gd name="connsiteX5" fmla="*/ 1863715 w 6827490"/>
                <a:gd name="connsiteY5" fmla="*/ 531123 h 1457967"/>
                <a:gd name="connsiteX6" fmla="*/ 673835 w 6827490"/>
                <a:gd name="connsiteY6" fmla="*/ 478917 h 1457967"/>
                <a:gd name="connsiteX7" fmla="*/ 445364 w 6827490"/>
                <a:gd name="connsiteY7" fmla="*/ 427380 h 1457967"/>
                <a:gd name="connsiteX8" fmla="*/ 180321 w 6827490"/>
                <a:gd name="connsiteY8" fmla="*/ 618694 h 1457967"/>
                <a:gd name="connsiteX9" fmla="*/ 3625 w 6827490"/>
                <a:gd name="connsiteY9" fmla="*/ 296483 h 1457967"/>
                <a:gd name="connsiteX10" fmla="*/ 423277 w 6827490"/>
                <a:gd name="connsiteY10" fmla="*/ 4479 h 1457967"/>
                <a:gd name="connsiteX11" fmla="*/ 577885 w 6827490"/>
                <a:gd name="connsiteY11" fmla="*/ 125308 h 1457967"/>
                <a:gd name="connsiteX12" fmla="*/ 964233 w 6827490"/>
                <a:gd name="connsiteY12" fmla="*/ 206017 h 1457967"/>
                <a:gd name="connsiteX13" fmla="*/ 4306706 w 6827490"/>
                <a:gd name="connsiteY13" fmla="*/ 508072 h 1457967"/>
                <a:gd name="connsiteX14" fmla="*/ 5730672 w 6827490"/>
                <a:gd name="connsiteY14" fmla="*/ 1148696 h 1457967"/>
                <a:gd name="connsiteX15" fmla="*/ 6797404 w 6827490"/>
                <a:gd name="connsiteY15" fmla="*/ 1220131 h 1457967"/>
                <a:gd name="connsiteX0" fmla="*/ 6797404 w 6827490"/>
                <a:gd name="connsiteY0" fmla="*/ 1220131 h 1457967"/>
                <a:gd name="connsiteX1" fmla="*/ 6827490 w 6827490"/>
                <a:gd name="connsiteY1" fmla="*/ 1453972 h 1457967"/>
                <a:gd name="connsiteX2" fmla="*/ 5502567 w 6827490"/>
                <a:gd name="connsiteY2" fmla="*/ 1374442 h 1457967"/>
                <a:gd name="connsiteX3" fmla="*/ 4626774 w 6827490"/>
                <a:gd name="connsiteY3" fmla="*/ 969863 h 1457967"/>
                <a:gd name="connsiteX4" fmla="*/ 3548652 w 6827490"/>
                <a:gd name="connsiteY4" fmla="*/ 782088 h 1457967"/>
                <a:gd name="connsiteX5" fmla="*/ 1863715 w 6827490"/>
                <a:gd name="connsiteY5" fmla="*/ 531123 h 1457967"/>
                <a:gd name="connsiteX6" fmla="*/ 1005139 w 6827490"/>
                <a:gd name="connsiteY6" fmla="*/ 438641 h 1457967"/>
                <a:gd name="connsiteX7" fmla="*/ 445364 w 6827490"/>
                <a:gd name="connsiteY7" fmla="*/ 427380 h 1457967"/>
                <a:gd name="connsiteX8" fmla="*/ 180321 w 6827490"/>
                <a:gd name="connsiteY8" fmla="*/ 618694 h 1457967"/>
                <a:gd name="connsiteX9" fmla="*/ 3625 w 6827490"/>
                <a:gd name="connsiteY9" fmla="*/ 296483 h 1457967"/>
                <a:gd name="connsiteX10" fmla="*/ 423277 w 6827490"/>
                <a:gd name="connsiteY10" fmla="*/ 4479 h 1457967"/>
                <a:gd name="connsiteX11" fmla="*/ 577885 w 6827490"/>
                <a:gd name="connsiteY11" fmla="*/ 125308 h 1457967"/>
                <a:gd name="connsiteX12" fmla="*/ 964233 w 6827490"/>
                <a:gd name="connsiteY12" fmla="*/ 206017 h 1457967"/>
                <a:gd name="connsiteX13" fmla="*/ 4306706 w 6827490"/>
                <a:gd name="connsiteY13" fmla="*/ 508072 h 1457967"/>
                <a:gd name="connsiteX14" fmla="*/ 5730672 w 6827490"/>
                <a:gd name="connsiteY14" fmla="*/ 1148696 h 1457967"/>
                <a:gd name="connsiteX15" fmla="*/ 6797404 w 6827490"/>
                <a:gd name="connsiteY15" fmla="*/ 1220131 h 1457967"/>
                <a:gd name="connsiteX0" fmla="*/ 6797404 w 6827490"/>
                <a:gd name="connsiteY0" fmla="*/ 1220131 h 1457967"/>
                <a:gd name="connsiteX1" fmla="*/ 6827490 w 6827490"/>
                <a:gd name="connsiteY1" fmla="*/ 1453972 h 1457967"/>
                <a:gd name="connsiteX2" fmla="*/ 5502567 w 6827490"/>
                <a:gd name="connsiteY2" fmla="*/ 1374442 h 1457967"/>
                <a:gd name="connsiteX3" fmla="*/ 4626774 w 6827490"/>
                <a:gd name="connsiteY3" fmla="*/ 969863 h 1457967"/>
                <a:gd name="connsiteX4" fmla="*/ 3548652 w 6827490"/>
                <a:gd name="connsiteY4" fmla="*/ 782088 h 1457967"/>
                <a:gd name="connsiteX5" fmla="*/ 1863715 w 6827490"/>
                <a:gd name="connsiteY5" fmla="*/ 531123 h 1457967"/>
                <a:gd name="connsiteX6" fmla="*/ 1005139 w 6827490"/>
                <a:gd name="connsiteY6" fmla="*/ 438641 h 1457967"/>
                <a:gd name="connsiteX7" fmla="*/ 445364 w 6827490"/>
                <a:gd name="connsiteY7" fmla="*/ 427380 h 1457967"/>
                <a:gd name="connsiteX8" fmla="*/ 180321 w 6827490"/>
                <a:gd name="connsiteY8" fmla="*/ 618694 h 1457967"/>
                <a:gd name="connsiteX9" fmla="*/ 3625 w 6827490"/>
                <a:gd name="connsiteY9" fmla="*/ 296483 h 1457967"/>
                <a:gd name="connsiteX10" fmla="*/ 423277 w 6827490"/>
                <a:gd name="connsiteY10" fmla="*/ 4479 h 1457967"/>
                <a:gd name="connsiteX11" fmla="*/ 577885 w 6827490"/>
                <a:gd name="connsiteY11" fmla="*/ 125308 h 1457967"/>
                <a:gd name="connsiteX12" fmla="*/ 964233 w 6827490"/>
                <a:gd name="connsiteY12" fmla="*/ 206017 h 1457967"/>
                <a:gd name="connsiteX13" fmla="*/ 4306706 w 6827490"/>
                <a:gd name="connsiteY13" fmla="*/ 508072 h 1457967"/>
                <a:gd name="connsiteX14" fmla="*/ 5730672 w 6827490"/>
                <a:gd name="connsiteY14" fmla="*/ 1148696 h 1457967"/>
                <a:gd name="connsiteX15" fmla="*/ 6797404 w 6827490"/>
                <a:gd name="connsiteY15" fmla="*/ 1220131 h 1457967"/>
                <a:gd name="connsiteX0" fmla="*/ 6795653 w 6825739"/>
                <a:gd name="connsiteY0" fmla="*/ 1220131 h 1457967"/>
                <a:gd name="connsiteX1" fmla="*/ 6825739 w 6825739"/>
                <a:gd name="connsiteY1" fmla="*/ 1453972 h 1457967"/>
                <a:gd name="connsiteX2" fmla="*/ 5500816 w 6825739"/>
                <a:gd name="connsiteY2" fmla="*/ 1374442 h 1457967"/>
                <a:gd name="connsiteX3" fmla="*/ 4625023 w 6825739"/>
                <a:gd name="connsiteY3" fmla="*/ 969863 h 1457967"/>
                <a:gd name="connsiteX4" fmla="*/ 3546901 w 6825739"/>
                <a:gd name="connsiteY4" fmla="*/ 782088 h 1457967"/>
                <a:gd name="connsiteX5" fmla="*/ 1861964 w 6825739"/>
                <a:gd name="connsiteY5" fmla="*/ 531123 h 1457967"/>
                <a:gd name="connsiteX6" fmla="*/ 1003388 w 6825739"/>
                <a:gd name="connsiteY6" fmla="*/ 438641 h 1457967"/>
                <a:gd name="connsiteX7" fmla="*/ 443613 w 6825739"/>
                <a:gd name="connsiteY7" fmla="*/ 427380 h 1457967"/>
                <a:gd name="connsiteX8" fmla="*/ 178570 w 6825739"/>
                <a:gd name="connsiteY8" fmla="*/ 618694 h 1457967"/>
                <a:gd name="connsiteX9" fmla="*/ 1874 w 6825739"/>
                <a:gd name="connsiteY9" fmla="*/ 296483 h 1457967"/>
                <a:gd name="connsiteX10" fmla="*/ 421526 w 6825739"/>
                <a:gd name="connsiteY10" fmla="*/ 4479 h 1457967"/>
                <a:gd name="connsiteX11" fmla="*/ 576134 w 6825739"/>
                <a:gd name="connsiteY11" fmla="*/ 125308 h 1457967"/>
                <a:gd name="connsiteX12" fmla="*/ 962482 w 6825739"/>
                <a:gd name="connsiteY12" fmla="*/ 206017 h 1457967"/>
                <a:gd name="connsiteX13" fmla="*/ 4304955 w 6825739"/>
                <a:gd name="connsiteY13" fmla="*/ 508072 h 1457967"/>
                <a:gd name="connsiteX14" fmla="*/ 5728921 w 6825739"/>
                <a:gd name="connsiteY14" fmla="*/ 1148696 h 1457967"/>
                <a:gd name="connsiteX15" fmla="*/ 6795653 w 6825739"/>
                <a:gd name="connsiteY15" fmla="*/ 1220131 h 1457967"/>
                <a:gd name="connsiteX0" fmla="*/ 6793779 w 6823865"/>
                <a:gd name="connsiteY0" fmla="*/ 1220131 h 1457967"/>
                <a:gd name="connsiteX1" fmla="*/ 6823865 w 6823865"/>
                <a:gd name="connsiteY1" fmla="*/ 1453972 h 1457967"/>
                <a:gd name="connsiteX2" fmla="*/ 5498942 w 6823865"/>
                <a:gd name="connsiteY2" fmla="*/ 1374442 h 1457967"/>
                <a:gd name="connsiteX3" fmla="*/ 4623149 w 6823865"/>
                <a:gd name="connsiteY3" fmla="*/ 969863 h 1457967"/>
                <a:gd name="connsiteX4" fmla="*/ 3545027 w 6823865"/>
                <a:gd name="connsiteY4" fmla="*/ 782088 h 1457967"/>
                <a:gd name="connsiteX5" fmla="*/ 1860090 w 6823865"/>
                <a:gd name="connsiteY5" fmla="*/ 531123 h 1457967"/>
                <a:gd name="connsiteX6" fmla="*/ 1001514 w 6823865"/>
                <a:gd name="connsiteY6" fmla="*/ 438641 h 1457967"/>
                <a:gd name="connsiteX7" fmla="*/ 441739 w 6823865"/>
                <a:gd name="connsiteY7" fmla="*/ 427380 h 1457967"/>
                <a:gd name="connsiteX8" fmla="*/ 176696 w 6823865"/>
                <a:gd name="connsiteY8" fmla="*/ 618694 h 1457967"/>
                <a:gd name="connsiteX9" fmla="*/ 0 w 6823865"/>
                <a:gd name="connsiteY9" fmla="*/ 296483 h 1457967"/>
                <a:gd name="connsiteX10" fmla="*/ 419652 w 6823865"/>
                <a:gd name="connsiteY10" fmla="*/ 4479 h 1457967"/>
                <a:gd name="connsiteX11" fmla="*/ 574260 w 6823865"/>
                <a:gd name="connsiteY11" fmla="*/ 125308 h 1457967"/>
                <a:gd name="connsiteX12" fmla="*/ 960608 w 6823865"/>
                <a:gd name="connsiteY12" fmla="*/ 206017 h 1457967"/>
                <a:gd name="connsiteX13" fmla="*/ 4303081 w 6823865"/>
                <a:gd name="connsiteY13" fmla="*/ 508072 h 1457967"/>
                <a:gd name="connsiteX14" fmla="*/ 5727047 w 6823865"/>
                <a:gd name="connsiteY14" fmla="*/ 1148696 h 1457967"/>
                <a:gd name="connsiteX15" fmla="*/ 6793779 w 6823865"/>
                <a:gd name="connsiteY15" fmla="*/ 1220131 h 1457967"/>
                <a:gd name="connsiteX0" fmla="*/ 6793779 w 6823865"/>
                <a:gd name="connsiteY0" fmla="*/ 1220131 h 1457967"/>
                <a:gd name="connsiteX1" fmla="*/ 6823865 w 6823865"/>
                <a:gd name="connsiteY1" fmla="*/ 1453972 h 1457967"/>
                <a:gd name="connsiteX2" fmla="*/ 5498942 w 6823865"/>
                <a:gd name="connsiteY2" fmla="*/ 1374442 h 1457967"/>
                <a:gd name="connsiteX3" fmla="*/ 4623149 w 6823865"/>
                <a:gd name="connsiteY3" fmla="*/ 969863 h 1457967"/>
                <a:gd name="connsiteX4" fmla="*/ 3545027 w 6823865"/>
                <a:gd name="connsiteY4" fmla="*/ 782088 h 1457967"/>
                <a:gd name="connsiteX5" fmla="*/ 1860090 w 6823865"/>
                <a:gd name="connsiteY5" fmla="*/ 531123 h 1457967"/>
                <a:gd name="connsiteX6" fmla="*/ 1001514 w 6823865"/>
                <a:gd name="connsiteY6" fmla="*/ 438641 h 1457967"/>
                <a:gd name="connsiteX7" fmla="*/ 441739 w 6823865"/>
                <a:gd name="connsiteY7" fmla="*/ 427380 h 1457967"/>
                <a:gd name="connsiteX8" fmla="*/ 176696 w 6823865"/>
                <a:gd name="connsiteY8" fmla="*/ 618694 h 1457967"/>
                <a:gd name="connsiteX9" fmla="*/ 0 w 6823865"/>
                <a:gd name="connsiteY9" fmla="*/ 296483 h 1457967"/>
                <a:gd name="connsiteX10" fmla="*/ 419652 w 6823865"/>
                <a:gd name="connsiteY10" fmla="*/ 4479 h 1457967"/>
                <a:gd name="connsiteX11" fmla="*/ 574260 w 6823865"/>
                <a:gd name="connsiteY11" fmla="*/ 125308 h 1457967"/>
                <a:gd name="connsiteX12" fmla="*/ 960608 w 6823865"/>
                <a:gd name="connsiteY12" fmla="*/ 206017 h 1457967"/>
                <a:gd name="connsiteX13" fmla="*/ 4303081 w 6823865"/>
                <a:gd name="connsiteY13" fmla="*/ 508072 h 1457967"/>
                <a:gd name="connsiteX14" fmla="*/ 5727047 w 6823865"/>
                <a:gd name="connsiteY14" fmla="*/ 1148696 h 1457967"/>
                <a:gd name="connsiteX15" fmla="*/ 6793779 w 6823865"/>
                <a:gd name="connsiteY15" fmla="*/ 1220131 h 1457967"/>
                <a:gd name="connsiteX0" fmla="*/ 6793779 w 6823865"/>
                <a:gd name="connsiteY0" fmla="*/ 1220131 h 1457967"/>
                <a:gd name="connsiteX1" fmla="*/ 6823865 w 6823865"/>
                <a:gd name="connsiteY1" fmla="*/ 1453972 h 1457967"/>
                <a:gd name="connsiteX2" fmla="*/ 5498942 w 6823865"/>
                <a:gd name="connsiteY2" fmla="*/ 1374442 h 1457967"/>
                <a:gd name="connsiteX3" fmla="*/ 4623149 w 6823865"/>
                <a:gd name="connsiteY3" fmla="*/ 969863 h 1457967"/>
                <a:gd name="connsiteX4" fmla="*/ 3545027 w 6823865"/>
                <a:gd name="connsiteY4" fmla="*/ 782088 h 1457967"/>
                <a:gd name="connsiteX5" fmla="*/ 1860090 w 6823865"/>
                <a:gd name="connsiteY5" fmla="*/ 531123 h 1457967"/>
                <a:gd name="connsiteX6" fmla="*/ 1001514 w 6823865"/>
                <a:gd name="connsiteY6" fmla="*/ 438641 h 1457967"/>
                <a:gd name="connsiteX7" fmla="*/ 441739 w 6823865"/>
                <a:gd name="connsiteY7" fmla="*/ 427380 h 1457967"/>
                <a:gd name="connsiteX8" fmla="*/ 176696 w 6823865"/>
                <a:gd name="connsiteY8" fmla="*/ 618694 h 1457967"/>
                <a:gd name="connsiteX9" fmla="*/ 0 w 6823865"/>
                <a:gd name="connsiteY9" fmla="*/ 296483 h 1457967"/>
                <a:gd name="connsiteX10" fmla="*/ 419652 w 6823865"/>
                <a:gd name="connsiteY10" fmla="*/ 4479 h 1457967"/>
                <a:gd name="connsiteX11" fmla="*/ 574260 w 6823865"/>
                <a:gd name="connsiteY11" fmla="*/ 125308 h 1457967"/>
                <a:gd name="connsiteX12" fmla="*/ 960608 w 6823865"/>
                <a:gd name="connsiteY12" fmla="*/ 206017 h 1457967"/>
                <a:gd name="connsiteX13" fmla="*/ 4303081 w 6823865"/>
                <a:gd name="connsiteY13" fmla="*/ 508072 h 1457967"/>
                <a:gd name="connsiteX14" fmla="*/ 5727047 w 6823865"/>
                <a:gd name="connsiteY14" fmla="*/ 1148696 h 1457967"/>
                <a:gd name="connsiteX15" fmla="*/ 6793779 w 6823865"/>
                <a:gd name="connsiteY15" fmla="*/ 1220131 h 1457967"/>
                <a:gd name="connsiteX0" fmla="*/ 6793779 w 6823865"/>
                <a:gd name="connsiteY0" fmla="*/ 1229895 h 1467731"/>
                <a:gd name="connsiteX1" fmla="*/ 6823865 w 6823865"/>
                <a:gd name="connsiteY1" fmla="*/ 1463736 h 1467731"/>
                <a:gd name="connsiteX2" fmla="*/ 5498942 w 6823865"/>
                <a:gd name="connsiteY2" fmla="*/ 1384206 h 1467731"/>
                <a:gd name="connsiteX3" fmla="*/ 4623149 w 6823865"/>
                <a:gd name="connsiteY3" fmla="*/ 979627 h 1467731"/>
                <a:gd name="connsiteX4" fmla="*/ 3545027 w 6823865"/>
                <a:gd name="connsiteY4" fmla="*/ 791852 h 1467731"/>
                <a:gd name="connsiteX5" fmla="*/ 1860090 w 6823865"/>
                <a:gd name="connsiteY5" fmla="*/ 540887 h 1467731"/>
                <a:gd name="connsiteX6" fmla="*/ 1001514 w 6823865"/>
                <a:gd name="connsiteY6" fmla="*/ 448405 h 1467731"/>
                <a:gd name="connsiteX7" fmla="*/ 441739 w 6823865"/>
                <a:gd name="connsiteY7" fmla="*/ 437144 h 1467731"/>
                <a:gd name="connsiteX8" fmla="*/ 176696 w 6823865"/>
                <a:gd name="connsiteY8" fmla="*/ 628458 h 1467731"/>
                <a:gd name="connsiteX9" fmla="*/ 0 w 6823865"/>
                <a:gd name="connsiteY9" fmla="*/ 306247 h 1467731"/>
                <a:gd name="connsiteX10" fmla="*/ 331304 w 6823865"/>
                <a:gd name="connsiteY10" fmla="*/ 4174 h 1467731"/>
                <a:gd name="connsiteX11" fmla="*/ 574260 w 6823865"/>
                <a:gd name="connsiteY11" fmla="*/ 135072 h 1467731"/>
                <a:gd name="connsiteX12" fmla="*/ 960608 w 6823865"/>
                <a:gd name="connsiteY12" fmla="*/ 215781 h 1467731"/>
                <a:gd name="connsiteX13" fmla="*/ 4303081 w 6823865"/>
                <a:gd name="connsiteY13" fmla="*/ 517836 h 1467731"/>
                <a:gd name="connsiteX14" fmla="*/ 5727047 w 6823865"/>
                <a:gd name="connsiteY14" fmla="*/ 1158460 h 1467731"/>
                <a:gd name="connsiteX15" fmla="*/ 6793779 w 6823865"/>
                <a:gd name="connsiteY15" fmla="*/ 1229895 h 1467731"/>
                <a:gd name="connsiteX0" fmla="*/ 6793779 w 6823865"/>
                <a:gd name="connsiteY0" fmla="*/ 1229895 h 1467731"/>
                <a:gd name="connsiteX1" fmla="*/ 6823865 w 6823865"/>
                <a:gd name="connsiteY1" fmla="*/ 1463736 h 1467731"/>
                <a:gd name="connsiteX2" fmla="*/ 5498942 w 6823865"/>
                <a:gd name="connsiteY2" fmla="*/ 1384206 h 1467731"/>
                <a:gd name="connsiteX3" fmla="*/ 4623149 w 6823865"/>
                <a:gd name="connsiteY3" fmla="*/ 979627 h 1467731"/>
                <a:gd name="connsiteX4" fmla="*/ 3545027 w 6823865"/>
                <a:gd name="connsiteY4" fmla="*/ 791852 h 1467731"/>
                <a:gd name="connsiteX5" fmla="*/ 1860090 w 6823865"/>
                <a:gd name="connsiteY5" fmla="*/ 540887 h 1467731"/>
                <a:gd name="connsiteX6" fmla="*/ 1001514 w 6823865"/>
                <a:gd name="connsiteY6" fmla="*/ 448405 h 1467731"/>
                <a:gd name="connsiteX7" fmla="*/ 441739 w 6823865"/>
                <a:gd name="connsiteY7" fmla="*/ 437144 h 1467731"/>
                <a:gd name="connsiteX8" fmla="*/ 176696 w 6823865"/>
                <a:gd name="connsiteY8" fmla="*/ 628458 h 1467731"/>
                <a:gd name="connsiteX9" fmla="*/ 0 w 6823865"/>
                <a:gd name="connsiteY9" fmla="*/ 306247 h 1467731"/>
                <a:gd name="connsiteX10" fmla="*/ 331304 w 6823865"/>
                <a:gd name="connsiteY10" fmla="*/ 4174 h 1467731"/>
                <a:gd name="connsiteX11" fmla="*/ 574260 w 6823865"/>
                <a:gd name="connsiteY11" fmla="*/ 135072 h 1467731"/>
                <a:gd name="connsiteX12" fmla="*/ 960608 w 6823865"/>
                <a:gd name="connsiteY12" fmla="*/ 215781 h 1467731"/>
                <a:gd name="connsiteX13" fmla="*/ 4303081 w 6823865"/>
                <a:gd name="connsiteY13" fmla="*/ 517836 h 1467731"/>
                <a:gd name="connsiteX14" fmla="*/ 5727047 w 6823865"/>
                <a:gd name="connsiteY14" fmla="*/ 1158460 h 1467731"/>
                <a:gd name="connsiteX15" fmla="*/ 6793779 w 6823865"/>
                <a:gd name="connsiteY15" fmla="*/ 1229895 h 1467731"/>
                <a:gd name="connsiteX0" fmla="*/ 6793779 w 6823865"/>
                <a:gd name="connsiteY0" fmla="*/ 1229895 h 1467731"/>
                <a:gd name="connsiteX1" fmla="*/ 6823865 w 6823865"/>
                <a:gd name="connsiteY1" fmla="*/ 1463736 h 1467731"/>
                <a:gd name="connsiteX2" fmla="*/ 5498942 w 6823865"/>
                <a:gd name="connsiteY2" fmla="*/ 1384206 h 1467731"/>
                <a:gd name="connsiteX3" fmla="*/ 4623149 w 6823865"/>
                <a:gd name="connsiteY3" fmla="*/ 979627 h 1467731"/>
                <a:gd name="connsiteX4" fmla="*/ 3545027 w 6823865"/>
                <a:gd name="connsiteY4" fmla="*/ 791852 h 1467731"/>
                <a:gd name="connsiteX5" fmla="*/ 1860090 w 6823865"/>
                <a:gd name="connsiteY5" fmla="*/ 540887 h 1467731"/>
                <a:gd name="connsiteX6" fmla="*/ 1001514 w 6823865"/>
                <a:gd name="connsiteY6" fmla="*/ 448405 h 1467731"/>
                <a:gd name="connsiteX7" fmla="*/ 441739 w 6823865"/>
                <a:gd name="connsiteY7" fmla="*/ 437144 h 1467731"/>
                <a:gd name="connsiteX8" fmla="*/ 176696 w 6823865"/>
                <a:gd name="connsiteY8" fmla="*/ 628458 h 1467731"/>
                <a:gd name="connsiteX9" fmla="*/ 0 w 6823865"/>
                <a:gd name="connsiteY9" fmla="*/ 306247 h 1467731"/>
                <a:gd name="connsiteX10" fmla="*/ 331304 w 6823865"/>
                <a:gd name="connsiteY10" fmla="*/ 4174 h 1467731"/>
                <a:gd name="connsiteX11" fmla="*/ 574260 w 6823865"/>
                <a:gd name="connsiteY11" fmla="*/ 135072 h 1467731"/>
                <a:gd name="connsiteX12" fmla="*/ 960608 w 6823865"/>
                <a:gd name="connsiteY12" fmla="*/ 215781 h 1467731"/>
                <a:gd name="connsiteX13" fmla="*/ 4303081 w 6823865"/>
                <a:gd name="connsiteY13" fmla="*/ 517836 h 1467731"/>
                <a:gd name="connsiteX14" fmla="*/ 5727047 w 6823865"/>
                <a:gd name="connsiteY14" fmla="*/ 1158460 h 1467731"/>
                <a:gd name="connsiteX15" fmla="*/ 6793779 w 6823865"/>
                <a:gd name="connsiteY15" fmla="*/ 1229895 h 1467731"/>
                <a:gd name="connsiteX0" fmla="*/ 6793779 w 6823865"/>
                <a:gd name="connsiteY0" fmla="*/ 1225721 h 1463557"/>
                <a:gd name="connsiteX1" fmla="*/ 6823865 w 6823865"/>
                <a:gd name="connsiteY1" fmla="*/ 1459562 h 1463557"/>
                <a:gd name="connsiteX2" fmla="*/ 5498942 w 6823865"/>
                <a:gd name="connsiteY2" fmla="*/ 1380032 h 1463557"/>
                <a:gd name="connsiteX3" fmla="*/ 4623149 w 6823865"/>
                <a:gd name="connsiteY3" fmla="*/ 975453 h 1463557"/>
                <a:gd name="connsiteX4" fmla="*/ 3545027 w 6823865"/>
                <a:gd name="connsiteY4" fmla="*/ 787678 h 1463557"/>
                <a:gd name="connsiteX5" fmla="*/ 1860090 w 6823865"/>
                <a:gd name="connsiteY5" fmla="*/ 536713 h 1463557"/>
                <a:gd name="connsiteX6" fmla="*/ 1001514 w 6823865"/>
                <a:gd name="connsiteY6" fmla="*/ 444231 h 1463557"/>
                <a:gd name="connsiteX7" fmla="*/ 441739 w 6823865"/>
                <a:gd name="connsiteY7" fmla="*/ 432970 h 1463557"/>
                <a:gd name="connsiteX8" fmla="*/ 176696 w 6823865"/>
                <a:gd name="connsiteY8" fmla="*/ 624284 h 1463557"/>
                <a:gd name="connsiteX9" fmla="*/ 0 w 6823865"/>
                <a:gd name="connsiteY9" fmla="*/ 302073 h 1463557"/>
                <a:gd name="connsiteX10" fmla="*/ 331304 w 6823865"/>
                <a:gd name="connsiteY10" fmla="*/ 0 h 1463557"/>
                <a:gd name="connsiteX11" fmla="*/ 574260 w 6823865"/>
                <a:gd name="connsiteY11" fmla="*/ 130898 h 1463557"/>
                <a:gd name="connsiteX12" fmla="*/ 960608 w 6823865"/>
                <a:gd name="connsiteY12" fmla="*/ 211607 h 1463557"/>
                <a:gd name="connsiteX13" fmla="*/ 4303081 w 6823865"/>
                <a:gd name="connsiteY13" fmla="*/ 513662 h 1463557"/>
                <a:gd name="connsiteX14" fmla="*/ 5727047 w 6823865"/>
                <a:gd name="connsiteY14" fmla="*/ 1154286 h 1463557"/>
                <a:gd name="connsiteX15" fmla="*/ 6793779 w 6823865"/>
                <a:gd name="connsiteY15" fmla="*/ 1225721 h 1463557"/>
                <a:gd name="connsiteX0" fmla="*/ 6793779 w 6823865"/>
                <a:gd name="connsiteY0" fmla="*/ 1225721 h 1463557"/>
                <a:gd name="connsiteX1" fmla="*/ 6823865 w 6823865"/>
                <a:gd name="connsiteY1" fmla="*/ 1459562 h 1463557"/>
                <a:gd name="connsiteX2" fmla="*/ 5498942 w 6823865"/>
                <a:gd name="connsiteY2" fmla="*/ 1380032 h 1463557"/>
                <a:gd name="connsiteX3" fmla="*/ 4623149 w 6823865"/>
                <a:gd name="connsiteY3" fmla="*/ 975453 h 1463557"/>
                <a:gd name="connsiteX4" fmla="*/ 3545027 w 6823865"/>
                <a:gd name="connsiteY4" fmla="*/ 787678 h 1463557"/>
                <a:gd name="connsiteX5" fmla="*/ 1860090 w 6823865"/>
                <a:gd name="connsiteY5" fmla="*/ 536713 h 1463557"/>
                <a:gd name="connsiteX6" fmla="*/ 1001514 w 6823865"/>
                <a:gd name="connsiteY6" fmla="*/ 444231 h 1463557"/>
                <a:gd name="connsiteX7" fmla="*/ 441739 w 6823865"/>
                <a:gd name="connsiteY7" fmla="*/ 432970 h 1463557"/>
                <a:gd name="connsiteX8" fmla="*/ 176696 w 6823865"/>
                <a:gd name="connsiteY8" fmla="*/ 624284 h 1463557"/>
                <a:gd name="connsiteX9" fmla="*/ 0 w 6823865"/>
                <a:gd name="connsiteY9" fmla="*/ 302073 h 1463557"/>
                <a:gd name="connsiteX10" fmla="*/ 331304 w 6823865"/>
                <a:gd name="connsiteY10" fmla="*/ 0 h 1463557"/>
                <a:gd name="connsiteX11" fmla="*/ 463826 w 6823865"/>
                <a:gd name="connsiteY11" fmla="*/ 130898 h 1463557"/>
                <a:gd name="connsiteX12" fmla="*/ 960608 w 6823865"/>
                <a:gd name="connsiteY12" fmla="*/ 211607 h 1463557"/>
                <a:gd name="connsiteX13" fmla="*/ 4303081 w 6823865"/>
                <a:gd name="connsiteY13" fmla="*/ 513662 h 1463557"/>
                <a:gd name="connsiteX14" fmla="*/ 5727047 w 6823865"/>
                <a:gd name="connsiteY14" fmla="*/ 1154286 h 1463557"/>
                <a:gd name="connsiteX15" fmla="*/ 6793779 w 6823865"/>
                <a:gd name="connsiteY15" fmla="*/ 1225721 h 1463557"/>
                <a:gd name="connsiteX0" fmla="*/ 6793779 w 6823865"/>
                <a:gd name="connsiteY0" fmla="*/ 1225721 h 1463557"/>
                <a:gd name="connsiteX1" fmla="*/ 6823865 w 6823865"/>
                <a:gd name="connsiteY1" fmla="*/ 1459562 h 1463557"/>
                <a:gd name="connsiteX2" fmla="*/ 5498942 w 6823865"/>
                <a:gd name="connsiteY2" fmla="*/ 1380032 h 1463557"/>
                <a:gd name="connsiteX3" fmla="*/ 4623149 w 6823865"/>
                <a:gd name="connsiteY3" fmla="*/ 975453 h 1463557"/>
                <a:gd name="connsiteX4" fmla="*/ 3545027 w 6823865"/>
                <a:gd name="connsiteY4" fmla="*/ 787678 h 1463557"/>
                <a:gd name="connsiteX5" fmla="*/ 1860090 w 6823865"/>
                <a:gd name="connsiteY5" fmla="*/ 536713 h 1463557"/>
                <a:gd name="connsiteX6" fmla="*/ 1001514 w 6823865"/>
                <a:gd name="connsiteY6" fmla="*/ 444231 h 1463557"/>
                <a:gd name="connsiteX7" fmla="*/ 441739 w 6823865"/>
                <a:gd name="connsiteY7" fmla="*/ 432970 h 1463557"/>
                <a:gd name="connsiteX8" fmla="*/ 176696 w 6823865"/>
                <a:gd name="connsiteY8" fmla="*/ 624284 h 1463557"/>
                <a:gd name="connsiteX9" fmla="*/ 0 w 6823865"/>
                <a:gd name="connsiteY9" fmla="*/ 302073 h 1463557"/>
                <a:gd name="connsiteX10" fmla="*/ 331304 w 6823865"/>
                <a:gd name="connsiteY10" fmla="*/ 0 h 1463557"/>
                <a:gd name="connsiteX11" fmla="*/ 463826 w 6823865"/>
                <a:gd name="connsiteY11" fmla="*/ 130898 h 1463557"/>
                <a:gd name="connsiteX12" fmla="*/ 960608 w 6823865"/>
                <a:gd name="connsiteY12" fmla="*/ 211607 h 1463557"/>
                <a:gd name="connsiteX13" fmla="*/ 4303081 w 6823865"/>
                <a:gd name="connsiteY13" fmla="*/ 513662 h 1463557"/>
                <a:gd name="connsiteX14" fmla="*/ 5727047 w 6823865"/>
                <a:gd name="connsiteY14" fmla="*/ 1154286 h 1463557"/>
                <a:gd name="connsiteX15" fmla="*/ 6793779 w 6823865"/>
                <a:gd name="connsiteY15" fmla="*/ 1225721 h 1463557"/>
                <a:gd name="connsiteX0" fmla="*/ 6793779 w 6823865"/>
                <a:gd name="connsiteY0" fmla="*/ 1225721 h 1463557"/>
                <a:gd name="connsiteX1" fmla="*/ 6823865 w 6823865"/>
                <a:gd name="connsiteY1" fmla="*/ 1459562 h 1463557"/>
                <a:gd name="connsiteX2" fmla="*/ 5498942 w 6823865"/>
                <a:gd name="connsiteY2" fmla="*/ 1380032 h 1463557"/>
                <a:gd name="connsiteX3" fmla="*/ 4623149 w 6823865"/>
                <a:gd name="connsiteY3" fmla="*/ 975453 h 1463557"/>
                <a:gd name="connsiteX4" fmla="*/ 3545027 w 6823865"/>
                <a:gd name="connsiteY4" fmla="*/ 787678 h 1463557"/>
                <a:gd name="connsiteX5" fmla="*/ 1860090 w 6823865"/>
                <a:gd name="connsiteY5" fmla="*/ 536713 h 1463557"/>
                <a:gd name="connsiteX6" fmla="*/ 1001514 w 6823865"/>
                <a:gd name="connsiteY6" fmla="*/ 444231 h 1463557"/>
                <a:gd name="connsiteX7" fmla="*/ 441739 w 6823865"/>
                <a:gd name="connsiteY7" fmla="*/ 432970 h 1463557"/>
                <a:gd name="connsiteX8" fmla="*/ 176696 w 6823865"/>
                <a:gd name="connsiteY8" fmla="*/ 624284 h 1463557"/>
                <a:gd name="connsiteX9" fmla="*/ 0 w 6823865"/>
                <a:gd name="connsiteY9" fmla="*/ 302073 h 1463557"/>
                <a:gd name="connsiteX10" fmla="*/ 331304 w 6823865"/>
                <a:gd name="connsiteY10" fmla="*/ 0 h 1463557"/>
                <a:gd name="connsiteX11" fmla="*/ 463826 w 6823865"/>
                <a:gd name="connsiteY11" fmla="*/ 130898 h 1463557"/>
                <a:gd name="connsiteX12" fmla="*/ 960608 w 6823865"/>
                <a:gd name="connsiteY12" fmla="*/ 211607 h 1463557"/>
                <a:gd name="connsiteX13" fmla="*/ 4303081 w 6823865"/>
                <a:gd name="connsiteY13" fmla="*/ 513662 h 1463557"/>
                <a:gd name="connsiteX14" fmla="*/ 5727047 w 6823865"/>
                <a:gd name="connsiteY14" fmla="*/ 1154286 h 1463557"/>
                <a:gd name="connsiteX15" fmla="*/ 6793779 w 6823865"/>
                <a:gd name="connsiteY15" fmla="*/ 1225721 h 1463557"/>
                <a:gd name="connsiteX0" fmla="*/ 6793779 w 6823865"/>
                <a:gd name="connsiteY0" fmla="*/ 1225721 h 1463557"/>
                <a:gd name="connsiteX1" fmla="*/ 6823865 w 6823865"/>
                <a:gd name="connsiteY1" fmla="*/ 1459562 h 1463557"/>
                <a:gd name="connsiteX2" fmla="*/ 5498942 w 6823865"/>
                <a:gd name="connsiteY2" fmla="*/ 1380032 h 1463557"/>
                <a:gd name="connsiteX3" fmla="*/ 4623149 w 6823865"/>
                <a:gd name="connsiteY3" fmla="*/ 975453 h 1463557"/>
                <a:gd name="connsiteX4" fmla="*/ 3545027 w 6823865"/>
                <a:gd name="connsiteY4" fmla="*/ 787678 h 1463557"/>
                <a:gd name="connsiteX5" fmla="*/ 1860090 w 6823865"/>
                <a:gd name="connsiteY5" fmla="*/ 536713 h 1463557"/>
                <a:gd name="connsiteX6" fmla="*/ 1001514 w 6823865"/>
                <a:gd name="connsiteY6" fmla="*/ 444231 h 1463557"/>
                <a:gd name="connsiteX7" fmla="*/ 441739 w 6823865"/>
                <a:gd name="connsiteY7" fmla="*/ 432970 h 1463557"/>
                <a:gd name="connsiteX8" fmla="*/ 176696 w 6823865"/>
                <a:gd name="connsiteY8" fmla="*/ 624284 h 1463557"/>
                <a:gd name="connsiteX9" fmla="*/ 0 w 6823865"/>
                <a:gd name="connsiteY9" fmla="*/ 302073 h 1463557"/>
                <a:gd name="connsiteX10" fmla="*/ 331304 w 6823865"/>
                <a:gd name="connsiteY10" fmla="*/ 0 h 1463557"/>
                <a:gd name="connsiteX11" fmla="*/ 452783 w 6823865"/>
                <a:gd name="connsiteY11" fmla="*/ 181244 h 1463557"/>
                <a:gd name="connsiteX12" fmla="*/ 960608 w 6823865"/>
                <a:gd name="connsiteY12" fmla="*/ 211607 h 1463557"/>
                <a:gd name="connsiteX13" fmla="*/ 4303081 w 6823865"/>
                <a:gd name="connsiteY13" fmla="*/ 513662 h 1463557"/>
                <a:gd name="connsiteX14" fmla="*/ 5727047 w 6823865"/>
                <a:gd name="connsiteY14" fmla="*/ 1154286 h 1463557"/>
                <a:gd name="connsiteX15" fmla="*/ 6793779 w 6823865"/>
                <a:gd name="connsiteY15" fmla="*/ 1225721 h 1463557"/>
                <a:gd name="connsiteX0" fmla="*/ 6793779 w 6823865"/>
                <a:gd name="connsiteY0" fmla="*/ 1205583 h 1443419"/>
                <a:gd name="connsiteX1" fmla="*/ 6823865 w 6823865"/>
                <a:gd name="connsiteY1" fmla="*/ 1439424 h 1443419"/>
                <a:gd name="connsiteX2" fmla="*/ 5498942 w 6823865"/>
                <a:gd name="connsiteY2" fmla="*/ 1359894 h 1443419"/>
                <a:gd name="connsiteX3" fmla="*/ 4623149 w 6823865"/>
                <a:gd name="connsiteY3" fmla="*/ 955315 h 1443419"/>
                <a:gd name="connsiteX4" fmla="*/ 3545027 w 6823865"/>
                <a:gd name="connsiteY4" fmla="*/ 767540 h 1443419"/>
                <a:gd name="connsiteX5" fmla="*/ 1860090 w 6823865"/>
                <a:gd name="connsiteY5" fmla="*/ 516575 h 1443419"/>
                <a:gd name="connsiteX6" fmla="*/ 1001514 w 6823865"/>
                <a:gd name="connsiteY6" fmla="*/ 424093 h 1443419"/>
                <a:gd name="connsiteX7" fmla="*/ 441739 w 6823865"/>
                <a:gd name="connsiteY7" fmla="*/ 412832 h 1443419"/>
                <a:gd name="connsiteX8" fmla="*/ 176696 w 6823865"/>
                <a:gd name="connsiteY8" fmla="*/ 604146 h 1443419"/>
                <a:gd name="connsiteX9" fmla="*/ 0 w 6823865"/>
                <a:gd name="connsiteY9" fmla="*/ 281935 h 1443419"/>
                <a:gd name="connsiteX10" fmla="*/ 253999 w 6823865"/>
                <a:gd name="connsiteY10" fmla="*/ 0 h 1443419"/>
                <a:gd name="connsiteX11" fmla="*/ 452783 w 6823865"/>
                <a:gd name="connsiteY11" fmla="*/ 161106 h 1443419"/>
                <a:gd name="connsiteX12" fmla="*/ 960608 w 6823865"/>
                <a:gd name="connsiteY12" fmla="*/ 191469 h 1443419"/>
                <a:gd name="connsiteX13" fmla="*/ 4303081 w 6823865"/>
                <a:gd name="connsiteY13" fmla="*/ 493524 h 1443419"/>
                <a:gd name="connsiteX14" fmla="*/ 5727047 w 6823865"/>
                <a:gd name="connsiteY14" fmla="*/ 1134148 h 1443419"/>
                <a:gd name="connsiteX15" fmla="*/ 6793779 w 6823865"/>
                <a:gd name="connsiteY15" fmla="*/ 1205583 h 1443419"/>
                <a:gd name="connsiteX0" fmla="*/ 6793779 w 6823865"/>
                <a:gd name="connsiteY0" fmla="*/ 1205583 h 1443419"/>
                <a:gd name="connsiteX1" fmla="*/ 6823865 w 6823865"/>
                <a:gd name="connsiteY1" fmla="*/ 1439424 h 1443419"/>
                <a:gd name="connsiteX2" fmla="*/ 5498942 w 6823865"/>
                <a:gd name="connsiteY2" fmla="*/ 1359894 h 1443419"/>
                <a:gd name="connsiteX3" fmla="*/ 4623149 w 6823865"/>
                <a:gd name="connsiteY3" fmla="*/ 955315 h 1443419"/>
                <a:gd name="connsiteX4" fmla="*/ 3545027 w 6823865"/>
                <a:gd name="connsiteY4" fmla="*/ 767540 h 1443419"/>
                <a:gd name="connsiteX5" fmla="*/ 1860090 w 6823865"/>
                <a:gd name="connsiteY5" fmla="*/ 516575 h 1443419"/>
                <a:gd name="connsiteX6" fmla="*/ 1001514 w 6823865"/>
                <a:gd name="connsiteY6" fmla="*/ 424093 h 1443419"/>
                <a:gd name="connsiteX7" fmla="*/ 441739 w 6823865"/>
                <a:gd name="connsiteY7" fmla="*/ 412832 h 1443419"/>
                <a:gd name="connsiteX8" fmla="*/ 209826 w 6823865"/>
                <a:gd name="connsiteY8" fmla="*/ 443040 h 1443419"/>
                <a:gd name="connsiteX9" fmla="*/ 0 w 6823865"/>
                <a:gd name="connsiteY9" fmla="*/ 281935 h 1443419"/>
                <a:gd name="connsiteX10" fmla="*/ 253999 w 6823865"/>
                <a:gd name="connsiteY10" fmla="*/ 0 h 1443419"/>
                <a:gd name="connsiteX11" fmla="*/ 452783 w 6823865"/>
                <a:gd name="connsiteY11" fmla="*/ 161106 h 1443419"/>
                <a:gd name="connsiteX12" fmla="*/ 960608 w 6823865"/>
                <a:gd name="connsiteY12" fmla="*/ 191469 h 1443419"/>
                <a:gd name="connsiteX13" fmla="*/ 4303081 w 6823865"/>
                <a:gd name="connsiteY13" fmla="*/ 493524 h 1443419"/>
                <a:gd name="connsiteX14" fmla="*/ 5727047 w 6823865"/>
                <a:gd name="connsiteY14" fmla="*/ 1134148 h 1443419"/>
                <a:gd name="connsiteX15" fmla="*/ 6793779 w 6823865"/>
                <a:gd name="connsiteY15" fmla="*/ 1205583 h 1443419"/>
                <a:gd name="connsiteX0" fmla="*/ 6793779 w 6823865"/>
                <a:gd name="connsiteY0" fmla="*/ 1205583 h 1443419"/>
                <a:gd name="connsiteX1" fmla="*/ 6823865 w 6823865"/>
                <a:gd name="connsiteY1" fmla="*/ 1439424 h 1443419"/>
                <a:gd name="connsiteX2" fmla="*/ 5498942 w 6823865"/>
                <a:gd name="connsiteY2" fmla="*/ 1359894 h 1443419"/>
                <a:gd name="connsiteX3" fmla="*/ 4623149 w 6823865"/>
                <a:gd name="connsiteY3" fmla="*/ 955315 h 1443419"/>
                <a:gd name="connsiteX4" fmla="*/ 3545027 w 6823865"/>
                <a:gd name="connsiteY4" fmla="*/ 767540 h 1443419"/>
                <a:gd name="connsiteX5" fmla="*/ 1860090 w 6823865"/>
                <a:gd name="connsiteY5" fmla="*/ 516575 h 1443419"/>
                <a:gd name="connsiteX6" fmla="*/ 1001514 w 6823865"/>
                <a:gd name="connsiteY6" fmla="*/ 424093 h 1443419"/>
                <a:gd name="connsiteX7" fmla="*/ 441739 w 6823865"/>
                <a:gd name="connsiteY7" fmla="*/ 412832 h 1443419"/>
                <a:gd name="connsiteX8" fmla="*/ 209826 w 6823865"/>
                <a:gd name="connsiteY8" fmla="*/ 503455 h 1443419"/>
                <a:gd name="connsiteX9" fmla="*/ 0 w 6823865"/>
                <a:gd name="connsiteY9" fmla="*/ 281935 h 1443419"/>
                <a:gd name="connsiteX10" fmla="*/ 253999 w 6823865"/>
                <a:gd name="connsiteY10" fmla="*/ 0 h 1443419"/>
                <a:gd name="connsiteX11" fmla="*/ 452783 w 6823865"/>
                <a:gd name="connsiteY11" fmla="*/ 161106 h 1443419"/>
                <a:gd name="connsiteX12" fmla="*/ 960608 w 6823865"/>
                <a:gd name="connsiteY12" fmla="*/ 191469 h 1443419"/>
                <a:gd name="connsiteX13" fmla="*/ 4303081 w 6823865"/>
                <a:gd name="connsiteY13" fmla="*/ 493524 h 1443419"/>
                <a:gd name="connsiteX14" fmla="*/ 5727047 w 6823865"/>
                <a:gd name="connsiteY14" fmla="*/ 1134148 h 1443419"/>
                <a:gd name="connsiteX15" fmla="*/ 6793779 w 6823865"/>
                <a:gd name="connsiteY15" fmla="*/ 1205583 h 1443419"/>
                <a:gd name="connsiteX0" fmla="*/ 6793779 w 6823865"/>
                <a:gd name="connsiteY0" fmla="*/ 1205583 h 1443419"/>
                <a:gd name="connsiteX1" fmla="*/ 6823865 w 6823865"/>
                <a:gd name="connsiteY1" fmla="*/ 1439424 h 1443419"/>
                <a:gd name="connsiteX2" fmla="*/ 5498942 w 6823865"/>
                <a:gd name="connsiteY2" fmla="*/ 1359894 h 1443419"/>
                <a:gd name="connsiteX3" fmla="*/ 4623149 w 6823865"/>
                <a:gd name="connsiteY3" fmla="*/ 955315 h 1443419"/>
                <a:gd name="connsiteX4" fmla="*/ 3545027 w 6823865"/>
                <a:gd name="connsiteY4" fmla="*/ 767540 h 1443419"/>
                <a:gd name="connsiteX5" fmla="*/ 1860090 w 6823865"/>
                <a:gd name="connsiteY5" fmla="*/ 516575 h 1443419"/>
                <a:gd name="connsiteX6" fmla="*/ 1001514 w 6823865"/>
                <a:gd name="connsiteY6" fmla="*/ 424093 h 1443419"/>
                <a:gd name="connsiteX7" fmla="*/ 441739 w 6823865"/>
                <a:gd name="connsiteY7" fmla="*/ 412832 h 1443419"/>
                <a:gd name="connsiteX8" fmla="*/ 209826 w 6823865"/>
                <a:gd name="connsiteY8" fmla="*/ 503455 h 1443419"/>
                <a:gd name="connsiteX9" fmla="*/ 0 w 6823865"/>
                <a:gd name="connsiteY9" fmla="*/ 281935 h 1443419"/>
                <a:gd name="connsiteX10" fmla="*/ 253999 w 6823865"/>
                <a:gd name="connsiteY10" fmla="*/ 0 h 1443419"/>
                <a:gd name="connsiteX11" fmla="*/ 452783 w 6823865"/>
                <a:gd name="connsiteY11" fmla="*/ 161106 h 1443419"/>
                <a:gd name="connsiteX12" fmla="*/ 960608 w 6823865"/>
                <a:gd name="connsiteY12" fmla="*/ 191469 h 1443419"/>
                <a:gd name="connsiteX13" fmla="*/ 4303081 w 6823865"/>
                <a:gd name="connsiteY13" fmla="*/ 493524 h 1443419"/>
                <a:gd name="connsiteX14" fmla="*/ 5727047 w 6823865"/>
                <a:gd name="connsiteY14" fmla="*/ 1134148 h 1443419"/>
                <a:gd name="connsiteX15" fmla="*/ 6793779 w 6823865"/>
                <a:gd name="connsiteY15" fmla="*/ 1205583 h 1443419"/>
                <a:gd name="connsiteX0" fmla="*/ 6793779 w 6823865"/>
                <a:gd name="connsiteY0" fmla="*/ 1205583 h 1443419"/>
                <a:gd name="connsiteX1" fmla="*/ 6823865 w 6823865"/>
                <a:gd name="connsiteY1" fmla="*/ 1439424 h 1443419"/>
                <a:gd name="connsiteX2" fmla="*/ 5498942 w 6823865"/>
                <a:gd name="connsiteY2" fmla="*/ 1359894 h 1443419"/>
                <a:gd name="connsiteX3" fmla="*/ 4623149 w 6823865"/>
                <a:gd name="connsiteY3" fmla="*/ 955315 h 1443419"/>
                <a:gd name="connsiteX4" fmla="*/ 3545027 w 6823865"/>
                <a:gd name="connsiteY4" fmla="*/ 767540 h 1443419"/>
                <a:gd name="connsiteX5" fmla="*/ 1860090 w 6823865"/>
                <a:gd name="connsiteY5" fmla="*/ 516575 h 1443419"/>
                <a:gd name="connsiteX6" fmla="*/ 1001514 w 6823865"/>
                <a:gd name="connsiteY6" fmla="*/ 424093 h 1443419"/>
                <a:gd name="connsiteX7" fmla="*/ 441739 w 6823865"/>
                <a:gd name="connsiteY7" fmla="*/ 412832 h 1443419"/>
                <a:gd name="connsiteX8" fmla="*/ 209826 w 6823865"/>
                <a:gd name="connsiteY8" fmla="*/ 503455 h 1443419"/>
                <a:gd name="connsiteX9" fmla="*/ 0 w 6823865"/>
                <a:gd name="connsiteY9" fmla="*/ 281935 h 1443419"/>
                <a:gd name="connsiteX10" fmla="*/ 253999 w 6823865"/>
                <a:gd name="connsiteY10" fmla="*/ 0 h 1443419"/>
                <a:gd name="connsiteX11" fmla="*/ 452783 w 6823865"/>
                <a:gd name="connsiteY11" fmla="*/ 161106 h 1443419"/>
                <a:gd name="connsiteX12" fmla="*/ 960608 w 6823865"/>
                <a:gd name="connsiteY12" fmla="*/ 191469 h 1443419"/>
                <a:gd name="connsiteX13" fmla="*/ 4303081 w 6823865"/>
                <a:gd name="connsiteY13" fmla="*/ 493524 h 1443419"/>
                <a:gd name="connsiteX14" fmla="*/ 5727047 w 6823865"/>
                <a:gd name="connsiteY14" fmla="*/ 1134148 h 1443419"/>
                <a:gd name="connsiteX15" fmla="*/ 6793779 w 6823865"/>
                <a:gd name="connsiteY15" fmla="*/ 1205583 h 1443419"/>
                <a:gd name="connsiteX0" fmla="*/ 6793779 w 6823865"/>
                <a:gd name="connsiteY0" fmla="*/ 1205583 h 1443419"/>
                <a:gd name="connsiteX1" fmla="*/ 6823865 w 6823865"/>
                <a:gd name="connsiteY1" fmla="*/ 1439424 h 1443419"/>
                <a:gd name="connsiteX2" fmla="*/ 5498942 w 6823865"/>
                <a:gd name="connsiteY2" fmla="*/ 1359894 h 1443419"/>
                <a:gd name="connsiteX3" fmla="*/ 4623149 w 6823865"/>
                <a:gd name="connsiteY3" fmla="*/ 955315 h 1443419"/>
                <a:gd name="connsiteX4" fmla="*/ 3545027 w 6823865"/>
                <a:gd name="connsiteY4" fmla="*/ 767540 h 1443419"/>
                <a:gd name="connsiteX5" fmla="*/ 1860090 w 6823865"/>
                <a:gd name="connsiteY5" fmla="*/ 516575 h 1443419"/>
                <a:gd name="connsiteX6" fmla="*/ 1001514 w 6823865"/>
                <a:gd name="connsiteY6" fmla="*/ 424093 h 1443419"/>
                <a:gd name="connsiteX7" fmla="*/ 441739 w 6823865"/>
                <a:gd name="connsiteY7" fmla="*/ 412832 h 1443419"/>
                <a:gd name="connsiteX8" fmla="*/ 209826 w 6823865"/>
                <a:gd name="connsiteY8" fmla="*/ 503455 h 1443419"/>
                <a:gd name="connsiteX9" fmla="*/ 0 w 6823865"/>
                <a:gd name="connsiteY9" fmla="*/ 281935 h 1443419"/>
                <a:gd name="connsiteX10" fmla="*/ 253999 w 6823865"/>
                <a:gd name="connsiteY10" fmla="*/ 0 h 1443419"/>
                <a:gd name="connsiteX11" fmla="*/ 452783 w 6823865"/>
                <a:gd name="connsiteY11" fmla="*/ 161106 h 1443419"/>
                <a:gd name="connsiteX12" fmla="*/ 960608 w 6823865"/>
                <a:gd name="connsiteY12" fmla="*/ 191469 h 1443419"/>
                <a:gd name="connsiteX13" fmla="*/ 4303081 w 6823865"/>
                <a:gd name="connsiteY13" fmla="*/ 493524 h 1443419"/>
                <a:gd name="connsiteX14" fmla="*/ 5727047 w 6823865"/>
                <a:gd name="connsiteY14" fmla="*/ 1134148 h 1443419"/>
                <a:gd name="connsiteX15" fmla="*/ 6793779 w 6823865"/>
                <a:gd name="connsiteY15" fmla="*/ 1205583 h 1443419"/>
                <a:gd name="connsiteX0" fmla="*/ 6793779 w 6823865"/>
                <a:gd name="connsiteY0" fmla="*/ 1205583 h 1443419"/>
                <a:gd name="connsiteX1" fmla="*/ 6823865 w 6823865"/>
                <a:gd name="connsiteY1" fmla="*/ 1439424 h 1443419"/>
                <a:gd name="connsiteX2" fmla="*/ 5498942 w 6823865"/>
                <a:gd name="connsiteY2" fmla="*/ 1359894 h 1443419"/>
                <a:gd name="connsiteX3" fmla="*/ 4623149 w 6823865"/>
                <a:gd name="connsiteY3" fmla="*/ 955315 h 1443419"/>
                <a:gd name="connsiteX4" fmla="*/ 3545027 w 6823865"/>
                <a:gd name="connsiteY4" fmla="*/ 767540 h 1443419"/>
                <a:gd name="connsiteX5" fmla="*/ 1860090 w 6823865"/>
                <a:gd name="connsiteY5" fmla="*/ 516575 h 1443419"/>
                <a:gd name="connsiteX6" fmla="*/ 1001514 w 6823865"/>
                <a:gd name="connsiteY6" fmla="*/ 424093 h 1443419"/>
                <a:gd name="connsiteX7" fmla="*/ 441739 w 6823865"/>
                <a:gd name="connsiteY7" fmla="*/ 412832 h 1443419"/>
                <a:gd name="connsiteX8" fmla="*/ 209826 w 6823865"/>
                <a:gd name="connsiteY8" fmla="*/ 503455 h 1443419"/>
                <a:gd name="connsiteX9" fmla="*/ 0 w 6823865"/>
                <a:gd name="connsiteY9" fmla="*/ 281935 h 1443419"/>
                <a:gd name="connsiteX10" fmla="*/ 253999 w 6823865"/>
                <a:gd name="connsiteY10" fmla="*/ 0 h 1443419"/>
                <a:gd name="connsiteX11" fmla="*/ 452783 w 6823865"/>
                <a:gd name="connsiteY11" fmla="*/ 161106 h 1443419"/>
                <a:gd name="connsiteX12" fmla="*/ 960608 w 6823865"/>
                <a:gd name="connsiteY12" fmla="*/ 191469 h 1443419"/>
                <a:gd name="connsiteX13" fmla="*/ 4303081 w 6823865"/>
                <a:gd name="connsiteY13" fmla="*/ 493524 h 1443419"/>
                <a:gd name="connsiteX14" fmla="*/ 5727047 w 6823865"/>
                <a:gd name="connsiteY14" fmla="*/ 1134148 h 1443419"/>
                <a:gd name="connsiteX15" fmla="*/ 6793779 w 6823865"/>
                <a:gd name="connsiteY15" fmla="*/ 1205583 h 1443419"/>
                <a:gd name="connsiteX0" fmla="*/ 6793779 w 6823865"/>
                <a:gd name="connsiteY0" fmla="*/ 1205583 h 1443419"/>
                <a:gd name="connsiteX1" fmla="*/ 6823865 w 6823865"/>
                <a:gd name="connsiteY1" fmla="*/ 1439424 h 1443419"/>
                <a:gd name="connsiteX2" fmla="*/ 5498942 w 6823865"/>
                <a:gd name="connsiteY2" fmla="*/ 1359894 h 1443419"/>
                <a:gd name="connsiteX3" fmla="*/ 4623149 w 6823865"/>
                <a:gd name="connsiteY3" fmla="*/ 955315 h 1443419"/>
                <a:gd name="connsiteX4" fmla="*/ 3545027 w 6823865"/>
                <a:gd name="connsiteY4" fmla="*/ 767540 h 1443419"/>
                <a:gd name="connsiteX5" fmla="*/ 1860090 w 6823865"/>
                <a:gd name="connsiteY5" fmla="*/ 516575 h 1443419"/>
                <a:gd name="connsiteX6" fmla="*/ 1001514 w 6823865"/>
                <a:gd name="connsiteY6" fmla="*/ 424093 h 1443419"/>
                <a:gd name="connsiteX7" fmla="*/ 333789 w 6823865"/>
                <a:gd name="connsiteY7" fmla="*/ 409937 h 1443419"/>
                <a:gd name="connsiteX8" fmla="*/ 209826 w 6823865"/>
                <a:gd name="connsiteY8" fmla="*/ 503455 h 1443419"/>
                <a:gd name="connsiteX9" fmla="*/ 0 w 6823865"/>
                <a:gd name="connsiteY9" fmla="*/ 281935 h 1443419"/>
                <a:gd name="connsiteX10" fmla="*/ 253999 w 6823865"/>
                <a:gd name="connsiteY10" fmla="*/ 0 h 1443419"/>
                <a:gd name="connsiteX11" fmla="*/ 452783 w 6823865"/>
                <a:gd name="connsiteY11" fmla="*/ 161106 h 1443419"/>
                <a:gd name="connsiteX12" fmla="*/ 960608 w 6823865"/>
                <a:gd name="connsiteY12" fmla="*/ 191469 h 1443419"/>
                <a:gd name="connsiteX13" fmla="*/ 4303081 w 6823865"/>
                <a:gd name="connsiteY13" fmla="*/ 493524 h 1443419"/>
                <a:gd name="connsiteX14" fmla="*/ 5727047 w 6823865"/>
                <a:gd name="connsiteY14" fmla="*/ 1134148 h 1443419"/>
                <a:gd name="connsiteX15" fmla="*/ 6793779 w 6823865"/>
                <a:gd name="connsiteY15" fmla="*/ 1205583 h 1443419"/>
                <a:gd name="connsiteX0" fmla="*/ 6793779 w 6823865"/>
                <a:gd name="connsiteY0" fmla="*/ 1205583 h 1443419"/>
                <a:gd name="connsiteX1" fmla="*/ 6823865 w 6823865"/>
                <a:gd name="connsiteY1" fmla="*/ 1439424 h 1443419"/>
                <a:gd name="connsiteX2" fmla="*/ 5498942 w 6823865"/>
                <a:gd name="connsiteY2" fmla="*/ 1359894 h 1443419"/>
                <a:gd name="connsiteX3" fmla="*/ 4623149 w 6823865"/>
                <a:gd name="connsiteY3" fmla="*/ 955315 h 1443419"/>
                <a:gd name="connsiteX4" fmla="*/ 3545027 w 6823865"/>
                <a:gd name="connsiteY4" fmla="*/ 767540 h 1443419"/>
                <a:gd name="connsiteX5" fmla="*/ 1860090 w 6823865"/>
                <a:gd name="connsiteY5" fmla="*/ 516575 h 1443419"/>
                <a:gd name="connsiteX6" fmla="*/ 1001514 w 6823865"/>
                <a:gd name="connsiteY6" fmla="*/ 424093 h 1443419"/>
                <a:gd name="connsiteX7" fmla="*/ 333789 w 6823865"/>
                <a:gd name="connsiteY7" fmla="*/ 409937 h 1443419"/>
                <a:gd name="connsiteX8" fmla="*/ 209826 w 6823865"/>
                <a:gd name="connsiteY8" fmla="*/ 503455 h 1443419"/>
                <a:gd name="connsiteX9" fmla="*/ 0 w 6823865"/>
                <a:gd name="connsiteY9" fmla="*/ 281935 h 1443419"/>
                <a:gd name="connsiteX10" fmla="*/ 253999 w 6823865"/>
                <a:gd name="connsiteY10" fmla="*/ 0 h 1443419"/>
                <a:gd name="connsiteX11" fmla="*/ 452783 w 6823865"/>
                <a:gd name="connsiteY11" fmla="*/ 161106 h 1443419"/>
                <a:gd name="connsiteX12" fmla="*/ 960608 w 6823865"/>
                <a:gd name="connsiteY12" fmla="*/ 191469 h 1443419"/>
                <a:gd name="connsiteX13" fmla="*/ 4303081 w 6823865"/>
                <a:gd name="connsiteY13" fmla="*/ 493524 h 1443419"/>
                <a:gd name="connsiteX14" fmla="*/ 5727047 w 6823865"/>
                <a:gd name="connsiteY14" fmla="*/ 1134148 h 1443419"/>
                <a:gd name="connsiteX15" fmla="*/ 6793779 w 6823865"/>
                <a:gd name="connsiteY15" fmla="*/ 1205583 h 1443419"/>
                <a:gd name="connsiteX0" fmla="*/ 6793779 w 6823865"/>
                <a:gd name="connsiteY0" fmla="*/ 1205583 h 1443419"/>
                <a:gd name="connsiteX1" fmla="*/ 6823865 w 6823865"/>
                <a:gd name="connsiteY1" fmla="*/ 1439424 h 1443419"/>
                <a:gd name="connsiteX2" fmla="*/ 5498942 w 6823865"/>
                <a:gd name="connsiteY2" fmla="*/ 1359894 h 1443419"/>
                <a:gd name="connsiteX3" fmla="*/ 4623149 w 6823865"/>
                <a:gd name="connsiteY3" fmla="*/ 955315 h 1443419"/>
                <a:gd name="connsiteX4" fmla="*/ 3545027 w 6823865"/>
                <a:gd name="connsiteY4" fmla="*/ 767540 h 1443419"/>
                <a:gd name="connsiteX5" fmla="*/ 1860090 w 6823865"/>
                <a:gd name="connsiteY5" fmla="*/ 516575 h 1443419"/>
                <a:gd name="connsiteX6" fmla="*/ 1001514 w 6823865"/>
                <a:gd name="connsiteY6" fmla="*/ 424093 h 1443419"/>
                <a:gd name="connsiteX7" fmla="*/ 333789 w 6823865"/>
                <a:gd name="connsiteY7" fmla="*/ 409937 h 1443419"/>
                <a:gd name="connsiteX8" fmla="*/ 209826 w 6823865"/>
                <a:gd name="connsiteY8" fmla="*/ 503455 h 1443419"/>
                <a:gd name="connsiteX9" fmla="*/ 0 w 6823865"/>
                <a:gd name="connsiteY9" fmla="*/ 281935 h 1443419"/>
                <a:gd name="connsiteX10" fmla="*/ 253999 w 6823865"/>
                <a:gd name="connsiteY10" fmla="*/ 0 h 1443419"/>
                <a:gd name="connsiteX11" fmla="*/ 452783 w 6823865"/>
                <a:gd name="connsiteY11" fmla="*/ 161106 h 1443419"/>
                <a:gd name="connsiteX12" fmla="*/ 960608 w 6823865"/>
                <a:gd name="connsiteY12" fmla="*/ 191469 h 1443419"/>
                <a:gd name="connsiteX13" fmla="*/ 4303081 w 6823865"/>
                <a:gd name="connsiteY13" fmla="*/ 493524 h 1443419"/>
                <a:gd name="connsiteX14" fmla="*/ 5727047 w 6823865"/>
                <a:gd name="connsiteY14" fmla="*/ 1134148 h 1443419"/>
                <a:gd name="connsiteX15" fmla="*/ 6793779 w 6823865"/>
                <a:gd name="connsiteY15" fmla="*/ 1205583 h 1443419"/>
                <a:gd name="connsiteX0" fmla="*/ 6795112 w 6825198"/>
                <a:gd name="connsiteY0" fmla="*/ 1205583 h 1443419"/>
                <a:gd name="connsiteX1" fmla="*/ 6825198 w 6825198"/>
                <a:gd name="connsiteY1" fmla="*/ 1439424 h 1443419"/>
                <a:gd name="connsiteX2" fmla="*/ 5500275 w 6825198"/>
                <a:gd name="connsiteY2" fmla="*/ 1359894 h 1443419"/>
                <a:gd name="connsiteX3" fmla="*/ 4624482 w 6825198"/>
                <a:gd name="connsiteY3" fmla="*/ 955315 h 1443419"/>
                <a:gd name="connsiteX4" fmla="*/ 3546360 w 6825198"/>
                <a:gd name="connsiteY4" fmla="*/ 767540 h 1443419"/>
                <a:gd name="connsiteX5" fmla="*/ 1861423 w 6825198"/>
                <a:gd name="connsiteY5" fmla="*/ 516575 h 1443419"/>
                <a:gd name="connsiteX6" fmla="*/ 1002847 w 6825198"/>
                <a:gd name="connsiteY6" fmla="*/ 424093 h 1443419"/>
                <a:gd name="connsiteX7" fmla="*/ 335122 w 6825198"/>
                <a:gd name="connsiteY7" fmla="*/ 409937 h 1443419"/>
                <a:gd name="connsiteX8" fmla="*/ 211159 w 6825198"/>
                <a:gd name="connsiteY8" fmla="*/ 503455 h 1443419"/>
                <a:gd name="connsiteX9" fmla="*/ 95064 w 6825198"/>
                <a:gd name="connsiteY9" fmla="*/ 413588 h 1443419"/>
                <a:gd name="connsiteX10" fmla="*/ 1333 w 6825198"/>
                <a:gd name="connsiteY10" fmla="*/ 281935 h 1443419"/>
                <a:gd name="connsiteX11" fmla="*/ 255332 w 6825198"/>
                <a:gd name="connsiteY11" fmla="*/ 0 h 1443419"/>
                <a:gd name="connsiteX12" fmla="*/ 454116 w 6825198"/>
                <a:gd name="connsiteY12" fmla="*/ 161106 h 1443419"/>
                <a:gd name="connsiteX13" fmla="*/ 961941 w 6825198"/>
                <a:gd name="connsiteY13" fmla="*/ 191469 h 1443419"/>
                <a:gd name="connsiteX14" fmla="*/ 4304414 w 6825198"/>
                <a:gd name="connsiteY14" fmla="*/ 493524 h 1443419"/>
                <a:gd name="connsiteX15" fmla="*/ 5728380 w 6825198"/>
                <a:gd name="connsiteY15" fmla="*/ 1134148 h 1443419"/>
                <a:gd name="connsiteX16" fmla="*/ 6795112 w 6825198"/>
                <a:gd name="connsiteY16" fmla="*/ 1205583 h 1443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25198" h="1443419">
                  <a:moveTo>
                    <a:pt x="6795112" y="1205583"/>
                  </a:moveTo>
                  <a:lnTo>
                    <a:pt x="6825198" y="1439424"/>
                  </a:lnTo>
                  <a:cubicBezTo>
                    <a:pt x="5748557" y="1444495"/>
                    <a:pt x="5930370" y="1460091"/>
                    <a:pt x="5500275" y="1359894"/>
                  </a:cubicBezTo>
                  <a:lnTo>
                    <a:pt x="4624482" y="955315"/>
                  </a:lnTo>
                  <a:cubicBezTo>
                    <a:pt x="4496017" y="938339"/>
                    <a:pt x="4295506" y="882770"/>
                    <a:pt x="3546360" y="767540"/>
                  </a:cubicBezTo>
                  <a:cubicBezTo>
                    <a:pt x="3085501" y="696653"/>
                    <a:pt x="2442311" y="576720"/>
                    <a:pt x="1861423" y="516575"/>
                  </a:cubicBezTo>
                  <a:lnTo>
                    <a:pt x="1002847" y="424093"/>
                  </a:lnTo>
                  <a:lnTo>
                    <a:pt x="335122" y="409937"/>
                  </a:lnTo>
                  <a:cubicBezTo>
                    <a:pt x="206465" y="504461"/>
                    <a:pt x="327115" y="411825"/>
                    <a:pt x="211159" y="503455"/>
                  </a:cubicBezTo>
                  <a:cubicBezTo>
                    <a:pt x="185966" y="517573"/>
                    <a:pt x="130035" y="450508"/>
                    <a:pt x="95064" y="413588"/>
                  </a:cubicBezTo>
                  <a:cubicBezTo>
                    <a:pt x="60093" y="376668"/>
                    <a:pt x="-10562" y="364376"/>
                    <a:pt x="1333" y="281935"/>
                  </a:cubicBezTo>
                  <a:cubicBezTo>
                    <a:pt x="149153" y="122309"/>
                    <a:pt x="150449" y="115768"/>
                    <a:pt x="255332" y="0"/>
                  </a:cubicBezTo>
                  <a:cubicBezTo>
                    <a:pt x="362086" y="152714"/>
                    <a:pt x="363957" y="147654"/>
                    <a:pt x="454116" y="161106"/>
                  </a:cubicBezTo>
                  <a:cubicBezTo>
                    <a:pt x="544275" y="194696"/>
                    <a:pt x="340471" y="127675"/>
                    <a:pt x="961941" y="191469"/>
                  </a:cubicBezTo>
                  <a:cubicBezTo>
                    <a:pt x="1029979" y="182702"/>
                    <a:pt x="3510008" y="336411"/>
                    <a:pt x="4304414" y="493524"/>
                  </a:cubicBezTo>
                  <a:cubicBezTo>
                    <a:pt x="5098820" y="650637"/>
                    <a:pt x="5315188" y="1013717"/>
                    <a:pt x="5728380" y="1134148"/>
                  </a:cubicBezTo>
                  <a:cubicBezTo>
                    <a:pt x="6141572" y="1212472"/>
                    <a:pt x="6815811" y="1127606"/>
                    <a:pt x="6795112" y="120558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Freeform 3"/>
            <p:cNvSpPr/>
            <p:nvPr/>
          </p:nvSpPr>
          <p:spPr>
            <a:xfrm>
              <a:off x="6148040" y="2706755"/>
              <a:ext cx="1021799" cy="985769"/>
            </a:xfrm>
            <a:custGeom>
              <a:avLst/>
              <a:gdLst>
                <a:gd name="connsiteX0" fmla="*/ 187740 w 1557131"/>
                <a:gd name="connsiteY0" fmla="*/ 1225826 h 1225826"/>
                <a:gd name="connsiteX1" fmla="*/ 375479 w 1557131"/>
                <a:gd name="connsiteY1" fmla="*/ 795130 h 1225826"/>
                <a:gd name="connsiteX2" fmla="*/ 1181653 w 1557131"/>
                <a:gd name="connsiteY2" fmla="*/ 430696 h 1225826"/>
                <a:gd name="connsiteX3" fmla="*/ 1479826 w 1557131"/>
                <a:gd name="connsiteY3" fmla="*/ 331304 h 1225826"/>
                <a:gd name="connsiteX4" fmla="*/ 1557131 w 1557131"/>
                <a:gd name="connsiteY4" fmla="*/ 99391 h 1225826"/>
                <a:gd name="connsiteX5" fmla="*/ 1325218 w 1557131"/>
                <a:gd name="connsiteY5" fmla="*/ 0 h 1225826"/>
                <a:gd name="connsiteX6" fmla="*/ 541131 w 1557131"/>
                <a:gd name="connsiteY6" fmla="*/ 242956 h 1225826"/>
                <a:gd name="connsiteX7" fmla="*/ 121479 w 1557131"/>
                <a:gd name="connsiteY7" fmla="*/ 596348 h 1225826"/>
                <a:gd name="connsiteX8" fmla="*/ 0 w 1557131"/>
                <a:gd name="connsiteY8" fmla="*/ 905565 h 1225826"/>
                <a:gd name="connsiteX9" fmla="*/ 187740 w 1557131"/>
                <a:gd name="connsiteY9" fmla="*/ 1225826 h 1225826"/>
                <a:gd name="connsiteX0" fmla="*/ 187740 w 1557131"/>
                <a:gd name="connsiteY0" fmla="*/ 1225826 h 1225826"/>
                <a:gd name="connsiteX1" fmla="*/ 375479 w 1557131"/>
                <a:gd name="connsiteY1" fmla="*/ 795130 h 1225826"/>
                <a:gd name="connsiteX2" fmla="*/ 1203740 w 1557131"/>
                <a:gd name="connsiteY2" fmla="*/ 474870 h 1225826"/>
                <a:gd name="connsiteX3" fmla="*/ 1479826 w 1557131"/>
                <a:gd name="connsiteY3" fmla="*/ 331304 h 1225826"/>
                <a:gd name="connsiteX4" fmla="*/ 1557131 w 1557131"/>
                <a:gd name="connsiteY4" fmla="*/ 99391 h 1225826"/>
                <a:gd name="connsiteX5" fmla="*/ 1325218 w 1557131"/>
                <a:gd name="connsiteY5" fmla="*/ 0 h 1225826"/>
                <a:gd name="connsiteX6" fmla="*/ 541131 w 1557131"/>
                <a:gd name="connsiteY6" fmla="*/ 242956 h 1225826"/>
                <a:gd name="connsiteX7" fmla="*/ 121479 w 1557131"/>
                <a:gd name="connsiteY7" fmla="*/ 596348 h 1225826"/>
                <a:gd name="connsiteX8" fmla="*/ 0 w 1557131"/>
                <a:gd name="connsiteY8" fmla="*/ 905565 h 1225826"/>
                <a:gd name="connsiteX9" fmla="*/ 187740 w 1557131"/>
                <a:gd name="connsiteY9" fmla="*/ 1225826 h 1225826"/>
                <a:gd name="connsiteX0" fmla="*/ 187740 w 1557131"/>
                <a:gd name="connsiteY0" fmla="*/ 1225826 h 1225826"/>
                <a:gd name="connsiteX1" fmla="*/ 375479 w 1557131"/>
                <a:gd name="connsiteY1" fmla="*/ 795130 h 1225826"/>
                <a:gd name="connsiteX2" fmla="*/ 1203740 w 1557131"/>
                <a:gd name="connsiteY2" fmla="*/ 474870 h 1225826"/>
                <a:gd name="connsiteX3" fmla="*/ 1468783 w 1557131"/>
                <a:gd name="connsiteY3" fmla="*/ 408609 h 1225826"/>
                <a:gd name="connsiteX4" fmla="*/ 1557131 w 1557131"/>
                <a:gd name="connsiteY4" fmla="*/ 99391 h 1225826"/>
                <a:gd name="connsiteX5" fmla="*/ 1325218 w 1557131"/>
                <a:gd name="connsiteY5" fmla="*/ 0 h 1225826"/>
                <a:gd name="connsiteX6" fmla="*/ 541131 w 1557131"/>
                <a:gd name="connsiteY6" fmla="*/ 242956 h 1225826"/>
                <a:gd name="connsiteX7" fmla="*/ 121479 w 1557131"/>
                <a:gd name="connsiteY7" fmla="*/ 596348 h 1225826"/>
                <a:gd name="connsiteX8" fmla="*/ 0 w 1557131"/>
                <a:gd name="connsiteY8" fmla="*/ 905565 h 1225826"/>
                <a:gd name="connsiteX9" fmla="*/ 187740 w 1557131"/>
                <a:gd name="connsiteY9" fmla="*/ 1225826 h 1225826"/>
                <a:gd name="connsiteX0" fmla="*/ 187740 w 1468783"/>
                <a:gd name="connsiteY0" fmla="*/ 1225826 h 1225826"/>
                <a:gd name="connsiteX1" fmla="*/ 375479 w 1468783"/>
                <a:gd name="connsiteY1" fmla="*/ 795130 h 1225826"/>
                <a:gd name="connsiteX2" fmla="*/ 1203740 w 1468783"/>
                <a:gd name="connsiteY2" fmla="*/ 474870 h 1225826"/>
                <a:gd name="connsiteX3" fmla="*/ 1468783 w 1468783"/>
                <a:gd name="connsiteY3" fmla="*/ 408609 h 1225826"/>
                <a:gd name="connsiteX4" fmla="*/ 1347305 w 1468783"/>
                <a:gd name="connsiteY4" fmla="*/ 276087 h 1225826"/>
                <a:gd name="connsiteX5" fmla="*/ 1325218 w 1468783"/>
                <a:gd name="connsiteY5" fmla="*/ 0 h 1225826"/>
                <a:gd name="connsiteX6" fmla="*/ 541131 w 1468783"/>
                <a:gd name="connsiteY6" fmla="*/ 242956 h 1225826"/>
                <a:gd name="connsiteX7" fmla="*/ 121479 w 1468783"/>
                <a:gd name="connsiteY7" fmla="*/ 596348 h 1225826"/>
                <a:gd name="connsiteX8" fmla="*/ 0 w 1468783"/>
                <a:gd name="connsiteY8" fmla="*/ 905565 h 1225826"/>
                <a:gd name="connsiteX9" fmla="*/ 187740 w 1468783"/>
                <a:gd name="connsiteY9" fmla="*/ 1225826 h 1225826"/>
                <a:gd name="connsiteX0" fmla="*/ 187740 w 1468783"/>
                <a:gd name="connsiteY0" fmla="*/ 1225826 h 1225826"/>
                <a:gd name="connsiteX1" fmla="*/ 375479 w 1468783"/>
                <a:gd name="connsiteY1" fmla="*/ 795130 h 1225826"/>
                <a:gd name="connsiteX2" fmla="*/ 894523 w 1468783"/>
                <a:gd name="connsiteY2" fmla="*/ 607392 h 1225826"/>
                <a:gd name="connsiteX3" fmla="*/ 1468783 w 1468783"/>
                <a:gd name="connsiteY3" fmla="*/ 408609 h 1225826"/>
                <a:gd name="connsiteX4" fmla="*/ 1347305 w 1468783"/>
                <a:gd name="connsiteY4" fmla="*/ 276087 h 1225826"/>
                <a:gd name="connsiteX5" fmla="*/ 1325218 w 1468783"/>
                <a:gd name="connsiteY5" fmla="*/ 0 h 1225826"/>
                <a:gd name="connsiteX6" fmla="*/ 541131 w 1468783"/>
                <a:gd name="connsiteY6" fmla="*/ 242956 h 1225826"/>
                <a:gd name="connsiteX7" fmla="*/ 121479 w 1468783"/>
                <a:gd name="connsiteY7" fmla="*/ 596348 h 1225826"/>
                <a:gd name="connsiteX8" fmla="*/ 0 w 1468783"/>
                <a:gd name="connsiteY8" fmla="*/ 905565 h 1225826"/>
                <a:gd name="connsiteX9" fmla="*/ 187740 w 1468783"/>
                <a:gd name="connsiteY9" fmla="*/ 1225826 h 1225826"/>
                <a:gd name="connsiteX0" fmla="*/ 187740 w 1347305"/>
                <a:gd name="connsiteY0" fmla="*/ 1225826 h 1225826"/>
                <a:gd name="connsiteX1" fmla="*/ 375479 w 1347305"/>
                <a:gd name="connsiteY1" fmla="*/ 795130 h 1225826"/>
                <a:gd name="connsiteX2" fmla="*/ 894523 w 1347305"/>
                <a:gd name="connsiteY2" fmla="*/ 607392 h 1225826"/>
                <a:gd name="connsiteX3" fmla="*/ 1148522 w 1347305"/>
                <a:gd name="connsiteY3" fmla="*/ 552174 h 1225826"/>
                <a:gd name="connsiteX4" fmla="*/ 1347305 w 1347305"/>
                <a:gd name="connsiteY4" fmla="*/ 276087 h 1225826"/>
                <a:gd name="connsiteX5" fmla="*/ 1325218 w 1347305"/>
                <a:gd name="connsiteY5" fmla="*/ 0 h 1225826"/>
                <a:gd name="connsiteX6" fmla="*/ 541131 w 1347305"/>
                <a:gd name="connsiteY6" fmla="*/ 242956 h 1225826"/>
                <a:gd name="connsiteX7" fmla="*/ 121479 w 1347305"/>
                <a:gd name="connsiteY7" fmla="*/ 596348 h 1225826"/>
                <a:gd name="connsiteX8" fmla="*/ 0 w 1347305"/>
                <a:gd name="connsiteY8" fmla="*/ 905565 h 1225826"/>
                <a:gd name="connsiteX9" fmla="*/ 187740 w 1347305"/>
                <a:gd name="connsiteY9" fmla="*/ 1225826 h 1225826"/>
                <a:gd name="connsiteX0" fmla="*/ 187740 w 1347305"/>
                <a:gd name="connsiteY0" fmla="*/ 1049130 h 1049130"/>
                <a:gd name="connsiteX1" fmla="*/ 375479 w 1347305"/>
                <a:gd name="connsiteY1" fmla="*/ 618434 h 1049130"/>
                <a:gd name="connsiteX2" fmla="*/ 894523 w 1347305"/>
                <a:gd name="connsiteY2" fmla="*/ 430696 h 1049130"/>
                <a:gd name="connsiteX3" fmla="*/ 1148522 w 1347305"/>
                <a:gd name="connsiteY3" fmla="*/ 375478 h 1049130"/>
                <a:gd name="connsiteX4" fmla="*/ 1347305 w 1347305"/>
                <a:gd name="connsiteY4" fmla="*/ 99391 h 1049130"/>
                <a:gd name="connsiteX5" fmla="*/ 1115392 w 1347305"/>
                <a:gd name="connsiteY5" fmla="*/ 0 h 1049130"/>
                <a:gd name="connsiteX6" fmla="*/ 541131 w 1347305"/>
                <a:gd name="connsiteY6" fmla="*/ 66260 h 1049130"/>
                <a:gd name="connsiteX7" fmla="*/ 121479 w 1347305"/>
                <a:gd name="connsiteY7" fmla="*/ 419652 h 1049130"/>
                <a:gd name="connsiteX8" fmla="*/ 0 w 1347305"/>
                <a:gd name="connsiteY8" fmla="*/ 728869 h 1049130"/>
                <a:gd name="connsiteX9" fmla="*/ 187740 w 1347305"/>
                <a:gd name="connsiteY9" fmla="*/ 1049130 h 1049130"/>
                <a:gd name="connsiteX0" fmla="*/ 187740 w 1236870"/>
                <a:gd name="connsiteY0" fmla="*/ 1049130 h 1049130"/>
                <a:gd name="connsiteX1" fmla="*/ 375479 w 1236870"/>
                <a:gd name="connsiteY1" fmla="*/ 618434 h 1049130"/>
                <a:gd name="connsiteX2" fmla="*/ 894523 w 1236870"/>
                <a:gd name="connsiteY2" fmla="*/ 430696 h 1049130"/>
                <a:gd name="connsiteX3" fmla="*/ 1148522 w 1236870"/>
                <a:gd name="connsiteY3" fmla="*/ 375478 h 1049130"/>
                <a:gd name="connsiteX4" fmla="*/ 1236870 w 1236870"/>
                <a:gd name="connsiteY4" fmla="*/ 143565 h 1049130"/>
                <a:gd name="connsiteX5" fmla="*/ 1115392 w 1236870"/>
                <a:gd name="connsiteY5" fmla="*/ 0 h 1049130"/>
                <a:gd name="connsiteX6" fmla="*/ 541131 w 1236870"/>
                <a:gd name="connsiteY6" fmla="*/ 66260 h 1049130"/>
                <a:gd name="connsiteX7" fmla="*/ 121479 w 1236870"/>
                <a:gd name="connsiteY7" fmla="*/ 419652 h 1049130"/>
                <a:gd name="connsiteX8" fmla="*/ 0 w 1236870"/>
                <a:gd name="connsiteY8" fmla="*/ 728869 h 1049130"/>
                <a:gd name="connsiteX9" fmla="*/ 187740 w 1236870"/>
                <a:gd name="connsiteY9" fmla="*/ 1049130 h 1049130"/>
                <a:gd name="connsiteX0" fmla="*/ 187740 w 1236870"/>
                <a:gd name="connsiteY0" fmla="*/ 1004956 h 1004956"/>
                <a:gd name="connsiteX1" fmla="*/ 375479 w 1236870"/>
                <a:gd name="connsiteY1" fmla="*/ 574260 h 1004956"/>
                <a:gd name="connsiteX2" fmla="*/ 894523 w 1236870"/>
                <a:gd name="connsiteY2" fmla="*/ 386522 h 1004956"/>
                <a:gd name="connsiteX3" fmla="*/ 1148522 w 1236870"/>
                <a:gd name="connsiteY3" fmla="*/ 331304 h 1004956"/>
                <a:gd name="connsiteX4" fmla="*/ 1236870 w 1236870"/>
                <a:gd name="connsiteY4" fmla="*/ 99391 h 1004956"/>
                <a:gd name="connsiteX5" fmla="*/ 1004957 w 1236870"/>
                <a:gd name="connsiteY5" fmla="*/ 0 h 1004956"/>
                <a:gd name="connsiteX6" fmla="*/ 541131 w 1236870"/>
                <a:gd name="connsiteY6" fmla="*/ 22086 h 1004956"/>
                <a:gd name="connsiteX7" fmla="*/ 121479 w 1236870"/>
                <a:gd name="connsiteY7" fmla="*/ 375478 h 1004956"/>
                <a:gd name="connsiteX8" fmla="*/ 0 w 1236870"/>
                <a:gd name="connsiteY8" fmla="*/ 684695 h 1004956"/>
                <a:gd name="connsiteX9" fmla="*/ 187740 w 1236870"/>
                <a:gd name="connsiteY9" fmla="*/ 1004956 h 1004956"/>
                <a:gd name="connsiteX0" fmla="*/ 187740 w 1236870"/>
                <a:gd name="connsiteY0" fmla="*/ 1004956 h 1004956"/>
                <a:gd name="connsiteX1" fmla="*/ 375479 w 1236870"/>
                <a:gd name="connsiteY1" fmla="*/ 574260 h 1004956"/>
                <a:gd name="connsiteX2" fmla="*/ 894523 w 1236870"/>
                <a:gd name="connsiteY2" fmla="*/ 386522 h 1004956"/>
                <a:gd name="connsiteX3" fmla="*/ 1148522 w 1236870"/>
                <a:gd name="connsiteY3" fmla="*/ 331304 h 1004956"/>
                <a:gd name="connsiteX4" fmla="*/ 1236870 w 1236870"/>
                <a:gd name="connsiteY4" fmla="*/ 99391 h 1004956"/>
                <a:gd name="connsiteX5" fmla="*/ 1004957 w 1236870"/>
                <a:gd name="connsiteY5" fmla="*/ 0 h 1004956"/>
                <a:gd name="connsiteX6" fmla="*/ 452783 w 1236870"/>
                <a:gd name="connsiteY6" fmla="*/ 143564 h 1004956"/>
                <a:gd name="connsiteX7" fmla="*/ 121479 w 1236870"/>
                <a:gd name="connsiteY7" fmla="*/ 375478 h 1004956"/>
                <a:gd name="connsiteX8" fmla="*/ 0 w 1236870"/>
                <a:gd name="connsiteY8" fmla="*/ 684695 h 1004956"/>
                <a:gd name="connsiteX9" fmla="*/ 187740 w 1236870"/>
                <a:gd name="connsiteY9" fmla="*/ 1004956 h 1004956"/>
                <a:gd name="connsiteX0" fmla="*/ 187740 w 1236870"/>
                <a:gd name="connsiteY0" fmla="*/ 1004956 h 1004956"/>
                <a:gd name="connsiteX1" fmla="*/ 408610 w 1236870"/>
                <a:gd name="connsiteY1" fmla="*/ 596347 h 1004956"/>
                <a:gd name="connsiteX2" fmla="*/ 894523 w 1236870"/>
                <a:gd name="connsiteY2" fmla="*/ 386522 h 1004956"/>
                <a:gd name="connsiteX3" fmla="*/ 1148522 w 1236870"/>
                <a:gd name="connsiteY3" fmla="*/ 331304 h 1004956"/>
                <a:gd name="connsiteX4" fmla="*/ 1236870 w 1236870"/>
                <a:gd name="connsiteY4" fmla="*/ 99391 h 1004956"/>
                <a:gd name="connsiteX5" fmla="*/ 1004957 w 1236870"/>
                <a:gd name="connsiteY5" fmla="*/ 0 h 1004956"/>
                <a:gd name="connsiteX6" fmla="*/ 452783 w 1236870"/>
                <a:gd name="connsiteY6" fmla="*/ 143564 h 1004956"/>
                <a:gd name="connsiteX7" fmla="*/ 121479 w 1236870"/>
                <a:gd name="connsiteY7" fmla="*/ 375478 h 1004956"/>
                <a:gd name="connsiteX8" fmla="*/ 0 w 1236870"/>
                <a:gd name="connsiteY8" fmla="*/ 684695 h 1004956"/>
                <a:gd name="connsiteX9" fmla="*/ 187740 w 1236870"/>
                <a:gd name="connsiteY9" fmla="*/ 1004956 h 1004956"/>
                <a:gd name="connsiteX0" fmla="*/ 187740 w 1236870"/>
                <a:gd name="connsiteY0" fmla="*/ 1004956 h 1004956"/>
                <a:gd name="connsiteX1" fmla="*/ 408610 w 1236870"/>
                <a:gd name="connsiteY1" fmla="*/ 596347 h 1004956"/>
                <a:gd name="connsiteX2" fmla="*/ 894523 w 1236870"/>
                <a:gd name="connsiteY2" fmla="*/ 386522 h 1004956"/>
                <a:gd name="connsiteX3" fmla="*/ 1148522 w 1236870"/>
                <a:gd name="connsiteY3" fmla="*/ 331304 h 1004956"/>
                <a:gd name="connsiteX4" fmla="*/ 1236870 w 1236870"/>
                <a:gd name="connsiteY4" fmla="*/ 99391 h 1004956"/>
                <a:gd name="connsiteX5" fmla="*/ 1004957 w 1236870"/>
                <a:gd name="connsiteY5" fmla="*/ 0 h 1004956"/>
                <a:gd name="connsiteX6" fmla="*/ 452783 w 1236870"/>
                <a:gd name="connsiteY6" fmla="*/ 143564 h 1004956"/>
                <a:gd name="connsiteX7" fmla="*/ 121479 w 1236870"/>
                <a:gd name="connsiteY7" fmla="*/ 375478 h 1004956"/>
                <a:gd name="connsiteX8" fmla="*/ 0 w 1236870"/>
                <a:gd name="connsiteY8" fmla="*/ 684695 h 1004956"/>
                <a:gd name="connsiteX9" fmla="*/ 187740 w 1236870"/>
                <a:gd name="connsiteY9" fmla="*/ 1004956 h 1004956"/>
                <a:gd name="connsiteX0" fmla="*/ 187740 w 1236870"/>
                <a:gd name="connsiteY0" fmla="*/ 1004956 h 1004956"/>
                <a:gd name="connsiteX1" fmla="*/ 408610 w 1236870"/>
                <a:gd name="connsiteY1" fmla="*/ 596347 h 1004956"/>
                <a:gd name="connsiteX2" fmla="*/ 894523 w 1236870"/>
                <a:gd name="connsiteY2" fmla="*/ 386522 h 1004956"/>
                <a:gd name="connsiteX3" fmla="*/ 1148522 w 1236870"/>
                <a:gd name="connsiteY3" fmla="*/ 331304 h 1004956"/>
                <a:gd name="connsiteX4" fmla="*/ 1236870 w 1236870"/>
                <a:gd name="connsiteY4" fmla="*/ 99391 h 1004956"/>
                <a:gd name="connsiteX5" fmla="*/ 1004957 w 1236870"/>
                <a:gd name="connsiteY5" fmla="*/ 0 h 1004956"/>
                <a:gd name="connsiteX6" fmla="*/ 452783 w 1236870"/>
                <a:gd name="connsiteY6" fmla="*/ 143564 h 1004956"/>
                <a:gd name="connsiteX7" fmla="*/ 121479 w 1236870"/>
                <a:gd name="connsiteY7" fmla="*/ 375478 h 1004956"/>
                <a:gd name="connsiteX8" fmla="*/ 0 w 1236870"/>
                <a:gd name="connsiteY8" fmla="*/ 684695 h 1004956"/>
                <a:gd name="connsiteX9" fmla="*/ 187740 w 1236870"/>
                <a:gd name="connsiteY9" fmla="*/ 1004956 h 1004956"/>
                <a:gd name="connsiteX0" fmla="*/ 187740 w 1236870"/>
                <a:gd name="connsiteY0" fmla="*/ 1004956 h 1004956"/>
                <a:gd name="connsiteX1" fmla="*/ 408610 w 1236870"/>
                <a:gd name="connsiteY1" fmla="*/ 596347 h 1004956"/>
                <a:gd name="connsiteX2" fmla="*/ 894523 w 1236870"/>
                <a:gd name="connsiteY2" fmla="*/ 386522 h 1004956"/>
                <a:gd name="connsiteX3" fmla="*/ 1148522 w 1236870"/>
                <a:gd name="connsiteY3" fmla="*/ 331304 h 1004956"/>
                <a:gd name="connsiteX4" fmla="*/ 1236870 w 1236870"/>
                <a:gd name="connsiteY4" fmla="*/ 99391 h 1004956"/>
                <a:gd name="connsiteX5" fmla="*/ 1004957 w 1236870"/>
                <a:gd name="connsiteY5" fmla="*/ 0 h 1004956"/>
                <a:gd name="connsiteX6" fmla="*/ 452783 w 1236870"/>
                <a:gd name="connsiteY6" fmla="*/ 143564 h 1004956"/>
                <a:gd name="connsiteX7" fmla="*/ 121479 w 1236870"/>
                <a:gd name="connsiteY7" fmla="*/ 375478 h 1004956"/>
                <a:gd name="connsiteX8" fmla="*/ 0 w 1236870"/>
                <a:gd name="connsiteY8" fmla="*/ 684695 h 1004956"/>
                <a:gd name="connsiteX9" fmla="*/ 187740 w 1236870"/>
                <a:gd name="connsiteY9" fmla="*/ 1004956 h 1004956"/>
                <a:gd name="connsiteX0" fmla="*/ 187740 w 1236870"/>
                <a:gd name="connsiteY0" fmla="*/ 1004956 h 1004956"/>
                <a:gd name="connsiteX1" fmla="*/ 408610 w 1236870"/>
                <a:gd name="connsiteY1" fmla="*/ 596347 h 1004956"/>
                <a:gd name="connsiteX2" fmla="*/ 894523 w 1236870"/>
                <a:gd name="connsiteY2" fmla="*/ 386522 h 1004956"/>
                <a:gd name="connsiteX3" fmla="*/ 1192696 w 1236870"/>
                <a:gd name="connsiteY3" fmla="*/ 430696 h 1004956"/>
                <a:gd name="connsiteX4" fmla="*/ 1236870 w 1236870"/>
                <a:gd name="connsiteY4" fmla="*/ 99391 h 1004956"/>
                <a:gd name="connsiteX5" fmla="*/ 1004957 w 1236870"/>
                <a:gd name="connsiteY5" fmla="*/ 0 h 1004956"/>
                <a:gd name="connsiteX6" fmla="*/ 452783 w 1236870"/>
                <a:gd name="connsiteY6" fmla="*/ 143564 h 1004956"/>
                <a:gd name="connsiteX7" fmla="*/ 121479 w 1236870"/>
                <a:gd name="connsiteY7" fmla="*/ 375478 h 1004956"/>
                <a:gd name="connsiteX8" fmla="*/ 0 w 1236870"/>
                <a:gd name="connsiteY8" fmla="*/ 684695 h 1004956"/>
                <a:gd name="connsiteX9" fmla="*/ 187740 w 1236870"/>
                <a:gd name="connsiteY9" fmla="*/ 1004956 h 1004956"/>
                <a:gd name="connsiteX0" fmla="*/ 187740 w 1236870"/>
                <a:gd name="connsiteY0" fmla="*/ 1104348 h 1104348"/>
                <a:gd name="connsiteX1" fmla="*/ 408610 w 1236870"/>
                <a:gd name="connsiteY1" fmla="*/ 695739 h 1104348"/>
                <a:gd name="connsiteX2" fmla="*/ 894523 w 1236870"/>
                <a:gd name="connsiteY2" fmla="*/ 485914 h 1104348"/>
                <a:gd name="connsiteX3" fmla="*/ 1192696 w 1236870"/>
                <a:gd name="connsiteY3" fmla="*/ 530088 h 1104348"/>
                <a:gd name="connsiteX4" fmla="*/ 1236870 w 1236870"/>
                <a:gd name="connsiteY4" fmla="*/ 198783 h 1104348"/>
                <a:gd name="connsiteX5" fmla="*/ 971826 w 1236870"/>
                <a:gd name="connsiteY5" fmla="*/ 0 h 1104348"/>
                <a:gd name="connsiteX6" fmla="*/ 452783 w 1236870"/>
                <a:gd name="connsiteY6" fmla="*/ 242956 h 1104348"/>
                <a:gd name="connsiteX7" fmla="*/ 121479 w 1236870"/>
                <a:gd name="connsiteY7" fmla="*/ 474870 h 1104348"/>
                <a:gd name="connsiteX8" fmla="*/ 0 w 1236870"/>
                <a:gd name="connsiteY8" fmla="*/ 784087 h 1104348"/>
                <a:gd name="connsiteX9" fmla="*/ 187740 w 1236870"/>
                <a:gd name="connsiteY9" fmla="*/ 1104348 h 1104348"/>
                <a:gd name="connsiteX0" fmla="*/ 187740 w 1236870"/>
                <a:gd name="connsiteY0" fmla="*/ 1104348 h 1104348"/>
                <a:gd name="connsiteX1" fmla="*/ 408610 w 1236870"/>
                <a:gd name="connsiteY1" fmla="*/ 695739 h 1104348"/>
                <a:gd name="connsiteX2" fmla="*/ 894523 w 1236870"/>
                <a:gd name="connsiteY2" fmla="*/ 485914 h 1104348"/>
                <a:gd name="connsiteX3" fmla="*/ 1192696 w 1236870"/>
                <a:gd name="connsiteY3" fmla="*/ 530088 h 1104348"/>
                <a:gd name="connsiteX4" fmla="*/ 1236870 w 1236870"/>
                <a:gd name="connsiteY4" fmla="*/ 198783 h 1104348"/>
                <a:gd name="connsiteX5" fmla="*/ 971826 w 1236870"/>
                <a:gd name="connsiteY5" fmla="*/ 0 h 1104348"/>
                <a:gd name="connsiteX6" fmla="*/ 452783 w 1236870"/>
                <a:gd name="connsiteY6" fmla="*/ 242956 h 1104348"/>
                <a:gd name="connsiteX7" fmla="*/ 121479 w 1236870"/>
                <a:gd name="connsiteY7" fmla="*/ 474870 h 1104348"/>
                <a:gd name="connsiteX8" fmla="*/ 0 w 1236870"/>
                <a:gd name="connsiteY8" fmla="*/ 784087 h 1104348"/>
                <a:gd name="connsiteX9" fmla="*/ 187740 w 1236870"/>
                <a:gd name="connsiteY9" fmla="*/ 1104348 h 1104348"/>
                <a:gd name="connsiteX0" fmla="*/ 187740 w 1236870"/>
                <a:gd name="connsiteY0" fmla="*/ 1104348 h 1104348"/>
                <a:gd name="connsiteX1" fmla="*/ 408610 w 1236870"/>
                <a:gd name="connsiteY1" fmla="*/ 695739 h 1104348"/>
                <a:gd name="connsiteX2" fmla="*/ 894523 w 1236870"/>
                <a:gd name="connsiteY2" fmla="*/ 485914 h 1104348"/>
                <a:gd name="connsiteX3" fmla="*/ 1192696 w 1236870"/>
                <a:gd name="connsiteY3" fmla="*/ 530088 h 1104348"/>
                <a:gd name="connsiteX4" fmla="*/ 1236870 w 1236870"/>
                <a:gd name="connsiteY4" fmla="*/ 198783 h 1104348"/>
                <a:gd name="connsiteX5" fmla="*/ 971826 w 1236870"/>
                <a:gd name="connsiteY5" fmla="*/ 0 h 1104348"/>
                <a:gd name="connsiteX6" fmla="*/ 452783 w 1236870"/>
                <a:gd name="connsiteY6" fmla="*/ 242956 h 1104348"/>
                <a:gd name="connsiteX7" fmla="*/ 121479 w 1236870"/>
                <a:gd name="connsiteY7" fmla="*/ 474870 h 1104348"/>
                <a:gd name="connsiteX8" fmla="*/ 0 w 1236870"/>
                <a:gd name="connsiteY8" fmla="*/ 784087 h 1104348"/>
                <a:gd name="connsiteX9" fmla="*/ 187740 w 1236870"/>
                <a:gd name="connsiteY9" fmla="*/ 1104348 h 1104348"/>
                <a:gd name="connsiteX0" fmla="*/ 187740 w 1236870"/>
                <a:gd name="connsiteY0" fmla="*/ 1104348 h 1104348"/>
                <a:gd name="connsiteX1" fmla="*/ 408610 w 1236870"/>
                <a:gd name="connsiteY1" fmla="*/ 695739 h 1104348"/>
                <a:gd name="connsiteX2" fmla="*/ 894523 w 1236870"/>
                <a:gd name="connsiteY2" fmla="*/ 485914 h 1104348"/>
                <a:gd name="connsiteX3" fmla="*/ 1192696 w 1236870"/>
                <a:gd name="connsiteY3" fmla="*/ 530088 h 1104348"/>
                <a:gd name="connsiteX4" fmla="*/ 1236870 w 1236870"/>
                <a:gd name="connsiteY4" fmla="*/ 198783 h 1104348"/>
                <a:gd name="connsiteX5" fmla="*/ 971826 w 1236870"/>
                <a:gd name="connsiteY5" fmla="*/ 0 h 1104348"/>
                <a:gd name="connsiteX6" fmla="*/ 452783 w 1236870"/>
                <a:gd name="connsiteY6" fmla="*/ 242956 h 1104348"/>
                <a:gd name="connsiteX7" fmla="*/ 121479 w 1236870"/>
                <a:gd name="connsiteY7" fmla="*/ 474870 h 1104348"/>
                <a:gd name="connsiteX8" fmla="*/ 0 w 1236870"/>
                <a:gd name="connsiteY8" fmla="*/ 784087 h 1104348"/>
                <a:gd name="connsiteX9" fmla="*/ 187740 w 1236870"/>
                <a:gd name="connsiteY9" fmla="*/ 1104348 h 1104348"/>
                <a:gd name="connsiteX0" fmla="*/ 187740 w 1236870"/>
                <a:gd name="connsiteY0" fmla="*/ 1104348 h 1104348"/>
                <a:gd name="connsiteX1" fmla="*/ 408610 w 1236870"/>
                <a:gd name="connsiteY1" fmla="*/ 695739 h 1104348"/>
                <a:gd name="connsiteX2" fmla="*/ 883479 w 1236870"/>
                <a:gd name="connsiteY2" fmla="*/ 430696 h 1104348"/>
                <a:gd name="connsiteX3" fmla="*/ 1192696 w 1236870"/>
                <a:gd name="connsiteY3" fmla="*/ 530088 h 1104348"/>
                <a:gd name="connsiteX4" fmla="*/ 1236870 w 1236870"/>
                <a:gd name="connsiteY4" fmla="*/ 198783 h 1104348"/>
                <a:gd name="connsiteX5" fmla="*/ 971826 w 1236870"/>
                <a:gd name="connsiteY5" fmla="*/ 0 h 1104348"/>
                <a:gd name="connsiteX6" fmla="*/ 452783 w 1236870"/>
                <a:gd name="connsiteY6" fmla="*/ 242956 h 1104348"/>
                <a:gd name="connsiteX7" fmla="*/ 121479 w 1236870"/>
                <a:gd name="connsiteY7" fmla="*/ 474870 h 1104348"/>
                <a:gd name="connsiteX8" fmla="*/ 0 w 1236870"/>
                <a:gd name="connsiteY8" fmla="*/ 784087 h 1104348"/>
                <a:gd name="connsiteX9" fmla="*/ 187740 w 1236870"/>
                <a:gd name="connsiteY9" fmla="*/ 1104348 h 1104348"/>
                <a:gd name="connsiteX0" fmla="*/ 187740 w 1236870"/>
                <a:gd name="connsiteY0" fmla="*/ 1104348 h 1104348"/>
                <a:gd name="connsiteX1" fmla="*/ 397566 w 1236870"/>
                <a:gd name="connsiteY1" fmla="*/ 673652 h 1104348"/>
                <a:gd name="connsiteX2" fmla="*/ 883479 w 1236870"/>
                <a:gd name="connsiteY2" fmla="*/ 430696 h 1104348"/>
                <a:gd name="connsiteX3" fmla="*/ 1192696 w 1236870"/>
                <a:gd name="connsiteY3" fmla="*/ 530088 h 1104348"/>
                <a:gd name="connsiteX4" fmla="*/ 1236870 w 1236870"/>
                <a:gd name="connsiteY4" fmla="*/ 198783 h 1104348"/>
                <a:gd name="connsiteX5" fmla="*/ 971826 w 1236870"/>
                <a:gd name="connsiteY5" fmla="*/ 0 h 1104348"/>
                <a:gd name="connsiteX6" fmla="*/ 452783 w 1236870"/>
                <a:gd name="connsiteY6" fmla="*/ 242956 h 1104348"/>
                <a:gd name="connsiteX7" fmla="*/ 121479 w 1236870"/>
                <a:gd name="connsiteY7" fmla="*/ 474870 h 1104348"/>
                <a:gd name="connsiteX8" fmla="*/ 0 w 1236870"/>
                <a:gd name="connsiteY8" fmla="*/ 784087 h 1104348"/>
                <a:gd name="connsiteX9" fmla="*/ 187740 w 1236870"/>
                <a:gd name="connsiteY9" fmla="*/ 1104348 h 1104348"/>
                <a:gd name="connsiteX0" fmla="*/ 187740 w 1236870"/>
                <a:gd name="connsiteY0" fmla="*/ 1104348 h 1104348"/>
                <a:gd name="connsiteX1" fmla="*/ 397566 w 1236870"/>
                <a:gd name="connsiteY1" fmla="*/ 673652 h 1104348"/>
                <a:gd name="connsiteX2" fmla="*/ 883479 w 1236870"/>
                <a:gd name="connsiteY2" fmla="*/ 430696 h 1104348"/>
                <a:gd name="connsiteX3" fmla="*/ 1192696 w 1236870"/>
                <a:gd name="connsiteY3" fmla="*/ 530088 h 1104348"/>
                <a:gd name="connsiteX4" fmla="*/ 1236870 w 1236870"/>
                <a:gd name="connsiteY4" fmla="*/ 198783 h 1104348"/>
                <a:gd name="connsiteX5" fmla="*/ 971826 w 1236870"/>
                <a:gd name="connsiteY5" fmla="*/ 0 h 1104348"/>
                <a:gd name="connsiteX6" fmla="*/ 452783 w 1236870"/>
                <a:gd name="connsiteY6" fmla="*/ 242956 h 1104348"/>
                <a:gd name="connsiteX7" fmla="*/ 121479 w 1236870"/>
                <a:gd name="connsiteY7" fmla="*/ 474870 h 1104348"/>
                <a:gd name="connsiteX8" fmla="*/ 0 w 1236870"/>
                <a:gd name="connsiteY8" fmla="*/ 784087 h 1104348"/>
                <a:gd name="connsiteX9" fmla="*/ 187740 w 1236870"/>
                <a:gd name="connsiteY9" fmla="*/ 1104348 h 1104348"/>
                <a:gd name="connsiteX0" fmla="*/ 187740 w 1236870"/>
                <a:gd name="connsiteY0" fmla="*/ 1104348 h 1104348"/>
                <a:gd name="connsiteX1" fmla="*/ 397566 w 1236870"/>
                <a:gd name="connsiteY1" fmla="*/ 673652 h 1104348"/>
                <a:gd name="connsiteX2" fmla="*/ 883479 w 1236870"/>
                <a:gd name="connsiteY2" fmla="*/ 430696 h 1104348"/>
                <a:gd name="connsiteX3" fmla="*/ 1192696 w 1236870"/>
                <a:gd name="connsiteY3" fmla="*/ 530088 h 1104348"/>
                <a:gd name="connsiteX4" fmla="*/ 1236870 w 1236870"/>
                <a:gd name="connsiteY4" fmla="*/ 198783 h 1104348"/>
                <a:gd name="connsiteX5" fmla="*/ 971826 w 1236870"/>
                <a:gd name="connsiteY5" fmla="*/ 0 h 1104348"/>
                <a:gd name="connsiteX6" fmla="*/ 452783 w 1236870"/>
                <a:gd name="connsiteY6" fmla="*/ 242956 h 1104348"/>
                <a:gd name="connsiteX7" fmla="*/ 121479 w 1236870"/>
                <a:gd name="connsiteY7" fmla="*/ 474870 h 1104348"/>
                <a:gd name="connsiteX8" fmla="*/ 0 w 1236870"/>
                <a:gd name="connsiteY8" fmla="*/ 784087 h 1104348"/>
                <a:gd name="connsiteX9" fmla="*/ 187740 w 1236870"/>
                <a:gd name="connsiteY9" fmla="*/ 1104348 h 1104348"/>
                <a:gd name="connsiteX0" fmla="*/ 187740 w 1236870"/>
                <a:gd name="connsiteY0" fmla="*/ 1104348 h 1104348"/>
                <a:gd name="connsiteX1" fmla="*/ 397566 w 1236870"/>
                <a:gd name="connsiteY1" fmla="*/ 673652 h 1104348"/>
                <a:gd name="connsiteX2" fmla="*/ 883479 w 1236870"/>
                <a:gd name="connsiteY2" fmla="*/ 430696 h 1104348"/>
                <a:gd name="connsiteX3" fmla="*/ 1236870 w 1236870"/>
                <a:gd name="connsiteY3" fmla="*/ 198783 h 1104348"/>
                <a:gd name="connsiteX4" fmla="*/ 971826 w 1236870"/>
                <a:gd name="connsiteY4" fmla="*/ 0 h 1104348"/>
                <a:gd name="connsiteX5" fmla="*/ 452783 w 1236870"/>
                <a:gd name="connsiteY5" fmla="*/ 242956 h 1104348"/>
                <a:gd name="connsiteX6" fmla="*/ 121479 w 1236870"/>
                <a:gd name="connsiteY6" fmla="*/ 474870 h 1104348"/>
                <a:gd name="connsiteX7" fmla="*/ 0 w 1236870"/>
                <a:gd name="connsiteY7" fmla="*/ 784087 h 1104348"/>
                <a:gd name="connsiteX8" fmla="*/ 187740 w 1236870"/>
                <a:gd name="connsiteY8" fmla="*/ 1104348 h 1104348"/>
                <a:gd name="connsiteX0" fmla="*/ 187740 w 1236870"/>
                <a:gd name="connsiteY0" fmla="*/ 1104348 h 1104348"/>
                <a:gd name="connsiteX1" fmla="*/ 397566 w 1236870"/>
                <a:gd name="connsiteY1" fmla="*/ 673652 h 1104348"/>
                <a:gd name="connsiteX2" fmla="*/ 883479 w 1236870"/>
                <a:gd name="connsiteY2" fmla="*/ 430696 h 1104348"/>
                <a:gd name="connsiteX3" fmla="*/ 1236870 w 1236870"/>
                <a:gd name="connsiteY3" fmla="*/ 198783 h 1104348"/>
                <a:gd name="connsiteX4" fmla="*/ 971826 w 1236870"/>
                <a:gd name="connsiteY4" fmla="*/ 0 h 1104348"/>
                <a:gd name="connsiteX5" fmla="*/ 452783 w 1236870"/>
                <a:gd name="connsiteY5" fmla="*/ 242956 h 1104348"/>
                <a:gd name="connsiteX6" fmla="*/ 121479 w 1236870"/>
                <a:gd name="connsiteY6" fmla="*/ 474870 h 1104348"/>
                <a:gd name="connsiteX7" fmla="*/ 0 w 1236870"/>
                <a:gd name="connsiteY7" fmla="*/ 784087 h 1104348"/>
                <a:gd name="connsiteX8" fmla="*/ 187740 w 1236870"/>
                <a:gd name="connsiteY8" fmla="*/ 1104348 h 1104348"/>
                <a:gd name="connsiteX0" fmla="*/ 187740 w 1236870"/>
                <a:gd name="connsiteY0" fmla="*/ 1104348 h 1104348"/>
                <a:gd name="connsiteX1" fmla="*/ 397566 w 1236870"/>
                <a:gd name="connsiteY1" fmla="*/ 673652 h 1104348"/>
                <a:gd name="connsiteX2" fmla="*/ 883479 w 1236870"/>
                <a:gd name="connsiteY2" fmla="*/ 508001 h 1104348"/>
                <a:gd name="connsiteX3" fmla="*/ 1236870 w 1236870"/>
                <a:gd name="connsiteY3" fmla="*/ 198783 h 1104348"/>
                <a:gd name="connsiteX4" fmla="*/ 971826 w 1236870"/>
                <a:gd name="connsiteY4" fmla="*/ 0 h 1104348"/>
                <a:gd name="connsiteX5" fmla="*/ 452783 w 1236870"/>
                <a:gd name="connsiteY5" fmla="*/ 242956 h 1104348"/>
                <a:gd name="connsiteX6" fmla="*/ 121479 w 1236870"/>
                <a:gd name="connsiteY6" fmla="*/ 474870 h 1104348"/>
                <a:gd name="connsiteX7" fmla="*/ 0 w 1236870"/>
                <a:gd name="connsiteY7" fmla="*/ 784087 h 1104348"/>
                <a:gd name="connsiteX8" fmla="*/ 187740 w 1236870"/>
                <a:gd name="connsiteY8" fmla="*/ 1104348 h 1104348"/>
                <a:gd name="connsiteX0" fmla="*/ 187740 w 1236870"/>
                <a:gd name="connsiteY0" fmla="*/ 1104348 h 1104348"/>
                <a:gd name="connsiteX1" fmla="*/ 397566 w 1236870"/>
                <a:gd name="connsiteY1" fmla="*/ 673652 h 1104348"/>
                <a:gd name="connsiteX2" fmla="*/ 883479 w 1236870"/>
                <a:gd name="connsiteY2" fmla="*/ 508001 h 1104348"/>
                <a:gd name="connsiteX3" fmla="*/ 1236870 w 1236870"/>
                <a:gd name="connsiteY3" fmla="*/ 198783 h 1104348"/>
                <a:gd name="connsiteX4" fmla="*/ 971826 w 1236870"/>
                <a:gd name="connsiteY4" fmla="*/ 0 h 1104348"/>
                <a:gd name="connsiteX5" fmla="*/ 452783 w 1236870"/>
                <a:gd name="connsiteY5" fmla="*/ 242956 h 1104348"/>
                <a:gd name="connsiteX6" fmla="*/ 121479 w 1236870"/>
                <a:gd name="connsiteY6" fmla="*/ 474870 h 1104348"/>
                <a:gd name="connsiteX7" fmla="*/ 0 w 1236870"/>
                <a:gd name="connsiteY7" fmla="*/ 784087 h 1104348"/>
                <a:gd name="connsiteX8" fmla="*/ 187740 w 1236870"/>
                <a:gd name="connsiteY8" fmla="*/ 1104348 h 1104348"/>
                <a:gd name="connsiteX0" fmla="*/ 187740 w 1104349"/>
                <a:gd name="connsiteY0" fmla="*/ 1104348 h 1104348"/>
                <a:gd name="connsiteX1" fmla="*/ 397566 w 1104349"/>
                <a:gd name="connsiteY1" fmla="*/ 673652 h 1104348"/>
                <a:gd name="connsiteX2" fmla="*/ 883479 w 1104349"/>
                <a:gd name="connsiteY2" fmla="*/ 508001 h 1104348"/>
                <a:gd name="connsiteX3" fmla="*/ 1104349 w 1104349"/>
                <a:gd name="connsiteY3" fmla="*/ 220870 h 1104348"/>
                <a:gd name="connsiteX4" fmla="*/ 971826 w 1104349"/>
                <a:gd name="connsiteY4" fmla="*/ 0 h 1104348"/>
                <a:gd name="connsiteX5" fmla="*/ 452783 w 1104349"/>
                <a:gd name="connsiteY5" fmla="*/ 242956 h 1104348"/>
                <a:gd name="connsiteX6" fmla="*/ 121479 w 1104349"/>
                <a:gd name="connsiteY6" fmla="*/ 474870 h 1104348"/>
                <a:gd name="connsiteX7" fmla="*/ 0 w 1104349"/>
                <a:gd name="connsiteY7" fmla="*/ 784087 h 1104348"/>
                <a:gd name="connsiteX8" fmla="*/ 187740 w 1104349"/>
                <a:gd name="connsiteY8" fmla="*/ 1104348 h 1104348"/>
                <a:gd name="connsiteX0" fmla="*/ 187740 w 1104349"/>
                <a:gd name="connsiteY0" fmla="*/ 1027044 h 1027044"/>
                <a:gd name="connsiteX1" fmla="*/ 397566 w 1104349"/>
                <a:gd name="connsiteY1" fmla="*/ 596348 h 1027044"/>
                <a:gd name="connsiteX2" fmla="*/ 883479 w 1104349"/>
                <a:gd name="connsiteY2" fmla="*/ 430697 h 1027044"/>
                <a:gd name="connsiteX3" fmla="*/ 1104349 w 1104349"/>
                <a:gd name="connsiteY3" fmla="*/ 143566 h 1027044"/>
                <a:gd name="connsiteX4" fmla="*/ 839304 w 1104349"/>
                <a:gd name="connsiteY4" fmla="*/ 0 h 1027044"/>
                <a:gd name="connsiteX5" fmla="*/ 452783 w 1104349"/>
                <a:gd name="connsiteY5" fmla="*/ 165652 h 1027044"/>
                <a:gd name="connsiteX6" fmla="*/ 121479 w 1104349"/>
                <a:gd name="connsiteY6" fmla="*/ 397566 h 1027044"/>
                <a:gd name="connsiteX7" fmla="*/ 0 w 1104349"/>
                <a:gd name="connsiteY7" fmla="*/ 706783 h 1027044"/>
                <a:gd name="connsiteX8" fmla="*/ 187740 w 1104349"/>
                <a:gd name="connsiteY8" fmla="*/ 1027044 h 1027044"/>
                <a:gd name="connsiteX0" fmla="*/ 187740 w 1104349"/>
                <a:gd name="connsiteY0" fmla="*/ 1027044 h 1027044"/>
                <a:gd name="connsiteX1" fmla="*/ 397566 w 1104349"/>
                <a:gd name="connsiteY1" fmla="*/ 596348 h 1027044"/>
                <a:gd name="connsiteX2" fmla="*/ 883479 w 1104349"/>
                <a:gd name="connsiteY2" fmla="*/ 430697 h 1027044"/>
                <a:gd name="connsiteX3" fmla="*/ 1104349 w 1104349"/>
                <a:gd name="connsiteY3" fmla="*/ 88348 h 1027044"/>
                <a:gd name="connsiteX4" fmla="*/ 839304 w 1104349"/>
                <a:gd name="connsiteY4" fmla="*/ 0 h 1027044"/>
                <a:gd name="connsiteX5" fmla="*/ 452783 w 1104349"/>
                <a:gd name="connsiteY5" fmla="*/ 165652 h 1027044"/>
                <a:gd name="connsiteX6" fmla="*/ 121479 w 1104349"/>
                <a:gd name="connsiteY6" fmla="*/ 397566 h 1027044"/>
                <a:gd name="connsiteX7" fmla="*/ 0 w 1104349"/>
                <a:gd name="connsiteY7" fmla="*/ 706783 h 1027044"/>
                <a:gd name="connsiteX8" fmla="*/ 187740 w 1104349"/>
                <a:gd name="connsiteY8" fmla="*/ 1027044 h 1027044"/>
                <a:gd name="connsiteX0" fmla="*/ 187740 w 1104349"/>
                <a:gd name="connsiteY0" fmla="*/ 1027044 h 1027044"/>
                <a:gd name="connsiteX1" fmla="*/ 397566 w 1104349"/>
                <a:gd name="connsiteY1" fmla="*/ 596348 h 1027044"/>
                <a:gd name="connsiteX2" fmla="*/ 883479 w 1104349"/>
                <a:gd name="connsiteY2" fmla="*/ 430697 h 1027044"/>
                <a:gd name="connsiteX3" fmla="*/ 1104349 w 1104349"/>
                <a:gd name="connsiteY3" fmla="*/ 88348 h 1027044"/>
                <a:gd name="connsiteX4" fmla="*/ 839304 w 1104349"/>
                <a:gd name="connsiteY4" fmla="*/ 0 h 1027044"/>
                <a:gd name="connsiteX5" fmla="*/ 452783 w 1104349"/>
                <a:gd name="connsiteY5" fmla="*/ 165652 h 1027044"/>
                <a:gd name="connsiteX6" fmla="*/ 121479 w 1104349"/>
                <a:gd name="connsiteY6" fmla="*/ 397566 h 1027044"/>
                <a:gd name="connsiteX7" fmla="*/ 0 w 1104349"/>
                <a:gd name="connsiteY7" fmla="*/ 706783 h 1027044"/>
                <a:gd name="connsiteX8" fmla="*/ 187740 w 1104349"/>
                <a:gd name="connsiteY8" fmla="*/ 1027044 h 1027044"/>
                <a:gd name="connsiteX0" fmla="*/ 187740 w 1104349"/>
                <a:gd name="connsiteY0" fmla="*/ 1027044 h 1027044"/>
                <a:gd name="connsiteX1" fmla="*/ 397566 w 1104349"/>
                <a:gd name="connsiteY1" fmla="*/ 596348 h 1027044"/>
                <a:gd name="connsiteX2" fmla="*/ 883479 w 1104349"/>
                <a:gd name="connsiteY2" fmla="*/ 430697 h 1027044"/>
                <a:gd name="connsiteX3" fmla="*/ 1104349 w 1104349"/>
                <a:gd name="connsiteY3" fmla="*/ 88348 h 1027044"/>
                <a:gd name="connsiteX4" fmla="*/ 839304 w 1104349"/>
                <a:gd name="connsiteY4" fmla="*/ 0 h 1027044"/>
                <a:gd name="connsiteX5" fmla="*/ 452783 w 1104349"/>
                <a:gd name="connsiteY5" fmla="*/ 165652 h 1027044"/>
                <a:gd name="connsiteX6" fmla="*/ 121479 w 1104349"/>
                <a:gd name="connsiteY6" fmla="*/ 397566 h 1027044"/>
                <a:gd name="connsiteX7" fmla="*/ 0 w 1104349"/>
                <a:gd name="connsiteY7" fmla="*/ 706783 h 1027044"/>
                <a:gd name="connsiteX8" fmla="*/ 187740 w 1104349"/>
                <a:gd name="connsiteY8" fmla="*/ 1027044 h 1027044"/>
                <a:gd name="connsiteX0" fmla="*/ 187740 w 1104349"/>
                <a:gd name="connsiteY0" fmla="*/ 1027044 h 1027044"/>
                <a:gd name="connsiteX1" fmla="*/ 397566 w 1104349"/>
                <a:gd name="connsiteY1" fmla="*/ 596348 h 1027044"/>
                <a:gd name="connsiteX2" fmla="*/ 883479 w 1104349"/>
                <a:gd name="connsiteY2" fmla="*/ 430697 h 1027044"/>
                <a:gd name="connsiteX3" fmla="*/ 1104349 w 1104349"/>
                <a:gd name="connsiteY3" fmla="*/ 88348 h 1027044"/>
                <a:gd name="connsiteX4" fmla="*/ 839304 w 1104349"/>
                <a:gd name="connsiteY4" fmla="*/ 0 h 1027044"/>
                <a:gd name="connsiteX5" fmla="*/ 452783 w 1104349"/>
                <a:gd name="connsiteY5" fmla="*/ 165652 h 1027044"/>
                <a:gd name="connsiteX6" fmla="*/ 121479 w 1104349"/>
                <a:gd name="connsiteY6" fmla="*/ 397566 h 1027044"/>
                <a:gd name="connsiteX7" fmla="*/ 0 w 1104349"/>
                <a:gd name="connsiteY7" fmla="*/ 706783 h 1027044"/>
                <a:gd name="connsiteX8" fmla="*/ 187740 w 1104349"/>
                <a:gd name="connsiteY8" fmla="*/ 1027044 h 1027044"/>
                <a:gd name="connsiteX0" fmla="*/ 187740 w 1104349"/>
                <a:gd name="connsiteY0" fmla="*/ 1027044 h 1027044"/>
                <a:gd name="connsiteX1" fmla="*/ 403916 w 1104349"/>
                <a:gd name="connsiteY1" fmla="*/ 596348 h 1027044"/>
                <a:gd name="connsiteX2" fmla="*/ 883479 w 1104349"/>
                <a:gd name="connsiteY2" fmla="*/ 430697 h 1027044"/>
                <a:gd name="connsiteX3" fmla="*/ 1104349 w 1104349"/>
                <a:gd name="connsiteY3" fmla="*/ 88348 h 1027044"/>
                <a:gd name="connsiteX4" fmla="*/ 839304 w 1104349"/>
                <a:gd name="connsiteY4" fmla="*/ 0 h 1027044"/>
                <a:gd name="connsiteX5" fmla="*/ 452783 w 1104349"/>
                <a:gd name="connsiteY5" fmla="*/ 165652 h 1027044"/>
                <a:gd name="connsiteX6" fmla="*/ 121479 w 1104349"/>
                <a:gd name="connsiteY6" fmla="*/ 397566 h 1027044"/>
                <a:gd name="connsiteX7" fmla="*/ 0 w 1104349"/>
                <a:gd name="connsiteY7" fmla="*/ 706783 h 1027044"/>
                <a:gd name="connsiteX8" fmla="*/ 187740 w 1104349"/>
                <a:gd name="connsiteY8" fmla="*/ 1027044 h 1027044"/>
                <a:gd name="connsiteX0" fmla="*/ 187740 w 1104349"/>
                <a:gd name="connsiteY0" fmla="*/ 1027044 h 1027044"/>
                <a:gd name="connsiteX1" fmla="*/ 403916 w 1104349"/>
                <a:gd name="connsiteY1" fmla="*/ 596348 h 1027044"/>
                <a:gd name="connsiteX2" fmla="*/ 659159 w 1104349"/>
                <a:gd name="connsiteY2" fmla="*/ 436494 h 1027044"/>
                <a:gd name="connsiteX3" fmla="*/ 883479 w 1104349"/>
                <a:gd name="connsiteY3" fmla="*/ 430697 h 1027044"/>
                <a:gd name="connsiteX4" fmla="*/ 1104349 w 1104349"/>
                <a:gd name="connsiteY4" fmla="*/ 88348 h 1027044"/>
                <a:gd name="connsiteX5" fmla="*/ 839304 w 1104349"/>
                <a:gd name="connsiteY5" fmla="*/ 0 h 1027044"/>
                <a:gd name="connsiteX6" fmla="*/ 452783 w 1104349"/>
                <a:gd name="connsiteY6" fmla="*/ 165652 h 1027044"/>
                <a:gd name="connsiteX7" fmla="*/ 121479 w 1104349"/>
                <a:gd name="connsiteY7" fmla="*/ 397566 h 1027044"/>
                <a:gd name="connsiteX8" fmla="*/ 0 w 1104349"/>
                <a:gd name="connsiteY8" fmla="*/ 706783 h 1027044"/>
                <a:gd name="connsiteX9" fmla="*/ 187740 w 1104349"/>
                <a:gd name="connsiteY9" fmla="*/ 1027044 h 1027044"/>
                <a:gd name="connsiteX0" fmla="*/ 159165 w 1104349"/>
                <a:gd name="connsiteY0" fmla="*/ 985769 h 985769"/>
                <a:gd name="connsiteX1" fmla="*/ 403916 w 1104349"/>
                <a:gd name="connsiteY1" fmla="*/ 596348 h 985769"/>
                <a:gd name="connsiteX2" fmla="*/ 659159 w 1104349"/>
                <a:gd name="connsiteY2" fmla="*/ 436494 h 985769"/>
                <a:gd name="connsiteX3" fmla="*/ 883479 w 1104349"/>
                <a:gd name="connsiteY3" fmla="*/ 430697 h 985769"/>
                <a:gd name="connsiteX4" fmla="*/ 1104349 w 1104349"/>
                <a:gd name="connsiteY4" fmla="*/ 88348 h 985769"/>
                <a:gd name="connsiteX5" fmla="*/ 839304 w 1104349"/>
                <a:gd name="connsiteY5" fmla="*/ 0 h 985769"/>
                <a:gd name="connsiteX6" fmla="*/ 452783 w 1104349"/>
                <a:gd name="connsiteY6" fmla="*/ 165652 h 985769"/>
                <a:gd name="connsiteX7" fmla="*/ 121479 w 1104349"/>
                <a:gd name="connsiteY7" fmla="*/ 397566 h 985769"/>
                <a:gd name="connsiteX8" fmla="*/ 0 w 1104349"/>
                <a:gd name="connsiteY8" fmla="*/ 706783 h 985769"/>
                <a:gd name="connsiteX9" fmla="*/ 159165 w 1104349"/>
                <a:gd name="connsiteY9" fmla="*/ 985769 h 985769"/>
                <a:gd name="connsiteX0" fmla="*/ 159165 w 1104349"/>
                <a:gd name="connsiteY0" fmla="*/ 985769 h 985769"/>
                <a:gd name="connsiteX1" fmla="*/ 403916 w 1104349"/>
                <a:gd name="connsiteY1" fmla="*/ 596348 h 985769"/>
                <a:gd name="connsiteX2" fmla="*/ 659159 w 1104349"/>
                <a:gd name="connsiteY2" fmla="*/ 436494 h 985769"/>
                <a:gd name="connsiteX3" fmla="*/ 883479 w 1104349"/>
                <a:gd name="connsiteY3" fmla="*/ 430697 h 985769"/>
                <a:gd name="connsiteX4" fmla="*/ 1104349 w 1104349"/>
                <a:gd name="connsiteY4" fmla="*/ 88348 h 985769"/>
                <a:gd name="connsiteX5" fmla="*/ 839304 w 1104349"/>
                <a:gd name="connsiteY5" fmla="*/ 0 h 985769"/>
                <a:gd name="connsiteX6" fmla="*/ 452783 w 1104349"/>
                <a:gd name="connsiteY6" fmla="*/ 165652 h 985769"/>
                <a:gd name="connsiteX7" fmla="*/ 121479 w 1104349"/>
                <a:gd name="connsiteY7" fmla="*/ 397566 h 985769"/>
                <a:gd name="connsiteX8" fmla="*/ 0 w 1104349"/>
                <a:gd name="connsiteY8" fmla="*/ 706783 h 985769"/>
                <a:gd name="connsiteX9" fmla="*/ 159165 w 1104349"/>
                <a:gd name="connsiteY9" fmla="*/ 985769 h 985769"/>
                <a:gd name="connsiteX0" fmla="*/ 159165 w 1104349"/>
                <a:gd name="connsiteY0" fmla="*/ 985769 h 985769"/>
                <a:gd name="connsiteX1" fmla="*/ 403916 w 1104349"/>
                <a:gd name="connsiteY1" fmla="*/ 596348 h 985769"/>
                <a:gd name="connsiteX2" fmla="*/ 659159 w 1104349"/>
                <a:gd name="connsiteY2" fmla="*/ 436494 h 985769"/>
                <a:gd name="connsiteX3" fmla="*/ 883479 w 1104349"/>
                <a:gd name="connsiteY3" fmla="*/ 430697 h 985769"/>
                <a:gd name="connsiteX4" fmla="*/ 1104349 w 1104349"/>
                <a:gd name="connsiteY4" fmla="*/ 88348 h 985769"/>
                <a:gd name="connsiteX5" fmla="*/ 839304 w 1104349"/>
                <a:gd name="connsiteY5" fmla="*/ 0 h 985769"/>
                <a:gd name="connsiteX6" fmla="*/ 452783 w 1104349"/>
                <a:gd name="connsiteY6" fmla="*/ 165652 h 985769"/>
                <a:gd name="connsiteX7" fmla="*/ 121479 w 1104349"/>
                <a:gd name="connsiteY7" fmla="*/ 397566 h 985769"/>
                <a:gd name="connsiteX8" fmla="*/ 0 w 1104349"/>
                <a:gd name="connsiteY8" fmla="*/ 706783 h 985769"/>
                <a:gd name="connsiteX9" fmla="*/ 159165 w 1104349"/>
                <a:gd name="connsiteY9" fmla="*/ 985769 h 985769"/>
                <a:gd name="connsiteX0" fmla="*/ 159165 w 1104349"/>
                <a:gd name="connsiteY0" fmla="*/ 985769 h 985769"/>
                <a:gd name="connsiteX1" fmla="*/ 403916 w 1104349"/>
                <a:gd name="connsiteY1" fmla="*/ 596348 h 985769"/>
                <a:gd name="connsiteX2" fmla="*/ 732184 w 1104349"/>
                <a:gd name="connsiteY2" fmla="*/ 398394 h 985769"/>
                <a:gd name="connsiteX3" fmla="*/ 883479 w 1104349"/>
                <a:gd name="connsiteY3" fmla="*/ 430697 h 985769"/>
                <a:gd name="connsiteX4" fmla="*/ 1104349 w 1104349"/>
                <a:gd name="connsiteY4" fmla="*/ 88348 h 985769"/>
                <a:gd name="connsiteX5" fmla="*/ 839304 w 1104349"/>
                <a:gd name="connsiteY5" fmla="*/ 0 h 985769"/>
                <a:gd name="connsiteX6" fmla="*/ 452783 w 1104349"/>
                <a:gd name="connsiteY6" fmla="*/ 165652 h 985769"/>
                <a:gd name="connsiteX7" fmla="*/ 121479 w 1104349"/>
                <a:gd name="connsiteY7" fmla="*/ 397566 h 985769"/>
                <a:gd name="connsiteX8" fmla="*/ 0 w 1104349"/>
                <a:gd name="connsiteY8" fmla="*/ 706783 h 985769"/>
                <a:gd name="connsiteX9" fmla="*/ 159165 w 1104349"/>
                <a:gd name="connsiteY9" fmla="*/ 985769 h 985769"/>
                <a:gd name="connsiteX0" fmla="*/ 159165 w 1104349"/>
                <a:gd name="connsiteY0" fmla="*/ 985769 h 985769"/>
                <a:gd name="connsiteX1" fmla="*/ 403916 w 1104349"/>
                <a:gd name="connsiteY1" fmla="*/ 596348 h 985769"/>
                <a:gd name="connsiteX2" fmla="*/ 732184 w 1104349"/>
                <a:gd name="connsiteY2" fmla="*/ 398394 h 985769"/>
                <a:gd name="connsiteX3" fmla="*/ 883479 w 1104349"/>
                <a:gd name="connsiteY3" fmla="*/ 430697 h 985769"/>
                <a:gd name="connsiteX4" fmla="*/ 1104349 w 1104349"/>
                <a:gd name="connsiteY4" fmla="*/ 88348 h 985769"/>
                <a:gd name="connsiteX5" fmla="*/ 839304 w 1104349"/>
                <a:gd name="connsiteY5" fmla="*/ 0 h 985769"/>
                <a:gd name="connsiteX6" fmla="*/ 452783 w 1104349"/>
                <a:gd name="connsiteY6" fmla="*/ 165652 h 985769"/>
                <a:gd name="connsiteX7" fmla="*/ 121479 w 1104349"/>
                <a:gd name="connsiteY7" fmla="*/ 397566 h 985769"/>
                <a:gd name="connsiteX8" fmla="*/ 0 w 1104349"/>
                <a:gd name="connsiteY8" fmla="*/ 706783 h 985769"/>
                <a:gd name="connsiteX9" fmla="*/ 159165 w 1104349"/>
                <a:gd name="connsiteY9" fmla="*/ 985769 h 985769"/>
                <a:gd name="connsiteX0" fmla="*/ 159165 w 1104349"/>
                <a:gd name="connsiteY0" fmla="*/ 985769 h 985769"/>
                <a:gd name="connsiteX1" fmla="*/ 403916 w 1104349"/>
                <a:gd name="connsiteY1" fmla="*/ 596348 h 985769"/>
                <a:gd name="connsiteX2" fmla="*/ 732184 w 1104349"/>
                <a:gd name="connsiteY2" fmla="*/ 398394 h 985769"/>
                <a:gd name="connsiteX3" fmla="*/ 883479 w 1104349"/>
                <a:gd name="connsiteY3" fmla="*/ 430697 h 985769"/>
                <a:gd name="connsiteX4" fmla="*/ 1104349 w 1104349"/>
                <a:gd name="connsiteY4" fmla="*/ 88348 h 985769"/>
                <a:gd name="connsiteX5" fmla="*/ 839304 w 1104349"/>
                <a:gd name="connsiteY5" fmla="*/ 0 h 985769"/>
                <a:gd name="connsiteX6" fmla="*/ 452783 w 1104349"/>
                <a:gd name="connsiteY6" fmla="*/ 165652 h 985769"/>
                <a:gd name="connsiteX7" fmla="*/ 121479 w 1104349"/>
                <a:gd name="connsiteY7" fmla="*/ 397566 h 985769"/>
                <a:gd name="connsiteX8" fmla="*/ 0 w 1104349"/>
                <a:gd name="connsiteY8" fmla="*/ 706783 h 985769"/>
                <a:gd name="connsiteX9" fmla="*/ 159165 w 1104349"/>
                <a:gd name="connsiteY9" fmla="*/ 985769 h 985769"/>
                <a:gd name="connsiteX0" fmla="*/ 159165 w 1104349"/>
                <a:gd name="connsiteY0" fmla="*/ 985769 h 985769"/>
                <a:gd name="connsiteX1" fmla="*/ 403916 w 1104349"/>
                <a:gd name="connsiteY1" fmla="*/ 596348 h 985769"/>
                <a:gd name="connsiteX2" fmla="*/ 795684 w 1104349"/>
                <a:gd name="connsiteY2" fmla="*/ 353944 h 985769"/>
                <a:gd name="connsiteX3" fmla="*/ 883479 w 1104349"/>
                <a:gd name="connsiteY3" fmla="*/ 430697 h 985769"/>
                <a:gd name="connsiteX4" fmla="*/ 1104349 w 1104349"/>
                <a:gd name="connsiteY4" fmla="*/ 88348 h 985769"/>
                <a:gd name="connsiteX5" fmla="*/ 839304 w 1104349"/>
                <a:gd name="connsiteY5" fmla="*/ 0 h 985769"/>
                <a:gd name="connsiteX6" fmla="*/ 452783 w 1104349"/>
                <a:gd name="connsiteY6" fmla="*/ 165652 h 985769"/>
                <a:gd name="connsiteX7" fmla="*/ 121479 w 1104349"/>
                <a:gd name="connsiteY7" fmla="*/ 397566 h 985769"/>
                <a:gd name="connsiteX8" fmla="*/ 0 w 1104349"/>
                <a:gd name="connsiteY8" fmla="*/ 706783 h 985769"/>
                <a:gd name="connsiteX9" fmla="*/ 159165 w 1104349"/>
                <a:gd name="connsiteY9" fmla="*/ 985769 h 985769"/>
                <a:gd name="connsiteX0" fmla="*/ 159165 w 1104349"/>
                <a:gd name="connsiteY0" fmla="*/ 985769 h 985769"/>
                <a:gd name="connsiteX1" fmla="*/ 403916 w 1104349"/>
                <a:gd name="connsiteY1" fmla="*/ 596348 h 985769"/>
                <a:gd name="connsiteX2" fmla="*/ 795684 w 1104349"/>
                <a:gd name="connsiteY2" fmla="*/ 353944 h 985769"/>
                <a:gd name="connsiteX3" fmla="*/ 899354 w 1104349"/>
                <a:gd name="connsiteY3" fmla="*/ 392597 h 985769"/>
                <a:gd name="connsiteX4" fmla="*/ 1104349 w 1104349"/>
                <a:gd name="connsiteY4" fmla="*/ 88348 h 985769"/>
                <a:gd name="connsiteX5" fmla="*/ 839304 w 1104349"/>
                <a:gd name="connsiteY5" fmla="*/ 0 h 985769"/>
                <a:gd name="connsiteX6" fmla="*/ 452783 w 1104349"/>
                <a:gd name="connsiteY6" fmla="*/ 165652 h 985769"/>
                <a:gd name="connsiteX7" fmla="*/ 121479 w 1104349"/>
                <a:gd name="connsiteY7" fmla="*/ 397566 h 985769"/>
                <a:gd name="connsiteX8" fmla="*/ 0 w 1104349"/>
                <a:gd name="connsiteY8" fmla="*/ 706783 h 985769"/>
                <a:gd name="connsiteX9" fmla="*/ 159165 w 1104349"/>
                <a:gd name="connsiteY9" fmla="*/ 985769 h 985769"/>
                <a:gd name="connsiteX0" fmla="*/ 159165 w 1104349"/>
                <a:gd name="connsiteY0" fmla="*/ 985769 h 985769"/>
                <a:gd name="connsiteX1" fmla="*/ 403916 w 1104349"/>
                <a:gd name="connsiteY1" fmla="*/ 596348 h 985769"/>
                <a:gd name="connsiteX2" fmla="*/ 795684 w 1104349"/>
                <a:gd name="connsiteY2" fmla="*/ 353944 h 985769"/>
                <a:gd name="connsiteX3" fmla="*/ 899354 w 1104349"/>
                <a:gd name="connsiteY3" fmla="*/ 392597 h 985769"/>
                <a:gd name="connsiteX4" fmla="*/ 1104349 w 1104349"/>
                <a:gd name="connsiteY4" fmla="*/ 88348 h 985769"/>
                <a:gd name="connsiteX5" fmla="*/ 839304 w 1104349"/>
                <a:gd name="connsiteY5" fmla="*/ 0 h 985769"/>
                <a:gd name="connsiteX6" fmla="*/ 452783 w 1104349"/>
                <a:gd name="connsiteY6" fmla="*/ 165652 h 985769"/>
                <a:gd name="connsiteX7" fmla="*/ 121479 w 1104349"/>
                <a:gd name="connsiteY7" fmla="*/ 397566 h 985769"/>
                <a:gd name="connsiteX8" fmla="*/ 0 w 1104349"/>
                <a:gd name="connsiteY8" fmla="*/ 706783 h 985769"/>
                <a:gd name="connsiteX9" fmla="*/ 159165 w 1104349"/>
                <a:gd name="connsiteY9" fmla="*/ 985769 h 985769"/>
                <a:gd name="connsiteX0" fmla="*/ 159165 w 1044024"/>
                <a:gd name="connsiteY0" fmla="*/ 985769 h 985769"/>
                <a:gd name="connsiteX1" fmla="*/ 403916 w 1044024"/>
                <a:gd name="connsiteY1" fmla="*/ 596348 h 985769"/>
                <a:gd name="connsiteX2" fmla="*/ 795684 w 1044024"/>
                <a:gd name="connsiteY2" fmla="*/ 353944 h 985769"/>
                <a:gd name="connsiteX3" fmla="*/ 899354 w 1044024"/>
                <a:gd name="connsiteY3" fmla="*/ 392597 h 985769"/>
                <a:gd name="connsiteX4" fmla="*/ 1044024 w 1044024"/>
                <a:gd name="connsiteY4" fmla="*/ 183598 h 985769"/>
                <a:gd name="connsiteX5" fmla="*/ 839304 w 1044024"/>
                <a:gd name="connsiteY5" fmla="*/ 0 h 985769"/>
                <a:gd name="connsiteX6" fmla="*/ 452783 w 1044024"/>
                <a:gd name="connsiteY6" fmla="*/ 165652 h 985769"/>
                <a:gd name="connsiteX7" fmla="*/ 121479 w 1044024"/>
                <a:gd name="connsiteY7" fmla="*/ 397566 h 985769"/>
                <a:gd name="connsiteX8" fmla="*/ 0 w 1044024"/>
                <a:gd name="connsiteY8" fmla="*/ 706783 h 985769"/>
                <a:gd name="connsiteX9" fmla="*/ 159165 w 1044024"/>
                <a:gd name="connsiteY9" fmla="*/ 985769 h 985769"/>
                <a:gd name="connsiteX0" fmla="*/ 159165 w 1021799"/>
                <a:gd name="connsiteY0" fmla="*/ 985769 h 985769"/>
                <a:gd name="connsiteX1" fmla="*/ 403916 w 1021799"/>
                <a:gd name="connsiteY1" fmla="*/ 596348 h 985769"/>
                <a:gd name="connsiteX2" fmla="*/ 795684 w 1021799"/>
                <a:gd name="connsiteY2" fmla="*/ 353944 h 985769"/>
                <a:gd name="connsiteX3" fmla="*/ 899354 w 1021799"/>
                <a:gd name="connsiteY3" fmla="*/ 392597 h 985769"/>
                <a:gd name="connsiteX4" fmla="*/ 1021799 w 1021799"/>
                <a:gd name="connsiteY4" fmla="*/ 142323 h 985769"/>
                <a:gd name="connsiteX5" fmla="*/ 839304 w 1021799"/>
                <a:gd name="connsiteY5" fmla="*/ 0 h 985769"/>
                <a:gd name="connsiteX6" fmla="*/ 452783 w 1021799"/>
                <a:gd name="connsiteY6" fmla="*/ 165652 h 985769"/>
                <a:gd name="connsiteX7" fmla="*/ 121479 w 1021799"/>
                <a:gd name="connsiteY7" fmla="*/ 397566 h 985769"/>
                <a:gd name="connsiteX8" fmla="*/ 0 w 1021799"/>
                <a:gd name="connsiteY8" fmla="*/ 706783 h 985769"/>
                <a:gd name="connsiteX9" fmla="*/ 159165 w 1021799"/>
                <a:gd name="connsiteY9" fmla="*/ 985769 h 985769"/>
                <a:gd name="connsiteX0" fmla="*/ 159165 w 1021799"/>
                <a:gd name="connsiteY0" fmla="*/ 985769 h 985769"/>
                <a:gd name="connsiteX1" fmla="*/ 403916 w 1021799"/>
                <a:gd name="connsiteY1" fmla="*/ 596348 h 985769"/>
                <a:gd name="connsiteX2" fmla="*/ 795684 w 1021799"/>
                <a:gd name="connsiteY2" fmla="*/ 353944 h 985769"/>
                <a:gd name="connsiteX3" fmla="*/ 899354 w 1021799"/>
                <a:gd name="connsiteY3" fmla="*/ 392597 h 985769"/>
                <a:gd name="connsiteX4" fmla="*/ 1021799 w 1021799"/>
                <a:gd name="connsiteY4" fmla="*/ 142323 h 985769"/>
                <a:gd name="connsiteX5" fmla="*/ 839304 w 1021799"/>
                <a:gd name="connsiteY5" fmla="*/ 0 h 985769"/>
                <a:gd name="connsiteX6" fmla="*/ 452783 w 1021799"/>
                <a:gd name="connsiteY6" fmla="*/ 165652 h 985769"/>
                <a:gd name="connsiteX7" fmla="*/ 121479 w 1021799"/>
                <a:gd name="connsiteY7" fmla="*/ 397566 h 985769"/>
                <a:gd name="connsiteX8" fmla="*/ 0 w 1021799"/>
                <a:gd name="connsiteY8" fmla="*/ 706783 h 985769"/>
                <a:gd name="connsiteX9" fmla="*/ 159165 w 1021799"/>
                <a:gd name="connsiteY9" fmla="*/ 985769 h 985769"/>
                <a:gd name="connsiteX0" fmla="*/ 159165 w 1021799"/>
                <a:gd name="connsiteY0" fmla="*/ 985769 h 985769"/>
                <a:gd name="connsiteX1" fmla="*/ 403916 w 1021799"/>
                <a:gd name="connsiteY1" fmla="*/ 596348 h 985769"/>
                <a:gd name="connsiteX2" fmla="*/ 795684 w 1021799"/>
                <a:gd name="connsiteY2" fmla="*/ 353944 h 985769"/>
                <a:gd name="connsiteX3" fmla="*/ 899354 w 1021799"/>
                <a:gd name="connsiteY3" fmla="*/ 392597 h 985769"/>
                <a:gd name="connsiteX4" fmla="*/ 1021799 w 1021799"/>
                <a:gd name="connsiteY4" fmla="*/ 142323 h 985769"/>
                <a:gd name="connsiteX5" fmla="*/ 839304 w 1021799"/>
                <a:gd name="connsiteY5" fmla="*/ 0 h 985769"/>
                <a:gd name="connsiteX6" fmla="*/ 452783 w 1021799"/>
                <a:gd name="connsiteY6" fmla="*/ 165652 h 985769"/>
                <a:gd name="connsiteX7" fmla="*/ 121479 w 1021799"/>
                <a:gd name="connsiteY7" fmla="*/ 397566 h 985769"/>
                <a:gd name="connsiteX8" fmla="*/ 0 w 1021799"/>
                <a:gd name="connsiteY8" fmla="*/ 706783 h 985769"/>
                <a:gd name="connsiteX9" fmla="*/ 159165 w 1021799"/>
                <a:gd name="connsiteY9" fmla="*/ 985769 h 985769"/>
                <a:gd name="connsiteX0" fmla="*/ 159165 w 1021799"/>
                <a:gd name="connsiteY0" fmla="*/ 985769 h 985769"/>
                <a:gd name="connsiteX1" fmla="*/ 403916 w 1021799"/>
                <a:gd name="connsiteY1" fmla="*/ 596348 h 985769"/>
                <a:gd name="connsiteX2" fmla="*/ 795684 w 1021799"/>
                <a:gd name="connsiteY2" fmla="*/ 353944 h 985769"/>
                <a:gd name="connsiteX3" fmla="*/ 899354 w 1021799"/>
                <a:gd name="connsiteY3" fmla="*/ 392597 h 985769"/>
                <a:gd name="connsiteX4" fmla="*/ 1021799 w 1021799"/>
                <a:gd name="connsiteY4" fmla="*/ 142323 h 985769"/>
                <a:gd name="connsiteX5" fmla="*/ 839304 w 1021799"/>
                <a:gd name="connsiteY5" fmla="*/ 0 h 985769"/>
                <a:gd name="connsiteX6" fmla="*/ 452783 w 1021799"/>
                <a:gd name="connsiteY6" fmla="*/ 165652 h 985769"/>
                <a:gd name="connsiteX7" fmla="*/ 121479 w 1021799"/>
                <a:gd name="connsiteY7" fmla="*/ 397566 h 985769"/>
                <a:gd name="connsiteX8" fmla="*/ 0 w 1021799"/>
                <a:gd name="connsiteY8" fmla="*/ 706783 h 985769"/>
                <a:gd name="connsiteX9" fmla="*/ 159165 w 1021799"/>
                <a:gd name="connsiteY9" fmla="*/ 985769 h 985769"/>
                <a:gd name="connsiteX0" fmla="*/ 159165 w 1021799"/>
                <a:gd name="connsiteY0" fmla="*/ 985769 h 985769"/>
                <a:gd name="connsiteX1" fmla="*/ 403916 w 1021799"/>
                <a:gd name="connsiteY1" fmla="*/ 596348 h 985769"/>
                <a:gd name="connsiteX2" fmla="*/ 795684 w 1021799"/>
                <a:gd name="connsiteY2" fmla="*/ 353944 h 985769"/>
                <a:gd name="connsiteX3" fmla="*/ 899354 w 1021799"/>
                <a:gd name="connsiteY3" fmla="*/ 392597 h 985769"/>
                <a:gd name="connsiteX4" fmla="*/ 1021799 w 1021799"/>
                <a:gd name="connsiteY4" fmla="*/ 142323 h 985769"/>
                <a:gd name="connsiteX5" fmla="*/ 839304 w 1021799"/>
                <a:gd name="connsiteY5" fmla="*/ 0 h 985769"/>
                <a:gd name="connsiteX6" fmla="*/ 748058 w 1021799"/>
                <a:gd name="connsiteY6" fmla="*/ 92627 h 985769"/>
                <a:gd name="connsiteX7" fmla="*/ 121479 w 1021799"/>
                <a:gd name="connsiteY7" fmla="*/ 397566 h 985769"/>
                <a:gd name="connsiteX8" fmla="*/ 0 w 1021799"/>
                <a:gd name="connsiteY8" fmla="*/ 706783 h 985769"/>
                <a:gd name="connsiteX9" fmla="*/ 159165 w 1021799"/>
                <a:gd name="connsiteY9" fmla="*/ 985769 h 985769"/>
                <a:gd name="connsiteX0" fmla="*/ 159165 w 1021799"/>
                <a:gd name="connsiteY0" fmla="*/ 985769 h 985769"/>
                <a:gd name="connsiteX1" fmla="*/ 403916 w 1021799"/>
                <a:gd name="connsiteY1" fmla="*/ 596348 h 985769"/>
                <a:gd name="connsiteX2" fmla="*/ 795684 w 1021799"/>
                <a:gd name="connsiteY2" fmla="*/ 353944 h 985769"/>
                <a:gd name="connsiteX3" fmla="*/ 899354 w 1021799"/>
                <a:gd name="connsiteY3" fmla="*/ 392597 h 985769"/>
                <a:gd name="connsiteX4" fmla="*/ 1021799 w 1021799"/>
                <a:gd name="connsiteY4" fmla="*/ 142323 h 985769"/>
                <a:gd name="connsiteX5" fmla="*/ 839304 w 1021799"/>
                <a:gd name="connsiteY5" fmla="*/ 0 h 985769"/>
                <a:gd name="connsiteX6" fmla="*/ 805208 w 1021799"/>
                <a:gd name="connsiteY6" fmla="*/ 83102 h 985769"/>
                <a:gd name="connsiteX7" fmla="*/ 121479 w 1021799"/>
                <a:gd name="connsiteY7" fmla="*/ 397566 h 985769"/>
                <a:gd name="connsiteX8" fmla="*/ 0 w 1021799"/>
                <a:gd name="connsiteY8" fmla="*/ 706783 h 985769"/>
                <a:gd name="connsiteX9" fmla="*/ 159165 w 1021799"/>
                <a:gd name="connsiteY9" fmla="*/ 985769 h 985769"/>
                <a:gd name="connsiteX0" fmla="*/ 159165 w 1021799"/>
                <a:gd name="connsiteY0" fmla="*/ 985769 h 985769"/>
                <a:gd name="connsiteX1" fmla="*/ 403916 w 1021799"/>
                <a:gd name="connsiteY1" fmla="*/ 596348 h 985769"/>
                <a:gd name="connsiteX2" fmla="*/ 795684 w 1021799"/>
                <a:gd name="connsiteY2" fmla="*/ 353944 h 985769"/>
                <a:gd name="connsiteX3" fmla="*/ 899354 w 1021799"/>
                <a:gd name="connsiteY3" fmla="*/ 392597 h 985769"/>
                <a:gd name="connsiteX4" fmla="*/ 1021799 w 1021799"/>
                <a:gd name="connsiteY4" fmla="*/ 142323 h 985769"/>
                <a:gd name="connsiteX5" fmla="*/ 839304 w 1021799"/>
                <a:gd name="connsiteY5" fmla="*/ 0 h 985769"/>
                <a:gd name="connsiteX6" fmla="*/ 805208 w 1021799"/>
                <a:gd name="connsiteY6" fmla="*/ 83102 h 985769"/>
                <a:gd name="connsiteX7" fmla="*/ 121479 w 1021799"/>
                <a:gd name="connsiteY7" fmla="*/ 397566 h 985769"/>
                <a:gd name="connsiteX8" fmla="*/ 0 w 1021799"/>
                <a:gd name="connsiteY8" fmla="*/ 706783 h 985769"/>
                <a:gd name="connsiteX9" fmla="*/ 159165 w 1021799"/>
                <a:gd name="connsiteY9" fmla="*/ 985769 h 985769"/>
                <a:gd name="connsiteX0" fmla="*/ 159165 w 1021799"/>
                <a:gd name="connsiteY0" fmla="*/ 985769 h 985769"/>
                <a:gd name="connsiteX1" fmla="*/ 403916 w 1021799"/>
                <a:gd name="connsiteY1" fmla="*/ 596348 h 985769"/>
                <a:gd name="connsiteX2" fmla="*/ 795684 w 1021799"/>
                <a:gd name="connsiteY2" fmla="*/ 353944 h 985769"/>
                <a:gd name="connsiteX3" fmla="*/ 899354 w 1021799"/>
                <a:gd name="connsiteY3" fmla="*/ 392597 h 985769"/>
                <a:gd name="connsiteX4" fmla="*/ 1021799 w 1021799"/>
                <a:gd name="connsiteY4" fmla="*/ 142323 h 985769"/>
                <a:gd name="connsiteX5" fmla="*/ 839304 w 1021799"/>
                <a:gd name="connsiteY5" fmla="*/ 0 h 985769"/>
                <a:gd name="connsiteX6" fmla="*/ 805208 w 1021799"/>
                <a:gd name="connsiteY6" fmla="*/ 83102 h 985769"/>
                <a:gd name="connsiteX7" fmla="*/ 121479 w 1021799"/>
                <a:gd name="connsiteY7" fmla="*/ 397566 h 985769"/>
                <a:gd name="connsiteX8" fmla="*/ 0 w 1021799"/>
                <a:gd name="connsiteY8" fmla="*/ 706783 h 985769"/>
                <a:gd name="connsiteX9" fmla="*/ 159165 w 1021799"/>
                <a:gd name="connsiteY9" fmla="*/ 985769 h 985769"/>
                <a:gd name="connsiteX0" fmla="*/ 159165 w 1021799"/>
                <a:gd name="connsiteY0" fmla="*/ 985769 h 985769"/>
                <a:gd name="connsiteX1" fmla="*/ 403916 w 1021799"/>
                <a:gd name="connsiteY1" fmla="*/ 596348 h 985769"/>
                <a:gd name="connsiteX2" fmla="*/ 795684 w 1021799"/>
                <a:gd name="connsiteY2" fmla="*/ 353944 h 985769"/>
                <a:gd name="connsiteX3" fmla="*/ 899354 w 1021799"/>
                <a:gd name="connsiteY3" fmla="*/ 392597 h 985769"/>
                <a:gd name="connsiteX4" fmla="*/ 1021799 w 1021799"/>
                <a:gd name="connsiteY4" fmla="*/ 142323 h 985769"/>
                <a:gd name="connsiteX5" fmla="*/ 839304 w 1021799"/>
                <a:gd name="connsiteY5" fmla="*/ 0 h 985769"/>
                <a:gd name="connsiteX6" fmla="*/ 805208 w 1021799"/>
                <a:gd name="connsiteY6" fmla="*/ 83102 h 985769"/>
                <a:gd name="connsiteX7" fmla="*/ 178629 w 1021799"/>
                <a:gd name="connsiteY7" fmla="*/ 442016 h 985769"/>
                <a:gd name="connsiteX8" fmla="*/ 0 w 1021799"/>
                <a:gd name="connsiteY8" fmla="*/ 706783 h 985769"/>
                <a:gd name="connsiteX9" fmla="*/ 159165 w 1021799"/>
                <a:gd name="connsiteY9" fmla="*/ 985769 h 985769"/>
                <a:gd name="connsiteX0" fmla="*/ 159395 w 1022029"/>
                <a:gd name="connsiteY0" fmla="*/ 985769 h 985769"/>
                <a:gd name="connsiteX1" fmla="*/ 404146 w 1022029"/>
                <a:gd name="connsiteY1" fmla="*/ 596348 h 985769"/>
                <a:gd name="connsiteX2" fmla="*/ 795914 w 1022029"/>
                <a:gd name="connsiteY2" fmla="*/ 353944 h 985769"/>
                <a:gd name="connsiteX3" fmla="*/ 899584 w 1022029"/>
                <a:gd name="connsiteY3" fmla="*/ 392597 h 985769"/>
                <a:gd name="connsiteX4" fmla="*/ 1022029 w 1022029"/>
                <a:gd name="connsiteY4" fmla="*/ 142323 h 985769"/>
                <a:gd name="connsiteX5" fmla="*/ 839534 w 1022029"/>
                <a:gd name="connsiteY5" fmla="*/ 0 h 985769"/>
                <a:gd name="connsiteX6" fmla="*/ 805438 w 1022029"/>
                <a:gd name="connsiteY6" fmla="*/ 83102 h 985769"/>
                <a:gd name="connsiteX7" fmla="*/ 178859 w 1022029"/>
                <a:gd name="connsiteY7" fmla="*/ 442016 h 985769"/>
                <a:gd name="connsiteX8" fmla="*/ 230 w 1022029"/>
                <a:gd name="connsiteY8" fmla="*/ 706783 h 985769"/>
                <a:gd name="connsiteX9" fmla="*/ 159395 w 1022029"/>
                <a:gd name="connsiteY9" fmla="*/ 985769 h 985769"/>
                <a:gd name="connsiteX0" fmla="*/ 159165 w 1021799"/>
                <a:gd name="connsiteY0" fmla="*/ 985769 h 985769"/>
                <a:gd name="connsiteX1" fmla="*/ 403916 w 1021799"/>
                <a:gd name="connsiteY1" fmla="*/ 596348 h 985769"/>
                <a:gd name="connsiteX2" fmla="*/ 795684 w 1021799"/>
                <a:gd name="connsiteY2" fmla="*/ 353944 h 985769"/>
                <a:gd name="connsiteX3" fmla="*/ 899354 w 1021799"/>
                <a:gd name="connsiteY3" fmla="*/ 392597 h 985769"/>
                <a:gd name="connsiteX4" fmla="*/ 1021799 w 1021799"/>
                <a:gd name="connsiteY4" fmla="*/ 142323 h 985769"/>
                <a:gd name="connsiteX5" fmla="*/ 839304 w 1021799"/>
                <a:gd name="connsiteY5" fmla="*/ 0 h 985769"/>
                <a:gd name="connsiteX6" fmla="*/ 805208 w 1021799"/>
                <a:gd name="connsiteY6" fmla="*/ 83102 h 985769"/>
                <a:gd name="connsiteX7" fmla="*/ 178629 w 1021799"/>
                <a:gd name="connsiteY7" fmla="*/ 442016 h 985769"/>
                <a:gd name="connsiteX8" fmla="*/ 0 w 1021799"/>
                <a:gd name="connsiteY8" fmla="*/ 706783 h 985769"/>
                <a:gd name="connsiteX9" fmla="*/ 159165 w 1021799"/>
                <a:gd name="connsiteY9" fmla="*/ 985769 h 985769"/>
                <a:gd name="connsiteX0" fmla="*/ 159165 w 1021799"/>
                <a:gd name="connsiteY0" fmla="*/ 985769 h 985769"/>
                <a:gd name="connsiteX1" fmla="*/ 403916 w 1021799"/>
                <a:gd name="connsiteY1" fmla="*/ 596348 h 985769"/>
                <a:gd name="connsiteX2" fmla="*/ 795684 w 1021799"/>
                <a:gd name="connsiteY2" fmla="*/ 353944 h 985769"/>
                <a:gd name="connsiteX3" fmla="*/ 899354 w 1021799"/>
                <a:gd name="connsiteY3" fmla="*/ 392597 h 985769"/>
                <a:gd name="connsiteX4" fmla="*/ 1021799 w 1021799"/>
                <a:gd name="connsiteY4" fmla="*/ 142323 h 985769"/>
                <a:gd name="connsiteX5" fmla="*/ 839304 w 1021799"/>
                <a:gd name="connsiteY5" fmla="*/ 0 h 985769"/>
                <a:gd name="connsiteX6" fmla="*/ 805208 w 1021799"/>
                <a:gd name="connsiteY6" fmla="*/ 83102 h 985769"/>
                <a:gd name="connsiteX7" fmla="*/ 178629 w 1021799"/>
                <a:gd name="connsiteY7" fmla="*/ 442016 h 985769"/>
                <a:gd name="connsiteX8" fmla="*/ 0 w 1021799"/>
                <a:gd name="connsiteY8" fmla="*/ 706783 h 985769"/>
                <a:gd name="connsiteX9" fmla="*/ 159165 w 1021799"/>
                <a:gd name="connsiteY9" fmla="*/ 985769 h 985769"/>
                <a:gd name="connsiteX0" fmla="*/ 159165 w 1021799"/>
                <a:gd name="connsiteY0" fmla="*/ 985769 h 985769"/>
                <a:gd name="connsiteX1" fmla="*/ 403916 w 1021799"/>
                <a:gd name="connsiteY1" fmla="*/ 596348 h 985769"/>
                <a:gd name="connsiteX2" fmla="*/ 795684 w 1021799"/>
                <a:gd name="connsiteY2" fmla="*/ 353944 h 985769"/>
                <a:gd name="connsiteX3" fmla="*/ 899354 w 1021799"/>
                <a:gd name="connsiteY3" fmla="*/ 392597 h 985769"/>
                <a:gd name="connsiteX4" fmla="*/ 1021799 w 1021799"/>
                <a:gd name="connsiteY4" fmla="*/ 142323 h 985769"/>
                <a:gd name="connsiteX5" fmla="*/ 839304 w 1021799"/>
                <a:gd name="connsiteY5" fmla="*/ 0 h 985769"/>
                <a:gd name="connsiteX6" fmla="*/ 805208 w 1021799"/>
                <a:gd name="connsiteY6" fmla="*/ 83102 h 985769"/>
                <a:gd name="connsiteX7" fmla="*/ 178629 w 1021799"/>
                <a:gd name="connsiteY7" fmla="*/ 442016 h 985769"/>
                <a:gd name="connsiteX8" fmla="*/ 0 w 1021799"/>
                <a:gd name="connsiteY8" fmla="*/ 706783 h 985769"/>
                <a:gd name="connsiteX9" fmla="*/ 159165 w 1021799"/>
                <a:gd name="connsiteY9" fmla="*/ 985769 h 985769"/>
                <a:gd name="connsiteX0" fmla="*/ 159165 w 1021799"/>
                <a:gd name="connsiteY0" fmla="*/ 985769 h 985769"/>
                <a:gd name="connsiteX1" fmla="*/ 403916 w 1021799"/>
                <a:gd name="connsiteY1" fmla="*/ 596348 h 985769"/>
                <a:gd name="connsiteX2" fmla="*/ 795684 w 1021799"/>
                <a:gd name="connsiteY2" fmla="*/ 353944 h 985769"/>
                <a:gd name="connsiteX3" fmla="*/ 899354 w 1021799"/>
                <a:gd name="connsiteY3" fmla="*/ 392597 h 985769"/>
                <a:gd name="connsiteX4" fmla="*/ 1021799 w 1021799"/>
                <a:gd name="connsiteY4" fmla="*/ 142323 h 985769"/>
                <a:gd name="connsiteX5" fmla="*/ 839304 w 1021799"/>
                <a:gd name="connsiteY5" fmla="*/ 0 h 985769"/>
                <a:gd name="connsiteX6" fmla="*/ 805208 w 1021799"/>
                <a:gd name="connsiteY6" fmla="*/ 83102 h 985769"/>
                <a:gd name="connsiteX7" fmla="*/ 337379 w 1021799"/>
                <a:gd name="connsiteY7" fmla="*/ 321366 h 985769"/>
                <a:gd name="connsiteX8" fmla="*/ 0 w 1021799"/>
                <a:gd name="connsiteY8" fmla="*/ 706783 h 985769"/>
                <a:gd name="connsiteX9" fmla="*/ 159165 w 1021799"/>
                <a:gd name="connsiteY9" fmla="*/ 985769 h 985769"/>
                <a:gd name="connsiteX0" fmla="*/ 159165 w 1021799"/>
                <a:gd name="connsiteY0" fmla="*/ 985769 h 985769"/>
                <a:gd name="connsiteX1" fmla="*/ 403916 w 1021799"/>
                <a:gd name="connsiteY1" fmla="*/ 596348 h 985769"/>
                <a:gd name="connsiteX2" fmla="*/ 795684 w 1021799"/>
                <a:gd name="connsiteY2" fmla="*/ 353944 h 985769"/>
                <a:gd name="connsiteX3" fmla="*/ 899354 w 1021799"/>
                <a:gd name="connsiteY3" fmla="*/ 392597 h 985769"/>
                <a:gd name="connsiteX4" fmla="*/ 1021799 w 1021799"/>
                <a:gd name="connsiteY4" fmla="*/ 142323 h 985769"/>
                <a:gd name="connsiteX5" fmla="*/ 839304 w 1021799"/>
                <a:gd name="connsiteY5" fmla="*/ 0 h 985769"/>
                <a:gd name="connsiteX6" fmla="*/ 805208 w 1021799"/>
                <a:gd name="connsiteY6" fmla="*/ 83102 h 985769"/>
                <a:gd name="connsiteX7" fmla="*/ 327854 w 1021799"/>
                <a:gd name="connsiteY7" fmla="*/ 286441 h 985769"/>
                <a:gd name="connsiteX8" fmla="*/ 0 w 1021799"/>
                <a:gd name="connsiteY8" fmla="*/ 706783 h 985769"/>
                <a:gd name="connsiteX9" fmla="*/ 159165 w 1021799"/>
                <a:gd name="connsiteY9" fmla="*/ 985769 h 985769"/>
                <a:gd name="connsiteX0" fmla="*/ 159165 w 1021799"/>
                <a:gd name="connsiteY0" fmla="*/ 985769 h 985769"/>
                <a:gd name="connsiteX1" fmla="*/ 403916 w 1021799"/>
                <a:gd name="connsiteY1" fmla="*/ 596348 h 985769"/>
                <a:gd name="connsiteX2" fmla="*/ 795684 w 1021799"/>
                <a:gd name="connsiteY2" fmla="*/ 353944 h 985769"/>
                <a:gd name="connsiteX3" fmla="*/ 899354 w 1021799"/>
                <a:gd name="connsiteY3" fmla="*/ 392597 h 985769"/>
                <a:gd name="connsiteX4" fmla="*/ 1021799 w 1021799"/>
                <a:gd name="connsiteY4" fmla="*/ 142323 h 985769"/>
                <a:gd name="connsiteX5" fmla="*/ 839304 w 1021799"/>
                <a:gd name="connsiteY5" fmla="*/ 0 h 985769"/>
                <a:gd name="connsiteX6" fmla="*/ 798858 w 1021799"/>
                <a:gd name="connsiteY6" fmla="*/ 54527 h 985769"/>
                <a:gd name="connsiteX7" fmla="*/ 327854 w 1021799"/>
                <a:gd name="connsiteY7" fmla="*/ 286441 h 985769"/>
                <a:gd name="connsiteX8" fmla="*/ 0 w 1021799"/>
                <a:gd name="connsiteY8" fmla="*/ 706783 h 985769"/>
                <a:gd name="connsiteX9" fmla="*/ 159165 w 1021799"/>
                <a:gd name="connsiteY9" fmla="*/ 985769 h 985769"/>
                <a:gd name="connsiteX0" fmla="*/ 159165 w 1021799"/>
                <a:gd name="connsiteY0" fmla="*/ 985769 h 985769"/>
                <a:gd name="connsiteX1" fmla="*/ 403916 w 1021799"/>
                <a:gd name="connsiteY1" fmla="*/ 596348 h 985769"/>
                <a:gd name="connsiteX2" fmla="*/ 795684 w 1021799"/>
                <a:gd name="connsiteY2" fmla="*/ 353944 h 985769"/>
                <a:gd name="connsiteX3" fmla="*/ 899354 w 1021799"/>
                <a:gd name="connsiteY3" fmla="*/ 392597 h 985769"/>
                <a:gd name="connsiteX4" fmla="*/ 1021799 w 1021799"/>
                <a:gd name="connsiteY4" fmla="*/ 142323 h 985769"/>
                <a:gd name="connsiteX5" fmla="*/ 839304 w 1021799"/>
                <a:gd name="connsiteY5" fmla="*/ 0 h 985769"/>
                <a:gd name="connsiteX6" fmla="*/ 817908 w 1021799"/>
                <a:gd name="connsiteY6" fmla="*/ 67227 h 985769"/>
                <a:gd name="connsiteX7" fmla="*/ 327854 w 1021799"/>
                <a:gd name="connsiteY7" fmla="*/ 286441 h 985769"/>
                <a:gd name="connsiteX8" fmla="*/ 0 w 1021799"/>
                <a:gd name="connsiteY8" fmla="*/ 706783 h 985769"/>
                <a:gd name="connsiteX9" fmla="*/ 159165 w 1021799"/>
                <a:gd name="connsiteY9" fmla="*/ 985769 h 985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799" h="985769">
                  <a:moveTo>
                    <a:pt x="159165" y="985769"/>
                  </a:moveTo>
                  <a:cubicBezTo>
                    <a:pt x="208217" y="913894"/>
                    <a:pt x="297830" y="701652"/>
                    <a:pt x="403916" y="596348"/>
                  </a:cubicBezTo>
                  <a:cubicBezTo>
                    <a:pt x="510002" y="491044"/>
                    <a:pt x="715757" y="381553"/>
                    <a:pt x="795684" y="353944"/>
                  </a:cubicBezTo>
                  <a:cubicBezTo>
                    <a:pt x="881961" y="380311"/>
                    <a:pt x="825156" y="361721"/>
                    <a:pt x="899354" y="392597"/>
                  </a:cubicBezTo>
                  <a:cubicBezTo>
                    <a:pt x="958897" y="258235"/>
                    <a:pt x="956275" y="290306"/>
                    <a:pt x="1021799" y="142323"/>
                  </a:cubicBezTo>
                  <a:cubicBezTo>
                    <a:pt x="952501" y="107812"/>
                    <a:pt x="942699" y="33820"/>
                    <a:pt x="839304" y="0"/>
                  </a:cubicBezTo>
                  <a:cubicBezTo>
                    <a:pt x="807094" y="71046"/>
                    <a:pt x="841697" y="-4233"/>
                    <a:pt x="817908" y="67227"/>
                  </a:cubicBezTo>
                  <a:cubicBezTo>
                    <a:pt x="609048" y="186865"/>
                    <a:pt x="464172" y="179848"/>
                    <a:pt x="327854" y="286441"/>
                  </a:cubicBezTo>
                  <a:cubicBezTo>
                    <a:pt x="191536" y="393034"/>
                    <a:pt x="89314" y="574399"/>
                    <a:pt x="0" y="706783"/>
                  </a:cubicBezTo>
                  <a:lnTo>
                    <a:pt x="159165" y="98576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Freeform 14"/>
          <p:cNvSpPr/>
          <p:nvPr/>
        </p:nvSpPr>
        <p:spPr>
          <a:xfrm>
            <a:off x="1104348" y="3387547"/>
            <a:ext cx="4683109" cy="849545"/>
          </a:xfrm>
          <a:custGeom>
            <a:avLst/>
            <a:gdLst>
              <a:gd name="connsiteX0" fmla="*/ 77304 w 4682435"/>
              <a:gd name="connsiteY0" fmla="*/ 231913 h 795131"/>
              <a:gd name="connsiteX1" fmla="*/ 1225826 w 4682435"/>
              <a:gd name="connsiteY1" fmla="*/ 276087 h 795131"/>
              <a:gd name="connsiteX2" fmla="*/ 2915478 w 4682435"/>
              <a:gd name="connsiteY2" fmla="*/ 519044 h 795131"/>
              <a:gd name="connsiteX3" fmla="*/ 3224695 w 4682435"/>
              <a:gd name="connsiteY3" fmla="*/ 773044 h 795131"/>
              <a:gd name="connsiteX4" fmla="*/ 4682435 w 4682435"/>
              <a:gd name="connsiteY4" fmla="*/ 795131 h 795131"/>
              <a:gd name="connsiteX5" fmla="*/ 4583043 w 4682435"/>
              <a:gd name="connsiteY5" fmla="*/ 541131 h 795131"/>
              <a:gd name="connsiteX6" fmla="*/ 2760869 w 4682435"/>
              <a:gd name="connsiteY6" fmla="*/ 231913 h 795131"/>
              <a:gd name="connsiteX7" fmla="*/ 1258956 w 4682435"/>
              <a:gd name="connsiteY7" fmla="*/ 55218 h 795131"/>
              <a:gd name="connsiteX8" fmla="*/ 0 w 4682435"/>
              <a:gd name="connsiteY8" fmla="*/ 0 h 795131"/>
              <a:gd name="connsiteX9" fmla="*/ 11043 w 4682435"/>
              <a:gd name="connsiteY9" fmla="*/ 254000 h 795131"/>
              <a:gd name="connsiteX0" fmla="*/ 77304 w 4682435"/>
              <a:gd name="connsiteY0" fmla="*/ 231913 h 795131"/>
              <a:gd name="connsiteX1" fmla="*/ 1225826 w 4682435"/>
              <a:gd name="connsiteY1" fmla="*/ 276087 h 795131"/>
              <a:gd name="connsiteX2" fmla="*/ 2915478 w 4682435"/>
              <a:gd name="connsiteY2" fmla="*/ 519044 h 795131"/>
              <a:gd name="connsiteX3" fmla="*/ 3224695 w 4682435"/>
              <a:gd name="connsiteY3" fmla="*/ 773044 h 795131"/>
              <a:gd name="connsiteX4" fmla="*/ 4682435 w 4682435"/>
              <a:gd name="connsiteY4" fmla="*/ 795131 h 795131"/>
              <a:gd name="connsiteX5" fmla="*/ 4583043 w 4682435"/>
              <a:gd name="connsiteY5" fmla="*/ 541131 h 795131"/>
              <a:gd name="connsiteX6" fmla="*/ 2760869 w 4682435"/>
              <a:gd name="connsiteY6" fmla="*/ 231913 h 795131"/>
              <a:gd name="connsiteX7" fmla="*/ 1258956 w 4682435"/>
              <a:gd name="connsiteY7" fmla="*/ 55218 h 795131"/>
              <a:gd name="connsiteX8" fmla="*/ 0 w 4682435"/>
              <a:gd name="connsiteY8" fmla="*/ 0 h 795131"/>
              <a:gd name="connsiteX9" fmla="*/ 11043 w 4682435"/>
              <a:gd name="connsiteY9" fmla="*/ 254000 h 795131"/>
              <a:gd name="connsiteX0" fmla="*/ 77304 w 4682435"/>
              <a:gd name="connsiteY0" fmla="*/ 231913 h 795131"/>
              <a:gd name="connsiteX1" fmla="*/ 1225826 w 4682435"/>
              <a:gd name="connsiteY1" fmla="*/ 276087 h 795131"/>
              <a:gd name="connsiteX2" fmla="*/ 2915478 w 4682435"/>
              <a:gd name="connsiteY2" fmla="*/ 519044 h 795131"/>
              <a:gd name="connsiteX3" fmla="*/ 3224695 w 4682435"/>
              <a:gd name="connsiteY3" fmla="*/ 773044 h 795131"/>
              <a:gd name="connsiteX4" fmla="*/ 4682435 w 4682435"/>
              <a:gd name="connsiteY4" fmla="*/ 795131 h 795131"/>
              <a:gd name="connsiteX5" fmla="*/ 4583043 w 4682435"/>
              <a:gd name="connsiteY5" fmla="*/ 541131 h 795131"/>
              <a:gd name="connsiteX6" fmla="*/ 2760869 w 4682435"/>
              <a:gd name="connsiteY6" fmla="*/ 231913 h 795131"/>
              <a:gd name="connsiteX7" fmla="*/ 1258956 w 4682435"/>
              <a:gd name="connsiteY7" fmla="*/ 55218 h 795131"/>
              <a:gd name="connsiteX8" fmla="*/ 0 w 4682435"/>
              <a:gd name="connsiteY8" fmla="*/ 0 h 795131"/>
              <a:gd name="connsiteX9" fmla="*/ 11043 w 4682435"/>
              <a:gd name="connsiteY9" fmla="*/ 254000 h 795131"/>
              <a:gd name="connsiteX0" fmla="*/ 77304 w 4682435"/>
              <a:gd name="connsiteY0" fmla="*/ 231913 h 830334"/>
              <a:gd name="connsiteX1" fmla="*/ 1225826 w 4682435"/>
              <a:gd name="connsiteY1" fmla="*/ 276087 h 830334"/>
              <a:gd name="connsiteX2" fmla="*/ 2915478 w 4682435"/>
              <a:gd name="connsiteY2" fmla="*/ 519044 h 830334"/>
              <a:gd name="connsiteX3" fmla="*/ 3224695 w 4682435"/>
              <a:gd name="connsiteY3" fmla="*/ 773044 h 830334"/>
              <a:gd name="connsiteX4" fmla="*/ 4682435 w 4682435"/>
              <a:gd name="connsiteY4" fmla="*/ 795131 h 830334"/>
              <a:gd name="connsiteX5" fmla="*/ 4583043 w 4682435"/>
              <a:gd name="connsiteY5" fmla="*/ 541131 h 830334"/>
              <a:gd name="connsiteX6" fmla="*/ 2760869 w 4682435"/>
              <a:gd name="connsiteY6" fmla="*/ 231913 h 830334"/>
              <a:gd name="connsiteX7" fmla="*/ 1258956 w 4682435"/>
              <a:gd name="connsiteY7" fmla="*/ 55218 h 830334"/>
              <a:gd name="connsiteX8" fmla="*/ 0 w 4682435"/>
              <a:gd name="connsiteY8" fmla="*/ 0 h 830334"/>
              <a:gd name="connsiteX9" fmla="*/ 11043 w 4682435"/>
              <a:gd name="connsiteY9" fmla="*/ 254000 h 830334"/>
              <a:gd name="connsiteX0" fmla="*/ 77304 w 4683109"/>
              <a:gd name="connsiteY0" fmla="*/ 231913 h 837512"/>
              <a:gd name="connsiteX1" fmla="*/ 1225826 w 4683109"/>
              <a:gd name="connsiteY1" fmla="*/ 276087 h 837512"/>
              <a:gd name="connsiteX2" fmla="*/ 2915478 w 4683109"/>
              <a:gd name="connsiteY2" fmla="*/ 519044 h 837512"/>
              <a:gd name="connsiteX3" fmla="*/ 3224695 w 4683109"/>
              <a:gd name="connsiteY3" fmla="*/ 773044 h 837512"/>
              <a:gd name="connsiteX4" fmla="*/ 4682435 w 4683109"/>
              <a:gd name="connsiteY4" fmla="*/ 795131 h 837512"/>
              <a:gd name="connsiteX5" fmla="*/ 4583043 w 4683109"/>
              <a:gd name="connsiteY5" fmla="*/ 541131 h 837512"/>
              <a:gd name="connsiteX6" fmla="*/ 2760869 w 4683109"/>
              <a:gd name="connsiteY6" fmla="*/ 231913 h 837512"/>
              <a:gd name="connsiteX7" fmla="*/ 1258956 w 4683109"/>
              <a:gd name="connsiteY7" fmla="*/ 55218 h 837512"/>
              <a:gd name="connsiteX8" fmla="*/ 0 w 4683109"/>
              <a:gd name="connsiteY8" fmla="*/ 0 h 837512"/>
              <a:gd name="connsiteX9" fmla="*/ 11043 w 4683109"/>
              <a:gd name="connsiteY9" fmla="*/ 254000 h 837512"/>
              <a:gd name="connsiteX0" fmla="*/ 77304 w 4683109"/>
              <a:gd name="connsiteY0" fmla="*/ 231913 h 837512"/>
              <a:gd name="connsiteX1" fmla="*/ 1225826 w 4683109"/>
              <a:gd name="connsiteY1" fmla="*/ 276087 h 837512"/>
              <a:gd name="connsiteX2" fmla="*/ 2915478 w 4683109"/>
              <a:gd name="connsiteY2" fmla="*/ 519044 h 837512"/>
              <a:gd name="connsiteX3" fmla="*/ 3224695 w 4683109"/>
              <a:gd name="connsiteY3" fmla="*/ 773044 h 837512"/>
              <a:gd name="connsiteX4" fmla="*/ 4682435 w 4683109"/>
              <a:gd name="connsiteY4" fmla="*/ 795131 h 837512"/>
              <a:gd name="connsiteX5" fmla="*/ 4583043 w 4683109"/>
              <a:gd name="connsiteY5" fmla="*/ 541131 h 837512"/>
              <a:gd name="connsiteX6" fmla="*/ 2760869 w 4683109"/>
              <a:gd name="connsiteY6" fmla="*/ 231913 h 837512"/>
              <a:gd name="connsiteX7" fmla="*/ 1258956 w 4683109"/>
              <a:gd name="connsiteY7" fmla="*/ 55218 h 837512"/>
              <a:gd name="connsiteX8" fmla="*/ 0 w 4683109"/>
              <a:gd name="connsiteY8" fmla="*/ 0 h 837512"/>
              <a:gd name="connsiteX9" fmla="*/ 11043 w 4683109"/>
              <a:gd name="connsiteY9" fmla="*/ 254000 h 837512"/>
              <a:gd name="connsiteX0" fmla="*/ 77304 w 4683109"/>
              <a:gd name="connsiteY0" fmla="*/ 231913 h 837512"/>
              <a:gd name="connsiteX1" fmla="*/ 1225826 w 4683109"/>
              <a:gd name="connsiteY1" fmla="*/ 276087 h 837512"/>
              <a:gd name="connsiteX2" fmla="*/ 2915478 w 4683109"/>
              <a:gd name="connsiteY2" fmla="*/ 519044 h 837512"/>
              <a:gd name="connsiteX3" fmla="*/ 3224695 w 4683109"/>
              <a:gd name="connsiteY3" fmla="*/ 773044 h 837512"/>
              <a:gd name="connsiteX4" fmla="*/ 4682435 w 4683109"/>
              <a:gd name="connsiteY4" fmla="*/ 795131 h 837512"/>
              <a:gd name="connsiteX5" fmla="*/ 4583043 w 4683109"/>
              <a:gd name="connsiteY5" fmla="*/ 541131 h 837512"/>
              <a:gd name="connsiteX6" fmla="*/ 2760869 w 4683109"/>
              <a:gd name="connsiteY6" fmla="*/ 231913 h 837512"/>
              <a:gd name="connsiteX7" fmla="*/ 1258956 w 4683109"/>
              <a:gd name="connsiteY7" fmla="*/ 55218 h 837512"/>
              <a:gd name="connsiteX8" fmla="*/ 0 w 4683109"/>
              <a:gd name="connsiteY8" fmla="*/ 0 h 837512"/>
              <a:gd name="connsiteX9" fmla="*/ 11043 w 4683109"/>
              <a:gd name="connsiteY9" fmla="*/ 254000 h 837512"/>
              <a:gd name="connsiteX0" fmla="*/ 77304 w 4683109"/>
              <a:gd name="connsiteY0" fmla="*/ 245757 h 851356"/>
              <a:gd name="connsiteX1" fmla="*/ 1225826 w 4683109"/>
              <a:gd name="connsiteY1" fmla="*/ 289931 h 851356"/>
              <a:gd name="connsiteX2" fmla="*/ 2915478 w 4683109"/>
              <a:gd name="connsiteY2" fmla="*/ 532888 h 851356"/>
              <a:gd name="connsiteX3" fmla="*/ 3224695 w 4683109"/>
              <a:gd name="connsiteY3" fmla="*/ 786888 h 851356"/>
              <a:gd name="connsiteX4" fmla="*/ 4682435 w 4683109"/>
              <a:gd name="connsiteY4" fmla="*/ 808975 h 851356"/>
              <a:gd name="connsiteX5" fmla="*/ 4583043 w 4683109"/>
              <a:gd name="connsiteY5" fmla="*/ 554975 h 851356"/>
              <a:gd name="connsiteX6" fmla="*/ 2760869 w 4683109"/>
              <a:gd name="connsiteY6" fmla="*/ 245757 h 851356"/>
              <a:gd name="connsiteX7" fmla="*/ 1258956 w 4683109"/>
              <a:gd name="connsiteY7" fmla="*/ 69062 h 851356"/>
              <a:gd name="connsiteX8" fmla="*/ 0 w 4683109"/>
              <a:gd name="connsiteY8" fmla="*/ 13844 h 851356"/>
              <a:gd name="connsiteX9" fmla="*/ 11043 w 4683109"/>
              <a:gd name="connsiteY9" fmla="*/ 267844 h 851356"/>
              <a:gd name="connsiteX0" fmla="*/ 1225826 w 4683109"/>
              <a:gd name="connsiteY0" fmla="*/ 289931 h 851356"/>
              <a:gd name="connsiteX1" fmla="*/ 2915478 w 4683109"/>
              <a:gd name="connsiteY1" fmla="*/ 532888 h 851356"/>
              <a:gd name="connsiteX2" fmla="*/ 3224695 w 4683109"/>
              <a:gd name="connsiteY2" fmla="*/ 786888 h 851356"/>
              <a:gd name="connsiteX3" fmla="*/ 4682435 w 4683109"/>
              <a:gd name="connsiteY3" fmla="*/ 808975 h 851356"/>
              <a:gd name="connsiteX4" fmla="*/ 4583043 w 4683109"/>
              <a:gd name="connsiteY4" fmla="*/ 554975 h 851356"/>
              <a:gd name="connsiteX5" fmla="*/ 2760869 w 4683109"/>
              <a:gd name="connsiteY5" fmla="*/ 245757 h 851356"/>
              <a:gd name="connsiteX6" fmla="*/ 1258956 w 4683109"/>
              <a:gd name="connsiteY6" fmla="*/ 69062 h 851356"/>
              <a:gd name="connsiteX7" fmla="*/ 0 w 4683109"/>
              <a:gd name="connsiteY7" fmla="*/ 13844 h 851356"/>
              <a:gd name="connsiteX8" fmla="*/ 11043 w 4683109"/>
              <a:gd name="connsiteY8" fmla="*/ 267844 h 851356"/>
              <a:gd name="connsiteX0" fmla="*/ 44174 w 4683109"/>
              <a:gd name="connsiteY0" fmla="*/ 256801 h 851356"/>
              <a:gd name="connsiteX1" fmla="*/ 2915478 w 4683109"/>
              <a:gd name="connsiteY1" fmla="*/ 532888 h 851356"/>
              <a:gd name="connsiteX2" fmla="*/ 3224695 w 4683109"/>
              <a:gd name="connsiteY2" fmla="*/ 786888 h 851356"/>
              <a:gd name="connsiteX3" fmla="*/ 4682435 w 4683109"/>
              <a:gd name="connsiteY3" fmla="*/ 808975 h 851356"/>
              <a:gd name="connsiteX4" fmla="*/ 4583043 w 4683109"/>
              <a:gd name="connsiteY4" fmla="*/ 554975 h 851356"/>
              <a:gd name="connsiteX5" fmla="*/ 2760869 w 4683109"/>
              <a:gd name="connsiteY5" fmla="*/ 245757 h 851356"/>
              <a:gd name="connsiteX6" fmla="*/ 1258956 w 4683109"/>
              <a:gd name="connsiteY6" fmla="*/ 69062 h 851356"/>
              <a:gd name="connsiteX7" fmla="*/ 0 w 4683109"/>
              <a:gd name="connsiteY7" fmla="*/ 13844 h 851356"/>
              <a:gd name="connsiteX8" fmla="*/ 11043 w 4683109"/>
              <a:gd name="connsiteY8" fmla="*/ 267844 h 851356"/>
              <a:gd name="connsiteX0" fmla="*/ 44174 w 4683109"/>
              <a:gd name="connsiteY0" fmla="*/ 256801 h 851356"/>
              <a:gd name="connsiteX1" fmla="*/ 2915478 w 4683109"/>
              <a:gd name="connsiteY1" fmla="*/ 532888 h 851356"/>
              <a:gd name="connsiteX2" fmla="*/ 3224695 w 4683109"/>
              <a:gd name="connsiteY2" fmla="*/ 786888 h 851356"/>
              <a:gd name="connsiteX3" fmla="*/ 4682435 w 4683109"/>
              <a:gd name="connsiteY3" fmla="*/ 808975 h 851356"/>
              <a:gd name="connsiteX4" fmla="*/ 4583043 w 4683109"/>
              <a:gd name="connsiteY4" fmla="*/ 554975 h 851356"/>
              <a:gd name="connsiteX5" fmla="*/ 2760869 w 4683109"/>
              <a:gd name="connsiteY5" fmla="*/ 245757 h 851356"/>
              <a:gd name="connsiteX6" fmla="*/ 1258956 w 4683109"/>
              <a:gd name="connsiteY6" fmla="*/ 69062 h 851356"/>
              <a:gd name="connsiteX7" fmla="*/ 0 w 4683109"/>
              <a:gd name="connsiteY7" fmla="*/ 13844 h 851356"/>
              <a:gd name="connsiteX8" fmla="*/ 11043 w 4683109"/>
              <a:gd name="connsiteY8" fmla="*/ 267844 h 851356"/>
              <a:gd name="connsiteX0" fmla="*/ 44174 w 4683109"/>
              <a:gd name="connsiteY0" fmla="*/ 256801 h 849545"/>
              <a:gd name="connsiteX1" fmla="*/ 2915478 w 4683109"/>
              <a:gd name="connsiteY1" fmla="*/ 577062 h 849545"/>
              <a:gd name="connsiteX2" fmla="*/ 3224695 w 4683109"/>
              <a:gd name="connsiteY2" fmla="*/ 786888 h 849545"/>
              <a:gd name="connsiteX3" fmla="*/ 4682435 w 4683109"/>
              <a:gd name="connsiteY3" fmla="*/ 808975 h 849545"/>
              <a:gd name="connsiteX4" fmla="*/ 4583043 w 4683109"/>
              <a:gd name="connsiteY4" fmla="*/ 554975 h 849545"/>
              <a:gd name="connsiteX5" fmla="*/ 2760869 w 4683109"/>
              <a:gd name="connsiteY5" fmla="*/ 245757 h 849545"/>
              <a:gd name="connsiteX6" fmla="*/ 1258956 w 4683109"/>
              <a:gd name="connsiteY6" fmla="*/ 69062 h 849545"/>
              <a:gd name="connsiteX7" fmla="*/ 0 w 4683109"/>
              <a:gd name="connsiteY7" fmla="*/ 13844 h 849545"/>
              <a:gd name="connsiteX8" fmla="*/ 11043 w 4683109"/>
              <a:gd name="connsiteY8" fmla="*/ 267844 h 849545"/>
              <a:gd name="connsiteX0" fmla="*/ 44174 w 4683109"/>
              <a:gd name="connsiteY0" fmla="*/ 256801 h 849545"/>
              <a:gd name="connsiteX1" fmla="*/ 2915478 w 4683109"/>
              <a:gd name="connsiteY1" fmla="*/ 577062 h 849545"/>
              <a:gd name="connsiteX2" fmla="*/ 3224695 w 4683109"/>
              <a:gd name="connsiteY2" fmla="*/ 786888 h 849545"/>
              <a:gd name="connsiteX3" fmla="*/ 4682435 w 4683109"/>
              <a:gd name="connsiteY3" fmla="*/ 808975 h 849545"/>
              <a:gd name="connsiteX4" fmla="*/ 4583043 w 4683109"/>
              <a:gd name="connsiteY4" fmla="*/ 554975 h 849545"/>
              <a:gd name="connsiteX5" fmla="*/ 2760869 w 4683109"/>
              <a:gd name="connsiteY5" fmla="*/ 245757 h 849545"/>
              <a:gd name="connsiteX6" fmla="*/ 1258956 w 4683109"/>
              <a:gd name="connsiteY6" fmla="*/ 69062 h 849545"/>
              <a:gd name="connsiteX7" fmla="*/ 0 w 4683109"/>
              <a:gd name="connsiteY7" fmla="*/ 13844 h 849545"/>
              <a:gd name="connsiteX8" fmla="*/ 11043 w 4683109"/>
              <a:gd name="connsiteY8" fmla="*/ 267844 h 849545"/>
              <a:gd name="connsiteX0" fmla="*/ 44174 w 4683109"/>
              <a:gd name="connsiteY0" fmla="*/ 256801 h 849545"/>
              <a:gd name="connsiteX1" fmla="*/ 2915478 w 4683109"/>
              <a:gd name="connsiteY1" fmla="*/ 577062 h 849545"/>
              <a:gd name="connsiteX2" fmla="*/ 3224695 w 4683109"/>
              <a:gd name="connsiteY2" fmla="*/ 786888 h 849545"/>
              <a:gd name="connsiteX3" fmla="*/ 4682435 w 4683109"/>
              <a:gd name="connsiteY3" fmla="*/ 808975 h 849545"/>
              <a:gd name="connsiteX4" fmla="*/ 4583043 w 4683109"/>
              <a:gd name="connsiteY4" fmla="*/ 554975 h 849545"/>
              <a:gd name="connsiteX5" fmla="*/ 2760869 w 4683109"/>
              <a:gd name="connsiteY5" fmla="*/ 245757 h 849545"/>
              <a:gd name="connsiteX6" fmla="*/ 1258956 w 4683109"/>
              <a:gd name="connsiteY6" fmla="*/ 69062 h 849545"/>
              <a:gd name="connsiteX7" fmla="*/ 0 w 4683109"/>
              <a:gd name="connsiteY7" fmla="*/ 13844 h 849545"/>
              <a:gd name="connsiteX8" fmla="*/ 11043 w 4683109"/>
              <a:gd name="connsiteY8" fmla="*/ 267844 h 84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3109" h="849545">
                <a:moveTo>
                  <a:pt x="44174" y="256801"/>
                </a:moveTo>
                <a:cubicBezTo>
                  <a:pt x="1345464" y="282569"/>
                  <a:pt x="2771913" y="521844"/>
                  <a:pt x="2915478" y="577062"/>
                </a:cubicBezTo>
                <a:cubicBezTo>
                  <a:pt x="3059043" y="632280"/>
                  <a:pt x="2930202" y="748236"/>
                  <a:pt x="3224695" y="786888"/>
                </a:cubicBezTo>
                <a:cubicBezTo>
                  <a:pt x="3519188" y="825540"/>
                  <a:pt x="4715566" y="893642"/>
                  <a:pt x="4682435" y="808975"/>
                </a:cubicBezTo>
                <a:lnTo>
                  <a:pt x="4583043" y="554975"/>
                </a:lnTo>
                <a:cubicBezTo>
                  <a:pt x="4262782" y="461105"/>
                  <a:pt x="3261507" y="304655"/>
                  <a:pt x="2760869" y="245757"/>
                </a:cubicBezTo>
                <a:lnTo>
                  <a:pt x="1258956" y="69062"/>
                </a:lnTo>
                <a:cubicBezTo>
                  <a:pt x="758318" y="10164"/>
                  <a:pt x="207986" y="-19286"/>
                  <a:pt x="0" y="13844"/>
                </a:cubicBezTo>
                <a:lnTo>
                  <a:pt x="11043" y="267844"/>
                </a:lnTo>
              </a:path>
            </a:pathLst>
          </a:custGeom>
          <a:solidFill>
            <a:schemeClr val="accent3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132185"/>
            <a:ext cx="875976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Multiscale Airflow</a:t>
            </a:r>
            <a:endParaRPr lang="en-US" sz="32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7309678" y="4617280"/>
            <a:ext cx="951490" cy="307777"/>
            <a:chOff x="6591852" y="6141281"/>
            <a:chExt cx="951490" cy="307777"/>
          </a:xfrm>
        </p:grpSpPr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6591852" y="6141281"/>
              <a:ext cx="951490" cy="30777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r>
                <a:rPr lang="en-US" sz="1000" i="1" dirty="0"/>
                <a:t>Storm</a:t>
              </a:r>
              <a:r>
                <a:rPr lang="en-US" sz="1400" i="1" dirty="0"/>
                <a:t> </a:t>
              </a:r>
              <a:r>
                <a:rPr lang="en-US" sz="1000" i="1" dirty="0"/>
                <a:t>motion</a:t>
              </a:r>
            </a:p>
          </p:txBody>
        </p:sp>
        <p:sp>
          <p:nvSpPr>
            <p:cNvPr id="30" name="Left Arrow 29"/>
            <p:cNvSpPr/>
            <p:nvPr/>
          </p:nvSpPr>
          <p:spPr>
            <a:xfrm flipH="1">
              <a:off x="6780696" y="6159501"/>
              <a:ext cx="574261" cy="104775"/>
            </a:xfrm>
            <a:prstGeom prst="leftArrow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Oval 1"/>
          <p:cNvSpPr/>
          <p:nvPr/>
        </p:nvSpPr>
        <p:spPr>
          <a:xfrm>
            <a:off x="3482128" y="4014438"/>
            <a:ext cx="3564061" cy="111967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612373" y="2555600"/>
            <a:ext cx="1037812" cy="216887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25734" y="6096000"/>
            <a:ext cx="1759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Houze et al. (1989)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974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27" t="10346" r="8843" b="12716"/>
          <a:stretch/>
        </p:blipFill>
        <p:spPr>
          <a:xfrm>
            <a:off x="1780806" y="1885013"/>
            <a:ext cx="5609698" cy="4082027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344556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Individual Buoyant Element with Growing Hydrometeors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14047" y="6111668"/>
            <a:ext cx="1981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Yuter</a:t>
            </a:r>
            <a:r>
              <a:rPr lang="en-US" sz="1600" dirty="0" smtClean="0"/>
              <a:t> &amp; Houze (1995)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038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313" r="4167" b="3704"/>
          <a:stretch/>
        </p:blipFill>
        <p:spPr>
          <a:xfrm>
            <a:off x="725407" y="1325892"/>
            <a:ext cx="7717356" cy="4954648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344556"/>
            <a:ext cx="91440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Buoyant Elements in Layered Flow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4047" y="6111668"/>
            <a:ext cx="1981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Yuter</a:t>
            </a:r>
            <a:r>
              <a:rPr lang="en-US" sz="1600" dirty="0" smtClean="0"/>
              <a:t> &amp; Houze (1995)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1762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066800"/>
            <a:ext cx="7543800" cy="5391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5739" y="82833"/>
            <a:ext cx="7929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Dual-Doppler showing both the layer flow and superimposed convective elements in the </a:t>
            </a:r>
            <a:br>
              <a:rPr lang="en-US" sz="2800" dirty="0" smtClean="0"/>
            </a:br>
            <a:r>
              <a:rPr lang="en-US" sz="2800" dirty="0" smtClean="0"/>
              <a:t>convective zone in a real case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1975678" y="6039237"/>
            <a:ext cx="1224526" cy="376690"/>
            <a:chOff x="6591852" y="6072368"/>
            <a:chExt cx="1224526" cy="376690"/>
          </a:xfrm>
        </p:grpSpPr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6591852" y="6141281"/>
              <a:ext cx="1224526" cy="30777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r>
                <a:rPr lang="en-US" sz="1400" i="1" dirty="0"/>
                <a:t>Storm motion</a:t>
              </a:r>
            </a:p>
          </p:txBody>
        </p:sp>
        <p:sp>
          <p:nvSpPr>
            <p:cNvPr id="8" name="Left Arrow 7"/>
            <p:cNvSpPr/>
            <p:nvPr/>
          </p:nvSpPr>
          <p:spPr>
            <a:xfrm>
              <a:off x="6846956" y="6072368"/>
              <a:ext cx="574261" cy="156154"/>
            </a:xfrm>
            <a:prstGeom prst="leftArrow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516060" y="6116157"/>
            <a:ext cx="117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Roux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79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344556"/>
            <a:ext cx="91440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Cold Pool &amp; Gust Front Structure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27940" y="1155035"/>
            <a:ext cx="7688121" cy="4797705"/>
            <a:chOff x="727940" y="1155035"/>
            <a:chExt cx="7688121" cy="4797705"/>
          </a:xfrm>
        </p:grpSpPr>
        <p:grpSp>
          <p:nvGrpSpPr>
            <p:cNvPr id="16" name="Group 15"/>
            <p:cNvGrpSpPr/>
            <p:nvPr/>
          </p:nvGrpSpPr>
          <p:grpSpPr>
            <a:xfrm>
              <a:off x="727940" y="1155035"/>
              <a:ext cx="7688121" cy="4797705"/>
              <a:chOff x="1013374" y="1155035"/>
              <a:chExt cx="7688121" cy="4797705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13374" y="1155035"/>
                <a:ext cx="7688121" cy="455539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458561" y="5498558"/>
                <a:ext cx="14768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Dynamic High</a:t>
                </a:r>
                <a:endParaRPr lang="en-US" dirty="0"/>
              </a:p>
            </p:txBody>
          </p:sp>
          <p:cxnSp>
            <p:nvCxnSpPr>
              <p:cNvPr id="5" name="Straight Arrow Connector 4"/>
              <p:cNvCxnSpPr/>
              <p:nvPr/>
            </p:nvCxnSpPr>
            <p:spPr>
              <a:xfrm flipV="1">
                <a:off x="7188191" y="4350211"/>
                <a:ext cx="0" cy="11348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5107399" y="5012200"/>
                <a:ext cx="18834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Cyclostrophic Low</a:t>
                </a:r>
                <a:endParaRPr lang="en-US" dirty="0"/>
              </a:p>
            </p:txBody>
          </p:sp>
          <p:cxnSp>
            <p:nvCxnSpPr>
              <p:cNvPr id="8" name="Straight Arrow Connector 7"/>
              <p:cNvCxnSpPr>
                <a:stCxn id="7" idx="0"/>
              </p:cNvCxnSpPr>
              <p:nvPr/>
            </p:nvCxnSpPr>
            <p:spPr>
              <a:xfrm flipH="1" flipV="1">
                <a:off x="6043474" y="3840622"/>
                <a:ext cx="5649" cy="117157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1733260" y="4853869"/>
                <a:ext cx="1085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KH waves</a:t>
                </a:r>
                <a:endParaRPr lang="en-US" dirty="0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V="1">
                <a:off x="2462890" y="3705522"/>
                <a:ext cx="0" cy="11348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3314121" y="5583408"/>
                <a:ext cx="17397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Hydrostatic High</a:t>
                </a:r>
                <a:endParaRPr lang="en-US" dirty="0"/>
              </a:p>
            </p:txBody>
          </p:sp>
          <p:cxnSp>
            <p:nvCxnSpPr>
              <p:cNvPr id="13" name="Straight Arrow Connector 12"/>
              <p:cNvCxnSpPr>
                <a:stCxn id="12" idx="0"/>
              </p:cNvCxnSpPr>
              <p:nvPr/>
            </p:nvCxnSpPr>
            <p:spPr>
              <a:xfrm flipV="1">
                <a:off x="4183992" y="4417761"/>
                <a:ext cx="0" cy="11656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/>
            <p:cNvCxnSpPr/>
            <p:nvPr/>
          </p:nvCxnSpPr>
          <p:spPr>
            <a:xfrm>
              <a:off x="4970567" y="1440884"/>
              <a:ext cx="207562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114465" y="125621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LFC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30858" y="1310837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653824" y="6163731"/>
            <a:ext cx="4301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Charba</a:t>
            </a:r>
            <a:r>
              <a:rPr lang="en-US" sz="1600" dirty="0" smtClean="0"/>
              <a:t> 1974; </a:t>
            </a:r>
            <a:r>
              <a:rPr lang="en-US" sz="1600" dirty="0" err="1" smtClean="0"/>
              <a:t>Droegemeier</a:t>
            </a:r>
            <a:r>
              <a:rPr lang="en-US" sz="1600" dirty="0" smtClean="0"/>
              <a:t> and </a:t>
            </a:r>
            <a:r>
              <a:rPr lang="en-US" sz="1600" dirty="0" err="1" smtClean="0"/>
              <a:t>Wilhelmson</a:t>
            </a:r>
            <a:r>
              <a:rPr lang="en-US" sz="1600" dirty="0" smtClean="0"/>
              <a:t> 1987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4523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1747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“Cloud Clusters” discovered in early visible satellite imagery</a:t>
            </a: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421718" y="1484560"/>
            <a:ext cx="8213977" cy="4801315"/>
            <a:chOff x="622461" y="1785481"/>
            <a:chExt cx="8213977" cy="4801315"/>
          </a:xfrm>
        </p:grpSpPr>
        <p:pic>
          <p:nvPicPr>
            <p:cNvPr id="4" name="Picture 3" descr="MartinKars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2" t="3998" r="6534" b="43263"/>
            <a:stretch/>
          </p:blipFill>
          <p:spPr>
            <a:xfrm>
              <a:off x="4521495" y="2542619"/>
              <a:ext cx="4314943" cy="328703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22461" y="1785481"/>
              <a:ext cx="3504875" cy="48013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Martin and Karst (1969)</a:t>
              </a:r>
            </a:p>
            <a:p>
              <a:r>
                <a:rPr lang="en-US" dirty="0" smtClean="0"/>
                <a:t>Martin and </a:t>
              </a:r>
              <a:r>
                <a:rPr lang="en-US" dirty="0" err="1" smtClean="0"/>
                <a:t>Suomi</a:t>
              </a:r>
              <a:r>
                <a:rPr lang="en-US" dirty="0" smtClean="0"/>
                <a:t> (1972)</a:t>
              </a:r>
            </a:p>
            <a:p>
              <a:endParaRPr lang="en-US" dirty="0" smtClean="0"/>
            </a:p>
            <a:p>
              <a:r>
                <a:rPr lang="en-US" u="sng" dirty="0" smtClean="0"/>
                <a:t>Analyzed digitally enhanced </a:t>
              </a:r>
              <a:r>
                <a:rPr lang="en-US" u="sng" dirty="0" smtClean="0">
                  <a:solidFill>
                    <a:srgbClr val="FF0000"/>
                  </a:solidFill>
                </a:rPr>
                <a:t>visible</a:t>
              </a:r>
              <a:r>
                <a:rPr lang="en-US" u="sng" dirty="0" smtClean="0"/>
                <a:t> images</a:t>
              </a:r>
            </a:p>
            <a:p>
              <a:endParaRPr lang="en-US" dirty="0"/>
            </a:p>
            <a:p>
              <a:r>
                <a:rPr lang="en-US" u="sng" dirty="0" smtClean="0"/>
                <a:t>Clusters identified as trackable patches of high cloud, averaging  </a:t>
              </a:r>
              <a:endParaRPr lang="en-US" u="sng" dirty="0"/>
            </a:p>
            <a:p>
              <a:pPr marL="574675" lvl="1" indent="-117475">
                <a:buFont typeface="Arial"/>
                <a:buChar char="•"/>
              </a:pPr>
              <a:r>
                <a:rPr lang="en-US" dirty="0" smtClean="0"/>
                <a:t>3000-7000 km in scale </a:t>
              </a:r>
            </a:p>
            <a:p>
              <a:pPr marL="574675" lvl="1" indent="-117475">
                <a:buFont typeface="Arial"/>
                <a:buChar char="•"/>
              </a:pPr>
              <a:r>
                <a:rPr lang="en-US" dirty="0" smtClean="0"/>
                <a:t>3-6 days</a:t>
              </a:r>
            </a:p>
            <a:p>
              <a:endParaRPr lang="en-US" dirty="0" smtClean="0"/>
            </a:p>
            <a:p>
              <a:r>
                <a:rPr lang="en-US" u="sng" dirty="0" smtClean="0"/>
                <a:t>Bright cores within clusters </a:t>
              </a:r>
            </a:p>
            <a:p>
              <a:pPr marL="574675" lvl="1" indent="-117475">
                <a:buFont typeface="Arial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300-700 km</a:t>
              </a:r>
              <a:r>
                <a:rPr lang="en-US" baseline="30000" dirty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 in scale</a:t>
              </a:r>
              <a:endParaRPr lang="en-US" dirty="0">
                <a:solidFill>
                  <a:srgbClr val="FF0000"/>
                </a:solidFill>
              </a:endParaRPr>
            </a:p>
            <a:p>
              <a:pPr marL="574675" lvl="1" indent="-117475">
                <a:buFont typeface="Arial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1-4 hours</a:t>
              </a:r>
            </a:p>
            <a:p>
              <a:pPr marL="574675" lvl="1" indent="-117475">
                <a:buFont typeface="Arial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Validated against radar data</a:t>
              </a:r>
            </a:p>
            <a:p>
              <a:pPr marL="574675" lvl="1" indent="-117475">
                <a:buFont typeface="Arial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Moved slower than clusters</a:t>
              </a:r>
            </a:p>
            <a:p>
              <a:pPr marL="574675" lvl="1" indent="-117475">
                <a:buFont typeface="Arial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Banding noted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811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Horizontal Patterns</a:t>
            </a:r>
          </a:p>
          <a:p>
            <a:pPr algn="ctr"/>
            <a:r>
              <a:rPr lang="en-US" sz="3200" dirty="0" smtClean="0"/>
              <a:t>(Are they important?)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3321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95" y="1041650"/>
            <a:ext cx="5295210" cy="5201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3273" y="4083434"/>
            <a:ext cx="262147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Houze et al. (1990)</a:t>
            </a:r>
          </a:p>
          <a:p>
            <a:endParaRPr lang="en-US" dirty="0" smtClean="0"/>
          </a:p>
          <a:p>
            <a:r>
              <a:rPr lang="en-US" dirty="0" smtClean="0"/>
              <a:t>Springtime rainstorms in Oklahoma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25599" y="1997514"/>
            <a:ext cx="13407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Squall lines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64911" y="4697336"/>
            <a:ext cx="19725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Uncharacterizable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6028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Typical Horizontal Patterns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095066" y="6096001"/>
            <a:ext cx="1759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Houze et al. (1990)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1147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50096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</a:t>
            </a:r>
            <a:r>
              <a:rPr lang="en-US" sz="3200" dirty="0" smtClean="0"/>
              <a:t>nflow can come from any direction</a:t>
            </a:r>
            <a:endParaRPr lang="en-US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57200" y="2164619"/>
            <a:ext cx="79248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3657600" y="5495194"/>
            <a:ext cx="1436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4025900" y="5441219"/>
            <a:ext cx="70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100 km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45763" y="2545619"/>
            <a:ext cx="3276600" cy="2563813"/>
            <a:chOff x="838200" y="2545619"/>
            <a:chExt cx="3276600" cy="2563813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545619"/>
              <a:ext cx="3052763" cy="2563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1104900" y="2685319"/>
              <a:ext cx="30480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838200" y="2621819"/>
              <a:ext cx="3276600" cy="2438400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 flipH="1">
              <a:off x="3229467" y="3168439"/>
              <a:ext cx="709093" cy="50257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H="1" flipV="1">
              <a:off x="3253574" y="4233895"/>
              <a:ext cx="800447" cy="4738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30078" y="2385521"/>
            <a:ext cx="3905250" cy="3019186"/>
            <a:chOff x="4019550" y="2385521"/>
            <a:chExt cx="3905250" cy="3019186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2545619"/>
              <a:ext cx="3124200" cy="2859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876800" y="2698019"/>
              <a:ext cx="30480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4648200" y="2621819"/>
              <a:ext cx="3276600" cy="2438400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175375" y="5082444"/>
              <a:ext cx="1463675" cy="27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23"/>
            <p:cNvSpPr>
              <a:spLocks noChangeShapeType="1"/>
            </p:cNvSpPr>
            <p:nvPr/>
          </p:nvSpPr>
          <p:spPr bwMode="auto">
            <a:xfrm flipV="1">
              <a:off x="4164013" y="3917219"/>
              <a:ext cx="1246187" cy="20161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4"/>
            <p:cNvSpPr>
              <a:spLocks noChangeShapeType="1"/>
            </p:cNvSpPr>
            <p:nvPr/>
          </p:nvSpPr>
          <p:spPr bwMode="auto">
            <a:xfrm>
              <a:off x="4952999" y="2393219"/>
              <a:ext cx="1066800" cy="7620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 flipH="1">
              <a:off x="6501975" y="2385521"/>
              <a:ext cx="566738" cy="97948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 rot="21094866">
              <a:off x="4019550" y="3660044"/>
              <a:ext cx="141446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 sz="1600">
                  <a:solidFill>
                    <a:srgbClr val="FF0000"/>
                  </a:solidFill>
                  <a:latin typeface="Arial"/>
                </a:rPr>
                <a:t>“</a:t>
              </a:r>
              <a:r>
                <a:rPr lang="en-US" sz="1600">
                  <a:solidFill>
                    <a:srgbClr val="FF0000"/>
                  </a:solidFill>
                </a:rPr>
                <a:t>rear inflow</a:t>
              </a:r>
              <a:r>
                <a:rPr lang="ja-JP" altLang="en-US" sz="1600">
                  <a:solidFill>
                    <a:srgbClr val="FF0000"/>
                  </a:solidFill>
                  <a:latin typeface="Arial"/>
                </a:rPr>
                <a:t>”</a:t>
              </a:r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 flipH="1" flipV="1">
              <a:off x="6333645" y="4415346"/>
              <a:ext cx="594114" cy="86966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9217" y="1865668"/>
            <a:ext cx="375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inflows to convective regions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552812" y="1865668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Inflows to stratiform regions</a:t>
            </a:r>
            <a:endParaRPr lang="en-US" dirty="0"/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V="1">
            <a:off x="5486399" y="4526819"/>
            <a:ext cx="609600" cy="1066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 flipH="1" flipV="1">
            <a:off x="3072415" y="3898842"/>
            <a:ext cx="968777" cy="77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9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73288" y="2057400"/>
            <a:ext cx="4800600" cy="3581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3788" y="2133600"/>
            <a:ext cx="4419600" cy="33655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899343" y="385763"/>
            <a:ext cx="534848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Calibri"/>
                <a:ea typeface="ＭＳ Ｐゴシック" charset="0"/>
                <a:cs typeface="Calibri"/>
              </a:rPr>
              <a:t>TOGA COARE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Calibri"/>
                <a:ea typeface="ＭＳ Ｐゴシック" charset="0"/>
                <a:cs typeface="Calibri"/>
              </a:rPr>
              <a:t> Airborne Doppler Observations of MCSs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197136" y="1341438"/>
            <a:ext cx="27529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25 convective region flights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305622" y="5943600"/>
            <a:ext cx="2535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Kingsmill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 &amp; Houze (1999)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660649" y="5026026"/>
            <a:ext cx="123825" cy="101600"/>
          </a:xfrm>
          <a:prstGeom prst="rect">
            <a:avLst/>
          </a:prstGeom>
          <a:solidFill>
            <a:srgbClr val="DFDFD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1275" y="492125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Calibri"/>
                <a:ea typeface="ＭＳ Ｐゴシック" charset="0"/>
                <a:cs typeface="Calibri"/>
              </a:rPr>
              <a:t>&lt;</a:t>
            </a:r>
            <a:endParaRPr lang="en-US" sz="1400" dirty="0"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11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444"/>
          <a:stretch/>
        </p:blipFill>
        <p:spPr bwMode="auto">
          <a:xfrm>
            <a:off x="2144747" y="2104007"/>
            <a:ext cx="4854506" cy="246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456434" y="5257800"/>
            <a:ext cx="2535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Kingsmill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 &amp; Houze (1999)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899343" y="385763"/>
            <a:ext cx="534848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Calibri"/>
                <a:ea typeface="ＭＳ Ｐゴシック" charset="0"/>
                <a:cs typeface="Calibri"/>
              </a:rPr>
              <a:t>TOGA COARE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Calibri"/>
                <a:ea typeface="ＭＳ Ｐゴシック" charset="0"/>
                <a:cs typeface="Calibri"/>
              </a:rPr>
              <a:t> Airborne Doppler Observations of MCSs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227512" y="1341438"/>
            <a:ext cx="26921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25 stratiform region flights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53250" y="2381450"/>
            <a:ext cx="171228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Direction of inflow determined by direction of large-scale flow—not orientation of a convective line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427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713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Summary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808" y="902520"/>
            <a:ext cx="7896384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Mesoscale Convective Systems (MCSs)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…cold top, large precipitation area, some intense precipitation, large lingering rising ice cloud (anvil) aloft</a:t>
            </a:r>
          </a:p>
          <a:p>
            <a:pPr marL="457200" indent="-457200">
              <a:buFont typeface="Arial"/>
              <a:buChar char="•"/>
            </a:pPr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Form when deep convection aggregates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: Mechanisms—need to be sorted out</a:t>
            </a:r>
          </a:p>
          <a:p>
            <a:pPr marL="457200" indent="-457200">
              <a:buFont typeface="Arial"/>
              <a:buChar char="•"/>
            </a:pPr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Strong relation to synoptic-scale waves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: Form ahead of troughs, long-lived MCSs strengthen troughs via PV feedback, PV feedback concentrated in stratiform regions</a:t>
            </a:r>
          </a:p>
          <a:p>
            <a:pPr marL="457200" indent="-457200">
              <a:buFont typeface="Arial"/>
              <a:buChar char="•"/>
            </a:pPr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Multiscale air motions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: Superposition of deep convective elements, layered overturning, and boundary-layer cold pools</a:t>
            </a:r>
          </a:p>
          <a:p>
            <a:pPr marL="457200" indent="-457200">
              <a:buFont typeface="Arial"/>
              <a:buChar char="•"/>
            </a:pPr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Convective and mesoscale elements not always in squall-line configuration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: Horizontal patterns vary, inflow layers can be from any direction </a:t>
            </a:r>
          </a:p>
          <a:p>
            <a:pPr marL="457200" indent="-4572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457200" indent="-4572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54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51934" y="2828836"/>
            <a:ext cx="784013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End</a:t>
            </a:r>
          </a:p>
          <a:p>
            <a:pPr algn="ctr"/>
            <a:r>
              <a:rPr lang="en-US" sz="1400" dirty="0" smtClean="0"/>
              <a:t>Supported by NSP Grant </a:t>
            </a:r>
            <a:r>
              <a:rPr lang="en-US" sz="1400" dirty="0"/>
              <a:t>AGS-</a:t>
            </a:r>
            <a:r>
              <a:rPr lang="en-US" sz="1400" dirty="0" smtClean="0"/>
              <a:t>1355567 and NASA grants NNX13AQ37G and </a:t>
            </a:r>
            <a:r>
              <a:rPr lang="en-US" sz="1400" dirty="0"/>
              <a:t>NNX16AD75G</a:t>
            </a:r>
            <a:r>
              <a:rPr lang="en-US" sz="1400" dirty="0" smtClean="0"/>
              <a:t>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23647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511" r="3931" b="12501"/>
          <a:stretch/>
        </p:blipFill>
        <p:spPr>
          <a:xfrm>
            <a:off x="3886200" y="1223912"/>
            <a:ext cx="4361946" cy="50197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3635" y="2764304"/>
            <a:ext cx="2810076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Maddox (1980)</a:t>
            </a:r>
          </a:p>
          <a:p>
            <a:endParaRPr lang="en-US" dirty="0" smtClean="0"/>
          </a:p>
          <a:p>
            <a:r>
              <a:rPr lang="en-US" dirty="0" smtClean="0"/>
              <a:t>Used </a:t>
            </a:r>
            <a:r>
              <a:rPr lang="en-US" u="sng" dirty="0" smtClean="0">
                <a:solidFill>
                  <a:srgbClr val="FF0000"/>
                </a:solidFill>
              </a:rPr>
              <a:t>IR imagery</a:t>
            </a:r>
            <a:endParaRPr lang="en-US" u="sng" dirty="0">
              <a:solidFill>
                <a:srgbClr val="FF0000"/>
              </a:solidFill>
            </a:endParaRPr>
          </a:p>
          <a:p>
            <a:r>
              <a:rPr lang="en-US" dirty="0" smtClean="0"/>
              <a:t>Large, circular, cold tops </a:t>
            </a:r>
          </a:p>
          <a:p>
            <a:pPr marL="227013"/>
            <a:r>
              <a:rPr lang="en-US" dirty="0" smtClean="0"/>
              <a:t>–32°C over 100,000 km</a:t>
            </a:r>
            <a:r>
              <a:rPr lang="en-US" baseline="30000" dirty="0" smtClean="0"/>
              <a:t>2</a:t>
            </a:r>
          </a:p>
          <a:p>
            <a:pPr marL="227013"/>
            <a:r>
              <a:rPr lang="en-US" dirty="0" smtClean="0"/>
              <a:t>–52</a:t>
            </a:r>
            <a:r>
              <a:rPr lang="en-US" dirty="0"/>
              <a:t>°C over </a:t>
            </a:r>
            <a:r>
              <a:rPr lang="en-US" dirty="0" smtClean="0"/>
              <a:t>50,000 </a:t>
            </a:r>
            <a:r>
              <a:rPr lang="en-US" dirty="0"/>
              <a:t>km</a:t>
            </a:r>
            <a:r>
              <a:rPr lang="en-US" baseline="30000" dirty="0"/>
              <a:t>2</a:t>
            </a:r>
          </a:p>
          <a:p>
            <a:endParaRPr lang="en-US" baseline="30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1" y="0"/>
            <a:ext cx="9143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“Mesoscale Convective Complexes (MCCs)” ” identified in early IR imagery</a:t>
            </a:r>
          </a:p>
          <a:p>
            <a:pPr algn="ctr"/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4671914" y="-82451"/>
            <a:ext cx="2935911" cy="873890"/>
            <a:chOff x="4820358" y="1"/>
            <a:chExt cx="2935911" cy="873890"/>
          </a:xfrm>
        </p:grpSpPr>
        <p:sp>
          <p:nvSpPr>
            <p:cNvPr id="3" name="Oval 2"/>
            <p:cNvSpPr/>
            <p:nvPr/>
          </p:nvSpPr>
          <p:spPr>
            <a:xfrm>
              <a:off x="4820358" y="109235"/>
              <a:ext cx="1966377" cy="628111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7483161" y="1"/>
              <a:ext cx="273108" cy="87389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147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0786"/>
            <a:ext cx="9144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/>
              <a:t>Summary of MCS characteristics</a:t>
            </a:r>
          </a:p>
          <a:p>
            <a:pPr algn="ctr"/>
            <a:endParaRPr lang="en-US" sz="3200" dirty="0"/>
          </a:p>
          <a:p>
            <a:pPr algn="ctr"/>
            <a:r>
              <a:rPr lang="en-US" sz="2400" dirty="0" smtClean="0"/>
              <a:t>Large cold top</a:t>
            </a:r>
          </a:p>
          <a:p>
            <a:pPr algn="ctr"/>
            <a:r>
              <a:rPr lang="en-US" sz="2400" dirty="0" smtClean="0"/>
              <a:t>Large rain area</a:t>
            </a:r>
          </a:p>
          <a:p>
            <a:pPr algn="ctr"/>
            <a:r>
              <a:rPr lang="en-US" sz="2400" dirty="0" smtClean="0"/>
              <a:t>Some of the rain is deep convective</a:t>
            </a:r>
          </a:p>
          <a:p>
            <a:pPr algn="ctr"/>
            <a:r>
              <a:rPr lang="en-US" sz="2400" dirty="0" smtClean="0"/>
              <a:t>Account for a large portion of tropical &amp; warm season rainfall</a:t>
            </a:r>
          </a:p>
          <a:p>
            <a:pPr algn="ctr"/>
            <a:endParaRPr lang="en-US" sz="3200" dirty="0"/>
          </a:p>
          <a:p>
            <a:pPr algn="ctr"/>
            <a:r>
              <a:rPr lang="en-US" dirty="0" smtClean="0"/>
              <a:t>Based on Maddox (1980) and many others</a:t>
            </a:r>
          </a:p>
        </p:txBody>
      </p:sp>
    </p:spTree>
    <p:extLst>
      <p:ext uri="{BB962C8B-B14F-4D97-AF65-F5344CB8AC3E}">
        <p14:creationId xmlns:p14="http://schemas.microsoft.com/office/powerpoint/2010/main" val="49834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4530" y="119536"/>
            <a:ext cx="8774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A-Train and TRMM satellites made it possible to further quantify MCS characteristics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578757" y="1386884"/>
            <a:ext cx="5727700" cy="4514850"/>
            <a:chOff x="1676400" y="1755775"/>
            <a:chExt cx="5727700" cy="4514850"/>
          </a:xfrm>
        </p:grpSpPr>
        <p:pic>
          <p:nvPicPr>
            <p:cNvPr id="39939" name="Picture 7" descr="TitleGraphic_v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755775"/>
              <a:ext cx="5727700" cy="45148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1" name="TextBox 1"/>
            <p:cNvSpPr txBox="1">
              <a:spLocks noChangeArrowheads="1"/>
            </p:cNvSpPr>
            <p:nvPr/>
          </p:nvSpPr>
          <p:spPr bwMode="auto">
            <a:xfrm>
              <a:off x="2617788" y="2152650"/>
              <a:ext cx="3016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B9D4F0"/>
                  </a:solidFill>
                </a:rPr>
                <a:t>1</a:t>
              </a:r>
            </a:p>
          </p:txBody>
        </p:sp>
        <p:sp>
          <p:nvSpPr>
            <p:cNvPr id="39942" name="TextBox 5"/>
            <p:cNvSpPr txBox="1">
              <a:spLocks noChangeArrowheads="1"/>
            </p:cNvSpPr>
            <p:nvPr/>
          </p:nvSpPr>
          <p:spPr bwMode="auto">
            <a:xfrm>
              <a:off x="4148138" y="1825625"/>
              <a:ext cx="3016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B9D4F0"/>
                  </a:solidFill>
                </a:rPr>
                <a:t>2</a:t>
              </a:r>
            </a:p>
          </p:txBody>
        </p:sp>
        <p:sp>
          <p:nvSpPr>
            <p:cNvPr id="39943" name="TextBox 6"/>
            <p:cNvSpPr txBox="1">
              <a:spLocks noChangeArrowheads="1"/>
            </p:cNvSpPr>
            <p:nvPr/>
          </p:nvSpPr>
          <p:spPr bwMode="auto">
            <a:xfrm>
              <a:off x="6037263" y="2011363"/>
              <a:ext cx="3016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B9D4F0"/>
                  </a:solidFill>
                </a:rPr>
                <a:t>3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96786" y="3341306"/>
            <a:ext cx="4118428" cy="2274336"/>
            <a:chOff x="1496786" y="3256638"/>
            <a:chExt cx="4118428" cy="2274336"/>
          </a:xfrm>
        </p:grpSpPr>
        <p:sp>
          <p:nvSpPr>
            <p:cNvPr id="4" name="TextBox 3"/>
            <p:cNvSpPr txBox="1"/>
            <p:nvPr/>
          </p:nvSpPr>
          <p:spPr>
            <a:xfrm>
              <a:off x="2022928" y="5161642"/>
              <a:ext cx="1215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Convective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10329" y="4869542"/>
              <a:ext cx="1144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Stratiform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42542" y="4107543"/>
              <a:ext cx="83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“Anvil”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496786" y="3510643"/>
              <a:ext cx="411842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157185" y="4724394"/>
              <a:ext cx="203381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578065" y="3256638"/>
              <a:ext cx="1098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~1000 km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55750" y="4479466"/>
              <a:ext cx="1098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~100-300 km</a:t>
              </a:r>
              <a:endParaRPr lang="en-US" sz="12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78600" y="1797650"/>
            <a:ext cx="2413000" cy="36933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A-Train criteria for MCS</a:t>
            </a:r>
          </a:p>
          <a:p>
            <a:endParaRPr lang="en-US" dirty="0"/>
          </a:p>
          <a:p>
            <a:pPr marL="236538"/>
            <a:r>
              <a:rPr lang="en-US" u="sng" dirty="0" smtClean="0"/>
              <a:t>Min cloud top </a:t>
            </a:r>
            <a:r>
              <a:rPr lang="en-US" dirty="0" smtClean="0"/>
              <a:t>temperature ≤ 220 K</a:t>
            </a:r>
            <a:endParaRPr lang="en-US" dirty="0"/>
          </a:p>
          <a:p>
            <a:pPr marL="236538"/>
            <a:endParaRPr lang="en-US" dirty="0" smtClean="0"/>
          </a:p>
          <a:p>
            <a:pPr marL="236538"/>
            <a:r>
              <a:rPr lang="en-US" u="sng" dirty="0" smtClean="0"/>
              <a:t>Rain area</a:t>
            </a:r>
            <a:r>
              <a:rPr lang="en-US" dirty="0" smtClean="0"/>
              <a:t> </a:t>
            </a:r>
          </a:p>
          <a:p>
            <a:pPr marL="236538"/>
            <a:r>
              <a:rPr lang="en-US" dirty="0" smtClean="0"/>
              <a:t>≥ 2000 km</a:t>
            </a:r>
            <a:r>
              <a:rPr lang="en-US" baseline="30000" dirty="0" smtClean="0"/>
              <a:t>2</a:t>
            </a:r>
            <a:r>
              <a:rPr lang="en-US" dirty="0" smtClean="0"/>
              <a:t> with intense cells</a:t>
            </a:r>
          </a:p>
          <a:p>
            <a:endParaRPr lang="en-US" dirty="0"/>
          </a:p>
          <a:p>
            <a:pPr lvl="1"/>
            <a:r>
              <a:rPr lang="en-US" u="sng" dirty="0" smtClean="0"/>
              <a:t>=&gt; </a:t>
            </a:r>
            <a:r>
              <a:rPr lang="en-US" u="sng" dirty="0" smtClean="0">
                <a:sym typeface="Symbol"/>
              </a:rPr>
              <a:t>56</a:t>
            </a:r>
            <a:r>
              <a:rPr lang="en-US" u="sng" dirty="0">
                <a:sym typeface="Symbol"/>
              </a:rPr>
              <a:t>% of all tropical rain</a:t>
            </a:r>
            <a:endParaRPr lang="en-US" u="sng" dirty="0"/>
          </a:p>
          <a:p>
            <a:endParaRPr lang="en-US" dirty="0" smtClean="0"/>
          </a:p>
          <a:p>
            <a:r>
              <a:rPr lang="en-US" dirty="0" smtClean="0"/>
              <a:t>Yuan and Houze (2010)</a:t>
            </a:r>
          </a:p>
        </p:txBody>
      </p:sp>
    </p:spTree>
    <p:extLst>
      <p:ext uri="{BB962C8B-B14F-4D97-AF65-F5344CB8AC3E}">
        <p14:creationId xmlns:p14="http://schemas.microsoft.com/office/powerpoint/2010/main" val="2048535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374650" y="760320"/>
            <a:ext cx="8421688" cy="5540375"/>
            <a:chOff x="374650" y="835025"/>
            <a:chExt cx="8421688" cy="5540375"/>
          </a:xfrm>
        </p:grpSpPr>
        <p:sp>
          <p:nvSpPr>
            <p:cNvPr id="66" name="Rectangle 8"/>
            <p:cNvSpPr>
              <a:spLocks noChangeArrowheads="1"/>
            </p:cNvSpPr>
            <p:nvPr/>
          </p:nvSpPr>
          <p:spPr bwMode="auto">
            <a:xfrm>
              <a:off x="374650" y="835025"/>
              <a:ext cx="8421688" cy="5540375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67" name="Group 7"/>
            <p:cNvGrpSpPr>
              <a:grpSpLocks noChangeAspect="1"/>
            </p:cNvGrpSpPr>
            <p:nvPr/>
          </p:nvGrpSpPr>
          <p:grpSpPr bwMode="auto">
            <a:xfrm>
              <a:off x="476250" y="846138"/>
              <a:ext cx="8001000" cy="5502275"/>
              <a:chOff x="285750" y="884238"/>
              <a:chExt cx="8421688" cy="5791200"/>
            </a:xfrm>
          </p:grpSpPr>
          <p:sp>
            <p:nvSpPr>
              <p:cNvPr id="72" name="Rectangle 8"/>
              <p:cNvSpPr>
                <a:spLocks noChangeArrowheads="1"/>
              </p:cNvSpPr>
              <p:nvPr/>
            </p:nvSpPr>
            <p:spPr bwMode="auto">
              <a:xfrm>
                <a:off x="285750" y="884238"/>
                <a:ext cx="8421688" cy="579120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73" name="Group 6"/>
              <p:cNvGrpSpPr>
                <a:grpSpLocks/>
              </p:cNvGrpSpPr>
              <p:nvPr/>
            </p:nvGrpSpPr>
            <p:grpSpPr bwMode="auto">
              <a:xfrm>
                <a:off x="533400" y="904875"/>
                <a:ext cx="8174038" cy="5765800"/>
                <a:chOff x="762000" y="822836"/>
                <a:chExt cx="8174160" cy="5766529"/>
              </a:xfrm>
            </p:grpSpPr>
            <p:pic>
              <p:nvPicPr>
                <p:cNvPr id="75" name="Picture 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7" t="51018" r="5000" b="3149"/>
                <a:stretch>
                  <a:fillRect/>
                </a:stretch>
              </p:blipFill>
              <p:spPr bwMode="auto">
                <a:xfrm>
                  <a:off x="762000" y="976821"/>
                  <a:ext cx="8174160" cy="56125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7" t="4382" r="4167" b="51009"/>
                <a:stretch>
                  <a:fillRect/>
                </a:stretch>
              </p:blipFill>
              <p:spPr bwMode="auto">
                <a:xfrm>
                  <a:off x="782760" y="822836"/>
                  <a:ext cx="8153400" cy="53979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74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2" t="22862" r="93558" b="30128"/>
              <a:stretch>
                <a:fillRect/>
              </a:stretch>
            </p:blipFill>
            <p:spPr bwMode="auto">
              <a:xfrm>
                <a:off x="285750" y="884238"/>
                <a:ext cx="279400" cy="579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2" t="22862" r="93558" b="30128"/>
            <a:stretch>
              <a:fillRect/>
            </a:stretch>
          </p:blipFill>
          <p:spPr bwMode="auto">
            <a:xfrm>
              <a:off x="460375" y="927100"/>
              <a:ext cx="266700" cy="5283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TextBox 10"/>
            <p:cNvSpPr txBox="1">
              <a:spLocks noChangeArrowheads="1"/>
            </p:cNvSpPr>
            <p:nvPr/>
          </p:nvSpPr>
          <p:spPr bwMode="auto">
            <a:xfrm>
              <a:off x="5118100" y="871538"/>
              <a:ext cx="315436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43434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Smallest 25% (&lt;12,000 km</a:t>
              </a:r>
              <a:r>
                <a:rPr kumimoji="0" lang="en-US" sz="1800" b="0" i="0" u="none" strike="noStrike" kern="0" cap="none" spc="0" normalizeH="0" baseline="30000" noProof="0" smtClean="0">
                  <a:ln>
                    <a:noFill/>
                  </a:ln>
                  <a:solidFill>
                    <a:srgbClr val="343434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2</a:t>
              </a: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43434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)</a:t>
              </a:r>
            </a:p>
          </p:txBody>
        </p:sp>
        <p:sp>
          <p:nvSpPr>
            <p:cNvPr id="70" name="TextBox 11"/>
            <p:cNvSpPr txBox="1">
              <a:spLocks noChangeArrowheads="1"/>
            </p:cNvSpPr>
            <p:nvPr/>
          </p:nvSpPr>
          <p:spPr bwMode="auto">
            <a:xfrm>
              <a:off x="5245100" y="2543175"/>
              <a:ext cx="2997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43434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Largest 25% (&gt;40,000 km</a:t>
              </a:r>
              <a:r>
                <a:rPr kumimoji="0" lang="en-US" sz="1800" b="0" i="0" u="none" strike="noStrike" kern="0" cap="none" spc="0" normalizeH="0" baseline="30000" noProof="0" smtClean="0">
                  <a:ln>
                    <a:noFill/>
                  </a:ln>
                  <a:solidFill>
                    <a:srgbClr val="343434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2</a:t>
              </a: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43434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)</a:t>
              </a:r>
            </a:p>
          </p:txBody>
        </p:sp>
        <p:sp>
          <p:nvSpPr>
            <p:cNvPr id="71" name="TextBox 12"/>
            <p:cNvSpPr txBox="1">
              <a:spLocks noChangeArrowheads="1"/>
            </p:cNvSpPr>
            <p:nvPr/>
          </p:nvSpPr>
          <p:spPr bwMode="auto">
            <a:xfrm>
              <a:off x="6456363" y="4227513"/>
              <a:ext cx="17541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43434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“</a:t>
              </a: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43434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Superclusters</a:t>
              </a:r>
              <a:r>
                <a: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43434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”</a:t>
              </a: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0" y="32592"/>
            <a:ext cx="9144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/>
                <a:cs typeface="Calibri"/>
              </a:rPr>
              <a:t>Mature MCSs in the Tropics as seen by A-Train</a:t>
            </a:r>
            <a:endParaRPr lang="en-US" sz="20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700032" y="6099042"/>
            <a:ext cx="2118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Yuan and Houze (2010)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95180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70291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Where do these MCSs form?</a:t>
            </a:r>
          </a:p>
          <a:p>
            <a:pPr algn="ctr"/>
            <a:r>
              <a:rPr lang="en-US" sz="3200" dirty="0" smtClean="0"/>
              <a:t>I.e.,</a:t>
            </a:r>
            <a:endParaRPr lang="en-US" sz="3200" dirty="0"/>
          </a:p>
          <a:p>
            <a:pPr algn="ctr"/>
            <a:r>
              <a:rPr lang="en-US" sz="3200" dirty="0" smtClean="0"/>
              <a:t>Where do intense convective elements first group into contiguous mesoscale units?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021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85596" y="215669"/>
            <a:ext cx="4830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TRMM Rainfall </a:t>
            </a:r>
          </a:p>
          <a:p>
            <a:pPr algn="ctr"/>
            <a:r>
              <a:rPr lang="en-US" sz="3200" dirty="0" smtClean="0"/>
              <a:t>Deep Convection </a:t>
            </a:r>
            <a:br>
              <a:rPr lang="en-US" sz="3200" dirty="0" smtClean="0"/>
            </a:br>
            <a:r>
              <a:rPr lang="en-US" sz="3200" dirty="0" smtClean="0"/>
              <a:t>Mesoscale Convection</a:t>
            </a: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669843" y="1813052"/>
            <a:ext cx="7804314" cy="4588623"/>
            <a:chOff x="669843" y="1813052"/>
            <a:chExt cx="7804314" cy="4588623"/>
          </a:xfrm>
        </p:grpSpPr>
        <p:grpSp>
          <p:nvGrpSpPr>
            <p:cNvPr id="12" name="Group 11"/>
            <p:cNvGrpSpPr/>
            <p:nvPr/>
          </p:nvGrpSpPr>
          <p:grpSpPr>
            <a:xfrm>
              <a:off x="669843" y="1813052"/>
              <a:ext cx="7804314" cy="4588623"/>
              <a:chOff x="247486" y="1693232"/>
              <a:chExt cx="7804314" cy="458862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13695" t="24630" r="8639" b="62320"/>
              <a:stretch/>
            </p:blipFill>
            <p:spPr>
              <a:xfrm>
                <a:off x="1502090" y="3325252"/>
                <a:ext cx="6361845" cy="1382041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13695" t="50567" r="8639" b="34472"/>
              <a:stretch/>
            </p:blipFill>
            <p:spPr>
              <a:xfrm>
                <a:off x="1492287" y="4697491"/>
                <a:ext cx="6361845" cy="158436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/>
              <a:srcRect t="5383" b="57661"/>
              <a:stretch/>
            </p:blipFill>
            <p:spPr>
              <a:xfrm>
                <a:off x="1259667" y="1893098"/>
                <a:ext cx="6480273" cy="1405474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238644" y="1693643"/>
                <a:ext cx="6480273" cy="283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5D5D5D"/>
                    </a:solidFill>
                    <a:latin typeface="Calibri"/>
                  </a:rPr>
                  <a:t>Rainfall from TRMM PR</a:t>
                </a: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/>
              <a:srcRect l="19508" t="84896" r="15556" b="10976"/>
              <a:stretch/>
            </p:blipFill>
            <p:spPr>
              <a:xfrm rot="5400000">
                <a:off x="6798762" y="2593151"/>
                <a:ext cx="1213798" cy="157005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7394341" y="3084645"/>
                <a:ext cx="361743" cy="247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0.4</a:t>
                </a:r>
                <a:endParaRPr lang="en-US" sz="8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389331" y="1987276"/>
                <a:ext cx="272162" cy="247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0</a:t>
                </a:r>
                <a:endParaRPr lang="en-US" sz="800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998291" y="1693232"/>
                <a:ext cx="3020445" cy="370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163689" y="1838373"/>
                <a:ext cx="165925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5D5D5D"/>
                    </a:solidFill>
                    <a:latin typeface="Calibri"/>
                  </a:rPr>
                  <a:t> rainfall from TRMM PR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603067" y="4343978"/>
                <a:ext cx="448733" cy="370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03478" y="3610566"/>
                <a:ext cx="92732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Deep</a:t>
                </a:r>
              </a:p>
              <a:p>
                <a:pPr algn="ctr"/>
                <a:r>
                  <a:rPr lang="en-US" dirty="0" smtClean="0"/>
                  <a:t>40 dBZ</a:t>
                </a:r>
              </a:p>
              <a:p>
                <a:pPr algn="ctr"/>
                <a:r>
                  <a:rPr lang="en-US" dirty="0" smtClean="0"/>
                  <a:t>&gt; 10 km</a:t>
                </a:r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47486" y="4974788"/>
                <a:ext cx="123930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Wide</a:t>
                </a:r>
              </a:p>
              <a:p>
                <a:pPr algn="ctr"/>
                <a:r>
                  <a:rPr lang="en-US" dirty="0" smtClean="0"/>
                  <a:t>40 dBZ</a:t>
                </a:r>
              </a:p>
              <a:p>
                <a:pPr algn="ctr"/>
                <a:r>
                  <a:rPr lang="en-US" dirty="0" smtClean="0"/>
                  <a:t>&gt; 1000 km</a:t>
                </a:r>
                <a:r>
                  <a:rPr lang="en-US" baseline="30000" dirty="0" smtClean="0"/>
                  <a:t>2</a:t>
                </a:r>
                <a:endParaRPr lang="en-US" baseline="30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993703" y="4412436"/>
                <a:ext cx="12517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Probability (x10</a:t>
                </a:r>
                <a:r>
                  <a:rPr lang="en-US" sz="1100" baseline="30000" dirty="0" smtClean="0"/>
                  <a:t>–3</a:t>
                </a:r>
                <a:r>
                  <a:rPr lang="en-US" sz="1000" dirty="0" smtClean="0"/>
                  <a:t>)</a:t>
                </a:r>
                <a:endParaRPr lang="en-US" sz="1000" dirty="0"/>
              </a:p>
              <a:p>
                <a:pPr algn="ctr"/>
                <a:endParaRPr lang="en-US" sz="10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978687" y="3000957"/>
                <a:ext cx="1291696" cy="246221"/>
              </a:xfrm>
              <a:prstGeom prst="rect">
                <a:avLst/>
              </a:prstGeom>
              <a:solidFill>
                <a:schemeClr val="bg1">
                  <a:alpha val="2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Rain Rate (mm h</a:t>
                </a:r>
                <a:r>
                  <a:rPr lang="en-US" sz="1100" baseline="30000" dirty="0" smtClean="0"/>
                  <a:t>–1</a:t>
                </a:r>
                <a:r>
                  <a:rPr lang="en-US" sz="1000" dirty="0" smtClean="0"/>
                  <a:t>)</a:t>
                </a:r>
                <a:endParaRPr lang="en-US" sz="10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013295" y="5784955"/>
                <a:ext cx="12517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Probability (x10</a:t>
                </a:r>
                <a:r>
                  <a:rPr lang="en-US" sz="1100" baseline="30000" dirty="0" smtClean="0"/>
                  <a:t>–3</a:t>
                </a:r>
                <a:r>
                  <a:rPr lang="en-US" sz="1000" dirty="0" smtClean="0"/>
                  <a:t>)</a:t>
                </a:r>
                <a:endParaRPr lang="en-US" sz="1000" dirty="0"/>
              </a:p>
              <a:p>
                <a:pPr algn="ctr"/>
                <a:endParaRPr lang="en-US" sz="1000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735750" y="2368280"/>
              <a:ext cx="1102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Mean Rain Rate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146927" y="5999537"/>
            <a:ext cx="99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Houze et al. (2015)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8045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18236</TotalTime>
  <Words>1563</Words>
  <Application>Microsoft Macintosh PowerPoint</Application>
  <PresentationFormat>On-screen Show (4:3)</PresentationFormat>
  <Paragraphs>256</Paragraphs>
  <Slides>36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201</cp:revision>
  <dcterms:created xsi:type="dcterms:W3CDTF">2017-05-19T15:16:16Z</dcterms:created>
  <dcterms:modified xsi:type="dcterms:W3CDTF">2017-07-13T18:09:38Z</dcterms:modified>
</cp:coreProperties>
</file>