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9" r:id="rId13"/>
    <p:sldId id="271" r:id="rId14"/>
    <p:sldId id="266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3A0D"/>
    <a:srgbClr val="E300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4" autoAdjust="0"/>
    <p:restoredTop sz="91234" autoAdjust="0"/>
  </p:normalViewPr>
  <p:slideViewPr>
    <p:cSldViewPr snapToGrid="0" snapToObjects="1">
      <p:cViewPr>
        <p:scale>
          <a:sx n="95" d="100"/>
          <a:sy n="95" d="100"/>
        </p:scale>
        <p:origin x="-1448" y="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437833-8F63-2149-BDDB-92A5EF3AA3A3}" type="datetimeFigureOut">
              <a:rPr lang="en-US" smtClean="0"/>
              <a:t>3/20/17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5D39C7-AE2D-0B47-9073-35C846C6C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258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Transition: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D39C7-AE2D-0B47-9073-35C846C6CAE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314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-Wide</a:t>
            </a:r>
            <a:r>
              <a:rPr lang="en-US" baseline="0" dirty="0" smtClean="0"/>
              <a:t> range of possibilities</a:t>
            </a:r>
          </a:p>
          <a:p>
            <a:r>
              <a:rPr lang="en-US" baseline="0" dirty="0" smtClean="0"/>
              <a:t>-Most frequent regime: modest size and number, light rain rate (near climatology)</a:t>
            </a:r>
          </a:p>
          <a:p>
            <a:r>
              <a:rPr lang="en-US" baseline="0" dirty="0" smtClean="0"/>
              <a:t>-Heavy rain regime: increased size and number (some variability), max observed rain rates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D39C7-AE2D-0B47-9073-35C846C6CAE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591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Most frequent DSD = Very little difference in rainfall, except at highest elevation.</a:t>
            </a:r>
            <a:r>
              <a:rPr lang="en-US" baseline="0" dirty="0" smtClean="0"/>
              <a:t> Dominates in seasonal statistics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D39C7-AE2D-0B47-9073-35C846C6CAE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068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4ECAA-6AAE-B443-8901-E20FDC551E05}" type="datetimeFigureOut">
              <a:rPr lang="en-US" smtClean="0"/>
              <a:t>3/20/17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ACF50-28B1-DF4A-8542-B63295069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221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4ECAA-6AAE-B443-8901-E20FDC551E05}" type="datetimeFigureOut">
              <a:rPr lang="en-US" smtClean="0"/>
              <a:t>3/20/17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ACF50-28B1-DF4A-8542-B63295069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812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4ECAA-6AAE-B443-8901-E20FDC551E05}" type="datetimeFigureOut">
              <a:rPr lang="en-US" smtClean="0"/>
              <a:t>3/20/17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ACF50-28B1-DF4A-8542-B63295069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018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4ECAA-6AAE-B443-8901-E20FDC551E05}" type="datetimeFigureOut">
              <a:rPr lang="en-US" smtClean="0"/>
              <a:t>3/20/17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ACF50-28B1-DF4A-8542-B63295069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631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4ECAA-6AAE-B443-8901-E20FDC551E05}" type="datetimeFigureOut">
              <a:rPr lang="en-US" smtClean="0"/>
              <a:t>3/20/17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ACF50-28B1-DF4A-8542-B63295069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62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4ECAA-6AAE-B443-8901-E20FDC551E05}" type="datetimeFigureOut">
              <a:rPr lang="en-US" smtClean="0"/>
              <a:t>3/20/17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ACF50-28B1-DF4A-8542-B63295069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962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4ECAA-6AAE-B443-8901-E20FDC551E05}" type="datetimeFigureOut">
              <a:rPr lang="en-US" smtClean="0"/>
              <a:t>3/20/17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ACF50-28B1-DF4A-8542-B63295069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858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4ECAA-6AAE-B443-8901-E20FDC551E05}" type="datetimeFigureOut">
              <a:rPr lang="en-US" smtClean="0"/>
              <a:t>3/20/17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ACF50-28B1-DF4A-8542-B63295069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840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4ECAA-6AAE-B443-8901-E20FDC551E05}" type="datetimeFigureOut">
              <a:rPr lang="en-US" smtClean="0"/>
              <a:t>3/20/17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ACF50-28B1-DF4A-8542-B63295069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42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4ECAA-6AAE-B443-8901-E20FDC551E05}" type="datetimeFigureOut">
              <a:rPr lang="en-US" smtClean="0"/>
              <a:t>3/20/17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ACF50-28B1-DF4A-8542-B63295069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009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4ECAA-6AAE-B443-8901-E20FDC551E05}" type="datetimeFigureOut">
              <a:rPr lang="en-US" smtClean="0"/>
              <a:t>3/20/17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ACF50-28B1-DF4A-8542-B63295069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915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4ECAA-6AAE-B443-8901-E20FDC551E05}" type="datetimeFigureOut">
              <a:rPr lang="en-US" smtClean="0"/>
              <a:t>3/20/17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9ACF50-28B1-DF4A-8542-B63295069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474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111761"/>
            <a:ext cx="9143999" cy="889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Stratiform Precipitation Processes in Cyclones Passing over the Olympic Mountains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408269"/>
            <a:ext cx="9144000" cy="1472921"/>
          </a:xfrm>
        </p:spPr>
        <p:txBody>
          <a:bodyPr>
            <a:normAutofit fontScale="77500" lnSpcReduction="20000"/>
          </a:bodyPr>
          <a:lstStyle/>
          <a:p>
            <a:r>
              <a:rPr lang="en-US" sz="4000" dirty="0" smtClean="0"/>
              <a:t>Joe Zagrodnik</a:t>
            </a:r>
          </a:p>
          <a:p>
            <a:r>
              <a:rPr lang="en-US" sz="2400" dirty="0" smtClean="0"/>
              <a:t>Lynn </a:t>
            </a:r>
            <a:r>
              <a:rPr lang="en-US" sz="2400" dirty="0" err="1" smtClean="0"/>
              <a:t>McMurdie</a:t>
            </a:r>
            <a:r>
              <a:rPr lang="en-US" sz="2400" dirty="0" smtClean="0"/>
              <a:t>, Robert A. </a:t>
            </a:r>
            <a:r>
              <a:rPr lang="en-US" sz="2400" dirty="0" err="1" smtClean="0"/>
              <a:t>Houze</a:t>
            </a:r>
            <a:endParaRPr lang="en-US" sz="2400" dirty="0" smtClean="0"/>
          </a:p>
          <a:p>
            <a:endParaRPr lang="en-US" sz="1000" dirty="0"/>
          </a:p>
          <a:p>
            <a:r>
              <a:rPr lang="en-US" sz="2400" dirty="0" smtClean="0"/>
              <a:t>OLYMPEX Science Meeting</a:t>
            </a:r>
            <a:endParaRPr lang="en-US" sz="2400" dirty="0" smtClean="0"/>
          </a:p>
          <a:p>
            <a:r>
              <a:rPr lang="en-US" sz="2400" dirty="0" smtClean="0"/>
              <a:t>22</a:t>
            </a:r>
            <a:r>
              <a:rPr lang="en-US" sz="2400" dirty="0" smtClean="0"/>
              <a:t> </a:t>
            </a:r>
            <a:r>
              <a:rPr lang="en-US" sz="2400" dirty="0" smtClean="0"/>
              <a:t>March</a:t>
            </a:r>
            <a:r>
              <a:rPr lang="en-US" sz="2400" dirty="0"/>
              <a:t> </a:t>
            </a:r>
            <a:r>
              <a:rPr lang="en-US" sz="2400" dirty="0" smtClean="0"/>
              <a:t>2017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" y="5726111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Thanks to: </a:t>
            </a:r>
          </a:p>
          <a:p>
            <a:r>
              <a:rPr lang="en-US" dirty="0" smtClean="0"/>
              <a:t>Olympic National Park (Bill </a:t>
            </a:r>
            <a:r>
              <a:rPr lang="en-US" dirty="0" err="1" smtClean="0"/>
              <a:t>Baccus</a:t>
            </a:r>
            <a:r>
              <a:rPr lang="en-US" dirty="0" smtClean="0"/>
              <a:t> and C.J. </a:t>
            </a:r>
            <a:r>
              <a:rPr lang="en-US" dirty="0" err="1" smtClean="0"/>
              <a:t>Urnes</a:t>
            </a:r>
            <a:r>
              <a:rPr lang="en-US" dirty="0" smtClean="0"/>
              <a:t>)</a:t>
            </a:r>
          </a:p>
          <a:p>
            <a:r>
              <a:rPr lang="en-US" dirty="0" smtClean="0"/>
              <a:t>NASA (Matt </a:t>
            </a:r>
            <a:r>
              <a:rPr lang="en-US" dirty="0" err="1" smtClean="0"/>
              <a:t>Wingo</a:t>
            </a:r>
            <a:r>
              <a:rPr lang="en-US" dirty="0" smtClean="0"/>
              <a:t>, Ali Tokay, many others)</a:t>
            </a:r>
            <a:endParaRPr lang="en-US" dirty="0"/>
          </a:p>
        </p:txBody>
      </p:sp>
      <p:pic>
        <p:nvPicPr>
          <p:cNvPr id="6" name="Picture 5" descr="Screen Shot 2017-03-01 at 1.41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722" y="1188720"/>
            <a:ext cx="4188778" cy="3187800"/>
          </a:xfrm>
          <a:prstGeom prst="rect">
            <a:avLst/>
          </a:prstGeom>
        </p:spPr>
      </p:pic>
      <p:pic>
        <p:nvPicPr>
          <p:cNvPr id="7" name="Picture 6" descr="Screen Shot 2017-03-01 at 1.39.3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1" y="1188720"/>
            <a:ext cx="4254500" cy="3189752"/>
          </a:xfrm>
          <a:prstGeom prst="rect">
            <a:avLst/>
          </a:prstGeom>
        </p:spPr>
      </p:pic>
      <p:pic>
        <p:nvPicPr>
          <p:cNvPr id="8" name="Picture 7" descr="logo_image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509263"/>
            <a:ext cx="1251468" cy="10609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0819" y="4631789"/>
            <a:ext cx="1130639" cy="9384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6326" y="4534463"/>
            <a:ext cx="1035757" cy="10357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3219" y="4604513"/>
            <a:ext cx="1300459" cy="89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742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5898" y="0"/>
            <a:ext cx="5749462" cy="68580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1808480" y="1381760"/>
            <a:ext cx="3708400" cy="175768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910080" y="3230880"/>
            <a:ext cx="2682240" cy="37592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808480" y="3525520"/>
            <a:ext cx="2444578" cy="5994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65760" y="690880"/>
            <a:ext cx="1442720" cy="1077218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High terrain less than windward slopes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264160" y="2810916"/>
            <a:ext cx="1767840" cy="1077218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Factor of 4-5 enhancement between coast and Lake Quinault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365760" y="4944516"/>
            <a:ext cx="1991360" cy="830997"/>
          </a:xfrm>
          <a:prstGeom prst="rect">
            <a:avLst/>
          </a:prstGeom>
          <a:solidFill>
            <a:schemeClr val="bg1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Different than climatology!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51542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0212" y="1759952"/>
            <a:ext cx="3983788" cy="840422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All 4 DSD Regimes were observed in this event at Prairie Creek </a:t>
            </a:r>
            <a:endParaRPr lang="en-US" sz="3600" dirty="0"/>
          </a:p>
        </p:txBody>
      </p:sp>
      <p:pic>
        <p:nvPicPr>
          <p:cNvPr id="3" name="Picture 2" descr="Screen Shot 2017-03-21 at 2.30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800" y="5458996"/>
            <a:ext cx="6743700" cy="939800"/>
          </a:xfrm>
          <a:prstGeom prst="rect">
            <a:avLst/>
          </a:prstGeom>
        </p:spPr>
      </p:pic>
      <p:pic>
        <p:nvPicPr>
          <p:cNvPr id="7" name="Picture 6" descr="Screen Shot 2017-03-21 at 2.30.2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58" y="300228"/>
            <a:ext cx="5023853" cy="47888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13927" y="488874"/>
            <a:ext cx="2225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Prairie Creek</a:t>
            </a:r>
          </a:p>
          <a:p>
            <a:r>
              <a:rPr lang="en-US" sz="2400" dirty="0" smtClean="0"/>
              <a:t>1-hour DSDs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193800" y="6398796"/>
            <a:ext cx="6743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    Prefrontal                              Warm    Sector                Frontal	              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4995517"/>
            <a:ext cx="9144000" cy="6214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/>
              <a:t>Transitions in DSDs matched changes in storm </a:t>
            </a:r>
            <a:r>
              <a:rPr lang="en-US" sz="2000" dirty="0" smtClean="0"/>
              <a:t>sector</a:t>
            </a:r>
            <a:endParaRPr lang="en-US" sz="20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064000" y="6398796"/>
            <a:ext cx="0" cy="369332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662823" y="6379898"/>
            <a:ext cx="0" cy="369332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16200000">
            <a:off x="6362031" y="6325132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</a:rPr>
              <a:t>NCFR</a:t>
            </a:r>
            <a:endParaRPr lang="en-US" sz="1200" dirty="0">
              <a:solidFill>
                <a:srgbClr val="00009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3669631" y="6260210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Warm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Front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301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09_DSD_v01_3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023" y="0"/>
            <a:ext cx="5061473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77583" y="2248932"/>
            <a:ext cx="196088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Prairie Creek DSD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67423" y="304800"/>
            <a:ext cx="13716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Precip</a:t>
            </a:r>
            <a:r>
              <a:rPr lang="en-US" dirty="0" smtClean="0"/>
              <a:t> Rate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77583" y="4450080"/>
            <a:ext cx="2733040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Contribution to rain rate by drop size bin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20320" y="78640"/>
            <a:ext cx="2570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/>
              <a:t>Time Series</a:t>
            </a:r>
          </a:p>
          <a:p>
            <a:r>
              <a:rPr lang="en-US" sz="2000" dirty="0" smtClean="0"/>
              <a:t>12-13 November 2015</a:t>
            </a:r>
            <a:endParaRPr lang="en-US" sz="2000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000623" y="1727200"/>
            <a:ext cx="1605280" cy="20066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122543" y="1971596"/>
            <a:ext cx="1391920" cy="186888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43840" y="1470561"/>
            <a:ext cx="2204720" cy="1077218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Event begins with most frequent DSD. </a:t>
            </a:r>
            <a:r>
              <a:rPr lang="en-US" sz="1600" dirty="0" err="1" smtClean="0"/>
              <a:t>Negligable</a:t>
            </a:r>
            <a:r>
              <a:rPr lang="en-US" sz="1600" dirty="0" smtClean="0"/>
              <a:t> </a:t>
            </a:r>
            <a:r>
              <a:rPr lang="en-US" sz="1600" dirty="0" smtClean="0"/>
              <a:t>orographic </a:t>
            </a:r>
            <a:r>
              <a:rPr lang="en-US" sz="1600" dirty="0" smtClean="0"/>
              <a:t>enhancement.</a:t>
            </a:r>
            <a:endParaRPr lang="en-US" sz="1600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2153023" y="4827409"/>
            <a:ext cx="2134497" cy="82155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2153023" y="3840480"/>
            <a:ext cx="2134497" cy="80404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43840" y="4188470"/>
            <a:ext cx="2204720" cy="1323439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Small-to-</a:t>
            </a:r>
            <a:r>
              <a:rPr lang="en-US" sz="1600" dirty="0" smtClean="0"/>
              <a:t>medium</a:t>
            </a:r>
          </a:p>
          <a:p>
            <a:r>
              <a:rPr lang="en-US" sz="1600" dirty="0" smtClean="0"/>
              <a:t> (&lt; 1.8 mm) drops </a:t>
            </a:r>
            <a:r>
              <a:rPr lang="en-US" sz="1600" dirty="0" smtClean="0"/>
              <a:t>become dominant during transition to warm </a:t>
            </a:r>
            <a:r>
              <a:rPr lang="en-US" sz="1600" dirty="0" smtClean="0"/>
              <a:t>sector.</a:t>
            </a:r>
            <a:endParaRPr lang="en-US" sz="1600" dirty="0"/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6471920" y="520154"/>
            <a:ext cx="1157344" cy="35463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528560" y="520154"/>
            <a:ext cx="1544320" cy="1323439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Long period of orographic enhancement associated with warm </a:t>
            </a:r>
            <a:r>
              <a:rPr lang="en-US" sz="1600" dirty="0" smtClean="0"/>
              <a:t>sector.</a:t>
            </a:r>
            <a:endParaRPr lang="en-US" sz="1600" dirty="0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4754880" y="355600"/>
            <a:ext cx="1808480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958080" y="299313"/>
            <a:ext cx="1036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Warm Sector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 rot="16200000">
            <a:off x="6897744" y="2990780"/>
            <a:ext cx="1422400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Drops per m</a:t>
            </a:r>
            <a:r>
              <a:rPr lang="en-US" sz="1200" baseline="30000" dirty="0" smtClean="0"/>
              <a:t>3 </a:t>
            </a:r>
            <a:r>
              <a:rPr lang="en-US" sz="1200" dirty="0" smtClean="0"/>
              <a:t>mm</a:t>
            </a:r>
            <a:r>
              <a:rPr lang="en-US" sz="1200" baseline="30000" dirty="0" smtClean="0"/>
              <a:t>-1</a:t>
            </a:r>
            <a:endParaRPr lang="en-US" sz="1200" dirty="0"/>
          </a:p>
        </p:txBody>
      </p:sp>
      <p:sp>
        <p:nvSpPr>
          <p:cNvPr id="32" name="TextBox 31"/>
          <p:cNvSpPr txBox="1"/>
          <p:nvPr/>
        </p:nvSpPr>
        <p:spPr>
          <a:xfrm rot="16200000">
            <a:off x="6687065" y="5297099"/>
            <a:ext cx="1971040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Drop Diameter Bin (mm)</a:t>
            </a:r>
            <a:endParaRPr lang="en-US" sz="1200" dirty="0"/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5810623" y="4365789"/>
            <a:ext cx="2302134" cy="72757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770980" y="3773640"/>
            <a:ext cx="1362499" cy="1077218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4-hour period of larger drops in warm sector.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10256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24" grpId="0" animBg="1"/>
      <p:bldP spid="30" grpId="0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3-21 at 1.05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947"/>
            <a:ext cx="5429584" cy="4115639"/>
          </a:xfrm>
          <a:prstGeom prst="rect">
            <a:avLst/>
          </a:prstGeom>
        </p:spPr>
      </p:pic>
      <p:pic>
        <p:nvPicPr>
          <p:cNvPr id="5" name="Picture 4" descr="Screen Shot 2017-03-21 at 1.05.4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2586"/>
            <a:ext cx="5429584" cy="25485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45158" y="511906"/>
            <a:ext cx="20988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/>
              <a:t>Prefrontal:</a:t>
            </a:r>
          </a:p>
          <a:p>
            <a:r>
              <a:rPr lang="en-US" sz="2000" dirty="0" smtClean="0"/>
              <a:t>-Toward-radar flow below 1 km</a:t>
            </a:r>
            <a:endParaRPr lang="en-US" sz="2000" dirty="0" smtClean="0"/>
          </a:p>
          <a:p>
            <a:pPr marL="285750" indent="-285750">
              <a:buFont typeface="Arial"/>
              <a:buChar char="•"/>
            </a:pP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5429584" y="724250"/>
            <a:ext cx="1816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12-Nov 2152 UTC</a:t>
            </a:r>
          </a:p>
          <a:p>
            <a:r>
              <a:rPr lang="en-US" sz="1400" dirty="0" smtClean="0">
                <a:solidFill>
                  <a:srgbClr val="000090"/>
                </a:solidFill>
              </a:rPr>
              <a:t>Fishery: 8 mm h</a:t>
            </a:r>
            <a:r>
              <a:rPr lang="en-US" sz="1400" baseline="30000" dirty="0" smtClean="0">
                <a:solidFill>
                  <a:srgbClr val="000090"/>
                </a:solidFill>
              </a:rPr>
              <a:t>-1</a:t>
            </a:r>
            <a:endParaRPr lang="en-US" sz="1400" dirty="0" smtClean="0">
              <a:solidFill>
                <a:srgbClr val="000090"/>
              </a:solidFill>
            </a:endParaRPr>
          </a:p>
          <a:p>
            <a:r>
              <a:rPr lang="en-US" sz="1400" dirty="0" smtClean="0">
                <a:solidFill>
                  <a:srgbClr val="000090"/>
                </a:solidFill>
              </a:rPr>
              <a:t>Prairie: 10 mm h</a:t>
            </a:r>
            <a:r>
              <a:rPr lang="en-US" sz="1400" baseline="30000" dirty="0" smtClean="0">
                <a:solidFill>
                  <a:srgbClr val="000090"/>
                </a:solidFill>
              </a:rPr>
              <a:t>-1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“Most frequent” DSD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29584" y="2720990"/>
            <a:ext cx="1816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13-Nov 1152 UTC</a:t>
            </a:r>
          </a:p>
          <a:p>
            <a:r>
              <a:rPr lang="en-US" sz="1400" dirty="0" smtClean="0">
                <a:solidFill>
                  <a:srgbClr val="000090"/>
                </a:solidFill>
              </a:rPr>
              <a:t>Fishery: 7 mm h</a:t>
            </a:r>
            <a:r>
              <a:rPr lang="en-US" sz="1400" baseline="30000" dirty="0" smtClean="0">
                <a:solidFill>
                  <a:srgbClr val="000090"/>
                </a:solidFill>
              </a:rPr>
              <a:t>-1</a:t>
            </a:r>
            <a:endParaRPr lang="en-US" sz="1400" dirty="0" smtClean="0">
              <a:solidFill>
                <a:srgbClr val="000090"/>
              </a:solidFill>
            </a:endParaRPr>
          </a:p>
          <a:p>
            <a:r>
              <a:rPr lang="en-US" sz="1400" dirty="0" smtClean="0">
                <a:solidFill>
                  <a:srgbClr val="000090"/>
                </a:solidFill>
              </a:rPr>
              <a:t>Prairie: 18 mm h</a:t>
            </a:r>
            <a:r>
              <a:rPr lang="en-US" sz="1400" baseline="30000" dirty="0" smtClean="0">
                <a:solidFill>
                  <a:srgbClr val="000090"/>
                </a:solidFill>
              </a:rPr>
              <a:t>-1</a:t>
            </a:r>
            <a:endParaRPr lang="en-US" sz="1400" dirty="0" smtClean="0">
              <a:solidFill>
                <a:srgbClr val="000090"/>
              </a:solidFill>
            </a:endParaRPr>
          </a:p>
          <a:p>
            <a:r>
              <a:rPr lang="en-US" sz="1400" dirty="0" smtClean="0">
                <a:solidFill>
                  <a:srgbClr val="FF0000"/>
                </a:solidFill>
              </a:rPr>
              <a:t>Mostly large drops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29584" y="4771705"/>
            <a:ext cx="1816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13-Nov 1552 UTC</a:t>
            </a:r>
          </a:p>
          <a:p>
            <a:r>
              <a:rPr lang="en-US" sz="1400" dirty="0" smtClean="0">
                <a:solidFill>
                  <a:srgbClr val="000090"/>
                </a:solidFill>
              </a:rPr>
              <a:t>Fishery: 6 mm h</a:t>
            </a:r>
            <a:r>
              <a:rPr lang="en-US" sz="1400" baseline="30000" dirty="0" smtClean="0">
                <a:solidFill>
                  <a:srgbClr val="000090"/>
                </a:solidFill>
              </a:rPr>
              <a:t>-1</a:t>
            </a:r>
            <a:endParaRPr lang="en-US" sz="1400" dirty="0" smtClean="0">
              <a:solidFill>
                <a:srgbClr val="000090"/>
              </a:solidFill>
            </a:endParaRPr>
          </a:p>
          <a:p>
            <a:r>
              <a:rPr lang="en-US" sz="1400" dirty="0" smtClean="0">
                <a:solidFill>
                  <a:srgbClr val="000090"/>
                </a:solidFill>
              </a:rPr>
              <a:t>Prairie: 23 mm h</a:t>
            </a:r>
            <a:r>
              <a:rPr lang="en-US" sz="1400" baseline="30000" dirty="0" smtClean="0">
                <a:solidFill>
                  <a:srgbClr val="000090"/>
                </a:solidFill>
              </a:rPr>
              <a:t>-1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Mostly small drops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0951" y="213896"/>
            <a:ext cx="1336843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Prefrontal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52927" y="2260568"/>
            <a:ext cx="1892968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Warm sector (deep)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414423" y="4294610"/>
            <a:ext cx="2272631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Warm sector (prior to NCFR)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975896" y="6603999"/>
            <a:ext cx="1310106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Reflectivity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3400927" y="6597376"/>
            <a:ext cx="1310106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Radial Velocity</a:t>
            </a:r>
            <a:endParaRPr lang="en-US" sz="1200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515895" y="1497263"/>
            <a:ext cx="909052" cy="181094"/>
          </a:xfrm>
          <a:prstGeom prst="straightConnector1">
            <a:avLst/>
          </a:prstGeom>
          <a:ln w="127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3970421" y="3556000"/>
            <a:ext cx="740612" cy="333494"/>
          </a:xfrm>
          <a:prstGeom prst="straightConnector1">
            <a:avLst/>
          </a:prstGeom>
          <a:ln w="127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3970421" y="5574632"/>
            <a:ext cx="740612" cy="280736"/>
          </a:xfrm>
          <a:prstGeom prst="straightConnector1">
            <a:avLst/>
          </a:prstGeom>
          <a:ln w="127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3943686" y="1897597"/>
            <a:ext cx="553452" cy="0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529263" y="1296736"/>
            <a:ext cx="775368" cy="307777"/>
          </a:xfrm>
          <a:prstGeom prst="rect">
            <a:avLst/>
          </a:prstGeom>
          <a:noFill/>
          <a:ln w="1270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"/>
                <a:cs typeface="Times"/>
              </a:rPr>
              <a:t>LLJ</a:t>
            </a:r>
            <a:endParaRPr lang="en-US" sz="1400" dirty="0">
              <a:latin typeface="Times"/>
              <a:cs typeface="Time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45158" y="2442306"/>
            <a:ext cx="209884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/>
              <a:t>Warm Sector:</a:t>
            </a:r>
          </a:p>
          <a:p>
            <a:r>
              <a:rPr lang="en-US" sz="2000" dirty="0" smtClean="0"/>
              <a:t>-Low-level jet lifts over initial windward slopes</a:t>
            </a:r>
          </a:p>
          <a:p>
            <a:endParaRPr lang="en-US" sz="2000" dirty="0"/>
          </a:p>
          <a:p>
            <a:r>
              <a:rPr lang="en-US" sz="2000" dirty="0" smtClean="0"/>
              <a:t>-Low-level enhancement in reflectivity</a:t>
            </a:r>
          </a:p>
          <a:p>
            <a:endParaRPr lang="en-US" sz="2000" dirty="0"/>
          </a:p>
          <a:p>
            <a:r>
              <a:rPr lang="en-US" sz="2000" dirty="0" smtClean="0"/>
              <a:t>-Rain rate not significantly affected by ice processes!</a:t>
            </a:r>
            <a:endParaRPr lang="en-US" sz="2000" dirty="0" smtClean="0"/>
          </a:p>
          <a:p>
            <a:pPr marL="285750" indent="-285750">
              <a:buFont typeface="Arial"/>
              <a:buChar char="•"/>
            </a:pPr>
            <a:endParaRPr lang="en-US" sz="2000" dirty="0"/>
          </a:p>
        </p:txBody>
      </p:sp>
      <p:cxnSp>
        <p:nvCxnSpPr>
          <p:cNvPr id="28" name="Straight Arrow Connector 27"/>
          <p:cNvCxnSpPr/>
          <p:nvPr/>
        </p:nvCxnSpPr>
        <p:spPr>
          <a:xfrm flipH="1" flipV="1">
            <a:off x="1412775" y="6127039"/>
            <a:ext cx="833120" cy="21051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232527" y="6127039"/>
            <a:ext cx="1155032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Prairie Creek</a:t>
            </a:r>
            <a:endParaRPr lang="en-US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1963021" y="4501650"/>
            <a:ext cx="975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Mountains</a:t>
            </a:r>
            <a:endParaRPr lang="en-US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401055" y="4545320"/>
            <a:ext cx="7340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Coast</a:t>
            </a:r>
            <a:endParaRPr lang="en-US" sz="1200" dirty="0"/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352927" y="6127039"/>
            <a:ext cx="502652" cy="34420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-55344" y="6443487"/>
            <a:ext cx="1031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Fishery</a:t>
            </a:r>
            <a:endParaRPr lang="en-US" sz="1400" dirty="0"/>
          </a:p>
        </p:txBody>
      </p:sp>
      <p:sp>
        <p:nvSpPr>
          <p:cNvPr id="37" name="TextBox 36"/>
          <p:cNvSpPr txBox="1"/>
          <p:nvPr/>
        </p:nvSpPr>
        <p:spPr>
          <a:xfrm>
            <a:off x="5708316" y="106947"/>
            <a:ext cx="3275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NPOL+DOW Combined RHIs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959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473"/>
            <a:ext cx="8229600" cy="848309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2948"/>
            <a:ext cx="8493760" cy="500321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Seasonal time scale</a:t>
            </a:r>
            <a:r>
              <a:rPr lang="en-US" dirty="0" smtClean="0"/>
              <a:t>: most </a:t>
            </a:r>
            <a:r>
              <a:rPr lang="en-US" dirty="0" err="1" smtClean="0"/>
              <a:t>precip</a:t>
            </a:r>
            <a:r>
              <a:rPr lang="en-US" dirty="0" smtClean="0"/>
              <a:t> over higher elevations (lots of weak storms)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Warm, heavy rain events </a:t>
            </a:r>
            <a:r>
              <a:rPr lang="en-US" dirty="0" smtClean="0"/>
              <a:t>(Atmospheric Rivers) have most </a:t>
            </a:r>
            <a:r>
              <a:rPr lang="en-US" dirty="0" err="1" smtClean="0"/>
              <a:t>precip</a:t>
            </a:r>
            <a:r>
              <a:rPr lang="en-US" dirty="0" smtClean="0"/>
              <a:t> at </a:t>
            </a:r>
            <a:r>
              <a:rPr lang="en-US" dirty="0" smtClean="0">
                <a:solidFill>
                  <a:srgbClr val="FF0000"/>
                </a:solidFill>
              </a:rPr>
              <a:t>low-to-mid elevations</a:t>
            </a:r>
          </a:p>
          <a:p>
            <a:pPr lvl="1"/>
            <a:r>
              <a:rPr lang="en-US" dirty="0" smtClean="0"/>
              <a:t>Rain consists of mostly small-to-medium </a:t>
            </a:r>
            <a:r>
              <a:rPr lang="en-US" dirty="0" smtClean="0"/>
              <a:t>sized drops</a:t>
            </a:r>
            <a:endParaRPr lang="en-US" dirty="0" smtClean="0"/>
          </a:p>
          <a:p>
            <a:pPr lvl="1"/>
            <a:r>
              <a:rPr lang="en-US" dirty="0" smtClean="0"/>
              <a:t>Formed by condensation/collision-coalescence</a:t>
            </a:r>
          </a:p>
          <a:p>
            <a:pPr lvl="1"/>
            <a:r>
              <a:rPr lang="en-US" dirty="0" smtClean="0"/>
              <a:t>Related to moist-neutral lifting of low-level jet</a:t>
            </a:r>
          </a:p>
          <a:p>
            <a:r>
              <a:rPr lang="en-US" dirty="0" smtClean="0"/>
              <a:t>Surprising result: warm precipitation processes can generate heavy rain without significant contributions from </a:t>
            </a:r>
            <a:r>
              <a:rPr lang="en-US" dirty="0" smtClean="0">
                <a:solidFill>
                  <a:srgbClr val="660066"/>
                </a:solidFill>
              </a:rPr>
              <a:t>seeding by ice crystals </a:t>
            </a:r>
            <a:r>
              <a:rPr lang="en-US" dirty="0" smtClean="0"/>
              <a:t>(seeder-feeder) </a:t>
            </a:r>
            <a:r>
              <a:rPr lang="en-US" dirty="0" smtClean="0"/>
              <a:t>or </a:t>
            </a:r>
            <a:r>
              <a:rPr lang="en-US" dirty="0" smtClean="0">
                <a:solidFill>
                  <a:srgbClr val="660066"/>
                </a:solidFill>
              </a:rPr>
              <a:t>shear-generated </a:t>
            </a:r>
            <a:r>
              <a:rPr lang="en-US" dirty="0" smtClean="0">
                <a:solidFill>
                  <a:srgbClr val="660066"/>
                </a:solidFill>
              </a:rPr>
              <a:t>turbulence</a:t>
            </a:r>
            <a:r>
              <a:rPr lang="en-US" dirty="0"/>
              <a:t>.</a:t>
            </a:r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6211669"/>
            <a:ext cx="8686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Thanks to: </a:t>
            </a:r>
          </a:p>
          <a:p>
            <a:r>
              <a:rPr lang="en-US" dirty="0" smtClean="0"/>
              <a:t>NASA Grants NNX15AL38G, NNX16AK05G, AND NNX16AD75G, NSF Grant AGS-1503155</a:t>
            </a:r>
          </a:p>
        </p:txBody>
      </p:sp>
    </p:spTree>
    <p:extLst>
      <p:ext uri="{BB962C8B-B14F-4D97-AF65-F5344CB8AC3E}">
        <p14:creationId xmlns:p14="http://schemas.microsoft.com/office/powerpoint/2010/main" val="3451542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KLGX20151112_200515_0.4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496" y="0"/>
            <a:ext cx="2224389" cy="21132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7901"/>
            <a:ext cx="5876636" cy="796636"/>
          </a:xfrm>
        </p:spPr>
        <p:txBody>
          <a:bodyPr>
            <a:noAutofit/>
          </a:bodyPr>
          <a:lstStyle/>
          <a:p>
            <a:r>
              <a:rPr lang="en-US" sz="3200" dirty="0" smtClean="0"/>
              <a:t>Most </a:t>
            </a:r>
            <a:r>
              <a:rPr lang="en-US" sz="3200" dirty="0" err="1" smtClean="0"/>
              <a:t>precip</a:t>
            </a:r>
            <a:r>
              <a:rPr lang="en-US" sz="3200" dirty="0" smtClean="0"/>
              <a:t> on the Olympic Peninsula is nearly-continuous stratiform rain</a:t>
            </a:r>
            <a:endParaRPr lang="en-US" sz="3200" dirty="0"/>
          </a:p>
        </p:txBody>
      </p:sp>
      <p:pic>
        <p:nvPicPr>
          <p:cNvPr id="4" name="Picture 3" descr="Screen Shot 2016-12-16 at 9.14.0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91" y="1603718"/>
            <a:ext cx="4814455" cy="49122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0382" y="3189033"/>
            <a:ext cx="125152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smtClean="0">
                <a:solidFill>
                  <a:srgbClr val="E300C6"/>
                </a:solidFill>
              </a:rPr>
              <a:t>X</a:t>
            </a:r>
            <a:endParaRPr lang="en-US" sz="11500" dirty="0">
              <a:solidFill>
                <a:srgbClr val="E300C6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013364" y="1154537"/>
            <a:ext cx="3468716" cy="1766464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1847273" y="5276273"/>
            <a:ext cx="4832222" cy="161588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1760481" y="3328737"/>
            <a:ext cx="4721599" cy="1225891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KLGX20151113_060435_0.4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496" y="4554628"/>
            <a:ext cx="2224389" cy="2113280"/>
          </a:xfrm>
          <a:prstGeom prst="rect">
            <a:avLst/>
          </a:prstGeom>
        </p:spPr>
      </p:pic>
      <p:pic>
        <p:nvPicPr>
          <p:cNvPr id="22" name="Picture 21" descr="KLGX20151202_045442_0.48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495" y="2254985"/>
            <a:ext cx="2224389" cy="211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498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Goal of this Presentation: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018" y="1143000"/>
            <a:ext cx="8986982" cy="5287818"/>
          </a:xfrm>
        </p:spPr>
        <p:txBody>
          <a:bodyPr>
            <a:normAutofit/>
          </a:bodyPr>
          <a:lstStyle/>
          <a:p>
            <a:r>
              <a:rPr lang="en-US" dirty="0" smtClean="0"/>
              <a:t>Relate </a:t>
            </a:r>
            <a:r>
              <a:rPr lang="en-US" dirty="0" smtClean="0"/>
              <a:t>large-scale environmental </a:t>
            </a:r>
            <a:r>
              <a:rPr lang="en-US" dirty="0" smtClean="0"/>
              <a:t>factors affecting orographic enhancement to precipitation processes:</a:t>
            </a:r>
          </a:p>
          <a:p>
            <a:pPr lvl="1"/>
            <a:r>
              <a:rPr lang="en-US" dirty="0" smtClean="0"/>
              <a:t>Flow:</a:t>
            </a:r>
          </a:p>
          <a:p>
            <a:pPr lvl="2"/>
            <a:r>
              <a:rPr lang="en-US" dirty="0" smtClean="0">
                <a:solidFill>
                  <a:srgbClr val="000090"/>
                </a:solidFill>
              </a:rPr>
              <a:t>Low-level moisture flux (IVT—Integrated Vapor Transport)</a:t>
            </a:r>
          </a:p>
          <a:p>
            <a:pPr lvl="1"/>
            <a:r>
              <a:rPr lang="en-US" dirty="0" smtClean="0"/>
              <a:t>Thermodynamics:</a:t>
            </a:r>
          </a:p>
          <a:p>
            <a:pPr lvl="2"/>
            <a:r>
              <a:rPr lang="en-US" dirty="0" smtClean="0">
                <a:solidFill>
                  <a:srgbClr val="000090"/>
                </a:solidFill>
              </a:rPr>
              <a:t>Melting level height</a:t>
            </a:r>
          </a:p>
          <a:p>
            <a:pPr lvl="2"/>
            <a:r>
              <a:rPr lang="en-US" dirty="0" smtClean="0">
                <a:solidFill>
                  <a:srgbClr val="000090"/>
                </a:solidFill>
              </a:rPr>
              <a:t>Static Stability</a:t>
            </a:r>
          </a:p>
          <a:p>
            <a:pPr lvl="1"/>
            <a:r>
              <a:rPr lang="en-US" dirty="0" smtClean="0"/>
              <a:t>Cloud/Precipitation Microphysics:</a:t>
            </a:r>
          </a:p>
          <a:p>
            <a:pPr lvl="2"/>
            <a:r>
              <a:rPr lang="en-US" dirty="0" smtClean="0">
                <a:solidFill>
                  <a:srgbClr val="000090"/>
                </a:solidFill>
              </a:rPr>
              <a:t>Drop size distribution (DSD) and rainfall distribution at a variety of locations/elevations</a:t>
            </a:r>
            <a:endParaRPr lang="en-US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542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02_sitemap_v02_3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90" y="1441218"/>
            <a:ext cx="8742411" cy="548605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66820"/>
            <a:ext cx="4565073" cy="67208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Site Locations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6727748"/>
              </p:ext>
            </p:extLst>
          </p:nvPr>
        </p:nvGraphicFramePr>
        <p:xfrm>
          <a:off x="5843547" y="457548"/>
          <a:ext cx="2503826" cy="18287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51913"/>
                <a:gridCol w="1251913"/>
              </a:tblGrid>
              <a:tr h="29710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800000"/>
                          </a:solidFill>
                        </a:rPr>
                        <a:t>Ground Site</a:t>
                      </a:r>
                      <a:endParaRPr lang="en-US" sz="1400" dirty="0">
                        <a:solidFill>
                          <a:srgbClr val="8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800000"/>
                          </a:solidFill>
                        </a:rPr>
                        <a:t>Elevation (m)</a:t>
                      </a:r>
                      <a:endParaRPr lang="en-US" sz="1400" dirty="0">
                        <a:solidFill>
                          <a:srgbClr val="800000"/>
                        </a:solidFill>
                      </a:endParaRPr>
                    </a:p>
                  </a:txBody>
                  <a:tcPr anchor="ctr"/>
                </a:tc>
              </a:tr>
              <a:tr h="29710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Fishery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52</a:t>
                      </a:r>
                      <a:endParaRPr lang="en-US" sz="1400" dirty="0"/>
                    </a:p>
                  </a:txBody>
                  <a:tcPr anchor="ctr"/>
                </a:tc>
              </a:tr>
              <a:tr h="29710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Bishop Field</a:t>
                      </a:r>
                      <a:endParaRPr lang="en-US" sz="14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85</a:t>
                      </a:r>
                      <a:endParaRPr lang="en-US" sz="1400" dirty="0"/>
                    </a:p>
                  </a:txBody>
                  <a:tcPr anchor="ctr"/>
                </a:tc>
              </a:tr>
              <a:tr h="29710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155219"/>
                          </a:solidFill>
                        </a:rPr>
                        <a:t>Prairie Creek</a:t>
                      </a:r>
                      <a:endParaRPr lang="en-US" sz="1400" dirty="0">
                        <a:solidFill>
                          <a:srgbClr val="155219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543</a:t>
                      </a:r>
                      <a:endParaRPr lang="en-US" sz="1400" dirty="0"/>
                    </a:p>
                  </a:txBody>
                  <a:tcPr anchor="ctr"/>
                </a:tc>
              </a:tr>
              <a:tr h="29710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Graves Creek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180</a:t>
                      </a:r>
                      <a:endParaRPr lang="en-US" sz="1400" dirty="0"/>
                    </a:p>
                  </a:txBody>
                  <a:tcPr anchor="ctr"/>
                </a:tc>
              </a:tr>
              <a:tr h="29710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660066"/>
                          </a:solidFill>
                        </a:rPr>
                        <a:t>Wynoochee</a:t>
                      </a:r>
                      <a:endParaRPr lang="en-US" sz="1400" dirty="0">
                        <a:solidFill>
                          <a:srgbClr val="66006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1020</a:t>
                      </a:r>
                      <a:endParaRPr lang="en-US" sz="140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8714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45271"/>
          </a:xfrm>
        </p:spPr>
        <p:txBody>
          <a:bodyPr/>
          <a:lstStyle/>
          <a:p>
            <a:r>
              <a:rPr lang="en-US" dirty="0" smtClean="0"/>
              <a:t>Statistical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5364"/>
            <a:ext cx="8229600" cy="4890799"/>
          </a:xfrm>
        </p:spPr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All storms </a:t>
            </a:r>
            <a:r>
              <a:rPr lang="en-US" dirty="0" smtClean="0"/>
              <a:t>Oct 2015 – Apr 2016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Postfrontal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rgbClr val="000090"/>
                </a:solidFill>
              </a:rPr>
              <a:t>&lt; 1 mm h</a:t>
            </a:r>
            <a:r>
              <a:rPr lang="en-US" baseline="30000" dirty="0" smtClean="0">
                <a:solidFill>
                  <a:srgbClr val="000090"/>
                </a:solidFill>
              </a:rPr>
              <a:t>-1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smtClean="0"/>
              <a:t>rain rates removed</a:t>
            </a:r>
          </a:p>
          <a:p>
            <a:r>
              <a:rPr lang="en-US" dirty="0" smtClean="0"/>
              <a:t>Divide everything into </a:t>
            </a:r>
            <a:r>
              <a:rPr lang="en-US" dirty="0" smtClean="0">
                <a:solidFill>
                  <a:srgbClr val="000090"/>
                </a:solidFill>
              </a:rPr>
              <a:t>3-hour </a:t>
            </a:r>
            <a:r>
              <a:rPr lang="en-US" dirty="0" smtClean="0"/>
              <a:t>periods centered on North American Regional Reanalysis (NARR) times (00, 03, 06 UTC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Drop size distribution (DSD) at </a:t>
            </a:r>
            <a:r>
              <a:rPr lang="en-US" dirty="0" smtClean="0">
                <a:solidFill>
                  <a:srgbClr val="000090"/>
                </a:solidFill>
              </a:rPr>
              <a:t>Prairie Creek</a:t>
            </a:r>
          </a:p>
          <a:p>
            <a:pPr lvl="1"/>
            <a:r>
              <a:rPr lang="en-US" dirty="0" smtClean="0"/>
              <a:t>Precipitation gauges at </a:t>
            </a:r>
            <a:r>
              <a:rPr lang="en-US" dirty="0" smtClean="0">
                <a:solidFill>
                  <a:srgbClr val="000090"/>
                </a:solidFill>
              </a:rPr>
              <a:t>5 ground sites</a:t>
            </a:r>
            <a:r>
              <a:rPr lang="en-US" dirty="0" smtClean="0"/>
              <a:t> with varying elevation/distance from coast</a:t>
            </a:r>
          </a:p>
          <a:p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51542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60959" y="162622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Drop Size Distribution at Prairie Creek</a:t>
            </a:r>
            <a:endParaRPr lang="en-US" sz="3600" dirty="0"/>
          </a:p>
        </p:txBody>
      </p:sp>
      <p:sp>
        <p:nvSpPr>
          <p:cNvPr id="15" name="TextBox 14"/>
          <p:cNvSpPr txBox="1"/>
          <p:nvPr/>
        </p:nvSpPr>
        <p:spPr>
          <a:xfrm>
            <a:off x="1545957" y="6295579"/>
            <a:ext cx="6532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Similar DSD at near-coastal site (Fishery) but less outliers</a:t>
            </a:r>
            <a:endParaRPr lang="en-US" sz="20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-8308" y="1200673"/>
            <a:ext cx="9131452" cy="5161281"/>
            <a:chOff x="-48412" y="1454665"/>
            <a:chExt cx="9131452" cy="5161281"/>
          </a:xfrm>
        </p:grpSpPr>
        <p:grpSp>
          <p:nvGrpSpPr>
            <p:cNvPr id="16" name="Group 15"/>
            <p:cNvGrpSpPr/>
            <p:nvPr/>
          </p:nvGrpSpPr>
          <p:grpSpPr>
            <a:xfrm>
              <a:off x="-48412" y="1454665"/>
              <a:ext cx="9131452" cy="5161280"/>
              <a:chOff x="-129692" y="1088905"/>
              <a:chExt cx="9131452" cy="5161280"/>
            </a:xfrm>
          </p:grpSpPr>
          <p:pic>
            <p:nvPicPr>
              <p:cNvPr id="9" name="Picture 8" descr="Screen Shot 2017-03-02 at 1.15.58 PM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315" y="1717040"/>
                <a:ext cx="4440981" cy="3989806"/>
              </a:xfrm>
              <a:prstGeom prst="rect">
                <a:avLst/>
              </a:prstGeom>
            </p:spPr>
          </p:pic>
          <p:pic>
            <p:nvPicPr>
              <p:cNvPr id="10" name="Picture 9" descr="Screen Shot 2017-03-02 at 1.15.39 PM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80560" y="1717040"/>
                <a:ext cx="4521200" cy="3989806"/>
              </a:xfrm>
              <a:prstGeom prst="rect">
                <a:avLst/>
              </a:prstGeom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467360" y="5464294"/>
                <a:ext cx="3139440" cy="461665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/>
                  <a:t>Median Drop Size (D</a:t>
                </a:r>
                <a:r>
                  <a:rPr lang="en-US" sz="2400" baseline="-25000" dirty="0" smtClean="0"/>
                  <a:t>0</a:t>
                </a:r>
                <a:r>
                  <a:rPr lang="en-US" sz="2400" dirty="0" smtClean="0"/>
                  <a:t>)</a:t>
                </a:r>
                <a:endParaRPr lang="en-US" sz="2400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 rot="16200000">
                <a:off x="-2479499" y="3438712"/>
                <a:ext cx="5161280" cy="461665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/>
                  <a:t>Normalized Intercept (</a:t>
                </a:r>
                <a:r>
                  <a:rPr lang="en-US" sz="2400" dirty="0" smtClean="0"/>
                  <a:t>N</a:t>
                </a:r>
                <a:r>
                  <a:rPr lang="en-US" sz="2400" baseline="-25000" dirty="0" smtClean="0"/>
                  <a:t>W</a:t>
                </a:r>
                <a:r>
                  <a:rPr lang="en-US" sz="2400" dirty="0" smtClean="0"/>
                  <a:t>)</a:t>
                </a:r>
                <a:endParaRPr lang="en-US" sz="2400" dirty="0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5259671" y="5801669"/>
              <a:ext cx="3139440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Median Drop Size (D</a:t>
              </a:r>
              <a:r>
                <a:rPr lang="en-US" sz="2400" baseline="-25000" dirty="0" smtClean="0"/>
                <a:t>0</a:t>
              </a:r>
              <a:r>
                <a:rPr lang="en-US" sz="2400" dirty="0" smtClean="0"/>
                <a:t>)</a:t>
              </a:r>
              <a:endParaRPr lang="en-US" sz="2400" dirty="0"/>
            </a:p>
          </p:txBody>
        </p:sp>
        <p:sp>
          <p:nvSpPr>
            <p:cNvPr id="19" name="TextBox 18"/>
            <p:cNvSpPr txBox="1"/>
            <p:nvPr/>
          </p:nvSpPr>
          <p:spPr>
            <a:xfrm rot="16200000">
              <a:off x="2122637" y="3804473"/>
              <a:ext cx="5161280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Number of Drops (N</a:t>
              </a:r>
              <a:r>
                <a:rPr lang="en-US" sz="2400" baseline="-25000" dirty="0" smtClean="0"/>
                <a:t>W</a:t>
              </a:r>
              <a:r>
                <a:rPr lang="en-US" sz="2400" dirty="0" smtClean="0"/>
                <a:t>)</a:t>
              </a:r>
              <a:endParaRPr lang="en-US" sz="2400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545957" y="1215589"/>
            <a:ext cx="6041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 smtClean="0"/>
              <a:t>Histograms of Drop Diameter vs. Drop Number:</a:t>
            </a:r>
            <a:endParaRPr lang="en-US" sz="2000" u="sng" dirty="0"/>
          </a:p>
        </p:txBody>
      </p:sp>
      <p:sp>
        <p:nvSpPr>
          <p:cNvPr id="21" name="Oval 20"/>
          <p:cNvSpPr/>
          <p:nvPr/>
        </p:nvSpPr>
        <p:spPr>
          <a:xfrm>
            <a:off x="1804737" y="3636210"/>
            <a:ext cx="628316" cy="588211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22" name="Oval 21"/>
          <p:cNvSpPr/>
          <p:nvPr/>
        </p:nvSpPr>
        <p:spPr>
          <a:xfrm>
            <a:off x="6301873" y="3636210"/>
            <a:ext cx="628316" cy="588211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23" name="Oval 22"/>
          <p:cNvSpPr/>
          <p:nvPr/>
        </p:nvSpPr>
        <p:spPr>
          <a:xfrm rot="3076306">
            <a:off x="1775890" y="3560404"/>
            <a:ext cx="1687976" cy="374317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24" name="Oval 23"/>
          <p:cNvSpPr/>
          <p:nvPr/>
        </p:nvSpPr>
        <p:spPr>
          <a:xfrm rot="3076306">
            <a:off x="6179117" y="3493576"/>
            <a:ext cx="1687975" cy="374317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3" name="TextBox 2"/>
          <p:cNvSpPr txBox="1"/>
          <p:nvPr/>
        </p:nvSpPr>
        <p:spPr>
          <a:xfrm>
            <a:off x="1314391" y="4046804"/>
            <a:ext cx="9711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Most frequent DSD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62843" y="4113644"/>
            <a:ext cx="971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Average Rain Rate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757069" y="2862361"/>
            <a:ext cx="9711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</a:rPr>
              <a:t>Increase in size and number</a:t>
            </a:r>
            <a:endParaRPr lang="en-US" sz="1400" dirty="0">
              <a:solidFill>
                <a:srgbClr val="008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32471" y="3145223"/>
            <a:ext cx="9711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</a:rPr>
              <a:t>Heavy rain</a:t>
            </a:r>
            <a:endParaRPr lang="en-US" sz="14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542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 animBg="1"/>
      <p:bldP spid="22" grpId="0" animBg="1"/>
      <p:bldP spid="23" grpId="0" animBg="1"/>
      <p:bldP spid="24" grpId="0" animBg="1"/>
      <p:bldP spid="3" grpId="0"/>
      <p:bldP spid="25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4863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Prairie Creek DSD vs. Orographic Enhancement</a:t>
            </a:r>
            <a:endParaRPr lang="en-US" sz="3600" dirty="0"/>
          </a:p>
        </p:txBody>
      </p:sp>
      <p:pic>
        <p:nvPicPr>
          <p:cNvPr id="6" name="Picture 5" descr="Prairie_nwd0_2dhist_oro_enhancemen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79" y="735260"/>
            <a:ext cx="6148136" cy="5907133"/>
          </a:xfrm>
          <a:prstGeom prst="rect">
            <a:avLst/>
          </a:prstGeom>
        </p:spPr>
      </p:pic>
      <p:pic>
        <p:nvPicPr>
          <p:cNvPr id="7" name="Picture 6" descr="site_map_noH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318" y="856247"/>
            <a:ext cx="2469682" cy="205806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971625" y="1403679"/>
            <a:ext cx="63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1C3A0D"/>
                </a:solidFill>
              </a:rPr>
              <a:t>Prairie Creek</a:t>
            </a:r>
            <a:endParaRPr lang="en-US" sz="1200" dirty="0">
              <a:solidFill>
                <a:srgbClr val="1C3A0D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77485" y="2156243"/>
            <a:ext cx="635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Fishery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13579" y="1763936"/>
            <a:ext cx="9584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660066"/>
                </a:solidFill>
              </a:rPr>
              <a:t>Wynoochee</a:t>
            </a:r>
            <a:endParaRPr lang="en-US" sz="1200" dirty="0">
              <a:solidFill>
                <a:srgbClr val="660066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919429" y="1034346"/>
            <a:ext cx="958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Graves Creek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85647" y="1265178"/>
            <a:ext cx="709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Bishop Field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74318" y="3208421"/>
            <a:ext cx="22035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For a given Prairie Creek DSD: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Blue</a:t>
            </a:r>
            <a:r>
              <a:rPr lang="en-US" dirty="0" smtClean="0"/>
              <a:t> = more </a:t>
            </a:r>
            <a:r>
              <a:rPr lang="en-US" dirty="0" err="1" smtClean="0"/>
              <a:t>precip</a:t>
            </a:r>
            <a:r>
              <a:rPr lang="en-US" dirty="0" smtClean="0"/>
              <a:t> at Prairie Creek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Red</a:t>
            </a:r>
            <a:r>
              <a:rPr lang="en-US" dirty="0" smtClean="0"/>
              <a:t> = less </a:t>
            </a:r>
            <a:r>
              <a:rPr lang="en-US" dirty="0" err="1" smtClean="0"/>
              <a:t>precip</a:t>
            </a:r>
            <a:r>
              <a:rPr lang="en-US" dirty="0" smtClean="0"/>
              <a:t> at Prairie Creek</a:t>
            </a:r>
          </a:p>
          <a:p>
            <a:endParaRPr lang="en-US" dirty="0"/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White</a:t>
            </a:r>
            <a:r>
              <a:rPr lang="en-US" dirty="0" smtClean="0"/>
              <a:t> = same at both sites</a:t>
            </a:r>
          </a:p>
          <a:p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2150213" y="6492860"/>
            <a:ext cx="2250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Median Drop Size (D</a:t>
            </a:r>
            <a:r>
              <a:rPr lang="en-US" baseline="-25000" dirty="0" smtClean="0"/>
              <a:t>0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rot="16200000">
            <a:off x="-1140253" y="3244334"/>
            <a:ext cx="2657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Normalized Intercept (</a:t>
            </a:r>
            <a:r>
              <a:rPr lang="en-US" dirty="0" smtClean="0"/>
              <a:t>N</a:t>
            </a:r>
            <a:r>
              <a:rPr lang="en-US" baseline="-25000" dirty="0" smtClean="0"/>
              <a:t>W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1323474" y="849680"/>
            <a:ext cx="1548085" cy="33855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Prairie - Fishery</a:t>
            </a:r>
            <a:endParaRPr lang="en-US" sz="1600" dirty="0"/>
          </a:p>
        </p:txBody>
      </p:sp>
      <p:sp>
        <p:nvSpPr>
          <p:cNvPr id="23" name="Rectangle 22"/>
          <p:cNvSpPr/>
          <p:nvPr/>
        </p:nvSpPr>
        <p:spPr>
          <a:xfrm>
            <a:off x="4386943" y="849680"/>
            <a:ext cx="1548085" cy="33855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Prairie - Bishop</a:t>
            </a:r>
            <a:endParaRPr lang="en-US" sz="1600" dirty="0"/>
          </a:p>
        </p:txBody>
      </p:sp>
      <p:sp>
        <p:nvSpPr>
          <p:cNvPr id="24" name="Rectangle 23"/>
          <p:cNvSpPr/>
          <p:nvPr/>
        </p:nvSpPr>
        <p:spPr>
          <a:xfrm>
            <a:off x="1026160" y="3796080"/>
            <a:ext cx="1845399" cy="27699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Prairie – Graves Creek</a:t>
            </a:r>
            <a:endParaRPr lang="en-US" sz="1200" dirty="0"/>
          </a:p>
        </p:txBody>
      </p:sp>
      <p:sp>
        <p:nvSpPr>
          <p:cNvPr id="25" name="Rectangle 24"/>
          <p:cNvSpPr/>
          <p:nvPr/>
        </p:nvSpPr>
        <p:spPr>
          <a:xfrm>
            <a:off x="4279995" y="3794591"/>
            <a:ext cx="1655033" cy="27699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Prairie – Wynoochee</a:t>
            </a:r>
            <a:endParaRPr lang="en-US" sz="1200" dirty="0"/>
          </a:p>
        </p:txBody>
      </p:sp>
      <p:sp>
        <p:nvSpPr>
          <p:cNvPr id="26" name="Oval 25"/>
          <p:cNvSpPr/>
          <p:nvPr/>
        </p:nvSpPr>
        <p:spPr>
          <a:xfrm>
            <a:off x="1365685" y="2091981"/>
            <a:ext cx="486588" cy="44802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27" name="Oval 26"/>
          <p:cNvSpPr/>
          <p:nvPr/>
        </p:nvSpPr>
        <p:spPr>
          <a:xfrm rot="3076306">
            <a:off x="1086674" y="1891454"/>
            <a:ext cx="1687976" cy="374317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29" name="Oval 28"/>
          <p:cNvSpPr/>
          <p:nvPr/>
        </p:nvSpPr>
        <p:spPr>
          <a:xfrm>
            <a:off x="4467151" y="2091981"/>
            <a:ext cx="486588" cy="44802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30" name="Oval 29"/>
          <p:cNvSpPr/>
          <p:nvPr/>
        </p:nvSpPr>
        <p:spPr>
          <a:xfrm>
            <a:off x="1363578" y="5051750"/>
            <a:ext cx="486588" cy="44802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31" name="Oval 30"/>
          <p:cNvSpPr/>
          <p:nvPr/>
        </p:nvSpPr>
        <p:spPr>
          <a:xfrm>
            <a:off x="4427047" y="5038382"/>
            <a:ext cx="486588" cy="44802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32" name="Oval 31"/>
          <p:cNvSpPr/>
          <p:nvPr/>
        </p:nvSpPr>
        <p:spPr>
          <a:xfrm rot="3076306">
            <a:off x="4216984" y="1904823"/>
            <a:ext cx="1687976" cy="374317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33" name="Oval 32"/>
          <p:cNvSpPr/>
          <p:nvPr/>
        </p:nvSpPr>
        <p:spPr>
          <a:xfrm rot="3076306">
            <a:off x="1100042" y="4864592"/>
            <a:ext cx="1687976" cy="374317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34" name="Oval 33"/>
          <p:cNvSpPr/>
          <p:nvPr/>
        </p:nvSpPr>
        <p:spPr>
          <a:xfrm rot="3076306">
            <a:off x="4190248" y="4851223"/>
            <a:ext cx="1687976" cy="374317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8" name="Oval 7"/>
          <p:cNvSpPr/>
          <p:nvPr/>
        </p:nvSpPr>
        <p:spPr>
          <a:xfrm>
            <a:off x="3689685" y="6029157"/>
            <a:ext cx="1183846" cy="374316"/>
          </a:xfrm>
          <a:prstGeom prst="ellipse">
            <a:avLst/>
          </a:prstGeom>
          <a:noFill/>
          <a:ln w="28575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4873531" y="6256419"/>
            <a:ext cx="460470" cy="408426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334004" y="6479492"/>
            <a:ext cx="3662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660066"/>
                </a:solidFill>
              </a:rPr>
              <a:t>Overall: more </a:t>
            </a:r>
            <a:r>
              <a:rPr lang="en-US" dirty="0" err="1" smtClean="0">
                <a:solidFill>
                  <a:srgbClr val="660066"/>
                </a:solidFill>
              </a:rPr>
              <a:t>precip</a:t>
            </a:r>
            <a:r>
              <a:rPr lang="en-US" dirty="0" smtClean="0">
                <a:solidFill>
                  <a:srgbClr val="660066"/>
                </a:solidFill>
              </a:rPr>
              <a:t> at Wynoochee</a:t>
            </a:r>
            <a:endParaRPr lang="en-US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542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8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38"/>
            <a:ext cx="9144000" cy="75473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Prairie Creek DSD vs. Synoptic Environment</a:t>
            </a:r>
            <a:endParaRPr lang="en-US" dirty="0"/>
          </a:p>
        </p:txBody>
      </p:sp>
      <p:pic>
        <p:nvPicPr>
          <p:cNvPr id="5" name="Picture 4" descr="Screen Shot 2017-03-02 at 10.13.1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978568"/>
            <a:ext cx="5797614" cy="5005672"/>
          </a:xfrm>
          <a:prstGeom prst="rect">
            <a:avLst/>
          </a:prstGeom>
        </p:spPr>
      </p:pic>
      <p:pic>
        <p:nvPicPr>
          <p:cNvPr id="6" name="Picture 5" descr="Screen Shot 2017-03-02 at 10.12.0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534" y="3484373"/>
            <a:ext cx="2939986" cy="2502407"/>
          </a:xfrm>
          <a:prstGeom prst="rect">
            <a:avLst/>
          </a:prstGeom>
        </p:spPr>
      </p:pic>
      <p:pic>
        <p:nvPicPr>
          <p:cNvPr id="7" name="Picture 6" descr="Screen Shot 2017-03-02 at 10.11.5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894" y="1046510"/>
            <a:ext cx="2868866" cy="243786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196693" y="5832460"/>
            <a:ext cx="2250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Median Drop Size (D</a:t>
            </a:r>
            <a:r>
              <a:rPr lang="en-US" baseline="-25000" dirty="0" smtClean="0"/>
              <a:t>0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 rot="16200000">
            <a:off x="-1201213" y="3203694"/>
            <a:ext cx="2657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Normalized Intercept </a:t>
            </a:r>
            <a:r>
              <a:rPr lang="en-US" dirty="0" smtClean="0"/>
              <a:t>(</a:t>
            </a:r>
            <a:r>
              <a:rPr lang="en-US" dirty="0" smtClean="0"/>
              <a:t>N</a:t>
            </a:r>
            <a:r>
              <a:rPr lang="en-US" baseline="-25000" dirty="0" smtClean="0"/>
              <a:t>W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312205" y="6292436"/>
            <a:ext cx="486588" cy="44802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11" name="Oval 10"/>
          <p:cNvSpPr/>
          <p:nvPr/>
        </p:nvSpPr>
        <p:spPr>
          <a:xfrm rot="3076306">
            <a:off x="6793080" y="6208285"/>
            <a:ext cx="902000" cy="366481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12" name="Oval 11"/>
          <p:cNvSpPr/>
          <p:nvPr/>
        </p:nvSpPr>
        <p:spPr>
          <a:xfrm rot="2638104">
            <a:off x="940705" y="1997063"/>
            <a:ext cx="1687976" cy="374317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/>
          </a:p>
        </p:txBody>
      </p:sp>
      <p:sp>
        <p:nvSpPr>
          <p:cNvPr id="13" name="Oval 12"/>
          <p:cNvSpPr/>
          <p:nvPr/>
        </p:nvSpPr>
        <p:spPr>
          <a:xfrm>
            <a:off x="1196125" y="2147952"/>
            <a:ext cx="486588" cy="44802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15" name="Oval 14"/>
          <p:cNvSpPr/>
          <p:nvPr/>
        </p:nvSpPr>
        <p:spPr>
          <a:xfrm>
            <a:off x="789471" y="1239560"/>
            <a:ext cx="486588" cy="448020"/>
          </a:xfrm>
          <a:prstGeom prst="ellipse">
            <a:avLst/>
          </a:prstGeom>
          <a:noFill/>
          <a:ln w="38100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1689026" y="2757552"/>
            <a:ext cx="833042" cy="448020"/>
          </a:xfrm>
          <a:prstGeom prst="ellipse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18" name="Oval 17"/>
          <p:cNvSpPr/>
          <p:nvPr/>
        </p:nvSpPr>
        <p:spPr>
          <a:xfrm>
            <a:off x="2364271" y="6292436"/>
            <a:ext cx="486588" cy="448020"/>
          </a:xfrm>
          <a:prstGeom prst="ellipse">
            <a:avLst/>
          </a:prstGeom>
          <a:noFill/>
          <a:ln w="38100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4777666" y="6292436"/>
            <a:ext cx="833042" cy="448020"/>
          </a:xfrm>
          <a:prstGeom prst="ellipse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20" name="TextBox 19"/>
          <p:cNvSpPr txBox="1"/>
          <p:nvPr/>
        </p:nvSpPr>
        <p:spPr>
          <a:xfrm>
            <a:off x="881306" y="6191816"/>
            <a:ext cx="1412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Most Frequent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52853" y="6191816"/>
            <a:ext cx="1412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660066"/>
                </a:solidFill>
              </a:rPr>
              <a:t>Lots of Small Drops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610708" y="6211670"/>
            <a:ext cx="1412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Few Large Drops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669188" y="6338432"/>
            <a:ext cx="1412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Heavy Rain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05577" y="1264776"/>
            <a:ext cx="101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950-850 </a:t>
            </a:r>
            <a:r>
              <a:rPr lang="en-US" sz="1200" dirty="0" err="1" smtClean="0"/>
              <a:t>hPa</a:t>
            </a:r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7161188" y="3743280"/>
            <a:ext cx="101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950-850 </a:t>
            </a:r>
            <a:r>
              <a:rPr lang="en-US" sz="1200" dirty="0" err="1" smtClean="0"/>
              <a:t>hPa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51542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5" grpId="0" animBg="1"/>
      <p:bldP spid="17" grpId="0" animBg="1"/>
      <p:bldP spid="18" grpId="0" animBg="1"/>
      <p:bldP spid="19" grpId="0" animBg="1"/>
      <p:bldP spid="20" grpId="0"/>
      <p:bldP spid="21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240" y="1808480"/>
            <a:ext cx="3393440" cy="423703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Nov 12-13, 2015 “Atmospheric River” </a:t>
            </a:r>
          </a:p>
          <a:p>
            <a:r>
              <a:rPr lang="en-US" sz="2400" dirty="0" smtClean="0"/>
              <a:t>High melting level</a:t>
            </a:r>
          </a:p>
          <a:p>
            <a:r>
              <a:rPr lang="en-US" sz="2400" dirty="0" smtClean="0"/>
              <a:t>Strong </a:t>
            </a:r>
            <a:r>
              <a:rPr lang="en-US" sz="2400" dirty="0" smtClean="0"/>
              <a:t>925 </a:t>
            </a:r>
            <a:r>
              <a:rPr lang="en-US" sz="2400" dirty="0" err="1" smtClean="0"/>
              <a:t>hPa</a:t>
            </a:r>
            <a:r>
              <a:rPr lang="en-US" sz="2400" dirty="0" smtClean="0"/>
              <a:t> winds and IVT</a:t>
            </a:r>
          </a:p>
          <a:p>
            <a:r>
              <a:rPr lang="en-US" sz="2400" dirty="0" smtClean="0"/>
              <a:t>Moist-Neutral Stability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-182562"/>
            <a:ext cx="8229600" cy="1143000"/>
          </a:xfrm>
        </p:spPr>
        <p:txBody>
          <a:bodyPr/>
          <a:lstStyle/>
          <a:p>
            <a:r>
              <a:rPr lang="en-US" dirty="0" smtClean="0"/>
              <a:t>Quick look at a case study: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400" y="1520804"/>
            <a:ext cx="5527040" cy="41204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38320" y="5770880"/>
            <a:ext cx="391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Integrated Vapor Transport (IVT)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542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3965</TotalTime>
  <Words>871</Words>
  <Application>Microsoft Macintosh PowerPoint</Application>
  <PresentationFormat>On-screen Show (4:3)</PresentationFormat>
  <Paragraphs>157</Paragraphs>
  <Slides>14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Stratiform Precipitation Processes in Cyclones Passing over the Olympic Mountains</vt:lpstr>
      <vt:lpstr>Most precip on the Olympic Peninsula is nearly-continuous stratiform rain</vt:lpstr>
      <vt:lpstr>Goal of this Presentation:</vt:lpstr>
      <vt:lpstr>Site Locations</vt:lpstr>
      <vt:lpstr>Statistical Analysis</vt:lpstr>
      <vt:lpstr>PowerPoint Presentation</vt:lpstr>
      <vt:lpstr>Prairie Creek DSD vs. Orographic Enhancement</vt:lpstr>
      <vt:lpstr>Prairie Creek DSD vs. Synoptic Environment</vt:lpstr>
      <vt:lpstr>Quick look at a case study:</vt:lpstr>
      <vt:lpstr>PowerPoint Presentation</vt:lpstr>
      <vt:lpstr>All 4 DSD Regimes were observed in this event at Prairie Creek </vt:lpstr>
      <vt:lpstr>PowerPoint Presentation</vt:lpstr>
      <vt:lpstr>PowerPoint Presentation</vt:lpstr>
      <vt:lpstr>Summary</vt:lpstr>
    </vt:vector>
  </TitlesOfParts>
  <Company>University of Washington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Stratiform Precipitation Processes in Cyclones Passing over the Olympic Mountains</dc:title>
  <dc:creator>Joseph Zagrodnik</dc:creator>
  <cp:lastModifiedBy>Joseph Zagrodnik</cp:lastModifiedBy>
  <cp:revision>49</cp:revision>
  <dcterms:created xsi:type="dcterms:W3CDTF">2017-03-01T21:26:44Z</dcterms:created>
  <dcterms:modified xsi:type="dcterms:W3CDTF">2017-03-22T05:44:18Z</dcterms:modified>
</cp:coreProperties>
</file>