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89" r:id="rId4"/>
    <p:sldId id="306" r:id="rId5"/>
    <p:sldId id="290" r:id="rId6"/>
    <p:sldId id="297" r:id="rId7"/>
    <p:sldId id="298" r:id="rId8"/>
    <p:sldId id="304" r:id="rId9"/>
    <p:sldId id="292" r:id="rId10"/>
    <p:sldId id="301" r:id="rId11"/>
    <p:sldId id="303" r:id="rId12"/>
    <p:sldId id="299" r:id="rId13"/>
    <p:sldId id="291" r:id="rId14"/>
    <p:sldId id="300" r:id="rId15"/>
    <p:sldId id="307" r:id="rId16"/>
    <p:sldId id="295" r:id="rId17"/>
    <p:sldId id="268" r:id="rId18"/>
    <p:sldId id="308" r:id="rId19"/>
    <p:sldId id="258" r:id="rId20"/>
    <p:sldId id="282" r:id="rId21"/>
    <p:sldId id="280" r:id="rId22"/>
    <p:sldId id="294" r:id="rId23"/>
    <p:sldId id="309" r:id="rId24"/>
    <p:sldId id="31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3F7"/>
    <a:srgbClr val="E8E9EA"/>
    <a:srgbClr val="EB4B47"/>
    <a:srgbClr val="2F66B2"/>
    <a:srgbClr val="D86F2A"/>
    <a:srgbClr val="101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/>
    <p:restoredTop sz="95221" autoAdjust="0"/>
  </p:normalViewPr>
  <p:slideViewPr>
    <p:cSldViewPr snapToGrid="0" snapToObjects="1">
      <p:cViewPr varScale="1">
        <p:scale>
          <a:sx n="92" d="100"/>
          <a:sy n="92" d="100"/>
        </p:scale>
        <p:origin x="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42E15-A6F1-F34F-95D2-C814207051B2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C08B7-451F-0D43-A307-53DA344DC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as GPM, mention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C08B7-451F-0D43-A307-53DA344DC2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C08B7-451F-0D43-A307-53DA344DC2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C08B7-451F-0D43-A307-53DA344DC2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C08B7-451F-0D43-A307-53DA344DC2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1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5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1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2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3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9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0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4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1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1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151F-930A-4747-8C4B-816B0F99427A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9703-50A4-774D-998A-5EFF16DEF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4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fld id="{A191151F-930A-4747-8C4B-816B0F99427A}" type="datetimeFigureOut">
              <a:rPr lang="en-US" smtClean="0"/>
              <a:pPr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fld id="{E7979703-50A4-774D-998A-5EFF16DEF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74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ppleGothic"/>
          <a:ea typeface="AppleGothic"/>
          <a:cs typeface="Apple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ppleGothic"/>
          <a:ea typeface="AppleGothic"/>
          <a:cs typeface="Apple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ppleGothic"/>
          <a:ea typeface="AppleGothic"/>
          <a:cs typeface="Apple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ppleGothic"/>
          <a:ea typeface="AppleGothic"/>
          <a:cs typeface="Apple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ppleGothic"/>
          <a:ea typeface="AppleGothic"/>
          <a:cs typeface="Apple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ppleGothic"/>
          <a:ea typeface="AppleGothic"/>
          <a:cs typeface="Apple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3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851" y="124491"/>
            <a:ext cx="6743700" cy="6619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3900"/>
            <a:ext cx="6400800" cy="1884798"/>
          </a:xfrm>
          <a:solidFill>
            <a:schemeClr val="tx1">
              <a:lumMod val="40000"/>
              <a:lumOff val="60000"/>
              <a:alpha val="6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Airborne Doppler radar </a:t>
            </a:r>
            <a:r>
              <a:rPr lang="en-US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bservations of mid-latitude </a:t>
            </a:r>
            <a:r>
              <a:rPr lang="en-US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torms </a:t>
            </a:r>
            <a:r>
              <a:rPr lang="en-US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uring OLYMPEX</a:t>
            </a:r>
            <a:endParaRPr lang="en-US" sz="36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301" y="4749421"/>
            <a:ext cx="6400800" cy="1828800"/>
          </a:xfrm>
          <a:solidFill>
            <a:srgbClr val="E8E9EA">
              <a:alpha val="65000"/>
            </a:srgb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Jennifer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DeHart</a:t>
            </a:r>
            <a:endParaRPr lang="en-US" sz="2000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OLYMPEX Workshop</a:t>
            </a:r>
            <a:endParaRPr lang="en-US" sz="2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3.22.17</a:t>
            </a:r>
          </a:p>
          <a:p>
            <a:endParaRPr lang="en-US" sz="2000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NASA grants: NNX15AN52H, NNX13AG71G, NNX15AL38G, NNX16AD75G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NSF grant: AGS-1503155</a:t>
            </a:r>
          </a:p>
        </p:txBody>
      </p:sp>
    </p:spTree>
    <p:extLst>
      <p:ext uri="{BB962C8B-B14F-4D97-AF65-F5344CB8AC3E}">
        <p14:creationId xmlns:p14="http://schemas.microsoft.com/office/powerpoint/2010/main" val="34072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6"/>
    </mc:Choice>
    <mc:Fallback xmlns="">
      <p:transition xmlns:p14="http://schemas.microsoft.com/office/powerpoint/2010/main" spd="slow" advTm="154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502920"/>
            <a:ext cx="4969347" cy="5943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NARR_IVT_wide_20151208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2581358"/>
            <a:ext cx="5410707" cy="38651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02936" y="676656"/>
            <a:ext cx="3938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8 Dec. 2015</a:t>
            </a:r>
          </a:p>
          <a:p>
            <a:r>
              <a:rPr lang="en-US" sz="2400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NARR integrated vapor transport and precipitation</a:t>
            </a:r>
            <a:endParaRPr lang="en-US" sz="2400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6478911"/>
            <a:ext cx="26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c/o Joe </a:t>
            </a:r>
            <a:r>
              <a:rPr lang="en-US" dirty="0" err="1" smtClean="0">
                <a:latin typeface="Apple SD Gothic Neo" charset="-127"/>
                <a:ea typeface="Apple SD Gothic Neo" charset="-127"/>
                <a:cs typeface="Apple SD Gothic Neo" charset="-127"/>
              </a:rPr>
              <a:t>Zagrodnik</a:t>
            </a:r>
            <a:endParaRPr lang="en-US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8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r="5202" b="6651"/>
          <a:stretch/>
        </p:blipFill>
        <p:spPr>
          <a:xfrm>
            <a:off x="1002512" y="548640"/>
            <a:ext cx="7166685" cy="630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5962" y="27934"/>
            <a:ext cx="724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IR Satellite and LGX/ATX Radar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2683" y="776097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12/8 - 17:15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0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1413" r="23738" b="38810"/>
          <a:stretch/>
        </p:blipFill>
        <p:spPr>
          <a:xfrm>
            <a:off x="5153891" y="41565"/>
            <a:ext cx="3934691" cy="272784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1557" y="2821715"/>
            <a:ext cx="4211782" cy="4000500"/>
            <a:chOff x="332509" y="2821715"/>
            <a:chExt cx="4211782" cy="4000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r="18312"/>
            <a:stretch/>
          </p:blipFill>
          <p:spPr>
            <a:xfrm>
              <a:off x="332509" y="2821715"/>
              <a:ext cx="4211782" cy="40005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215029" y="638033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890655" y="2821715"/>
            <a:ext cx="4211782" cy="4000500"/>
            <a:chOff x="4516582" y="2821715"/>
            <a:chExt cx="4211782" cy="4000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r="18312"/>
            <a:stretch/>
          </p:blipFill>
          <p:spPr>
            <a:xfrm>
              <a:off x="4516582" y="2821715"/>
              <a:ext cx="4211782" cy="40005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7399102" y="638033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7"/>
          <p:cNvSpPr txBox="1">
            <a:spLocks/>
          </p:cNvSpPr>
          <p:nvPr/>
        </p:nvSpPr>
        <p:spPr>
          <a:xfrm>
            <a:off x="62343" y="81684"/>
            <a:ext cx="4870561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12/8 : 1702 – 1711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Reflectivity echo extends NE of Olympics, though is weak without bright band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Low-level enhancement on windward side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531" y="3560627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3468" y="3190845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71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59342" y="2815935"/>
            <a:ext cx="4142509" cy="4000500"/>
            <a:chOff x="4709956" y="2857500"/>
            <a:chExt cx="4142509" cy="4000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" r="19351"/>
            <a:stretch/>
          </p:blipFill>
          <p:spPr>
            <a:xfrm>
              <a:off x="4709956" y="2857500"/>
              <a:ext cx="4142509" cy="40005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7343686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8485" y="2815935"/>
            <a:ext cx="4357255" cy="4000500"/>
            <a:chOff x="214745" y="2857500"/>
            <a:chExt cx="4357255" cy="4000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12"/>
            <a:stretch/>
          </p:blipFill>
          <p:spPr>
            <a:xfrm>
              <a:off x="214745" y="2857500"/>
              <a:ext cx="4357255" cy="40005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034914" y="642189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7809" r="19495" b="32338"/>
          <a:stretch/>
        </p:blipFill>
        <p:spPr>
          <a:xfrm>
            <a:off x="5012452" y="55420"/>
            <a:ext cx="4075722" cy="2698173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7919" y="3185653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078" y="3560627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62344" y="81684"/>
            <a:ext cx="4825416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12/8 : 1713 – 1726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Low-level enhancement below bright band and between 4-6 km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NE side of peninsula has reduced echo intensity</a:t>
            </a:r>
          </a:p>
        </p:txBody>
      </p:sp>
    </p:spTree>
    <p:extLst>
      <p:ext uri="{BB962C8B-B14F-4D97-AF65-F5344CB8AC3E}">
        <p14:creationId xmlns:p14="http://schemas.microsoft.com/office/powerpoint/2010/main" val="320500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87759" y="2829790"/>
            <a:ext cx="4225636" cy="4000500"/>
            <a:chOff x="4887759" y="2857500"/>
            <a:chExt cx="4225636" cy="4000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r="17998"/>
            <a:stretch/>
          </p:blipFill>
          <p:spPr>
            <a:xfrm>
              <a:off x="4887759" y="2857500"/>
              <a:ext cx="4225636" cy="40005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8022558" y="642189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7710" y="2829790"/>
            <a:ext cx="4357255" cy="4000500"/>
            <a:chOff x="0" y="2857500"/>
            <a:chExt cx="4357255" cy="4000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12"/>
            <a:stretch/>
          </p:blipFill>
          <p:spPr>
            <a:xfrm>
              <a:off x="0" y="2857500"/>
              <a:ext cx="4357255" cy="40005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270449" y="643575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5353" r="19495" b="35150"/>
          <a:stretch/>
        </p:blipFill>
        <p:spPr>
          <a:xfrm>
            <a:off x="5015350" y="69265"/>
            <a:ext cx="4075722" cy="267392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0951" y="3560627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29730" y="3175449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62344" y="81684"/>
            <a:ext cx="4825416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12/8 : 1747 – 1759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30 minutes after previous cross-section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Upper-level enhancement has weakened and lowered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Still see descent of echo top height, but strong </a:t>
            </a:r>
            <a:r>
              <a:rPr lang="en-US" sz="2000" dirty="0" err="1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stratiform</a:t>
            </a:r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 processes present</a:t>
            </a:r>
          </a:p>
        </p:txBody>
      </p:sp>
    </p:spTree>
    <p:extLst>
      <p:ext uri="{BB962C8B-B14F-4D97-AF65-F5344CB8AC3E}">
        <p14:creationId xmlns:p14="http://schemas.microsoft.com/office/powerpoint/2010/main" val="118602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17637" b="3439"/>
          <a:stretch/>
        </p:blipFill>
        <p:spPr>
          <a:xfrm>
            <a:off x="3852766" y="1690255"/>
            <a:ext cx="5242745" cy="5119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7815" b="3637"/>
          <a:stretch/>
        </p:blipFill>
        <p:spPr>
          <a:xfrm>
            <a:off x="60034" y="27710"/>
            <a:ext cx="5260111" cy="51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2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130" y="391391"/>
            <a:ext cx="3988037" cy="6087575"/>
            <a:chOff x="4572000" y="349826"/>
            <a:chExt cx="3988037" cy="60875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1" b="6212"/>
            <a:stretch/>
          </p:blipFill>
          <p:spPr>
            <a:xfrm>
              <a:off x="4572000" y="349826"/>
              <a:ext cx="3988037" cy="608214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5514877" y="6089383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V="1">
              <a:off x="6179897" y="1600507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8008704" y="1600507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9" t="3925" r="4286" b="7763"/>
          <a:stretch/>
        </p:blipFill>
        <p:spPr>
          <a:xfrm>
            <a:off x="3910081" y="2260226"/>
            <a:ext cx="520833" cy="2289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4806" b="3954"/>
          <a:stretch/>
        </p:blipFill>
        <p:spPr>
          <a:xfrm>
            <a:off x="4546069" y="3110608"/>
            <a:ext cx="4528656" cy="3547872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4564361" y="360209"/>
            <a:ext cx="4475018" cy="257695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DSD at Bishop Field exhibits strong variations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Greater concentrations of small/medium drops than 12/1</a:t>
            </a:r>
          </a:p>
          <a:p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Leg 1: broad distribution and larger number of smallest drops</a:t>
            </a:r>
          </a:p>
          <a:p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Leg 2: smallest drops less frequent, but slightly more medium drops</a:t>
            </a:r>
          </a:p>
        </p:txBody>
      </p:sp>
    </p:spTree>
    <p:extLst>
      <p:ext uri="{BB962C8B-B14F-4D97-AF65-F5344CB8AC3E}">
        <p14:creationId xmlns:p14="http://schemas.microsoft.com/office/powerpoint/2010/main" val="162321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</p:spPr>
        <p:txBody>
          <a:bodyPr/>
          <a:lstStyle/>
          <a:p>
            <a:r>
              <a:rPr lang="en-US" b="1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Conclusions</a:t>
            </a:r>
            <a:endParaRPr lang="en-US" b="1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8691"/>
            <a:ext cx="8229600" cy="4945273"/>
          </a:xfr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pple SD Gothic Neo" charset="-127"/>
                <a:ea typeface="Apple SD Gothic Neo" charset="-127"/>
                <a:cs typeface="Apple SD Gothic Neo" charset="-127"/>
              </a:rPr>
              <a:t>APR-3 provides view around the Olympic peninsula, especially over high terrain</a:t>
            </a:r>
          </a:p>
          <a:p>
            <a:r>
              <a:rPr lang="en-US" dirty="0" smtClean="0">
                <a:solidFill>
                  <a:schemeClr val="bg1"/>
                </a:solidFill>
                <a:latin typeface="Apple SD Gothic Neo" charset="-127"/>
                <a:ea typeface="Apple SD Gothic Neo" charset="-127"/>
                <a:cs typeface="Apple SD Gothic Neo" charset="-127"/>
              </a:rPr>
              <a:t>Strong spatial and temporal variability, but enhancement preferentially along windward slopes</a:t>
            </a:r>
          </a:p>
          <a:p>
            <a:r>
              <a:rPr lang="en-US" dirty="0" smtClean="0">
                <a:solidFill>
                  <a:schemeClr val="bg1"/>
                </a:solidFill>
                <a:latin typeface="Apple SD Gothic Neo" charset="-127"/>
                <a:ea typeface="Apple SD Gothic Neo" charset="-127"/>
                <a:cs typeface="Apple SD Gothic Neo" charset="-127"/>
              </a:rPr>
              <a:t>Synoptic conditions exert strong control over pattern of orographic modification at the surface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280158"/>
            <a:ext cx="8229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0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Calibri" charset="0"/>
                <a:ea typeface="Calibri" charset="0"/>
                <a:cs typeface="Calibri" charset="0"/>
              </a:rPr>
              <a:t>Backup slides</a:t>
            </a:r>
            <a:endParaRPr lang="en-US" sz="6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0" y="503072"/>
            <a:ext cx="4982868" cy="5943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05984" y="673642"/>
            <a:ext cx="3938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13 Nov. 2015</a:t>
            </a:r>
          </a:p>
          <a:p>
            <a:r>
              <a:rPr lang="en-US" sz="2400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NARR integrated vapor transport and precipitation</a:t>
            </a:r>
            <a:endParaRPr lang="en-US" sz="2400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7376478" y="38628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ARR_IVT_wide_20151113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589" y="2578760"/>
            <a:ext cx="5414556" cy="38679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00800" y="6478911"/>
            <a:ext cx="26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c/o Joe </a:t>
            </a:r>
            <a:r>
              <a:rPr lang="en-US" dirty="0" err="1" smtClean="0">
                <a:latin typeface="Apple SD Gothic Neo" charset="-127"/>
                <a:ea typeface="Apple SD Gothic Neo" charset="-127"/>
                <a:cs typeface="Apple SD Gothic Neo" charset="-127"/>
              </a:rPr>
              <a:t>Zagrodnik</a:t>
            </a:r>
            <a:endParaRPr lang="en-US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2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514" y="94526"/>
            <a:ext cx="4437972" cy="1143000"/>
          </a:xfrm>
        </p:spPr>
        <p:txBody>
          <a:bodyPr/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APR-3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41"/>
            <a:ext cx="4038600" cy="4955456"/>
          </a:xfr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Ku/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Ka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/W bands, but today I’ll be showing Ku/</a:t>
            </a:r>
            <a:r>
              <a:rPr lang="en-US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Ka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data</a:t>
            </a:r>
          </a:p>
          <a:p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Goal: document the radar reflectivity structure around the Olympics and compare with surface measurements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5828" y="1100047"/>
            <a:ext cx="3632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1" t="4005" r="19808" b="5858"/>
          <a:stretch/>
        </p:blipFill>
        <p:spPr>
          <a:xfrm>
            <a:off x="4890658" y="6854"/>
            <a:ext cx="3372425" cy="6870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224" y="2058220"/>
            <a:ext cx="766808" cy="27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4" y="13855"/>
            <a:ext cx="3602802" cy="338328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56" y="13855"/>
            <a:ext cx="3602802" cy="338328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54" y="3456710"/>
            <a:ext cx="3602803" cy="338328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5" y="3456710"/>
            <a:ext cx="3602805" cy="338328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58482" y="214684"/>
            <a:ext cx="2227036" cy="5232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pple SD Gothic Neo" charset="-127"/>
                <a:ea typeface="Apple SD Gothic Neo" charset="-127"/>
                <a:cs typeface="Apple SD Gothic Neo" charset="-127"/>
              </a:rPr>
              <a:t>12 Nov</a:t>
            </a:r>
            <a:endParaRPr lang="en-US" sz="2000" b="1" dirty="0">
              <a:solidFill>
                <a:schemeClr val="bg1"/>
              </a:solidFill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80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01"/>
          <a:stretch/>
        </p:blipFill>
        <p:spPr>
          <a:xfrm>
            <a:off x="249387" y="3200400"/>
            <a:ext cx="3920835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693"/>
          <a:stretch/>
        </p:blipFill>
        <p:spPr>
          <a:xfrm>
            <a:off x="4915598" y="3200400"/>
            <a:ext cx="3965172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693"/>
          <a:stretch/>
        </p:blipFill>
        <p:spPr>
          <a:xfrm>
            <a:off x="4915597" y="0"/>
            <a:ext cx="396517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9602"/>
          <a:stretch/>
        </p:blipFill>
        <p:spPr>
          <a:xfrm>
            <a:off x="249388" y="0"/>
            <a:ext cx="3920834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222" y="1987103"/>
            <a:ext cx="745374" cy="26918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50" y="290946"/>
            <a:ext cx="1655618" cy="1237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113" y="290946"/>
            <a:ext cx="1665848" cy="12330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51" y="3657600"/>
            <a:ext cx="1655618" cy="12540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112" y="3657600"/>
            <a:ext cx="1662545" cy="124690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595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243" r="4175" b="6868"/>
          <a:stretch/>
        </p:blipFill>
        <p:spPr>
          <a:xfrm>
            <a:off x="2687782" y="290944"/>
            <a:ext cx="3699163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3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4615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4615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510984"/>
            <a:ext cx="4969347" cy="59274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53" y="2581358"/>
            <a:ext cx="5410707" cy="38651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02936" y="676656"/>
            <a:ext cx="3938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 Dec. 2015</a:t>
            </a: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NARR integrated vapor transport and precipitation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6478911"/>
            <a:ext cx="26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c/o Joe </a:t>
            </a:r>
            <a:r>
              <a:rPr lang="en-US" dirty="0" err="1" smtClean="0">
                <a:latin typeface="Apple SD Gothic Neo" charset="-127"/>
                <a:ea typeface="Apple SD Gothic Neo" charset="-127"/>
                <a:cs typeface="Apple SD Gothic Neo" charset="-127"/>
              </a:rPr>
              <a:t>Zagrodnik</a:t>
            </a:r>
            <a:endParaRPr lang="en-US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30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r="5362" b="7070"/>
          <a:stretch/>
        </p:blipFill>
        <p:spPr>
          <a:xfrm>
            <a:off x="1011380" y="529876"/>
            <a:ext cx="7127746" cy="6309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5962" y="27934"/>
            <a:ext cx="724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IR Satellite and LGX/ATX Radar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2683" y="776097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12/1 - 23:15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449" y="2814205"/>
            <a:ext cx="4207963" cy="4000500"/>
            <a:chOff x="260127" y="2814205"/>
            <a:chExt cx="4207963" cy="4000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" r="19091"/>
            <a:stretch/>
          </p:blipFill>
          <p:spPr>
            <a:xfrm>
              <a:off x="260127" y="2814205"/>
              <a:ext cx="4207963" cy="40005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785536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918365" y="2814205"/>
            <a:ext cx="4184073" cy="4000500"/>
            <a:chOff x="4779816" y="2814205"/>
            <a:chExt cx="4184073" cy="4000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r="18961"/>
            <a:stretch/>
          </p:blipFill>
          <p:spPr>
            <a:xfrm>
              <a:off x="4779816" y="2814205"/>
              <a:ext cx="4184073" cy="40005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7288267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t="26850" r="25935" b="30099"/>
          <a:stretch/>
        </p:blipFill>
        <p:spPr>
          <a:xfrm>
            <a:off x="5999802" y="96979"/>
            <a:ext cx="3077737" cy="256309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241766" y="99088"/>
            <a:ext cx="5424744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12/1 : 2128 – 2140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Cloud deepens ahead of terrain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Enhanced reflectivity between 2-3 km pushes inland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Echo top height (Ku) decreases with height inland, hole present in </a:t>
            </a:r>
            <a:r>
              <a:rPr lang="en-US" sz="2000" dirty="0" err="1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Ka</a:t>
            </a:r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 reflectivity field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241" y="3546772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439370" y="3185651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4041" r="26767" b="36768"/>
          <a:stretch/>
        </p:blipFill>
        <p:spPr>
          <a:xfrm>
            <a:off x="5347854" y="67777"/>
            <a:ext cx="3740730" cy="268778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8486" y="2829790"/>
            <a:ext cx="4267201" cy="4000500"/>
            <a:chOff x="131616" y="2857500"/>
            <a:chExt cx="4267201" cy="4000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" r="18312"/>
            <a:stretch/>
          </p:blipFill>
          <p:spPr>
            <a:xfrm>
              <a:off x="131616" y="2857500"/>
              <a:ext cx="4267201" cy="40005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3436707" y="643575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918366" y="2829790"/>
            <a:ext cx="4184073" cy="4000500"/>
            <a:chOff x="4807527" y="2857500"/>
            <a:chExt cx="4184073" cy="4000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" r="19091"/>
            <a:stretch/>
          </p:blipFill>
          <p:spPr>
            <a:xfrm>
              <a:off x="4807527" y="2857500"/>
              <a:ext cx="4184073" cy="40005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8105686" y="643575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2343" y="81684"/>
            <a:ext cx="4870561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12/1 : 2258 – 2306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Intense bright band and enhanced reflectivity along windward slopes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Radar echo extends further inland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096" y="3560627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9009" y="3144086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20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7166" r="22837" b="30102"/>
          <a:stretch/>
        </p:blipFill>
        <p:spPr>
          <a:xfrm>
            <a:off x="5532454" y="83127"/>
            <a:ext cx="3542276" cy="2634096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62339" y="2814205"/>
            <a:ext cx="4315691" cy="4000500"/>
            <a:chOff x="256309" y="2814205"/>
            <a:chExt cx="4315691" cy="4000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91"/>
            <a:stretch/>
          </p:blipFill>
          <p:spPr>
            <a:xfrm>
              <a:off x="256309" y="2814205"/>
              <a:ext cx="4315691" cy="40005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910227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932221" y="2814205"/>
            <a:ext cx="4156364" cy="4000500"/>
            <a:chOff x="4752108" y="2814205"/>
            <a:chExt cx="4156364" cy="4000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" r="19092"/>
            <a:stretch/>
          </p:blipFill>
          <p:spPr>
            <a:xfrm>
              <a:off x="4752108" y="2814205"/>
              <a:ext cx="4156364" cy="40005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7274411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7"/>
          <p:cNvSpPr txBox="1">
            <a:spLocks/>
          </p:cNvSpPr>
          <p:nvPr/>
        </p:nvSpPr>
        <p:spPr>
          <a:xfrm>
            <a:off x="62343" y="81684"/>
            <a:ext cx="4870561" cy="26045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12/1 : 2309 – 2322 UTC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Radar echo continues inland progression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Enhanced region of radar reflectivity curves up alongside terrain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Despite intense bright band, enhanced reflectivity doesn’t extend to surface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226" y="3560627"/>
            <a:ext cx="692228" cy="2499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577919" y="3185652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Windward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r="17276" b="4040"/>
          <a:stretch/>
        </p:blipFill>
        <p:spPr>
          <a:xfrm>
            <a:off x="412940" y="3200400"/>
            <a:ext cx="3803463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7276" b="4040"/>
          <a:stretch/>
        </p:blipFill>
        <p:spPr>
          <a:xfrm>
            <a:off x="4951465" y="3200400"/>
            <a:ext cx="3803463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7276" b="4040"/>
          <a:stretch/>
        </p:blipFill>
        <p:spPr>
          <a:xfrm>
            <a:off x="412940" y="0"/>
            <a:ext cx="3803461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7276" b="4040"/>
          <a:stretch/>
        </p:blipFill>
        <p:spPr>
          <a:xfrm>
            <a:off x="4951466" y="0"/>
            <a:ext cx="3803462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363" y="109949"/>
            <a:ext cx="2096613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NPOL - windward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533" y="109949"/>
            <a:ext cx="147965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EC - lee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3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9" t="3925" r="4286" b="7763"/>
          <a:stretch/>
        </p:blipFill>
        <p:spPr>
          <a:xfrm>
            <a:off x="3813096" y="2260226"/>
            <a:ext cx="520833" cy="22898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6238" y="360209"/>
            <a:ext cx="3702280" cy="6174175"/>
            <a:chOff x="2729341" y="360209"/>
            <a:chExt cx="3702280" cy="61741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" t="5034" r="4724" b="6865"/>
            <a:stretch/>
          </p:blipFill>
          <p:spPr>
            <a:xfrm>
              <a:off x="2729341" y="360209"/>
              <a:ext cx="3702280" cy="6089904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589101" y="1652155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5930518" y="1666010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639573" y="618636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5065" b="3954"/>
          <a:stretch/>
        </p:blipFill>
        <p:spPr>
          <a:xfrm>
            <a:off x="4433455" y="3120601"/>
            <a:ext cx="4572000" cy="3551731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4495086" y="360209"/>
            <a:ext cx="4475018" cy="246755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Weak near surface reflectivity manifests itself in a narrow distribution at Bishop Field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~ &lt; 2 mm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Slightly more drops smaller than 1 mm</a:t>
            </a:r>
          </a:p>
          <a:p>
            <a:r>
              <a:rPr lang="en-US" sz="2000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Rain rates fairly weak</a:t>
            </a:r>
          </a:p>
        </p:txBody>
      </p:sp>
    </p:spTree>
    <p:extLst>
      <p:ext uri="{BB962C8B-B14F-4D97-AF65-F5344CB8AC3E}">
        <p14:creationId xmlns:p14="http://schemas.microsoft.com/office/powerpoint/2010/main" val="1810077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-white">
      <a:dk1>
        <a:sysClr val="windowText" lastClr="000000"/>
      </a:dk1>
      <a:lt1>
        <a:srgbClr val="CBCBCB"/>
      </a:lt1>
      <a:dk2>
        <a:srgbClr val="000000"/>
      </a:dk2>
      <a:lt2>
        <a:srgbClr val="C0C0C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19423</TotalTime>
  <Words>401</Words>
  <Application>Microsoft Macintosh PowerPoint</Application>
  <PresentationFormat>On-screen Show (4:3)</PresentationFormat>
  <Paragraphs>72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Apple SD Gothic Neo</vt:lpstr>
      <vt:lpstr>AppleGothic</vt:lpstr>
      <vt:lpstr>Arial</vt:lpstr>
      <vt:lpstr>Calibri</vt:lpstr>
      <vt:lpstr>Office Theme</vt:lpstr>
      <vt:lpstr>Airborne Doppler radar observations of mid-latitude storms during OLYMPEX</vt:lpstr>
      <vt:lpstr>APR-3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DeHart</dc:creator>
  <cp:lastModifiedBy>Jennifer C. Dehart</cp:lastModifiedBy>
  <cp:revision>550</cp:revision>
  <dcterms:created xsi:type="dcterms:W3CDTF">2015-04-28T20:44:50Z</dcterms:created>
  <dcterms:modified xsi:type="dcterms:W3CDTF">2017-03-22T17:56:08Z</dcterms:modified>
</cp:coreProperties>
</file>