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776" autoAdjust="0"/>
  </p:normalViewPr>
  <p:slideViewPr>
    <p:cSldViewPr snapToGrid="0" snapToObjects="1">
      <p:cViewPr>
        <p:scale>
          <a:sx n="70" d="100"/>
          <a:sy n="70" d="100"/>
        </p:scale>
        <p:origin x="-1374" y="45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422AB2-4995-478F-8B6E-8703BDE59940}" type="datetimeFigureOut">
              <a:rPr lang="en-US" smtClean="0"/>
              <a:t>3/20/2017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47F480-9050-4859-9C06-BD6DCE4F2AD4}" type="slidenum">
              <a:rPr lang="en-US" smtClean="0"/>
              <a:t>‹#›</a:t>
            </a:fld>
            <a:endParaRPr lang="en-US"/>
          </a:p>
        </p:txBody>
      </p:sp>
    </p:spTree>
    <p:extLst>
      <p:ext uri="{BB962C8B-B14F-4D97-AF65-F5344CB8AC3E}">
        <p14:creationId xmlns:p14="http://schemas.microsoft.com/office/powerpoint/2010/main" val="1848159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a:t>
            </a:r>
            <a:r>
              <a:rPr lang="en-US" baseline="0" dirty="0" smtClean="0"/>
              <a:t> my name is Megan Chaplin, most of my work with for the OLYMPEX field campaign pertains to the UND citation aircraft data. Today I am going to show you a first look comparison between a dataset from Illinois and NCAR that use the citation data and other schemes/relationships to calculate the Ice water content and total particle </a:t>
            </a:r>
            <a:r>
              <a:rPr lang="en-US" baseline="0" smtClean="0"/>
              <a:t>number concentrations. </a:t>
            </a:r>
            <a:endParaRPr lang="en-US" dirty="0"/>
          </a:p>
        </p:txBody>
      </p:sp>
      <p:sp>
        <p:nvSpPr>
          <p:cNvPr id="4" name="Slide Number Placeholder 3"/>
          <p:cNvSpPr>
            <a:spLocks noGrp="1"/>
          </p:cNvSpPr>
          <p:nvPr>
            <p:ph type="sldNum" sz="quarter" idx="10"/>
          </p:nvPr>
        </p:nvSpPr>
        <p:spPr/>
        <p:txBody>
          <a:bodyPr/>
          <a:lstStyle/>
          <a:p>
            <a:fld id="{6C47F480-9050-4859-9C06-BD6DCE4F2AD4}" type="slidenum">
              <a:rPr lang="en-US" smtClean="0"/>
              <a:t>1</a:t>
            </a:fld>
            <a:endParaRPr lang="en-US"/>
          </a:p>
        </p:txBody>
      </p:sp>
    </p:spTree>
    <p:extLst>
      <p:ext uri="{BB962C8B-B14F-4D97-AF65-F5344CB8AC3E}">
        <p14:creationId xmlns:p14="http://schemas.microsoft.com/office/powerpoint/2010/main" val="12624639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Main variable</a:t>
            </a:r>
            <a:r>
              <a:rPr lang="en-US" baseline="0" dirty="0" smtClean="0"/>
              <a:t> that we’ve taken a first look at is the calculated Ice Water Content from the Illinois dataset and the NCAR </a:t>
            </a:r>
            <a:r>
              <a:rPr lang="en-US" baseline="0" dirty="0" err="1" smtClean="0"/>
              <a:t>datase</a:t>
            </a:r>
            <a:r>
              <a:rPr lang="en-US" baseline="0" dirty="0" smtClean="0"/>
              <a:t> t</a:t>
            </a:r>
            <a:r>
              <a:rPr lang="en-US" baseline="0" dirty="0" smtClean="0"/>
              <a:t>or the Spiral Ascent on November 12 2015 , and it was all above the melting level </a:t>
            </a:r>
            <a:r>
              <a:rPr lang="en-US" baseline="0" dirty="0" smtClean="0"/>
              <a:t>. </a:t>
            </a:r>
          </a:p>
          <a:p>
            <a:endParaRPr lang="en-US" baseline="0" dirty="0" smtClean="0"/>
          </a:p>
          <a:p>
            <a:r>
              <a:rPr lang="en-US" baseline="0" dirty="0" smtClean="0"/>
              <a:t>Both datasets have different assumptions, and we are curious about how they compare.</a:t>
            </a:r>
          </a:p>
          <a:p>
            <a:endParaRPr lang="en-US" baseline="0" dirty="0" smtClean="0"/>
          </a:p>
          <a:p>
            <a:r>
              <a:rPr lang="en-US" baseline="0" dirty="0" smtClean="0"/>
              <a:t>As we saw in the previous presentations by Greg and Andy- they use different relationships to calculate the Ice water content, as well as total number concentrations. </a:t>
            </a:r>
          </a:p>
          <a:p>
            <a:endParaRPr lang="en-US" baseline="0" dirty="0" smtClean="0"/>
          </a:p>
          <a:p>
            <a:r>
              <a:rPr lang="en-US" baseline="0" dirty="0" smtClean="0"/>
              <a:t>The Illinois dataset used a mass-area relationship from Baker and Lawson, and they also use a habit specific mass diameter relationship. </a:t>
            </a:r>
          </a:p>
          <a:p>
            <a:endParaRPr lang="en-US" baseline="0" dirty="0" smtClean="0"/>
          </a:p>
          <a:p>
            <a:r>
              <a:rPr lang="en-US" baseline="0" dirty="0" err="1" smtClean="0"/>
              <a:t>Ncar</a:t>
            </a:r>
            <a:r>
              <a:rPr lang="en-US" baseline="0" dirty="0" smtClean="0"/>
              <a:t> also uses an MD relationship to make the calculations but is best for aggregates and doesn’t perform with other ice habits or in temperatures greater than O C.</a:t>
            </a:r>
          </a:p>
          <a:p>
            <a:endParaRPr lang="en-US" baseline="0" dirty="0" smtClean="0"/>
          </a:p>
          <a:p>
            <a:r>
              <a:rPr lang="en-US" baseline="0" dirty="0" smtClean="0"/>
              <a:t>The plot on the right is of the calculated IWC versus temperature and altitude during a the citation’s spiral ascent on November 12</a:t>
            </a:r>
            <a:r>
              <a:rPr lang="en-US" baseline="30000" dirty="0" smtClean="0"/>
              <a:t>th</a:t>
            </a:r>
            <a:r>
              <a:rPr lang="en-US" baseline="0" dirty="0" smtClean="0"/>
              <a:t> 2015. The pink data is NCAR, green is the Illinois with the MA relationship, and blue is the Illinois habit specific IWC. </a:t>
            </a:r>
          </a:p>
          <a:p>
            <a:endParaRPr lang="en-US" baseline="0" dirty="0" smtClean="0"/>
          </a:p>
          <a:p>
            <a:r>
              <a:rPr lang="en-US" baseline="0" dirty="0" smtClean="0"/>
              <a:t>From this we initially noticed two main discrepancies between the Illinois and NCAR datasets. (Point)</a:t>
            </a:r>
          </a:p>
          <a:p>
            <a:endParaRPr lang="en-US" baseline="0" dirty="0" smtClean="0"/>
          </a:p>
          <a:p>
            <a:r>
              <a:rPr lang="en-US" baseline="0" dirty="0" smtClean="0"/>
              <a:t>Transition:</a:t>
            </a:r>
          </a:p>
        </p:txBody>
      </p:sp>
      <p:sp>
        <p:nvSpPr>
          <p:cNvPr id="4" name="Slide Number Placeholder 3"/>
          <p:cNvSpPr>
            <a:spLocks noGrp="1"/>
          </p:cNvSpPr>
          <p:nvPr>
            <p:ph type="sldNum" sz="quarter" idx="10"/>
          </p:nvPr>
        </p:nvSpPr>
        <p:spPr/>
        <p:txBody>
          <a:bodyPr/>
          <a:lstStyle/>
          <a:p>
            <a:fld id="{6C47F480-9050-4859-9C06-BD6DCE4F2AD4}" type="slidenum">
              <a:rPr lang="en-US" smtClean="0"/>
              <a:t>2</a:t>
            </a:fld>
            <a:endParaRPr lang="en-US"/>
          </a:p>
        </p:txBody>
      </p:sp>
    </p:spTree>
    <p:extLst>
      <p:ext uri="{BB962C8B-B14F-4D97-AF65-F5344CB8AC3E}">
        <p14:creationId xmlns:p14="http://schemas.microsoft.com/office/powerpoint/2010/main" val="1177647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a:t>
            </a:r>
            <a:r>
              <a:rPr lang="en-US" baseline="0" dirty="0" smtClean="0"/>
              <a:t> to look at these discrepancies more closely throughout the spiral ascent this is a plot of the IWC over the entire spiral ascent. Again, note the discrepancies in the data sets in these two main regions.</a:t>
            </a:r>
          </a:p>
          <a:p>
            <a:endParaRPr lang="en-US" baseline="0" dirty="0" smtClean="0"/>
          </a:p>
          <a:p>
            <a:r>
              <a:rPr lang="en-US" baseline="0" dirty="0" smtClean="0"/>
              <a:t>Because the NCAR (pink) dataset is dependent on aggregate concentration I’ve also plotted the number concentration of aggregates over the spiral ascent from the Illinois habit specific dataset </a:t>
            </a:r>
          </a:p>
          <a:p>
            <a:endParaRPr lang="en-US" baseline="0" dirty="0" smtClean="0"/>
          </a:p>
          <a:p>
            <a:r>
              <a:rPr lang="en-US" baseline="0" dirty="0" smtClean="0"/>
              <a:t>Another way to account for the discrepancies is to also take an objective and manual standpoint, by looking at the particle images relevant to these spiral ascent times. </a:t>
            </a:r>
          </a:p>
          <a:p>
            <a:endParaRPr lang="en-US" baseline="0" dirty="0" smtClean="0"/>
          </a:p>
          <a:p>
            <a:r>
              <a:rPr lang="en-US" baseline="0" dirty="0" smtClean="0"/>
              <a:t>Prior to the first discrepancy , we see needles, oriented particles, and few </a:t>
            </a:r>
            <a:r>
              <a:rPr lang="en-US" baseline="0" dirty="0" err="1" smtClean="0"/>
              <a:t>aggreggates</a:t>
            </a:r>
            <a:r>
              <a:rPr lang="en-US" baseline="0" dirty="0" smtClean="0"/>
              <a:t>- shown in particle image at 1942 UTC.</a:t>
            </a:r>
          </a:p>
          <a:p>
            <a:endParaRPr lang="en-US" baseline="0" dirty="0" smtClean="0"/>
          </a:p>
          <a:p>
            <a:r>
              <a:rPr lang="en-US" baseline="0" dirty="0" smtClean="0"/>
              <a:t>During first boxed period, aggregates decrease, which we also note in the particle imagery at 1944 UTC– where there are more notable and separated particle habits</a:t>
            </a:r>
          </a:p>
          <a:p>
            <a:r>
              <a:rPr lang="en-US" baseline="0" dirty="0" smtClean="0"/>
              <a:t>-but note that aggregates slowly increase before the second data gap, and the IWC measures are similar between the 3 datasets. </a:t>
            </a:r>
          </a:p>
          <a:p>
            <a:endParaRPr lang="en-US" baseline="0" dirty="0" smtClean="0"/>
          </a:p>
          <a:p>
            <a:r>
              <a:rPr lang="en-US" baseline="0" dirty="0" smtClean="0"/>
              <a:t>During the next boxed period, the amount of aggregates decreased , which was even more notable in the particle imagery as shown on the right at 1948 UTC– much fewer aggregates /more defined particle habits. </a:t>
            </a:r>
          </a:p>
          <a:p>
            <a:endParaRPr lang="en-US" baseline="0" dirty="0" smtClean="0"/>
          </a:p>
          <a:p>
            <a:r>
              <a:rPr lang="en-US" baseline="0" dirty="0" smtClean="0"/>
              <a:t>So what we would have initially expected from this is that these discrepancies in the NCAR/</a:t>
            </a:r>
            <a:r>
              <a:rPr lang="en-US" baseline="0" dirty="0" err="1" smtClean="0"/>
              <a:t>ILLinois</a:t>
            </a:r>
            <a:r>
              <a:rPr lang="en-US" baseline="0" dirty="0" smtClean="0"/>
              <a:t> data sets are dependent on the amount of aggregates.. but later in the spiral ascent we see another decrease in aggregates—but little to no difference in Ice water content. Is this because there are fewer particles and ultimately fewer aggregates at higher elevations in colder temperatures? That is one question we have.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6C47F480-9050-4859-9C06-BD6DCE4F2AD4}" type="slidenum">
              <a:rPr lang="en-US" smtClean="0"/>
              <a:t>3</a:t>
            </a:fld>
            <a:endParaRPr lang="en-US"/>
          </a:p>
        </p:txBody>
      </p:sp>
    </p:spTree>
    <p:extLst>
      <p:ext uri="{BB962C8B-B14F-4D97-AF65-F5344CB8AC3E}">
        <p14:creationId xmlns:p14="http://schemas.microsoft.com/office/powerpoint/2010/main" val="25604770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Both</a:t>
            </a:r>
            <a:r>
              <a:rPr lang="en-US" baseline="0" dirty="0" smtClean="0"/>
              <a:t> Greg and Andy’s group also calculated the total number concentration of particles with the relationships. This is a plot of the total Number concentration for the same spiral ascent on November 12 2015. We see the two discrepancies initially in the spiral, but what’s different here is that we now see discrepancies in the number concentration at the end of the spiral where we didn’t see differences in IWC. But this was also the time where there was the decrease in aggregates. It is unclear if this is a factor causing the discrepancies or not, but it would be something to look into.</a:t>
            </a:r>
          </a:p>
          <a:p>
            <a:endParaRPr lang="en-US" baseline="0" dirty="0" smtClean="0"/>
          </a:p>
        </p:txBody>
      </p:sp>
      <p:sp>
        <p:nvSpPr>
          <p:cNvPr id="4" name="Slide Number Placeholder 3"/>
          <p:cNvSpPr>
            <a:spLocks noGrp="1"/>
          </p:cNvSpPr>
          <p:nvPr>
            <p:ph type="sldNum" sz="quarter" idx="10"/>
          </p:nvPr>
        </p:nvSpPr>
        <p:spPr/>
        <p:txBody>
          <a:bodyPr/>
          <a:lstStyle/>
          <a:p>
            <a:fld id="{6C47F480-9050-4859-9C06-BD6DCE4F2AD4}" type="slidenum">
              <a:rPr lang="en-US" smtClean="0"/>
              <a:t>4</a:t>
            </a:fld>
            <a:endParaRPr lang="en-US"/>
          </a:p>
        </p:txBody>
      </p:sp>
    </p:spTree>
    <p:extLst>
      <p:ext uri="{BB962C8B-B14F-4D97-AF65-F5344CB8AC3E}">
        <p14:creationId xmlns:p14="http://schemas.microsoft.com/office/powerpoint/2010/main" val="22432201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I’ve also briefly looked at the spiral ascent on November 13 2015,</a:t>
            </a:r>
            <a:r>
              <a:rPr lang="en-US" baseline="0" dirty="0" smtClean="0"/>
              <a:t> and you can see that there are still discrepancies between the Illinois and NCAR datasets. But more notable here are the differences between the NCAR habit specific IWC and the Baker Lawson data. </a:t>
            </a:r>
            <a:endParaRPr lang="en-US" dirty="0"/>
          </a:p>
        </p:txBody>
      </p:sp>
      <p:sp>
        <p:nvSpPr>
          <p:cNvPr id="4" name="Slide Number Placeholder 3"/>
          <p:cNvSpPr>
            <a:spLocks noGrp="1"/>
          </p:cNvSpPr>
          <p:nvPr>
            <p:ph type="sldNum" sz="quarter" idx="10"/>
          </p:nvPr>
        </p:nvSpPr>
        <p:spPr/>
        <p:txBody>
          <a:bodyPr/>
          <a:lstStyle/>
          <a:p>
            <a:fld id="{6C47F480-9050-4859-9C06-BD6DCE4F2AD4}" type="slidenum">
              <a:rPr lang="en-US" smtClean="0"/>
              <a:t>5</a:t>
            </a:fld>
            <a:endParaRPr lang="en-US"/>
          </a:p>
        </p:txBody>
      </p:sp>
    </p:spTree>
    <p:extLst>
      <p:ext uri="{BB962C8B-B14F-4D97-AF65-F5344CB8AC3E}">
        <p14:creationId xmlns:p14="http://schemas.microsoft.com/office/powerpoint/2010/main" val="32342457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a:t>
            </a:r>
            <a:r>
              <a:rPr lang="en-US" baseline="0" dirty="0" smtClean="0"/>
              <a:t> is the number concentration for the November 13 spiral as well , in which we also see differences in data, but in this case a higher percent of the NCAR concentrations are less than that of Illinois which is opposite from the November 12 case. </a:t>
            </a:r>
          </a:p>
          <a:p>
            <a:endParaRPr lang="en-US" baseline="0" dirty="0" smtClean="0"/>
          </a:p>
        </p:txBody>
      </p:sp>
      <p:sp>
        <p:nvSpPr>
          <p:cNvPr id="4" name="Slide Number Placeholder 3"/>
          <p:cNvSpPr>
            <a:spLocks noGrp="1"/>
          </p:cNvSpPr>
          <p:nvPr>
            <p:ph type="sldNum" sz="quarter" idx="10"/>
          </p:nvPr>
        </p:nvSpPr>
        <p:spPr/>
        <p:txBody>
          <a:bodyPr/>
          <a:lstStyle/>
          <a:p>
            <a:fld id="{6C47F480-9050-4859-9C06-BD6DCE4F2AD4}" type="slidenum">
              <a:rPr lang="en-US" smtClean="0"/>
              <a:t>6</a:t>
            </a:fld>
            <a:endParaRPr lang="en-US"/>
          </a:p>
        </p:txBody>
      </p:sp>
    </p:spTree>
    <p:extLst>
      <p:ext uri="{BB962C8B-B14F-4D97-AF65-F5344CB8AC3E}">
        <p14:creationId xmlns:p14="http://schemas.microsoft.com/office/powerpoint/2010/main" val="42689399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Some of the takeaways from this first look at the NCAR and Illinois calculations of Ice water content and total number concentration are:</a:t>
            </a:r>
          </a:p>
          <a:p>
            <a:r>
              <a:rPr lang="en-US" baseline="0" dirty="0" smtClean="0"/>
              <a:t>-that we saw an in increase in IWC difference when there were fewer aggregates</a:t>
            </a:r>
          </a:p>
          <a:p>
            <a:r>
              <a:rPr lang="en-US" baseline="0" dirty="0" smtClean="0"/>
              <a:t>-but this was not the case for higher altitudes, where there were fewer aggregates but the datasets were very similar</a:t>
            </a:r>
          </a:p>
          <a:p>
            <a:r>
              <a:rPr lang="en-US" baseline="0" dirty="0" smtClean="0"/>
              <a:t>-So what are the additional factors that might lead to these discrepancies? Is it in the calculations/relationships, or is it due to the storm characteristics itself?</a:t>
            </a:r>
          </a:p>
          <a:p>
            <a:r>
              <a:rPr lang="en-US" baseline="0" dirty="0" smtClean="0">
                <a:sym typeface="Wingdings" panose="05000000000000000000" pitchFamily="2" charset="2"/>
              </a:rPr>
              <a:t> </a:t>
            </a:r>
            <a:r>
              <a:rPr lang="en-US" baseline="0" dirty="0" smtClean="0"/>
              <a:t>In mine and Angela’s talk tomorrow we will describe these spiral cases (November 12 and 13)  in more detail, and the type of precipitation/ storm timing may be help to explain some more of these discrepancies as we look at this more closely</a:t>
            </a:r>
          </a:p>
          <a:p>
            <a:endParaRPr lang="en-US" baseline="0" dirty="0" smtClean="0"/>
          </a:p>
          <a:p>
            <a:r>
              <a:rPr lang="en-US" baseline="0" dirty="0" smtClean="0"/>
              <a:t>Another question we have now– how to proceed with these data? Is one set better than the other, or better for certain conditions? Or do we try to use a combination?</a:t>
            </a:r>
          </a:p>
          <a:p>
            <a:r>
              <a:rPr lang="en-US" baseline="0" dirty="0" smtClean="0">
                <a:sym typeface="Wingdings" panose="05000000000000000000" pitchFamily="2" charset="2"/>
              </a:rPr>
              <a:t>--&gt; It may be useful to do further evaluation of the 9 different habit identifications and make further manual comparisons with the particle images from the probes.</a:t>
            </a:r>
            <a:endParaRPr lang="en-US" baseline="0" dirty="0" smtClean="0"/>
          </a:p>
        </p:txBody>
      </p:sp>
      <p:sp>
        <p:nvSpPr>
          <p:cNvPr id="4" name="Slide Number Placeholder 3"/>
          <p:cNvSpPr>
            <a:spLocks noGrp="1"/>
          </p:cNvSpPr>
          <p:nvPr>
            <p:ph type="sldNum" sz="quarter" idx="10"/>
          </p:nvPr>
        </p:nvSpPr>
        <p:spPr/>
        <p:txBody>
          <a:bodyPr/>
          <a:lstStyle/>
          <a:p>
            <a:fld id="{6C47F480-9050-4859-9C06-BD6DCE4F2AD4}" type="slidenum">
              <a:rPr lang="en-US" smtClean="0"/>
              <a:t>7</a:t>
            </a:fld>
            <a:endParaRPr lang="en-US"/>
          </a:p>
        </p:txBody>
      </p:sp>
    </p:spTree>
    <p:extLst>
      <p:ext uri="{BB962C8B-B14F-4D97-AF65-F5344CB8AC3E}">
        <p14:creationId xmlns:p14="http://schemas.microsoft.com/office/powerpoint/2010/main" val="21147563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5B05D10-04D0-954B-82AD-7BDB5E57097E}" type="datetimeFigureOut">
              <a:rPr lang="en-US" smtClean="0"/>
              <a:t>3/20/2017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81C42-AF01-0648-93B7-AA50A8076FA9}" type="slidenum">
              <a:rPr lang="en-US" smtClean="0"/>
              <a:t>‹#›</a:t>
            </a:fld>
            <a:endParaRPr lang="en-US"/>
          </a:p>
        </p:txBody>
      </p:sp>
    </p:spTree>
    <p:extLst>
      <p:ext uri="{BB962C8B-B14F-4D97-AF65-F5344CB8AC3E}">
        <p14:creationId xmlns:p14="http://schemas.microsoft.com/office/powerpoint/2010/main" val="2896254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B05D10-04D0-954B-82AD-7BDB5E57097E}" type="datetimeFigureOut">
              <a:rPr lang="en-US" smtClean="0"/>
              <a:t>3/20/2017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81C42-AF01-0648-93B7-AA50A8076FA9}" type="slidenum">
              <a:rPr lang="en-US" smtClean="0"/>
              <a:t>‹#›</a:t>
            </a:fld>
            <a:endParaRPr lang="en-US"/>
          </a:p>
        </p:txBody>
      </p:sp>
    </p:spTree>
    <p:extLst>
      <p:ext uri="{BB962C8B-B14F-4D97-AF65-F5344CB8AC3E}">
        <p14:creationId xmlns:p14="http://schemas.microsoft.com/office/powerpoint/2010/main" val="2311466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B05D10-04D0-954B-82AD-7BDB5E57097E}" type="datetimeFigureOut">
              <a:rPr lang="en-US" smtClean="0"/>
              <a:t>3/20/2017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81C42-AF01-0648-93B7-AA50A8076FA9}" type="slidenum">
              <a:rPr lang="en-US" smtClean="0"/>
              <a:t>‹#›</a:t>
            </a:fld>
            <a:endParaRPr lang="en-US"/>
          </a:p>
        </p:txBody>
      </p:sp>
    </p:spTree>
    <p:extLst>
      <p:ext uri="{BB962C8B-B14F-4D97-AF65-F5344CB8AC3E}">
        <p14:creationId xmlns:p14="http://schemas.microsoft.com/office/powerpoint/2010/main" val="2959789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B05D10-04D0-954B-82AD-7BDB5E57097E}" type="datetimeFigureOut">
              <a:rPr lang="en-US" smtClean="0"/>
              <a:t>3/20/2017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81C42-AF01-0648-93B7-AA50A8076FA9}" type="slidenum">
              <a:rPr lang="en-US" smtClean="0"/>
              <a:t>‹#›</a:t>
            </a:fld>
            <a:endParaRPr lang="en-US"/>
          </a:p>
        </p:txBody>
      </p:sp>
    </p:spTree>
    <p:extLst>
      <p:ext uri="{BB962C8B-B14F-4D97-AF65-F5344CB8AC3E}">
        <p14:creationId xmlns:p14="http://schemas.microsoft.com/office/powerpoint/2010/main" val="1516719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B05D10-04D0-954B-82AD-7BDB5E57097E}" type="datetimeFigureOut">
              <a:rPr lang="en-US" smtClean="0"/>
              <a:t>3/20/2017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81C42-AF01-0648-93B7-AA50A8076FA9}" type="slidenum">
              <a:rPr lang="en-US" smtClean="0"/>
              <a:t>‹#›</a:t>
            </a:fld>
            <a:endParaRPr lang="en-US"/>
          </a:p>
        </p:txBody>
      </p:sp>
    </p:spTree>
    <p:extLst>
      <p:ext uri="{BB962C8B-B14F-4D97-AF65-F5344CB8AC3E}">
        <p14:creationId xmlns:p14="http://schemas.microsoft.com/office/powerpoint/2010/main" val="3117561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5B05D10-04D0-954B-82AD-7BDB5E57097E}" type="datetimeFigureOut">
              <a:rPr lang="en-US" smtClean="0"/>
              <a:t>3/20/2017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181C42-AF01-0648-93B7-AA50A8076FA9}" type="slidenum">
              <a:rPr lang="en-US" smtClean="0"/>
              <a:t>‹#›</a:t>
            </a:fld>
            <a:endParaRPr lang="en-US"/>
          </a:p>
        </p:txBody>
      </p:sp>
    </p:spTree>
    <p:extLst>
      <p:ext uri="{BB962C8B-B14F-4D97-AF65-F5344CB8AC3E}">
        <p14:creationId xmlns:p14="http://schemas.microsoft.com/office/powerpoint/2010/main" val="1124703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5B05D10-04D0-954B-82AD-7BDB5E57097E}" type="datetimeFigureOut">
              <a:rPr lang="en-US" smtClean="0"/>
              <a:t>3/20/2017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181C42-AF01-0648-93B7-AA50A8076FA9}" type="slidenum">
              <a:rPr lang="en-US" smtClean="0"/>
              <a:t>‹#›</a:t>
            </a:fld>
            <a:endParaRPr lang="en-US"/>
          </a:p>
        </p:txBody>
      </p:sp>
    </p:spTree>
    <p:extLst>
      <p:ext uri="{BB962C8B-B14F-4D97-AF65-F5344CB8AC3E}">
        <p14:creationId xmlns:p14="http://schemas.microsoft.com/office/powerpoint/2010/main" val="74175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B05D10-04D0-954B-82AD-7BDB5E57097E}" type="datetimeFigureOut">
              <a:rPr lang="en-US" smtClean="0"/>
              <a:t>3/20/2017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181C42-AF01-0648-93B7-AA50A8076FA9}" type="slidenum">
              <a:rPr lang="en-US" smtClean="0"/>
              <a:t>‹#›</a:t>
            </a:fld>
            <a:endParaRPr lang="en-US"/>
          </a:p>
        </p:txBody>
      </p:sp>
    </p:spTree>
    <p:extLst>
      <p:ext uri="{BB962C8B-B14F-4D97-AF65-F5344CB8AC3E}">
        <p14:creationId xmlns:p14="http://schemas.microsoft.com/office/powerpoint/2010/main" val="380621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B05D10-04D0-954B-82AD-7BDB5E57097E}" type="datetimeFigureOut">
              <a:rPr lang="en-US" smtClean="0"/>
              <a:t>3/20/2017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181C42-AF01-0648-93B7-AA50A8076FA9}" type="slidenum">
              <a:rPr lang="en-US" smtClean="0"/>
              <a:t>‹#›</a:t>
            </a:fld>
            <a:endParaRPr lang="en-US"/>
          </a:p>
        </p:txBody>
      </p:sp>
    </p:spTree>
    <p:extLst>
      <p:ext uri="{BB962C8B-B14F-4D97-AF65-F5344CB8AC3E}">
        <p14:creationId xmlns:p14="http://schemas.microsoft.com/office/powerpoint/2010/main" val="1468172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B05D10-04D0-954B-82AD-7BDB5E57097E}" type="datetimeFigureOut">
              <a:rPr lang="en-US" smtClean="0"/>
              <a:t>3/20/2017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181C42-AF01-0648-93B7-AA50A8076FA9}" type="slidenum">
              <a:rPr lang="en-US" smtClean="0"/>
              <a:t>‹#›</a:t>
            </a:fld>
            <a:endParaRPr lang="en-US"/>
          </a:p>
        </p:txBody>
      </p:sp>
    </p:spTree>
    <p:extLst>
      <p:ext uri="{BB962C8B-B14F-4D97-AF65-F5344CB8AC3E}">
        <p14:creationId xmlns:p14="http://schemas.microsoft.com/office/powerpoint/2010/main" val="1052795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B05D10-04D0-954B-82AD-7BDB5E57097E}" type="datetimeFigureOut">
              <a:rPr lang="en-US" smtClean="0"/>
              <a:t>3/20/2017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181C42-AF01-0648-93B7-AA50A8076FA9}" type="slidenum">
              <a:rPr lang="en-US" smtClean="0"/>
              <a:t>‹#›</a:t>
            </a:fld>
            <a:endParaRPr lang="en-US"/>
          </a:p>
        </p:txBody>
      </p:sp>
    </p:spTree>
    <p:extLst>
      <p:ext uri="{BB962C8B-B14F-4D97-AF65-F5344CB8AC3E}">
        <p14:creationId xmlns:p14="http://schemas.microsoft.com/office/powerpoint/2010/main" val="3239732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B05D10-04D0-954B-82AD-7BDB5E57097E}" type="datetimeFigureOut">
              <a:rPr lang="en-US" smtClean="0"/>
              <a:t>3/20/2017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181C42-AF01-0648-93B7-AA50A8076FA9}" type="slidenum">
              <a:rPr lang="en-US" smtClean="0"/>
              <a:t>‹#›</a:t>
            </a:fld>
            <a:endParaRPr lang="en-US"/>
          </a:p>
        </p:txBody>
      </p:sp>
    </p:spTree>
    <p:extLst>
      <p:ext uri="{BB962C8B-B14F-4D97-AF65-F5344CB8AC3E}">
        <p14:creationId xmlns:p14="http://schemas.microsoft.com/office/powerpoint/2010/main" val="22387954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56105"/>
            <a:ext cx="7772400" cy="1470025"/>
          </a:xfrm>
        </p:spPr>
        <p:txBody>
          <a:bodyPr>
            <a:normAutofit/>
          </a:bodyPr>
          <a:lstStyle/>
          <a:p>
            <a:r>
              <a:rPr lang="en-US" sz="5400" b="1" dirty="0" smtClean="0"/>
              <a:t>Citation Data Comparison</a:t>
            </a:r>
            <a:endParaRPr lang="en-US" sz="5400" b="1" dirty="0"/>
          </a:p>
        </p:txBody>
      </p:sp>
      <p:sp>
        <p:nvSpPr>
          <p:cNvPr id="3" name="Subtitle 2"/>
          <p:cNvSpPr>
            <a:spLocks noGrp="1"/>
          </p:cNvSpPr>
          <p:nvPr>
            <p:ph type="subTitle" idx="1"/>
          </p:nvPr>
        </p:nvSpPr>
        <p:spPr>
          <a:xfrm>
            <a:off x="1264920" y="3348990"/>
            <a:ext cx="6400800" cy="2537460"/>
          </a:xfrm>
        </p:spPr>
        <p:txBody>
          <a:bodyPr>
            <a:normAutofit fontScale="92500" lnSpcReduction="20000"/>
          </a:bodyPr>
          <a:lstStyle/>
          <a:p>
            <a:r>
              <a:rPr lang="en-US" sz="4600" dirty="0" smtClean="0">
                <a:solidFill>
                  <a:schemeClr val="tx1"/>
                </a:solidFill>
              </a:rPr>
              <a:t>Megan Chaplin</a:t>
            </a:r>
          </a:p>
          <a:p>
            <a:endParaRPr lang="en-US" sz="2600" dirty="0" smtClean="0">
              <a:solidFill>
                <a:schemeClr val="tx1"/>
              </a:solidFill>
            </a:endParaRPr>
          </a:p>
          <a:p>
            <a:r>
              <a:rPr lang="en-US" dirty="0" smtClean="0">
                <a:solidFill>
                  <a:schemeClr val="tx1"/>
                </a:solidFill>
              </a:rPr>
              <a:t>21 March 2017</a:t>
            </a:r>
          </a:p>
          <a:p>
            <a:r>
              <a:rPr lang="en-US" dirty="0" smtClean="0">
                <a:solidFill>
                  <a:schemeClr val="tx1"/>
                </a:solidFill>
              </a:rPr>
              <a:t>OLYMPEX Workshop</a:t>
            </a:r>
          </a:p>
          <a:p>
            <a:r>
              <a:rPr lang="en-US" dirty="0" smtClean="0">
                <a:solidFill>
                  <a:schemeClr val="tx1"/>
                </a:solidFill>
              </a:rPr>
              <a:t>Seattle, WA</a:t>
            </a:r>
            <a:endParaRPr lang="en-US" dirty="0">
              <a:solidFill>
                <a:schemeClr val="tx1"/>
              </a:solidFill>
            </a:endParaRPr>
          </a:p>
        </p:txBody>
      </p:sp>
    </p:spTree>
    <p:extLst>
      <p:ext uri="{BB962C8B-B14F-4D97-AF65-F5344CB8AC3E}">
        <p14:creationId xmlns:p14="http://schemas.microsoft.com/office/powerpoint/2010/main" val="20849885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Ice Water Content </a:t>
            </a:r>
            <a:endParaRPr lang="en-US" dirty="0"/>
          </a:p>
        </p:txBody>
      </p:sp>
      <p:sp>
        <p:nvSpPr>
          <p:cNvPr id="3" name="Content Placeholder 2"/>
          <p:cNvSpPr>
            <a:spLocks noGrp="1"/>
          </p:cNvSpPr>
          <p:nvPr>
            <p:ph idx="1"/>
          </p:nvPr>
        </p:nvSpPr>
        <p:spPr>
          <a:xfrm>
            <a:off x="457201" y="1600200"/>
            <a:ext cx="2901244" cy="4525963"/>
          </a:xfrm>
        </p:spPr>
        <p:txBody>
          <a:bodyPr>
            <a:normAutofit/>
          </a:bodyPr>
          <a:lstStyle/>
          <a:p>
            <a:r>
              <a:rPr lang="en-US" sz="2400" dirty="0" smtClean="0"/>
              <a:t>UIOPS </a:t>
            </a:r>
          </a:p>
          <a:p>
            <a:pPr lvl="1"/>
            <a:r>
              <a:rPr lang="en-US" sz="2000" dirty="0" smtClean="0"/>
              <a:t>M-A from Baker and Lawson (2006)</a:t>
            </a:r>
          </a:p>
          <a:p>
            <a:pPr lvl="1"/>
            <a:r>
              <a:rPr lang="en-US" sz="2000" dirty="0" smtClean="0"/>
              <a:t>Habit-specific M-D</a:t>
            </a:r>
          </a:p>
          <a:p>
            <a:pPr lvl="1"/>
            <a:r>
              <a:rPr lang="en-US" sz="2000" dirty="0" smtClean="0"/>
              <a:t>All for particles      &gt; 0.01 cm </a:t>
            </a:r>
          </a:p>
          <a:p>
            <a:r>
              <a:rPr lang="en-US" sz="2400" dirty="0" smtClean="0"/>
              <a:t>NCAR</a:t>
            </a:r>
          </a:p>
          <a:p>
            <a:pPr lvl="1"/>
            <a:r>
              <a:rPr lang="en-US" sz="2000" dirty="0" smtClean="0"/>
              <a:t>From </a:t>
            </a:r>
            <a:r>
              <a:rPr lang="en-US" sz="2000" dirty="0" err="1" smtClean="0"/>
              <a:t>Heymsfield</a:t>
            </a:r>
            <a:r>
              <a:rPr lang="en-US" sz="2000" dirty="0" smtClean="0"/>
              <a:t> et al. (2004)</a:t>
            </a:r>
          </a:p>
          <a:p>
            <a:pPr lvl="1"/>
            <a:r>
              <a:rPr lang="en-US" sz="2000" dirty="0" smtClean="0"/>
              <a:t>M-D relationship appropriate for aggregates</a:t>
            </a:r>
            <a:endParaRPr lang="en-US" sz="2000" dirty="0"/>
          </a:p>
        </p:txBody>
      </p:sp>
      <p:pic>
        <p:nvPicPr>
          <p:cNvPr id="5" name="Picture 4"/>
          <p:cNvPicPr>
            <a:picLocks noChangeAspect="1"/>
          </p:cNvPicPr>
          <p:nvPr/>
        </p:nvPicPr>
        <p:blipFill>
          <a:blip r:embed="rId3"/>
          <a:stretch>
            <a:fillRect/>
          </a:stretch>
        </p:blipFill>
        <p:spPr>
          <a:xfrm>
            <a:off x="3493908" y="1797608"/>
            <a:ext cx="5328355" cy="3593542"/>
          </a:xfrm>
          <a:prstGeom prst="rect">
            <a:avLst/>
          </a:prstGeom>
          <a:ln w="6350">
            <a:solidFill>
              <a:schemeClr val="tx1"/>
            </a:solidFill>
          </a:ln>
        </p:spPr>
      </p:pic>
    </p:spTree>
    <p:extLst>
      <p:ext uri="{BB962C8B-B14F-4D97-AF65-F5344CB8AC3E}">
        <p14:creationId xmlns:p14="http://schemas.microsoft.com/office/powerpoint/2010/main" val="25824499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363216" y="76457"/>
            <a:ext cx="4696178" cy="3522133"/>
          </a:xfrm>
          <a:prstGeom prst="rect">
            <a:avLst/>
          </a:prstGeom>
          <a:ln w="6350">
            <a:solidFill>
              <a:schemeClr val="tx1"/>
            </a:solidFill>
          </a:ln>
        </p:spPr>
      </p:pic>
      <p:pic>
        <p:nvPicPr>
          <p:cNvPr id="5" name="Picture 4"/>
          <p:cNvPicPr>
            <a:picLocks noChangeAspect="1"/>
          </p:cNvPicPr>
          <p:nvPr/>
        </p:nvPicPr>
        <p:blipFill>
          <a:blip r:embed="rId4"/>
          <a:stretch>
            <a:fillRect/>
          </a:stretch>
        </p:blipFill>
        <p:spPr>
          <a:xfrm>
            <a:off x="397051" y="3226035"/>
            <a:ext cx="4696209" cy="3522157"/>
          </a:xfrm>
          <a:prstGeom prst="rect">
            <a:avLst/>
          </a:prstGeom>
          <a:ln w="6350">
            <a:solidFill>
              <a:schemeClr val="tx1"/>
            </a:solidFill>
          </a:ln>
        </p:spPr>
      </p:pic>
      <p:sp>
        <p:nvSpPr>
          <p:cNvPr id="10" name="Rectangle 9"/>
          <p:cNvSpPr/>
          <p:nvPr/>
        </p:nvSpPr>
        <p:spPr>
          <a:xfrm>
            <a:off x="1546277" y="279771"/>
            <a:ext cx="546352" cy="6098394"/>
          </a:xfrm>
          <a:prstGeom prst="rect">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2141666" y="279771"/>
            <a:ext cx="546352" cy="6098394"/>
          </a:xfrm>
          <a:prstGeom prst="rect">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p:nvSpPr>
        <p:spPr>
          <a:xfrm>
            <a:off x="3067200" y="282603"/>
            <a:ext cx="747774" cy="6098394"/>
          </a:xfrm>
          <a:prstGeom prst="rect">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3" name="Picture 12" descr="Screen Shot 2017-03-20 at 5.35.34 PM.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26288" y="473515"/>
            <a:ext cx="2905415" cy="1669068"/>
          </a:xfrm>
          <a:prstGeom prst="rect">
            <a:avLst/>
          </a:prstGeom>
          <a:ln w="6350">
            <a:solidFill>
              <a:schemeClr val="tx1"/>
            </a:solidFill>
          </a:ln>
        </p:spPr>
      </p:pic>
      <p:sp>
        <p:nvSpPr>
          <p:cNvPr id="14" name="TextBox 13"/>
          <p:cNvSpPr txBox="1"/>
          <p:nvPr/>
        </p:nvSpPr>
        <p:spPr>
          <a:xfrm>
            <a:off x="5326289" y="157253"/>
            <a:ext cx="992579" cy="338554"/>
          </a:xfrm>
          <a:prstGeom prst="rect">
            <a:avLst/>
          </a:prstGeom>
          <a:noFill/>
        </p:spPr>
        <p:txBody>
          <a:bodyPr wrap="none" rtlCol="0">
            <a:spAutoFit/>
          </a:bodyPr>
          <a:lstStyle/>
          <a:p>
            <a:r>
              <a:rPr lang="en-US" sz="1600" dirty="0" smtClean="0"/>
              <a:t>1942 UTC</a:t>
            </a:r>
            <a:endParaRPr lang="en-US" sz="1600" dirty="0"/>
          </a:p>
        </p:txBody>
      </p:sp>
      <p:pic>
        <p:nvPicPr>
          <p:cNvPr id="16" name="Picture 15" descr="Screen Shot 2017-03-20 at 5.38.29 PM.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26288" y="2626928"/>
            <a:ext cx="2905415" cy="1662588"/>
          </a:xfrm>
          <a:prstGeom prst="rect">
            <a:avLst/>
          </a:prstGeom>
          <a:ln w="6350">
            <a:solidFill>
              <a:schemeClr val="tx1"/>
            </a:solidFill>
          </a:ln>
        </p:spPr>
      </p:pic>
      <p:sp>
        <p:nvSpPr>
          <p:cNvPr id="17" name="TextBox 16"/>
          <p:cNvSpPr txBox="1"/>
          <p:nvPr/>
        </p:nvSpPr>
        <p:spPr>
          <a:xfrm>
            <a:off x="5326289" y="2282109"/>
            <a:ext cx="1090497" cy="338554"/>
          </a:xfrm>
          <a:prstGeom prst="rect">
            <a:avLst/>
          </a:prstGeom>
          <a:noFill/>
        </p:spPr>
        <p:txBody>
          <a:bodyPr wrap="square" rtlCol="0">
            <a:spAutoFit/>
          </a:bodyPr>
          <a:lstStyle/>
          <a:p>
            <a:r>
              <a:rPr lang="en-US" sz="1600" dirty="0" smtClean="0"/>
              <a:t>1944 UTC</a:t>
            </a:r>
            <a:endParaRPr lang="en-US" sz="1600" dirty="0"/>
          </a:p>
        </p:txBody>
      </p:sp>
      <p:pic>
        <p:nvPicPr>
          <p:cNvPr id="18" name="Picture 17" descr="Screen Shot 2017-03-20 at 5.41.20 PM.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326288" y="4699816"/>
            <a:ext cx="3029437" cy="1742141"/>
          </a:xfrm>
          <a:prstGeom prst="rect">
            <a:avLst/>
          </a:prstGeom>
          <a:ln w="6350">
            <a:solidFill>
              <a:schemeClr val="tx1"/>
            </a:solidFill>
          </a:ln>
        </p:spPr>
      </p:pic>
      <p:sp>
        <p:nvSpPr>
          <p:cNvPr id="19" name="TextBox 18"/>
          <p:cNvSpPr txBox="1"/>
          <p:nvPr/>
        </p:nvSpPr>
        <p:spPr>
          <a:xfrm>
            <a:off x="5341324" y="4365115"/>
            <a:ext cx="1090497" cy="338554"/>
          </a:xfrm>
          <a:prstGeom prst="rect">
            <a:avLst/>
          </a:prstGeom>
          <a:noFill/>
        </p:spPr>
        <p:txBody>
          <a:bodyPr wrap="square" rtlCol="0">
            <a:spAutoFit/>
          </a:bodyPr>
          <a:lstStyle/>
          <a:p>
            <a:r>
              <a:rPr lang="en-US" sz="1600" dirty="0" smtClean="0"/>
              <a:t>1948 UTC</a:t>
            </a:r>
            <a:endParaRPr lang="en-US" sz="1600" dirty="0"/>
          </a:p>
        </p:txBody>
      </p:sp>
    </p:spTree>
    <p:extLst>
      <p:ext uri="{BB962C8B-B14F-4D97-AF65-F5344CB8AC3E}">
        <p14:creationId xmlns:p14="http://schemas.microsoft.com/office/powerpoint/2010/main" val="2159949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dissolve">
                                      <p:cBhvr>
                                        <p:cTn id="15" dur="500"/>
                                        <p:tgtEl>
                                          <p:spTgt spid="14"/>
                                        </p:tgtEl>
                                      </p:cBhvr>
                                    </p:animEffect>
                                  </p:childTnLst>
                                </p:cTn>
                              </p:par>
                              <p:par>
                                <p:cTn id="16" presetID="9" presetClass="entr" presetSubtype="0" fill="hold"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dissolve">
                                      <p:cBhvr>
                                        <p:cTn id="18" dur="5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dissolve">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dissolve">
                                      <p:cBhvr>
                                        <p:cTn id="28" dur="500"/>
                                        <p:tgtEl>
                                          <p:spTgt spid="17"/>
                                        </p:tgtEl>
                                      </p:cBhvr>
                                    </p:animEffect>
                                  </p:childTnLst>
                                </p:cTn>
                              </p:par>
                              <p:par>
                                <p:cTn id="29" presetID="9" presetClass="entr" presetSubtype="0" fill="hold" nodeType="with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dissolve">
                                      <p:cBhvr>
                                        <p:cTn id="31" dur="500"/>
                                        <p:tgtEl>
                                          <p:spTgt spid="16"/>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xit" presetSubtype="0" fill="hold" grpId="1" nodeType="clickEffect">
                                  <p:stCondLst>
                                    <p:cond delay="0"/>
                                  </p:stCondLst>
                                  <p:childTnLst>
                                    <p:set>
                                      <p:cBhvr>
                                        <p:cTn id="35" dur="1" fill="hold">
                                          <p:stCondLst>
                                            <p:cond delay="0"/>
                                          </p:stCondLst>
                                        </p:cTn>
                                        <p:tgtEl>
                                          <p:spTgt spid="10"/>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11"/>
                                        </p:tgtEl>
                                        <p:attrNameLst>
                                          <p:attrName>style.visibility</p:attrName>
                                        </p:attrNameLst>
                                      </p:cBhvr>
                                      <p:to>
                                        <p:strVal val="visible"/>
                                      </p:to>
                                    </p:set>
                                    <p:animEffect transition="in" filter="dissolve">
                                      <p:cBhvr>
                                        <p:cTn id="40" dur="500"/>
                                        <p:tgtEl>
                                          <p:spTgt spid="11"/>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animEffect transition="in" filter="dissolve">
                                      <p:cBhvr>
                                        <p:cTn id="45" dur="500"/>
                                        <p:tgtEl>
                                          <p:spTgt spid="19"/>
                                        </p:tgtEl>
                                      </p:cBhvr>
                                    </p:animEffect>
                                  </p:childTnLst>
                                </p:cTn>
                              </p:par>
                              <p:par>
                                <p:cTn id="46" presetID="9" presetClass="entr" presetSubtype="0" fill="hold" nodeType="withEffect">
                                  <p:stCondLst>
                                    <p:cond delay="0"/>
                                  </p:stCondLst>
                                  <p:childTnLst>
                                    <p:set>
                                      <p:cBhvr>
                                        <p:cTn id="47" dur="1" fill="hold">
                                          <p:stCondLst>
                                            <p:cond delay="0"/>
                                          </p:stCondLst>
                                        </p:cTn>
                                        <p:tgtEl>
                                          <p:spTgt spid="18"/>
                                        </p:tgtEl>
                                        <p:attrNameLst>
                                          <p:attrName>style.visibility</p:attrName>
                                        </p:attrNameLst>
                                      </p:cBhvr>
                                      <p:to>
                                        <p:strVal val="visible"/>
                                      </p:to>
                                    </p:set>
                                    <p:animEffect transition="in" filter="dissolve">
                                      <p:cBhvr>
                                        <p:cTn id="48" dur="500"/>
                                        <p:tgtEl>
                                          <p:spTgt spid="18"/>
                                        </p:tgtEl>
                                      </p:cBhvr>
                                    </p:animEffect>
                                  </p:childTnLst>
                                </p:cTn>
                              </p:par>
                            </p:childTnLst>
                          </p:cTn>
                        </p:par>
                      </p:childTnLst>
                    </p:cTn>
                  </p:par>
                  <p:par>
                    <p:cTn id="49" fill="hold">
                      <p:stCondLst>
                        <p:cond delay="indefinite"/>
                      </p:stCondLst>
                      <p:childTnLst>
                        <p:par>
                          <p:cTn id="50" fill="hold">
                            <p:stCondLst>
                              <p:cond delay="0"/>
                            </p:stCondLst>
                            <p:childTnLst>
                              <p:par>
                                <p:cTn id="51" presetID="1" presetClass="exit" presetSubtype="0" fill="hold" grpId="1" nodeType="clickEffect">
                                  <p:stCondLst>
                                    <p:cond delay="0"/>
                                  </p:stCondLst>
                                  <p:childTnLst>
                                    <p:set>
                                      <p:cBhvr>
                                        <p:cTn id="52" dur="1" fill="hold">
                                          <p:stCondLst>
                                            <p:cond delay="0"/>
                                          </p:stCondLst>
                                        </p:cTn>
                                        <p:tgtEl>
                                          <p:spTgt spid="11"/>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dissolve">
                                      <p:cBhvr>
                                        <p:cTn id="5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11" grpId="0" animBg="1"/>
      <p:bldP spid="11" grpId="1" animBg="1"/>
      <p:bldP spid="12" grpId="0" animBg="1"/>
      <p:bldP spid="14" grpId="0"/>
      <p:bldP spid="17" grpId="0"/>
      <p:bldP spid="1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054100" y="774700"/>
            <a:ext cx="7035800" cy="5295900"/>
          </a:xfrm>
          <a:prstGeom prst="rect">
            <a:avLst/>
          </a:prstGeom>
          <a:ln w="6350">
            <a:solidFill>
              <a:schemeClr val="tx1"/>
            </a:solidFill>
          </a:ln>
        </p:spPr>
      </p:pic>
      <p:sp>
        <p:nvSpPr>
          <p:cNvPr id="3" name="TextBox 2"/>
          <p:cNvSpPr txBox="1"/>
          <p:nvPr/>
        </p:nvSpPr>
        <p:spPr>
          <a:xfrm>
            <a:off x="6045200" y="1330789"/>
            <a:ext cx="1289050" cy="492443"/>
          </a:xfrm>
          <a:prstGeom prst="rect">
            <a:avLst/>
          </a:prstGeom>
          <a:solidFill>
            <a:schemeClr val="bg1"/>
          </a:solidFill>
          <a:ln>
            <a:solidFill>
              <a:schemeClr val="tx1"/>
            </a:solidFill>
          </a:ln>
        </p:spPr>
        <p:txBody>
          <a:bodyPr wrap="square" rtlCol="0">
            <a:spAutoFit/>
          </a:bodyPr>
          <a:lstStyle/>
          <a:p>
            <a:r>
              <a:rPr lang="en-US" sz="1300" dirty="0" smtClean="0">
                <a:solidFill>
                  <a:srgbClr val="FF3399"/>
                </a:solidFill>
              </a:rPr>
              <a:t>---------</a:t>
            </a:r>
            <a:r>
              <a:rPr lang="en-US" sz="1300" dirty="0" smtClean="0"/>
              <a:t> NCAR</a:t>
            </a:r>
          </a:p>
          <a:p>
            <a:r>
              <a:rPr lang="en-US" sz="1300" b="1" dirty="0" smtClean="0">
                <a:solidFill>
                  <a:srgbClr val="0000FF"/>
                </a:solidFill>
              </a:rPr>
              <a:t>---------</a:t>
            </a:r>
            <a:r>
              <a:rPr lang="en-US" sz="1300" dirty="0" smtClean="0"/>
              <a:t> ILLINOIS</a:t>
            </a:r>
            <a:endParaRPr lang="en-US" sz="1300" dirty="0"/>
          </a:p>
        </p:txBody>
      </p:sp>
    </p:spTree>
    <p:extLst>
      <p:ext uri="{BB962C8B-B14F-4D97-AF65-F5344CB8AC3E}">
        <p14:creationId xmlns:p14="http://schemas.microsoft.com/office/powerpoint/2010/main" val="17795337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Megan\Downloads\20151113IWCCompAscen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9640" y="667385"/>
            <a:ext cx="7330440" cy="5497830"/>
          </a:xfrm>
          <a:prstGeom prst="rect">
            <a:avLst/>
          </a:prstGeom>
          <a:noFill/>
          <a:ln w="63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05213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Megan\Downloads\20151113NtCompAscen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758110"/>
            <a:ext cx="7025640" cy="5269231"/>
          </a:xfrm>
          <a:prstGeom prst="rect">
            <a:avLst/>
          </a:prstGeom>
          <a:noFill/>
          <a:ln w="63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17722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Points</a:t>
            </a:r>
            <a:endParaRPr lang="en-US" dirty="0"/>
          </a:p>
        </p:txBody>
      </p:sp>
      <p:sp>
        <p:nvSpPr>
          <p:cNvPr id="3" name="Content Placeholder 2"/>
          <p:cNvSpPr>
            <a:spLocks noGrp="1"/>
          </p:cNvSpPr>
          <p:nvPr>
            <p:ph idx="1"/>
          </p:nvPr>
        </p:nvSpPr>
        <p:spPr>
          <a:xfrm>
            <a:off x="457199" y="1600200"/>
            <a:ext cx="8358251" cy="4525963"/>
          </a:xfrm>
        </p:spPr>
        <p:txBody>
          <a:bodyPr>
            <a:normAutofit fontScale="92500"/>
          </a:bodyPr>
          <a:lstStyle/>
          <a:p>
            <a:r>
              <a:rPr lang="en-US" dirty="0" smtClean="0"/>
              <a:t>Discrepancies between NCAR and UIOPS (IWC, </a:t>
            </a:r>
            <a:r>
              <a:rPr lang="en-US" dirty="0" err="1" smtClean="0"/>
              <a:t>Nt</a:t>
            </a:r>
            <a:r>
              <a:rPr lang="en-US" dirty="0" smtClean="0"/>
              <a:t>)</a:t>
            </a:r>
          </a:p>
          <a:p>
            <a:pPr lvl="1"/>
            <a:r>
              <a:rPr lang="en-US" dirty="0" smtClean="0"/>
              <a:t>Saw increase in IWC difference with fewer aggregates</a:t>
            </a:r>
          </a:p>
          <a:p>
            <a:pPr lvl="1"/>
            <a:r>
              <a:rPr lang="en-US" dirty="0" smtClean="0"/>
              <a:t>Not the case for high altitudes (lower aggregate concentration)</a:t>
            </a:r>
          </a:p>
          <a:p>
            <a:pPr lvl="1"/>
            <a:r>
              <a:rPr lang="en-US" dirty="0" smtClean="0"/>
              <a:t>What additional factors lead to the discrepancies?</a:t>
            </a:r>
          </a:p>
          <a:p>
            <a:r>
              <a:rPr lang="en-US" dirty="0" smtClean="0"/>
              <a:t>How do we move forward?</a:t>
            </a:r>
          </a:p>
          <a:p>
            <a:pPr lvl="1"/>
            <a:r>
              <a:rPr lang="en-US" dirty="0" smtClean="0"/>
              <a:t>Which one to use? Provide a range of uncertainty? Case dependent?</a:t>
            </a:r>
          </a:p>
          <a:p>
            <a:pPr lvl="1"/>
            <a:r>
              <a:rPr lang="en-US" dirty="0" smtClean="0"/>
              <a:t>Evaluation of objective habit identification?</a:t>
            </a:r>
          </a:p>
          <a:p>
            <a:pPr lvl="1"/>
            <a:endParaRPr lang="en-US" dirty="0"/>
          </a:p>
        </p:txBody>
      </p:sp>
    </p:spTree>
    <p:extLst>
      <p:ext uri="{BB962C8B-B14F-4D97-AF65-F5344CB8AC3E}">
        <p14:creationId xmlns:p14="http://schemas.microsoft.com/office/powerpoint/2010/main" val="9760735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TotalTime>
  <Words>1098</Words>
  <Application>Microsoft Office PowerPoint</Application>
  <PresentationFormat>On-screen Show (4:3)</PresentationFormat>
  <Paragraphs>75</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Citation Data Comparison</vt:lpstr>
      <vt:lpstr>Ice Water Content </vt:lpstr>
      <vt:lpstr>PowerPoint Presentation</vt:lpstr>
      <vt:lpstr>PowerPoint Presentation</vt:lpstr>
      <vt:lpstr>PowerPoint Presentation</vt:lpstr>
      <vt:lpstr>PowerPoint Presentation</vt:lpstr>
      <vt:lpstr>Discussion Points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Citation Data Comparison</dc:title>
  <dc:creator>Angela Rowe</dc:creator>
  <cp:lastModifiedBy>Megan Chaplin</cp:lastModifiedBy>
  <cp:revision>9</cp:revision>
  <dcterms:created xsi:type="dcterms:W3CDTF">2017-03-21T01:03:12Z</dcterms:created>
  <dcterms:modified xsi:type="dcterms:W3CDTF">2017-03-21T03:56:21Z</dcterms:modified>
</cp:coreProperties>
</file>