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3" r:id="rId4"/>
    <p:sldId id="280" r:id="rId5"/>
    <p:sldId id="281" r:id="rId6"/>
    <p:sldId id="282" r:id="rId7"/>
    <p:sldId id="258" r:id="rId8"/>
    <p:sldId id="272" r:id="rId9"/>
    <p:sldId id="261" r:id="rId10"/>
    <p:sldId id="259" r:id="rId11"/>
    <p:sldId id="262" r:id="rId12"/>
    <p:sldId id="263" r:id="rId13"/>
    <p:sldId id="264" r:id="rId14"/>
    <p:sldId id="265" r:id="rId15"/>
    <p:sldId id="277" r:id="rId16"/>
    <p:sldId id="266" r:id="rId17"/>
    <p:sldId id="270" r:id="rId18"/>
    <p:sldId id="267" r:id="rId19"/>
    <p:sldId id="268" r:id="rId20"/>
    <p:sldId id="269" r:id="rId21"/>
    <p:sldId id="271" r:id="rId22"/>
    <p:sldId id="274" r:id="rId23"/>
    <p:sldId id="275" r:id="rId24"/>
    <p:sldId id="278" r:id="rId25"/>
    <p:sldId id="279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9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3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5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1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1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0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5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553F-F827-324C-9A9A-DD477D4AD5E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30604-C868-0D49-972C-5EC5EE92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1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zagrod@uw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32"/>
            <a:ext cx="7772400" cy="11690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 Network Status</a:t>
            </a:r>
            <a:br>
              <a:rPr lang="en-US" dirty="0" smtClean="0"/>
            </a:br>
            <a:r>
              <a:rPr lang="en-US" dirty="0" smtClean="0"/>
              <a:t>Gauge &amp; Disdrometer Performance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4902339"/>
            <a:ext cx="9144000" cy="14729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Joe Zagrodnik</a:t>
            </a:r>
          </a:p>
          <a:p>
            <a:r>
              <a:rPr lang="en-US" sz="2400" dirty="0" smtClean="0"/>
              <a:t>Lynn </a:t>
            </a:r>
            <a:r>
              <a:rPr lang="en-US" sz="2400" dirty="0" err="1" smtClean="0"/>
              <a:t>McMurdie</a:t>
            </a:r>
            <a:r>
              <a:rPr lang="en-US" sz="2400" dirty="0" smtClean="0"/>
              <a:t>, Robert A. </a:t>
            </a:r>
            <a:r>
              <a:rPr lang="en-US" sz="2400" dirty="0" err="1" smtClean="0"/>
              <a:t>Houze</a:t>
            </a:r>
            <a:endParaRPr lang="en-US" sz="2400" dirty="0" smtClean="0"/>
          </a:p>
          <a:p>
            <a:endParaRPr lang="en-US" sz="1000" dirty="0" smtClean="0"/>
          </a:p>
          <a:p>
            <a:r>
              <a:rPr lang="en-US" sz="2400" dirty="0" smtClean="0"/>
              <a:t>OLYMPEX Science Meeting</a:t>
            </a:r>
            <a:endParaRPr lang="en-US" sz="2400" dirty="0" smtClean="0"/>
          </a:p>
          <a:p>
            <a:r>
              <a:rPr lang="en-US" sz="2400" dirty="0" smtClean="0"/>
              <a:t>21</a:t>
            </a:r>
            <a:r>
              <a:rPr lang="en-US" sz="2400" dirty="0" smtClean="0"/>
              <a:t> </a:t>
            </a:r>
            <a:r>
              <a:rPr lang="en-US" sz="2400" dirty="0" smtClean="0"/>
              <a:t>March 2017</a:t>
            </a:r>
            <a:endParaRPr lang="en-US" sz="2400" dirty="0"/>
          </a:p>
        </p:txBody>
      </p:sp>
      <p:pic>
        <p:nvPicPr>
          <p:cNvPr id="7" name="Picture 6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3843"/>
            <a:ext cx="1251468" cy="1060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61" y="5203843"/>
            <a:ext cx="1130639" cy="938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19" y="5246176"/>
            <a:ext cx="1300459" cy="896098"/>
          </a:xfrm>
          <a:prstGeom prst="rect">
            <a:avLst/>
          </a:prstGeom>
        </p:spPr>
      </p:pic>
      <p:pic>
        <p:nvPicPr>
          <p:cNvPr id="3" name="Picture 2" descr="IMG_03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1639" y="1909569"/>
            <a:ext cx="3212387" cy="2409290"/>
          </a:xfrm>
          <a:prstGeom prst="rect">
            <a:avLst/>
          </a:prstGeom>
        </p:spPr>
      </p:pic>
      <p:pic>
        <p:nvPicPr>
          <p:cNvPr id="10" name="Picture 9" descr="IMG_041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7" y="1508016"/>
            <a:ext cx="3071176" cy="3212391"/>
          </a:xfrm>
          <a:prstGeom prst="rect">
            <a:avLst/>
          </a:prstGeom>
        </p:spPr>
      </p:pic>
      <p:pic>
        <p:nvPicPr>
          <p:cNvPr id="11" name="Picture 10" descr="IMG_04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727" y="1909565"/>
            <a:ext cx="3212391" cy="2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461" y="147337"/>
            <a:ext cx="7487638" cy="3457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08" y="3427293"/>
            <a:ext cx="7429691" cy="3430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9414" y="1540876"/>
            <a:ext cx="185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 precipitation incorrectly starts </a:t>
            </a:r>
            <a:r>
              <a:rPr lang="en-US" dirty="0" smtClean="0"/>
              <a:t>4 </a:t>
            </a:r>
            <a:r>
              <a:rPr lang="en-US" dirty="0" smtClean="0"/>
              <a:t>hours early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96642"/>
            <a:ext cx="15674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Google Doc for specific corrections</a:t>
            </a:r>
          </a:p>
          <a:p>
            <a:endParaRPr lang="en-US" dirty="0"/>
          </a:p>
          <a:p>
            <a:r>
              <a:rPr lang="en-US" dirty="0" smtClean="0"/>
              <a:t>Only applies to 3 standalone </a:t>
            </a:r>
            <a:r>
              <a:rPr lang="en-US" dirty="0" smtClean="0"/>
              <a:t>sites</a:t>
            </a:r>
          </a:p>
          <a:p>
            <a:endParaRPr lang="en-US" dirty="0"/>
          </a:p>
          <a:p>
            <a:r>
              <a:rPr lang="en-US" dirty="0" smtClean="0"/>
              <a:t>Appears to be exactly 4 or 5 hour offset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4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5697"/>
            <a:ext cx="3225799" cy="1143000"/>
          </a:xfrm>
        </p:spPr>
        <p:txBody>
          <a:bodyPr/>
          <a:lstStyle/>
          <a:p>
            <a:r>
              <a:rPr lang="en-US" dirty="0" err="1" smtClean="0"/>
              <a:t>Pluvios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97175" y="1001060"/>
            <a:ext cx="3212353" cy="5647764"/>
          </a:xfrm>
        </p:spPr>
        <p:txBody>
          <a:bodyPr>
            <a:noAutofit/>
          </a:bodyPr>
          <a:lstStyle/>
          <a:p>
            <a:r>
              <a:rPr lang="en-US" sz="2400" dirty="0" smtClean="0"/>
              <a:t>Three </a:t>
            </a:r>
            <a:r>
              <a:rPr lang="en-US" sz="2400" dirty="0" err="1" smtClean="0"/>
              <a:t>Pluvio</a:t>
            </a:r>
            <a:r>
              <a:rPr lang="en-US" sz="2400" dirty="0" smtClean="0"/>
              <a:t> sites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Mostly bad data at </a:t>
            </a:r>
            <a:r>
              <a:rPr lang="en-US" sz="2400" dirty="0" err="1" smtClean="0"/>
              <a:t>Neilton</a:t>
            </a:r>
            <a:r>
              <a:rPr lang="en-US" sz="2400" dirty="0" smtClean="0"/>
              <a:t> </a:t>
            </a:r>
            <a:r>
              <a:rPr lang="en-US" sz="2400" dirty="0" err="1" smtClean="0"/>
              <a:t>Pt</a:t>
            </a:r>
            <a:r>
              <a:rPr lang="en-US" sz="2400" dirty="0"/>
              <a:t> </a:t>
            </a:r>
            <a:r>
              <a:rPr lang="en-US" sz="2400" dirty="0" smtClean="0"/>
              <a:t>(wind, power outages)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Some data missing at Wynoochee and Upper Quinault due to issues with electronics/power supply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684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Bucket Not Secured Properly </a:t>
            </a:r>
            <a:br>
              <a:rPr lang="en-US" sz="3600" dirty="0" smtClean="0"/>
            </a:br>
            <a:r>
              <a:rPr lang="en-US" sz="3600" dirty="0" smtClean="0"/>
              <a:t>(Wynoochee 05-27 Jan 2016)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338729"/>
            <a:ext cx="8928100" cy="492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707" y="2097137"/>
            <a:ext cx="372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 detects 140 mm of </a:t>
            </a:r>
            <a:r>
              <a:rPr lang="en-US" dirty="0" err="1" smtClean="0"/>
              <a:t>precip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3694" y="4156636"/>
            <a:ext cx="446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Bucket weight remains steady at 400 mm</a:t>
            </a:r>
            <a:endParaRPr lang="en-US" dirty="0"/>
          </a:p>
        </p:txBody>
      </p:sp>
      <p:pic>
        <p:nvPicPr>
          <p:cNvPr id="3" name="Picture 2" descr="Screen Shot 2017-03-20 at 3.51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393328"/>
            <a:ext cx="8775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Bucket Overflowing</a:t>
            </a:r>
            <a:endParaRPr lang="en-US" dirty="0"/>
          </a:p>
        </p:txBody>
      </p:sp>
      <p:pic>
        <p:nvPicPr>
          <p:cNvPr id="4" name="Picture 3" descr="Screen Shot 2017-03-01 at 1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8" y="855789"/>
            <a:ext cx="7730565" cy="588321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83883" y="1225175"/>
            <a:ext cx="1822823" cy="1524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65480"/>
          </a:xfrm>
        </p:spPr>
        <p:txBody>
          <a:bodyPr/>
          <a:lstStyle/>
          <a:p>
            <a:r>
              <a:rPr lang="en-US" dirty="0" smtClean="0"/>
              <a:t>Bucket Overflowing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34141"/>
            <a:ext cx="89281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656"/>
            <a:ext cx="8229600" cy="868362"/>
          </a:xfrm>
        </p:spPr>
        <p:txBody>
          <a:bodyPr/>
          <a:lstStyle/>
          <a:p>
            <a:r>
              <a:rPr lang="en-US" dirty="0" smtClean="0"/>
              <a:t>Snow dropping into bucket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44494"/>
            <a:ext cx="8915400" cy="4927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993529" y="522939"/>
            <a:ext cx="373530" cy="1524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MG_28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112" y="1669262"/>
            <a:ext cx="5744050" cy="430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1293" y="602588"/>
            <a:ext cx="2501153" cy="457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Parsivel (APU)</a:t>
            </a:r>
            <a:endParaRPr lang="en-US" dirty="0"/>
          </a:p>
        </p:txBody>
      </p:sp>
      <p:pic>
        <p:nvPicPr>
          <p:cNvPr id="4" name="Picture 3" descr="parsiv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"/>
            <a:ext cx="5677647" cy="6813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7647" y="1714538"/>
            <a:ext cx="3316941" cy="4739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15 Total Sites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8 sites remained for full 2015-16 winter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Co-located 2DVDs at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Fishery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Neilton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en-US" dirty="0" smtClean="0"/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Amanda Park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Bishop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Raw (10 s) data available on TRMM-FC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Processed (1 min) data </a:t>
            </a:r>
            <a:r>
              <a:rPr lang="mr-IN" dirty="0" smtClean="0"/>
              <a:t>–</a:t>
            </a:r>
            <a:r>
              <a:rPr lang="en-US" dirty="0" smtClean="0"/>
              <a:t> more details in next talk (Ali Tokay)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379071" y="3896709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APU13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1090706" y="5729657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APU01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379071" y="4837152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APU04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396999" y="5144929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APU03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1229660" y="4197868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APU06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229660" y="4529375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APU05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396999" y="2356336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APU11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1507573" y="2048559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APU10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-1147484" y="5439531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APU02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1379071" y="3210017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APU07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-1379071" y="3491203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APU08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-1528489" y="2950030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APU09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-1396999" y="2642253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APU30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1507573" y="1746491"/>
            <a:ext cx="1090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HRIDGE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1648" y="369074"/>
            <a:ext cx="1628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Albert Head, BC</a:t>
            </a:r>
            <a:endParaRPr lang="en-US" sz="16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376706" y="373848"/>
            <a:ext cx="0" cy="3337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18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Issues with Parsivel dataset</a:t>
            </a:r>
            <a:endParaRPr lang="en-US" dirty="0"/>
          </a:p>
        </p:txBody>
      </p:sp>
      <p:pic>
        <p:nvPicPr>
          <p:cNvPr id="4" name="Picture 3" descr="IMG_04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" y="957343"/>
            <a:ext cx="3731559" cy="4975412"/>
          </a:xfrm>
          <a:prstGeom prst="rect">
            <a:avLst/>
          </a:prstGeom>
        </p:spPr>
      </p:pic>
      <p:pic>
        <p:nvPicPr>
          <p:cNvPr id="5" name="Picture 4" descr="IMG_02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06" y="1166520"/>
            <a:ext cx="3731559" cy="4975412"/>
          </a:xfrm>
          <a:prstGeom prst="rect">
            <a:avLst/>
          </a:prstGeom>
        </p:spPr>
      </p:pic>
      <p:pic>
        <p:nvPicPr>
          <p:cNvPr id="6" name="Picture 5" descr="Screen Shot 2017-03-15 at 5.05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49" y="2417843"/>
            <a:ext cx="4494951" cy="4276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65" y="957343"/>
            <a:ext cx="30380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Condensation on Optics (#1 problem)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2706" y="1136234"/>
            <a:ext cx="38784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Electronics or Dead Batteries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9965" y="2833064"/>
            <a:ext cx="9589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Snow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65" y="6216637"/>
            <a:ext cx="4564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Wind is also an issue at exposed sites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437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27"/>
            <a:ext cx="8229600" cy="4724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UW </a:t>
            </a:r>
            <a:r>
              <a:rPr lang="en-US" dirty="0" smtClean="0"/>
              <a:t>“Parsivel </a:t>
            </a:r>
            <a:r>
              <a:rPr lang="en-US" dirty="0" err="1" smtClean="0"/>
              <a:t>Refl</a:t>
            </a:r>
            <a:r>
              <a:rPr lang="en-US" dirty="0" smtClean="0"/>
              <a:t>” Plots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56" y="959176"/>
            <a:ext cx="7316611" cy="5898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7300" y="2216276"/>
            <a:ext cx="2892778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Issue</a:t>
            </a:r>
            <a:r>
              <a:rPr lang="en-US" dirty="0" smtClean="0"/>
              <a:t>: </a:t>
            </a:r>
            <a:r>
              <a:rPr lang="en-US" dirty="0" err="1" smtClean="0"/>
              <a:t>Precip</a:t>
            </a:r>
            <a:r>
              <a:rPr lang="en-US" dirty="0" smtClean="0"/>
              <a:t> type recorded as “ice”  (weather code = 88)</a:t>
            </a:r>
          </a:p>
          <a:p>
            <a:r>
              <a:rPr lang="en-US" u="sng" dirty="0" smtClean="0"/>
              <a:t>Cause</a:t>
            </a:r>
            <a:r>
              <a:rPr lang="en-US" dirty="0" smtClean="0"/>
              <a:t>: strong winds </a:t>
            </a:r>
            <a:endParaRPr lang="en-US" dirty="0"/>
          </a:p>
        </p:txBody>
      </p:sp>
      <p:pic>
        <p:nvPicPr>
          <p:cNvPr id="4" name="Picture 3" descr="Screen Shot 2017-03-20 at 3.3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0848"/>
            <a:ext cx="8039100" cy="330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205111" y="1876778"/>
            <a:ext cx="451556" cy="3394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505222" y="1622778"/>
            <a:ext cx="1991078" cy="6225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51033" y="2216276"/>
            <a:ext cx="2892778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Issue</a:t>
            </a:r>
            <a:r>
              <a:rPr lang="en-US" dirty="0" smtClean="0"/>
              <a:t>: Error Code “3”</a:t>
            </a:r>
          </a:p>
          <a:p>
            <a:r>
              <a:rPr lang="en-US" u="sng" dirty="0" smtClean="0"/>
              <a:t>Cause</a:t>
            </a:r>
            <a:r>
              <a:rPr lang="en-US" dirty="0" smtClean="0"/>
              <a:t>: water blocking Parsivel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632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4091" y="1162091"/>
            <a:ext cx="33020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Also useful for seeing when snow occurred at higher elevations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94091" y="4898713"/>
            <a:ext cx="2887798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Raw: includes snow</a:t>
            </a:r>
          </a:p>
          <a:p>
            <a:r>
              <a:rPr lang="en-US" dirty="0" smtClean="0"/>
              <a:t>Processed: snow removed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</a:t>
            </a:r>
            <a:r>
              <a:rPr lang="en-US" dirty="0" smtClean="0"/>
              <a:t>Ground Data </a:t>
            </a:r>
            <a:r>
              <a:rPr lang="en-US" dirty="0" smtClean="0"/>
              <a:t>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648"/>
            <a:ext cx="8229600" cy="56925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Precipitation measurement:</a:t>
            </a:r>
          </a:p>
          <a:p>
            <a:pPr lvl="1"/>
            <a:r>
              <a:rPr lang="en-US" dirty="0" smtClean="0"/>
              <a:t>27 Tipping Bucket Rain Gauge Sites</a:t>
            </a:r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Pluvio</a:t>
            </a:r>
            <a:r>
              <a:rPr lang="en-US" dirty="0"/>
              <a:t> </a:t>
            </a:r>
            <a:r>
              <a:rPr lang="en-US" dirty="0" smtClean="0"/>
              <a:t>Weighing Precipitation Gauges</a:t>
            </a:r>
          </a:p>
          <a:p>
            <a:r>
              <a:rPr lang="en-US" dirty="0" smtClean="0"/>
              <a:t>Disdrometers:</a:t>
            </a:r>
          </a:p>
          <a:p>
            <a:pPr lvl="1"/>
            <a:r>
              <a:rPr lang="en-US" dirty="0" smtClean="0"/>
              <a:t>15 Parsivels (13 APUs) </a:t>
            </a:r>
          </a:p>
          <a:p>
            <a:pPr lvl="1"/>
            <a:r>
              <a:rPr lang="en-US" dirty="0" smtClean="0"/>
              <a:t>2 PIPs</a:t>
            </a:r>
          </a:p>
          <a:p>
            <a:pPr lvl="1"/>
            <a:r>
              <a:rPr lang="en-US" dirty="0" smtClean="0"/>
              <a:t>4 2DVDs</a:t>
            </a:r>
          </a:p>
          <a:p>
            <a:r>
              <a:rPr lang="en-US" dirty="0" smtClean="0"/>
              <a:t>4 Micro Rain Radars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Lots of possible choices, but some data are better than others! 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4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806"/>
            <a:ext cx="9144000" cy="4492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529" y="5539461"/>
            <a:ext cx="6783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Smallest drop bins stop recording drops</a:t>
            </a:r>
          </a:p>
          <a:p>
            <a:r>
              <a:rPr lang="en-US" sz="2400" dirty="0" smtClean="0"/>
              <a:t>If the issue is really bad, all data will be missing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40941" y="2750688"/>
            <a:ext cx="1658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raining here—no drops recorded!</a:t>
            </a:r>
            <a:endParaRPr lang="en-US" dirty="0"/>
          </a:p>
        </p:txBody>
      </p:sp>
      <p:pic>
        <p:nvPicPr>
          <p:cNvPr id="8" name="Picture 7" descr="Screen Shot 2017-03-20 at 3.4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80804"/>
            <a:ext cx="8788400" cy="36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9778" y="-12700"/>
            <a:ext cx="591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“Parsivel PSD” Plots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0111" y="1425222"/>
            <a:ext cx="44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Code 3 present for most of this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412" y="0"/>
            <a:ext cx="3660587" cy="6723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2DVD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5735" y="986118"/>
            <a:ext cx="3104029" cy="514004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Co-located with Parsivels (APUs)</a:t>
            </a:r>
          </a:p>
          <a:p>
            <a:endParaRPr lang="en-US" sz="2400" dirty="0"/>
          </a:p>
          <a:p>
            <a:r>
              <a:rPr lang="en-US" sz="2400" dirty="0" smtClean="0"/>
              <a:t>All 2DVDs removed in Jan 2016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SN37 (</a:t>
            </a:r>
            <a:r>
              <a:rPr lang="en-US" sz="2400" dirty="0" err="1" smtClean="0"/>
              <a:t>Neilton</a:t>
            </a:r>
            <a:r>
              <a:rPr lang="en-US" sz="2400" dirty="0" smtClean="0"/>
              <a:t> Point) had major issues with wind, snow, and power outages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See next talk (Ali Tokay) for details.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5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7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0234" y="170050"/>
            <a:ext cx="2396565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MRR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7175" y="812801"/>
            <a:ext cx="3212353" cy="5438587"/>
          </a:xfrm>
        </p:spPr>
        <p:txBody>
          <a:bodyPr>
            <a:noAutofit/>
          </a:bodyPr>
          <a:lstStyle/>
          <a:p>
            <a:r>
              <a:rPr lang="en-US" sz="2400" dirty="0" smtClean="0"/>
              <a:t>Co-located with Parsivels (all 4 sites), 2DVDs (3 sites), and PIP (2 sites)</a:t>
            </a:r>
          </a:p>
          <a:p>
            <a:endParaRPr lang="en-US" sz="2400" dirty="0"/>
          </a:p>
          <a:p>
            <a:r>
              <a:rPr lang="en-US" sz="2400" dirty="0" smtClean="0"/>
              <a:t>Two sites remained for full winter</a:t>
            </a:r>
          </a:p>
          <a:p>
            <a:endParaRPr lang="en-US" sz="2400" dirty="0"/>
          </a:p>
          <a:p>
            <a:r>
              <a:rPr lang="en-US" sz="2400" dirty="0" smtClean="0"/>
              <a:t>Hurricane Ridge also has data for most of 2014-15 (test winter)</a:t>
            </a:r>
          </a:p>
          <a:p>
            <a:endParaRPr lang="en-US" sz="2400" dirty="0"/>
          </a:p>
          <a:p>
            <a:r>
              <a:rPr lang="en-US" sz="2400" dirty="0" smtClean="0"/>
              <a:t>Raw Spectra is not available at Fishery in Nov-Dec 2015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9999" y="1001060"/>
            <a:ext cx="121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+PIP</a:t>
            </a:r>
          </a:p>
          <a:p>
            <a:r>
              <a:rPr lang="en-US" dirty="0" smtClean="0"/>
              <a:t>+Parsivel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2164" y="4619813"/>
            <a:ext cx="121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+PIP</a:t>
            </a:r>
          </a:p>
          <a:p>
            <a:r>
              <a:rPr lang="en-US" dirty="0" smtClean="0"/>
              <a:t>+Parsivel</a:t>
            </a:r>
          </a:p>
          <a:p>
            <a:r>
              <a:rPr lang="en-US" dirty="0" smtClean="0"/>
              <a:t>+2DVD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9764" y="3591859"/>
            <a:ext cx="121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+Parsivel</a:t>
            </a:r>
          </a:p>
          <a:p>
            <a:r>
              <a:rPr lang="en-US" dirty="0" smtClean="0"/>
              <a:t>+2DVD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1" y="4846918"/>
            <a:ext cx="121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+Parsivel</a:t>
            </a:r>
          </a:p>
          <a:p>
            <a:r>
              <a:rPr lang="en-US" dirty="0" smtClean="0"/>
              <a:t>+2DVD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5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43" y="404846"/>
            <a:ext cx="8101189" cy="6453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2941" y="6529295"/>
            <a:ext cx="364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Built-in </a:t>
            </a:r>
            <a:r>
              <a:rPr lang="en-US" dirty="0" err="1" smtClean="0"/>
              <a:t>Metek</a:t>
            </a:r>
            <a:r>
              <a:rPr lang="en-US" dirty="0" smtClean="0"/>
              <a:t> “Ave” Data</a:t>
            </a:r>
            <a:endParaRPr lang="en-US" dirty="0"/>
          </a:p>
        </p:txBody>
      </p:sp>
      <p:pic>
        <p:nvPicPr>
          <p:cNvPr id="2" name="Picture 1" descr="Screen Shot 2017-03-20 at 3.52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" y="49246"/>
            <a:ext cx="7797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5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6094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2941" y="6529295"/>
            <a:ext cx="364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Built-in </a:t>
            </a:r>
            <a:r>
              <a:rPr lang="en-US" dirty="0" err="1" smtClean="0"/>
              <a:t>Metek</a:t>
            </a:r>
            <a:r>
              <a:rPr lang="en-US" dirty="0" smtClean="0"/>
              <a:t> “Ave”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8235" y="3735294"/>
            <a:ext cx="2525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Lots of noise in velocity—likely caused by strong vertical motions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0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63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Impact on Processing Algorithms (</a:t>
            </a:r>
            <a:r>
              <a:rPr lang="en-US" sz="3600" dirty="0" err="1" smtClean="0"/>
              <a:t>ImProToo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5" name="Picture 4" descr="Screen Shot 2017-03-20 at 11.5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36" y="822353"/>
            <a:ext cx="5503108" cy="2763466"/>
          </a:xfrm>
          <a:prstGeom prst="rect">
            <a:avLst/>
          </a:prstGeom>
        </p:spPr>
      </p:pic>
      <p:pic>
        <p:nvPicPr>
          <p:cNvPr id="6" name="Picture 5" descr="Screen Shot 2017-03-20 at 11.51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36" y="3789882"/>
            <a:ext cx="5503108" cy="2775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0344" y="1556619"/>
            <a:ext cx="1073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Correctly </a:t>
            </a:r>
            <a:r>
              <a:rPr lang="en-US" sz="1600" dirty="0" err="1" smtClean="0"/>
              <a:t>dealiased</a:t>
            </a:r>
            <a:r>
              <a:rPr lang="en-US" sz="1600" dirty="0" smtClean="0"/>
              <a:t> spectra</a:t>
            </a:r>
          </a:p>
          <a:p>
            <a:r>
              <a:rPr lang="en-US" sz="1600" dirty="0" smtClean="0"/>
              <a:t>17-Nov 0147 UTC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4428" y="656803"/>
            <a:ext cx="208927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Dealiased</a:t>
            </a:r>
            <a:r>
              <a:rPr lang="en-US" sz="1200" dirty="0" smtClean="0"/>
              <a:t> Velocity Spectrum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30596" y="647329"/>
            <a:ext cx="208927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Mask (Blue = accepted data)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070344" y="4389856"/>
            <a:ext cx="1073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Incorrectly </a:t>
            </a:r>
            <a:r>
              <a:rPr lang="en-US" sz="1600" dirty="0" err="1" smtClean="0"/>
              <a:t>dealiased</a:t>
            </a:r>
            <a:r>
              <a:rPr lang="en-US" sz="1600" dirty="0" smtClean="0"/>
              <a:t> spectra</a:t>
            </a:r>
          </a:p>
          <a:p>
            <a:r>
              <a:rPr lang="en-US" sz="1600" dirty="0" smtClean="0"/>
              <a:t>17-Nov 1249 UTC</a:t>
            </a:r>
          </a:p>
        </p:txBody>
      </p:sp>
      <p:pic>
        <p:nvPicPr>
          <p:cNvPr id="11" name="Picture 10" descr="Screen Shot 2017-03-20 at 3.04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" y="851194"/>
            <a:ext cx="2672214" cy="26800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127" y="654821"/>
            <a:ext cx="208927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Raw Velocity Spectrum</a:t>
            </a:r>
            <a:endParaRPr lang="en-US" sz="1200" dirty="0"/>
          </a:p>
        </p:txBody>
      </p:sp>
      <p:pic>
        <p:nvPicPr>
          <p:cNvPr id="14" name="Picture 13" descr="Screen Shot 2017-03-20 at 3.04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" y="3789882"/>
            <a:ext cx="2815967" cy="27752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74428" y="3623515"/>
            <a:ext cx="208927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Dealiased</a:t>
            </a:r>
            <a:r>
              <a:rPr lang="en-US" sz="1200" dirty="0" smtClean="0"/>
              <a:t> Velocity Spectrum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730596" y="3585819"/>
            <a:ext cx="208927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Mask (Blue = accepted data)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41127" y="3593311"/>
            <a:ext cx="208927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Raw Velocity Spectrum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766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is excellent for case studies</a:t>
            </a:r>
          </a:p>
          <a:p>
            <a:r>
              <a:rPr lang="en-US" dirty="0" smtClean="0"/>
              <a:t>Be careful with longer-term statistics</a:t>
            </a:r>
          </a:p>
          <a:p>
            <a:r>
              <a:rPr lang="en-US" dirty="0" smtClean="0"/>
              <a:t>Use Google Doc</a:t>
            </a:r>
          </a:p>
          <a:p>
            <a:r>
              <a:rPr lang="en-US" dirty="0" smtClean="0"/>
              <a:t>Use plots on UW OLYMPEX site</a:t>
            </a:r>
          </a:p>
          <a:p>
            <a:r>
              <a:rPr lang="en-US" dirty="0" smtClean="0"/>
              <a:t>Email </a:t>
            </a:r>
            <a:r>
              <a:rPr lang="en-US" dirty="0" smtClean="0">
                <a:hlinkClick r:id="rId2"/>
              </a:rPr>
              <a:t>jzagrod@uw.edu</a:t>
            </a:r>
            <a:r>
              <a:rPr lang="en-US" dirty="0" smtClean="0"/>
              <a:t> with any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5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3953" y="179295"/>
            <a:ext cx="3275106" cy="56776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Rain Gauges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97175" y="1001060"/>
            <a:ext cx="3212353" cy="5647764"/>
          </a:xfrm>
        </p:spPr>
        <p:txBody>
          <a:bodyPr>
            <a:noAutofit/>
          </a:bodyPr>
          <a:lstStyle/>
          <a:p>
            <a:r>
              <a:rPr lang="en-US" sz="2400" dirty="0" smtClean="0"/>
              <a:t>19 “Iowa” Dual-Tipping bucket sites (NASA00xx)</a:t>
            </a:r>
            <a:endParaRPr lang="en-US" sz="2400" dirty="0"/>
          </a:p>
          <a:p>
            <a:r>
              <a:rPr lang="en-US" sz="2400" dirty="0" smtClean="0"/>
              <a:t>8 “Standalone” Dual-Tipping bucket sites (</a:t>
            </a:r>
            <a:r>
              <a:rPr lang="en-US" sz="2400" dirty="0" err="1" smtClean="0"/>
              <a:t>STDALNxx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Most sites remained for full 2015-16 winter</a:t>
            </a:r>
          </a:p>
          <a:p>
            <a:r>
              <a:rPr lang="en-US" sz="2400" dirty="0" smtClean="0"/>
              <a:t>Users need to be very careful with data—lots of minor issues. 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2" name="Picture 11" descr="gaugelo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2314" cy="66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20 at 3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86540" y="2806537"/>
            <a:ext cx="1016000" cy="37352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82968" y="1106019"/>
            <a:ext cx="319572" cy="17005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596257"/>
            <a:ext cx="903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View preliminary (non-processed) plots of all ground data online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122" y="75038"/>
            <a:ext cx="903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o</a:t>
            </a:r>
            <a:r>
              <a:rPr lang="en-US" sz="2400" dirty="0" err="1" smtClean="0"/>
              <a:t>lympex.atmos.washington.edu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76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20 at 3.22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036"/>
            <a:ext cx="9144000" cy="5381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24459"/>
            <a:ext cx="903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Choose plot type and time range from drop down menus: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17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20 at 3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122" y="75038"/>
            <a:ext cx="903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o</a:t>
            </a:r>
            <a:r>
              <a:rPr lang="en-US" sz="2400" dirty="0" err="1" smtClean="0"/>
              <a:t>lympex.atmos.washington.edu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384540" y="3891548"/>
            <a:ext cx="1486249" cy="27384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61547" y="1243673"/>
            <a:ext cx="2157554" cy="2647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49147" y="782008"/>
            <a:ext cx="3513667" cy="4616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Site status spreadsheet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45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53" y="0"/>
            <a:ext cx="9030447" cy="718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Gauge status reported in Google Doc</a:t>
            </a:r>
            <a:endParaRPr lang="en-US" dirty="0"/>
          </a:p>
        </p:txBody>
      </p:sp>
      <p:pic>
        <p:nvPicPr>
          <p:cNvPr id="6" name="Picture 5" descr="Screen Shot 2017-03-17 at 12.2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111"/>
            <a:ext cx="9144000" cy="36459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1" y="5132631"/>
            <a:ext cx="80234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F9A13"/>
                </a:solidFill>
              </a:rPr>
              <a:t>Yellow</a:t>
            </a:r>
            <a:r>
              <a:rPr lang="en-US" dirty="0"/>
              <a:t>:</a:t>
            </a:r>
            <a:r>
              <a:rPr lang="en-US" dirty="0" smtClean="0"/>
              <a:t> Gauge data is available but calibration appears to be off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: Gauge malfunctioning or not tipping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/>
              <a:t>: Gauge data is available and gauges "A" and "B" are within ~5% of each other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Gray</a:t>
            </a:r>
            <a:r>
              <a:rPr lang="en-US" dirty="0" smtClean="0"/>
              <a:t>: Not installed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: No data available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7688" y="4404370"/>
            <a:ext cx="85477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docs.google.com</a:t>
            </a:r>
            <a:r>
              <a:rPr lang="en-US" sz="1600" dirty="0"/>
              <a:t>/spreadsheets/d/104aJ5bKUXEM_KrD4fqeIE-L2ZR2xjjjH_auXuAZs6co</a:t>
            </a:r>
            <a:r>
              <a:rPr lang="en-US" sz="1600" dirty="0" smtClean="0"/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684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11" y="324553"/>
            <a:ext cx="6906480" cy="3189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11" y="3795885"/>
            <a:ext cx="6571545" cy="3034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778" y="1749775"/>
            <a:ext cx="191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Fairly good calibration</a:t>
            </a:r>
          </a:p>
          <a:p>
            <a:r>
              <a:rPr lang="en-US" dirty="0" smtClean="0"/>
              <a:t>(within 5%)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25066" y="5444064"/>
            <a:ext cx="191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Poorly calibrated </a:t>
            </a:r>
          </a:p>
          <a:p>
            <a:r>
              <a:rPr lang="en-US" dirty="0" smtClean="0"/>
              <a:t>(8% difference)</a:t>
            </a:r>
            <a:endParaRPr lang="en-US" dirty="0"/>
          </a:p>
        </p:txBody>
      </p:sp>
      <p:pic>
        <p:nvPicPr>
          <p:cNvPr id="3" name="Picture 2" descr="Screen Shot 2017-03-20 at 3.50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9506"/>
            <a:ext cx="797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021810"/>
            <a:ext cx="4291854" cy="5722471"/>
          </a:xfrm>
          <a:prstGeom prst="rect">
            <a:avLst/>
          </a:prstGeom>
        </p:spPr>
      </p:pic>
      <p:pic>
        <p:nvPicPr>
          <p:cNvPr id="5" name="Picture 4" descr="IMG_0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58" y="1021810"/>
            <a:ext cx="4206564" cy="5608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239059"/>
            <a:ext cx="4291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Snow in Gauges</a:t>
            </a:r>
          </a:p>
          <a:p>
            <a:pPr algn="ctr"/>
            <a:r>
              <a:rPr lang="en-US" sz="1600" dirty="0" smtClean="0"/>
              <a:t>Widespread from 20-Dec-2015 to 10-Jan-2016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766858" y="241009"/>
            <a:ext cx="429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Norwood Gauge Flood</a:t>
            </a:r>
          </a:p>
          <a:p>
            <a:pPr algn="ctr"/>
            <a:r>
              <a:rPr lang="en-US" dirty="0" smtClean="0"/>
              <a:t>17-November-2015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4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5896</TotalTime>
  <Words>755</Words>
  <Application>Microsoft Macintosh PowerPoint</Application>
  <PresentationFormat>On-screen Show (4:3)</PresentationFormat>
  <Paragraphs>153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Ground Network Status Gauge &amp; Disdrometer Performance</vt:lpstr>
      <vt:lpstr>Types of Ground Data Available</vt:lpstr>
      <vt:lpstr>Rain Gauges</vt:lpstr>
      <vt:lpstr>PowerPoint Presentation</vt:lpstr>
      <vt:lpstr>PowerPoint Presentation</vt:lpstr>
      <vt:lpstr>PowerPoint Presentation</vt:lpstr>
      <vt:lpstr>Gauge status reported in Google Doc</vt:lpstr>
      <vt:lpstr>PowerPoint Presentation</vt:lpstr>
      <vt:lpstr>PowerPoint Presentation</vt:lpstr>
      <vt:lpstr>PowerPoint Presentation</vt:lpstr>
      <vt:lpstr>Pluvios</vt:lpstr>
      <vt:lpstr>Bucket Not Secured Properly  (Wynoochee 05-27 Jan 2016)</vt:lpstr>
      <vt:lpstr>Bucket Overflowing</vt:lpstr>
      <vt:lpstr>Bucket Overflowing</vt:lpstr>
      <vt:lpstr>Snow dropping into bucket</vt:lpstr>
      <vt:lpstr>Parsivel (APU)</vt:lpstr>
      <vt:lpstr>Issues with Parsivel dataset</vt:lpstr>
      <vt:lpstr>UW “Parsivel Refl” Plots</vt:lpstr>
      <vt:lpstr>PowerPoint Presentation</vt:lpstr>
      <vt:lpstr>PowerPoint Presentation</vt:lpstr>
      <vt:lpstr>2DVD</vt:lpstr>
      <vt:lpstr>MRR</vt:lpstr>
      <vt:lpstr>PowerPoint Presentation</vt:lpstr>
      <vt:lpstr>PowerPoint Presentation</vt:lpstr>
      <vt:lpstr>Impact on Processing Algorithms (ImProToo)</vt:lpstr>
      <vt:lpstr>Summary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Network Status Gauge &amp; Disdrometer Performance</dc:title>
  <dc:creator>Joseph Zagrodnik</dc:creator>
  <cp:lastModifiedBy>Joseph Zagrodnik</cp:lastModifiedBy>
  <cp:revision>45</cp:revision>
  <dcterms:created xsi:type="dcterms:W3CDTF">2017-03-15T18:32:48Z</dcterms:created>
  <dcterms:modified xsi:type="dcterms:W3CDTF">2017-03-21T14:45:18Z</dcterms:modified>
</cp:coreProperties>
</file>