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512" r:id="rId3"/>
    <p:sldId id="507" r:id="rId4"/>
    <p:sldId id="508" r:id="rId5"/>
    <p:sldId id="513" r:id="rId6"/>
    <p:sldId id="510" r:id="rId7"/>
    <p:sldId id="514" r:id="rId8"/>
    <p:sldId id="51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EE5F1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8" autoAdjust="0"/>
    <p:restoredTop sz="98855" autoAdjust="0"/>
  </p:normalViewPr>
  <p:slideViewPr>
    <p:cSldViewPr snapToGrid="0" snapToObjects="1">
      <p:cViewPr>
        <p:scale>
          <a:sx n="94" d="100"/>
          <a:sy n="94" d="100"/>
        </p:scale>
        <p:origin x="-8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76F08-4A0D-244B-9340-FD8B57D09382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2E979-CAF2-B143-A6B9-C7472520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7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2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5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0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3/20/17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3/20/17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6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3/20/17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2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/>
              <a:t>3/20/17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9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7437-9E52-AD41-8F5F-E0D56B4C4FE6}" type="datetimeFigureOut">
              <a:rPr lang="en-US" smtClean="0"/>
              <a:t>3/20/17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86123-7E2B-8F4E-BEF3-4DB488BC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1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krowe@atmos.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51705" y="3609138"/>
            <a:ext cx="7742427" cy="2297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Angela </a:t>
            </a:r>
            <a:r>
              <a:rPr lang="en-US" sz="2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</a:rPr>
              <a:t>Rowe</a:t>
            </a:r>
            <a:endParaRPr lang="en-US" sz="2400" b="1" dirty="0" smtClean="0">
              <a:ln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Karen </a:t>
            </a:r>
            <a:r>
              <a:rPr lang="en-US" sz="2000" b="1" dirty="0" err="1" smtClean="0">
                <a:solidFill>
                  <a:srgbClr val="FFFFFF"/>
                </a:solidFill>
              </a:rPr>
              <a:t>Kosiba</a:t>
            </a:r>
            <a:r>
              <a:rPr lang="en-US" sz="2000" b="1" dirty="0" smtClean="0">
                <a:solidFill>
                  <a:srgbClr val="FFFFFF"/>
                </a:solidFill>
              </a:rPr>
              <a:t>, Josh </a:t>
            </a:r>
            <a:r>
              <a:rPr lang="en-US" sz="2000" b="1" dirty="0" err="1" smtClean="0">
                <a:solidFill>
                  <a:srgbClr val="FFFFFF"/>
                </a:solidFill>
              </a:rPr>
              <a:t>Wurman</a:t>
            </a:r>
            <a:r>
              <a:rPr lang="en-US" sz="2000" b="1" dirty="0" smtClean="0">
                <a:solidFill>
                  <a:srgbClr val="FFFFFF"/>
                </a:solidFill>
              </a:rPr>
              <a:t>, Stacy </a:t>
            </a:r>
            <a:r>
              <a:rPr lang="en-US" sz="2000" b="1" dirty="0" err="1" smtClean="0">
                <a:solidFill>
                  <a:srgbClr val="FFFFFF"/>
                </a:solidFill>
              </a:rPr>
              <a:t>Brodzik</a:t>
            </a:r>
            <a:r>
              <a:rPr lang="en-US" sz="2000" b="1" dirty="0" smtClean="0">
                <a:solidFill>
                  <a:srgbClr val="FFFFFF"/>
                </a:solidFill>
              </a:rPr>
              <a:t>, </a:t>
            </a:r>
            <a:r>
              <a:rPr lang="en-US" sz="2000" b="1" dirty="0" smtClean="0">
                <a:solidFill>
                  <a:srgbClr val="FFFFFF"/>
                </a:solidFill>
              </a:rPr>
              <a:t>Andrew </a:t>
            </a:r>
            <a:r>
              <a:rPr lang="en-US" sz="2000" b="1" dirty="0" err="1" smtClean="0">
                <a:solidFill>
                  <a:srgbClr val="FFFFFF"/>
                </a:solidFill>
              </a:rPr>
              <a:t>Frambach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OLYMPEX Workshop</a:t>
            </a:r>
            <a:endParaRPr lang="en-US" sz="1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Seattle, WA</a:t>
            </a:r>
            <a:endParaRPr lang="en-US" sz="1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21 March 2017</a:t>
            </a:r>
            <a:endParaRPr lang="en-US" sz="1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4443" y="1186189"/>
            <a:ext cx="7228725" cy="1934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6000" b="1" dirty="0" smtClean="0"/>
              <a:t>OLYMPEX</a:t>
            </a:r>
            <a:r>
              <a:rPr lang="en-US" sz="4800" b="1" dirty="0" smtClean="0"/>
              <a:t> 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en-US" sz="4800" b="1" dirty="0" smtClean="0"/>
              <a:t>DOW Status Update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371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521622"/>
              </p:ext>
            </p:extLst>
          </p:nvPr>
        </p:nvGraphicFramePr>
        <p:xfrm>
          <a:off x="153695" y="1342961"/>
          <a:ext cx="438621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072"/>
                <a:gridCol w="1462072"/>
                <a:gridCol w="1462072"/>
              </a:tblGrid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IOP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Begin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20151106-14Z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20151106-19Z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20151107-04Z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20151108-04Z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20151108-04Z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20151109-12Z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20151111-00Z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20151111-15Z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20151112-15Z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20151113-22Z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20151114-15Z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20151115-12Z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20151116-15Z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20151118-04Z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20151118-21Z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20151119-12Z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20151123-12Z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20151124-20Z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20151130-18Z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20151201-09Z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20151201-15Z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20151202-09Z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20151202-21Z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20151205-02Z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573066"/>
              </p:ext>
            </p:extLst>
          </p:nvPr>
        </p:nvGraphicFramePr>
        <p:xfrm>
          <a:off x="4648004" y="1352225"/>
          <a:ext cx="438621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072"/>
                <a:gridCol w="1462072"/>
                <a:gridCol w="1462072"/>
              </a:tblGrid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IOP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Begin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20151205-11Z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20151206-15Z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20151208-06Z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20151209-21Z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20151210-10Z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20151211-12Z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20151212-12Z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20151214-02Z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20151217-03Z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20151219-06Z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20160104-14Z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20160105-06Z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20160105-14Z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20160105-23Z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20160106-08Z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20160106-15Z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20160111-14Z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20160112-06Z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20160112-14Z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20160113-20Z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20160115-12Z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20160115-22Z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2857712" y="366253"/>
            <a:ext cx="3580584" cy="71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/>
              <a:t>DOW </a:t>
            </a:r>
            <a:r>
              <a:rPr lang="en-US" sz="3200" b="1" dirty="0" smtClean="0"/>
              <a:t>IOPs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581" y="6006005"/>
            <a:ext cx="8017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Scans every </a:t>
            </a:r>
            <a:r>
              <a:rPr lang="en-US" dirty="0">
                <a:solidFill>
                  <a:schemeClr val="bg1"/>
                </a:solidFill>
              </a:rPr>
              <a:t>10 </a:t>
            </a:r>
            <a:r>
              <a:rPr lang="en-US" dirty="0" smtClean="0">
                <a:solidFill>
                  <a:schemeClr val="bg1"/>
                </a:solidFill>
              </a:rPr>
              <a:t>minutes: two </a:t>
            </a:r>
            <a:r>
              <a:rPr lang="en-US" dirty="0">
                <a:solidFill>
                  <a:schemeClr val="bg1"/>
                </a:solidFill>
              </a:rPr>
              <a:t>RHI </a:t>
            </a:r>
            <a:r>
              <a:rPr lang="en-US" dirty="0" smtClean="0">
                <a:solidFill>
                  <a:schemeClr val="bg1"/>
                </a:solidFill>
              </a:rPr>
              <a:t>volumes (50-74° azimuth), one </a:t>
            </a:r>
            <a:r>
              <a:rPr lang="en-US" dirty="0">
                <a:solidFill>
                  <a:schemeClr val="bg1"/>
                </a:solidFill>
              </a:rPr>
              <a:t>PPI sector </a:t>
            </a:r>
            <a:r>
              <a:rPr lang="en-US" dirty="0" smtClean="0">
                <a:solidFill>
                  <a:schemeClr val="bg1"/>
                </a:solidFill>
              </a:rPr>
              <a:t>volume (39-83° azimuth, 6 elevations: 2.8, 3.0, 5.0, 7.0, 9.0, and 11.0°), and a birdbath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60475" y="352001"/>
            <a:ext cx="3580584" cy="71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/>
              <a:t>DOW </a:t>
            </a:r>
            <a:r>
              <a:rPr lang="en-US" sz="3200" b="1" dirty="0" smtClean="0"/>
              <a:t>- QC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60475" y="1259856"/>
            <a:ext cx="3395760" cy="5476553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V1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Sweep/</a:t>
            </a:r>
            <a:r>
              <a:rPr lang="en-US" sz="1800" dirty="0" err="1" smtClean="0"/>
              <a:t>dorade</a:t>
            </a:r>
            <a:r>
              <a:rPr lang="en-US" sz="1800" dirty="0" smtClean="0"/>
              <a:t> files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Retranslate data with oversampled 0.25° beam indexing</a:t>
            </a:r>
            <a:endParaRPr lang="en-US" sz="1800" dirty="0"/>
          </a:p>
          <a:p>
            <a:pPr lvl="1">
              <a:buFont typeface="Wingdings" charset="2"/>
              <a:buChar char="§"/>
            </a:pPr>
            <a:r>
              <a:rPr lang="en-US" sz="1800" dirty="0"/>
              <a:t>Mitigate ground clutter (_F =</a:t>
            </a:r>
            <a:r>
              <a:rPr lang="en-US" sz="1800" dirty="0" smtClean="0"/>
              <a:t> </a:t>
            </a:r>
            <a:r>
              <a:rPr lang="en-US" sz="1800" dirty="0"/>
              <a:t>filtered</a:t>
            </a:r>
            <a:r>
              <a:rPr lang="en-US" sz="1800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Compare high and low frequencies for consistency when available (</a:t>
            </a:r>
            <a:r>
              <a:rPr lang="en-US" sz="1800" i="1" dirty="0" smtClean="0"/>
              <a:t>no high after 11/23</a:t>
            </a:r>
            <a:r>
              <a:rPr lang="en-US" sz="1800" dirty="0" smtClean="0"/>
              <a:t>)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Correct navigation in headers (accounted for slight shift ~0.5° when truck lifted)</a:t>
            </a:r>
          </a:p>
          <a:p>
            <a:pPr lvl="1">
              <a:buFont typeface="Wingdings" charset="2"/>
              <a:buChar char="§"/>
            </a:pPr>
            <a:r>
              <a:rPr lang="en-US" sz="1800" u="sng" dirty="0" smtClean="0"/>
              <a:t>ZDR bias correction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08" y="478430"/>
            <a:ext cx="4666623" cy="2628864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3" name="Picture 2" descr="Screen Shot 2016-10-24 at 11.36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48" y="3387567"/>
            <a:ext cx="3162722" cy="2963181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6761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60475" y="352001"/>
            <a:ext cx="3580584" cy="71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/>
              <a:t>DOW </a:t>
            </a:r>
            <a:r>
              <a:rPr lang="en-US" sz="3200" b="1" dirty="0" smtClean="0"/>
              <a:t>- QC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60475" y="1381447"/>
            <a:ext cx="3580584" cy="522493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ZDR bias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Quasi-vertical scan every 10 minutes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Apply offset when departs from 0.2-dB tolerated error</a:t>
            </a:r>
          </a:p>
          <a:p>
            <a:pPr lvl="1">
              <a:buFont typeface="Wingdings" charset="2"/>
              <a:buChar char="§"/>
            </a:pPr>
            <a:r>
              <a:rPr lang="en-US" sz="1800" b="1" i="1" dirty="0" smtClean="0"/>
              <a:t>ZDR</a:t>
            </a:r>
            <a:r>
              <a:rPr lang="en-US" sz="1800" dirty="0" smtClean="0"/>
              <a:t>: First guess offset in field (not great; don’t use)</a:t>
            </a:r>
          </a:p>
          <a:p>
            <a:pPr lvl="1">
              <a:buFont typeface="Wingdings" charset="2"/>
              <a:buChar char="§"/>
            </a:pPr>
            <a:r>
              <a:rPr lang="en-US" sz="1800" b="1" i="1" dirty="0" smtClean="0"/>
              <a:t>ZDRM</a:t>
            </a:r>
            <a:r>
              <a:rPr lang="en-US" sz="1800" dirty="0" smtClean="0"/>
              <a:t>: Measured with no offset</a:t>
            </a:r>
          </a:p>
          <a:p>
            <a:pPr lvl="1">
              <a:buFont typeface="Wingdings" charset="2"/>
              <a:buChar char="§"/>
            </a:pPr>
            <a:r>
              <a:rPr lang="en-US" sz="2400" b="1" i="1" u="sng" dirty="0" smtClean="0"/>
              <a:t>ZDRC</a:t>
            </a:r>
            <a:r>
              <a:rPr lang="en-US" sz="2400" u="sng" dirty="0" smtClean="0"/>
              <a:t>: </a:t>
            </a:r>
            <a:r>
              <a:rPr lang="en-US" sz="2400" u="sng" dirty="0" err="1" smtClean="0"/>
              <a:t>ZDRM+offset</a:t>
            </a:r>
            <a:endParaRPr lang="en-US" sz="2400" u="sng" dirty="0" smtClean="0"/>
          </a:p>
          <a:p>
            <a:pPr lvl="1">
              <a:buFont typeface="Wingdings" charset="2"/>
              <a:buChar char="§"/>
            </a:pPr>
            <a:r>
              <a:rPr lang="en-US" sz="1800" b="1" dirty="0" smtClean="0">
                <a:solidFill>
                  <a:srgbClr val="FF0000"/>
                </a:solidFill>
              </a:rPr>
              <a:t>Lower confidence </a:t>
            </a:r>
            <a:r>
              <a:rPr lang="en-US" sz="1800" dirty="0" smtClean="0"/>
              <a:t>for low </a:t>
            </a:r>
            <a:r>
              <a:rPr lang="en-US" sz="1800" dirty="0" err="1" smtClean="0"/>
              <a:t>dBm</a:t>
            </a:r>
            <a:r>
              <a:rPr lang="en-US" sz="1800" dirty="0" smtClean="0"/>
              <a:t> (less reliable at far range and cloud top)</a:t>
            </a:r>
          </a:p>
          <a:p>
            <a:pPr lvl="1">
              <a:buFont typeface="Wingdings" charset="2"/>
              <a:buChar char="§"/>
            </a:pPr>
            <a:r>
              <a:rPr lang="en-US" sz="1800" u="sng" dirty="0" smtClean="0"/>
              <a:t>README/Spreadsheets for each IOP detailing exact ZDR offsets</a:t>
            </a:r>
          </a:p>
        </p:txBody>
      </p:sp>
      <p:pic>
        <p:nvPicPr>
          <p:cNvPr id="2" name="Picture 1" descr="ZDR_colorba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6"/>
          <a:stretch/>
        </p:blipFill>
        <p:spPr>
          <a:xfrm>
            <a:off x="4215627" y="864410"/>
            <a:ext cx="4658137" cy="498096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093609" y="368822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3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60475" y="352001"/>
            <a:ext cx="3580584" cy="71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/>
              <a:t>DOW </a:t>
            </a:r>
            <a:r>
              <a:rPr lang="en-US" sz="3200" b="1" dirty="0" smtClean="0"/>
              <a:t>- QC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60473" y="1232837"/>
            <a:ext cx="4436157" cy="544109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V2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Corrected issues with transition sweeps, split/extra sweeps in middle of volume, under/overshooting antenna,</a:t>
            </a:r>
            <a:r>
              <a:rPr lang="is-IS" sz="1800" dirty="0" smtClean="0"/>
              <a:t>…</a:t>
            </a:r>
            <a:r>
              <a:rPr lang="en-US" sz="1800" dirty="0" smtClean="0"/>
              <a:t> (retranslate data)</a:t>
            </a:r>
          </a:p>
          <a:p>
            <a:pPr lvl="1">
              <a:buFont typeface="Wingdings" charset="2"/>
              <a:buChar char="§"/>
            </a:pPr>
            <a:r>
              <a:rPr lang="en-US" sz="1800" b="1" dirty="0" smtClean="0"/>
              <a:t>All </a:t>
            </a:r>
            <a:r>
              <a:rPr lang="en-US" sz="1800" b="1" dirty="0" smtClean="0"/>
              <a:t>IOPs converted </a:t>
            </a:r>
            <a:r>
              <a:rPr lang="en-US" sz="1800" b="1" dirty="0" smtClean="0"/>
              <a:t>to </a:t>
            </a:r>
            <a:r>
              <a:rPr lang="en-US" sz="1800" b="1" dirty="0" smtClean="0"/>
              <a:t>CFRADIAL and available on the DAAC as </a:t>
            </a:r>
            <a:r>
              <a:rPr lang="en-US" sz="1800" b="1" dirty="0"/>
              <a:t>Version </a:t>
            </a:r>
            <a:r>
              <a:rPr lang="en-US" sz="1800" b="1" dirty="0" smtClean="0"/>
              <a:t>1A</a:t>
            </a:r>
            <a:r>
              <a:rPr lang="en-US" sz="1800" b="1" dirty="0"/>
              <a:t> </a:t>
            </a:r>
            <a:r>
              <a:rPr lang="en-US" sz="1800" dirty="0" smtClean="0"/>
              <a:t>(intermediate</a:t>
            </a:r>
            <a:r>
              <a:rPr lang="en-US" sz="1800" dirty="0"/>
              <a:t>, no current replacement date </a:t>
            </a:r>
            <a:r>
              <a:rPr lang="en-US" sz="1800" dirty="0" smtClean="0"/>
              <a:t>set) </a:t>
            </a:r>
            <a:endParaRPr lang="en-US" sz="1800" b="1" dirty="0" smtClean="0"/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Remaining clutter, differential </a:t>
            </a:r>
            <a:r>
              <a:rPr lang="en-US" sz="1800" dirty="0" smtClean="0"/>
              <a:t>attenuation</a:t>
            </a:r>
          </a:p>
          <a:p>
            <a:pPr lvl="1">
              <a:buFont typeface="Wingdings" charset="2"/>
              <a:buChar char="§"/>
            </a:pPr>
            <a:r>
              <a:rPr lang="en-US" sz="1800" dirty="0" smtClean="0"/>
              <a:t>Issues with data from 2200 UTC 2 December 2015 through 1700 UTC 3 December 2015</a:t>
            </a:r>
          </a:p>
          <a:p>
            <a:pPr lvl="2">
              <a:buFont typeface="Wingdings" charset="2"/>
              <a:buChar char="§"/>
            </a:pPr>
            <a:r>
              <a:rPr lang="en-US" sz="1400" dirty="0" smtClean="0"/>
              <a:t>H/V powers OK, staggered PRT flipped during processing/recording – Correction TBD</a:t>
            </a:r>
          </a:p>
          <a:p>
            <a:pPr lvl="1">
              <a:buFont typeface="Wingdings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Reflectivity issue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56697" y="175344"/>
            <a:ext cx="3310993" cy="6512093"/>
            <a:chOff x="5256697" y="175344"/>
            <a:chExt cx="3310993" cy="6512093"/>
          </a:xfrm>
        </p:grpSpPr>
        <p:pic>
          <p:nvPicPr>
            <p:cNvPr id="2" name="Picture 1" descr="Screen Shot 2017-03-20 at 10.08.4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09" y="175344"/>
              <a:ext cx="3242122" cy="2094673"/>
            </a:xfrm>
            <a:prstGeom prst="rect">
              <a:avLst/>
            </a:prstGeom>
          </p:spPr>
        </p:pic>
        <p:pic>
          <p:nvPicPr>
            <p:cNvPr id="3" name="Picture 2" descr="Screen Shot 2017-03-20 at 10.08.5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97" y="2337567"/>
              <a:ext cx="3282657" cy="2130571"/>
            </a:xfrm>
            <a:prstGeom prst="rect">
              <a:avLst/>
            </a:prstGeom>
          </p:spPr>
        </p:pic>
        <p:pic>
          <p:nvPicPr>
            <p:cNvPr id="4" name="Picture 3" descr="Screen Shot 2017-03-20 at 10.09.05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697" y="4535688"/>
              <a:ext cx="3310993" cy="21517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90796" y="477323"/>
              <a:ext cx="29275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Z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80029" y="2602179"/>
              <a:ext cx="57047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ZDR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53005" y="4777285"/>
              <a:ext cx="49514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ρ</a:t>
              </a:r>
              <a:r>
                <a:rPr lang="en-US" b="1" baseline="-25000" dirty="0" smtClean="0">
                  <a:solidFill>
                    <a:srgbClr val="000000"/>
                  </a:solidFill>
                </a:rPr>
                <a:t>HV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94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60475" y="216901"/>
            <a:ext cx="3580584" cy="71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/>
              <a:t>Reflectivity bias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360475" y="1043696"/>
            <a:ext cx="4003784" cy="5611653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~4.5 dB difference between NPOL and DOW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GPM: +1.07 dB (not 1.7 dB)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NPOL</a:t>
            </a:r>
          </a:p>
          <a:p>
            <a:pPr lvl="1">
              <a:buFont typeface="Wingdings" charset="2"/>
              <a:buChar char="§"/>
            </a:pPr>
            <a:r>
              <a:rPr lang="en-US" sz="1600" dirty="0" smtClean="0"/>
              <a:t>+1 dB hot when compared to GPM Ku V4, similar via self-consistency (1-2 dB depending on case) and comparison with disdrometers (applied to current version)</a:t>
            </a:r>
          </a:p>
          <a:p>
            <a:pPr lvl="1">
              <a:buFont typeface="Wingdings" charset="2"/>
              <a:buChar char="§"/>
            </a:pPr>
            <a:r>
              <a:rPr lang="en-US" sz="1600" dirty="0" smtClean="0"/>
              <a:t>Calibration consistent</a:t>
            </a:r>
          </a:p>
          <a:p>
            <a:pPr lvl="1">
              <a:buFont typeface="Wingdings" charset="2"/>
              <a:buChar char="§"/>
            </a:pPr>
            <a:r>
              <a:rPr lang="en-US" sz="1600" dirty="0" smtClean="0"/>
              <a:t>Additional checks (self-consistency) show NPOL still ~0.6 dB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DOW</a:t>
            </a:r>
          </a:p>
          <a:p>
            <a:pPr lvl="1">
              <a:buFont typeface="Wingdings" charset="2"/>
              <a:buChar char="§"/>
            </a:pPr>
            <a:r>
              <a:rPr lang="en-US" sz="1600" b="1" dirty="0" smtClean="0"/>
              <a:t>4.9 dB lower than NPOL, 3.44 dB lower than KLGX</a:t>
            </a:r>
          </a:p>
          <a:p>
            <a:pPr lvl="1">
              <a:buFont typeface="Wingdings" charset="2"/>
              <a:buChar char="§"/>
            </a:pPr>
            <a:r>
              <a:rPr lang="en-US" sz="1600" dirty="0" smtClean="0"/>
              <a:t>Not ideal overlaps!</a:t>
            </a:r>
          </a:p>
          <a:p>
            <a:pPr lvl="1">
              <a:buFont typeface="Wingdings" charset="2"/>
              <a:buChar char="§"/>
            </a:pPr>
            <a:r>
              <a:rPr lang="en-US" sz="1600" dirty="0" smtClean="0"/>
              <a:t>Re-evaluate 2.0 dB 2-way waveguide loss, transmit power?</a:t>
            </a:r>
            <a:endParaRPr lang="en-US" sz="16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423" y="1097736"/>
            <a:ext cx="4406282" cy="43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60475" y="216901"/>
            <a:ext cx="3580584" cy="71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/>
              <a:t>Reflectivity bias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536127" y="1192307"/>
            <a:ext cx="8205904" cy="5170892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1600" dirty="0" smtClean="0"/>
              <a:t>Checking DOW measurements from </a:t>
            </a:r>
            <a:r>
              <a:rPr lang="en-US" sz="1600" b="1" dirty="0" smtClean="0"/>
              <a:t>SNOWIE</a:t>
            </a:r>
          </a:p>
          <a:p>
            <a:pPr lvl="1">
              <a:buFont typeface="Wingdings" charset="2"/>
              <a:buChar char="§"/>
            </a:pPr>
            <a:r>
              <a:rPr lang="en-US" sz="1400" dirty="0" smtClean="0"/>
              <a:t>DOW6/7 H/L H/V</a:t>
            </a:r>
          </a:p>
          <a:p>
            <a:pPr lvl="1">
              <a:buFont typeface="Wingdings" charset="2"/>
              <a:buChar char="§"/>
            </a:pPr>
            <a:r>
              <a:rPr lang="en-US" sz="1400" dirty="0" smtClean="0"/>
              <a:t>Stuck on top of a mountain (weeks/month until additional testing)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Comparing with </a:t>
            </a:r>
            <a:r>
              <a:rPr lang="en-US" sz="1600" b="1" dirty="0" smtClean="0"/>
              <a:t>other radars</a:t>
            </a:r>
          </a:p>
          <a:p>
            <a:pPr lvl="1"/>
            <a:r>
              <a:rPr lang="en-US" sz="1400" dirty="0" smtClean="0"/>
              <a:t>Originally, look at moderate intensity (</a:t>
            </a:r>
            <a:r>
              <a:rPr lang="en-US" sz="1400" dirty="0"/>
              <a:t>~30 </a:t>
            </a:r>
            <a:r>
              <a:rPr lang="en-US" sz="1400" dirty="0" smtClean="0"/>
              <a:t>dBZ) </a:t>
            </a:r>
            <a:r>
              <a:rPr lang="en-US" sz="1400" dirty="0"/>
              <a:t>cells/structures </a:t>
            </a:r>
            <a:r>
              <a:rPr lang="en-US" sz="1400" dirty="0" smtClean="0"/>
              <a:t>from radars (DOWs</a:t>
            </a:r>
            <a:r>
              <a:rPr lang="en-US" sz="1400" dirty="0"/>
              <a:t>, 88Ds</a:t>
            </a:r>
            <a:r>
              <a:rPr lang="en-US" sz="1400" dirty="0" smtClean="0"/>
              <a:t>, etc.) </a:t>
            </a:r>
            <a:r>
              <a:rPr lang="en-US" sz="1400" dirty="0"/>
              <a:t>within &lt; 1 min and </a:t>
            </a:r>
            <a:r>
              <a:rPr lang="en-US" sz="1400" dirty="0" smtClean="0"/>
              <a:t>create a histogram </a:t>
            </a:r>
            <a:r>
              <a:rPr lang="en-US" sz="1400" dirty="0"/>
              <a:t>over the same area, calculating mean</a:t>
            </a:r>
            <a:r>
              <a:rPr lang="en-US" sz="1400" dirty="0" smtClean="0"/>
              <a:t>, mode</a:t>
            </a:r>
            <a:r>
              <a:rPr lang="en-US" sz="1400" dirty="0"/>
              <a:t>, etc. of Z of all the gates w/in that </a:t>
            </a:r>
            <a:r>
              <a:rPr lang="en-US" sz="1400" dirty="0" smtClean="0"/>
              <a:t>area; </a:t>
            </a:r>
            <a:r>
              <a:rPr lang="en-US" sz="1400" b="1" dirty="0" smtClean="0">
                <a:solidFill>
                  <a:srgbClr val="EB0000"/>
                </a:solidFill>
              </a:rPr>
              <a:t>comparison yielded </a:t>
            </a:r>
            <a:r>
              <a:rPr lang="en-US" sz="1400" b="1" dirty="0">
                <a:solidFill>
                  <a:srgbClr val="EB0000"/>
                </a:solidFill>
              </a:rPr>
              <a:t>a ~5 </a:t>
            </a:r>
            <a:r>
              <a:rPr lang="en-US" sz="1400" b="1" dirty="0" smtClean="0">
                <a:solidFill>
                  <a:srgbClr val="EB0000"/>
                </a:solidFill>
              </a:rPr>
              <a:t>dBZ </a:t>
            </a:r>
            <a:r>
              <a:rPr lang="en-US" sz="1400" b="1" dirty="0">
                <a:solidFill>
                  <a:srgbClr val="EB0000"/>
                </a:solidFill>
              </a:rPr>
              <a:t>difference between 88D and DOW6</a:t>
            </a:r>
            <a:r>
              <a:rPr lang="en-US" sz="1400" b="1" dirty="0"/>
              <a:t> </a:t>
            </a:r>
            <a:r>
              <a:rPr lang="en-US" sz="1400" dirty="0"/>
              <a:t>  </a:t>
            </a:r>
            <a:endParaRPr lang="en-US" sz="1400" dirty="0" smtClean="0"/>
          </a:p>
          <a:p>
            <a:pPr lvl="1"/>
            <a:r>
              <a:rPr lang="en-US" sz="1400" b="1" u="sng" dirty="0" smtClean="0">
                <a:solidFill>
                  <a:srgbClr val="EB0000"/>
                </a:solidFill>
              </a:rPr>
              <a:t>Not a fair comparison </a:t>
            </a:r>
            <a:r>
              <a:rPr lang="en-US" sz="1400" dirty="0" smtClean="0"/>
              <a:t>- 88D </a:t>
            </a:r>
            <a:r>
              <a:rPr lang="en-US" sz="1400" dirty="0"/>
              <a:t>sample volume (beam width + gate length) </a:t>
            </a:r>
            <a:r>
              <a:rPr lang="en-US" sz="1400" dirty="0" smtClean="0"/>
              <a:t>much </a:t>
            </a:r>
            <a:r>
              <a:rPr lang="en-US" sz="1400" dirty="0"/>
              <a:t>larger than a DOW </a:t>
            </a:r>
            <a:r>
              <a:rPr lang="en-US" sz="1400" dirty="0" smtClean="0"/>
              <a:t>sample volume </a:t>
            </a:r>
            <a:r>
              <a:rPr lang="en-US" sz="1400" dirty="0"/>
              <a:t>-- especially at distances of 75km (there are 10s of DOW sample volumes for ~several </a:t>
            </a:r>
            <a:r>
              <a:rPr lang="en-US" sz="1400" dirty="0" smtClean="0"/>
              <a:t> 88D </a:t>
            </a:r>
            <a:r>
              <a:rPr lang="en-US" sz="1400" dirty="0"/>
              <a:t>sample volumes), so that reflectivity calculation for the 88D, in particular, likely is biased </a:t>
            </a:r>
            <a:r>
              <a:rPr lang="en-US" sz="1400" dirty="0" smtClean="0"/>
              <a:t>towards </a:t>
            </a:r>
            <a:r>
              <a:rPr lang="en-US" sz="1400" dirty="0"/>
              <a:t>the larger drops, etc.  </a:t>
            </a:r>
            <a:endParaRPr lang="en-US" sz="1400" dirty="0" smtClean="0"/>
          </a:p>
          <a:p>
            <a:pPr lvl="1"/>
            <a:r>
              <a:rPr lang="en-US" sz="1400" dirty="0" smtClean="0"/>
              <a:t>Recently moved to taking </a:t>
            </a:r>
            <a:r>
              <a:rPr lang="en-US" sz="1400" dirty="0"/>
              <a:t>the anti-log of Z for each sample volume before </a:t>
            </a:r>
            <a:r>
              <a:rPr lang="en-US" sz="1400" dirty="0" smtClean="0"/>
              <a:t>averaging</a:t>
            </a:r>
          </a:p>
          <a:p>
            <a:r>
              <a:rPr lang="en-US" sz="1600" dirty="0" smtClean="0"/>
              <a:t>Comparisons from </a:t>
            </a:r>
            <a:r>
              <a:rPr lang="en-US" sz="1600" b="1" dirty="0" smtClean="0"/>
              <a:t>previous campaigns</a:t>
            </a:r>
          </a:p>
          <a:p>
            <a:pPr lvl="1">
              <a:buFont typeface="Wingdings" charset="2"/>
              <a:buChar char="§"/>
            </a:pPr>
            <a:r>
              <a:rPr lang="en-US" sz="1400" dirty="0" smtClean="0"/>
              <a:t>PECAN – summer 2015</a:t>
            </a:r>
          </a:p>
          <a:p>
            <a:pPr lvl="2">
              <a:buFont typeface="Wingdings" charset="2"/>
              <a:buChar char="§"/>
            </a:pPr>
            <a:r>
              <a:rPr lang="en-US" sz="1400" dirty="0" smtClean="0"/>
              <a:t>One warm season convective case: Agrees pretty well  with 88D (-2 dB) and SPOL (-1 dB)</a:t>
            </a:r>
          </a:p>
          <a:p>
            <a:pPr lvl="1">
              <a:buFont typeface="Wingdings" charset="2"/>
              <a:buChar char="§"/>
            </a:pPr>
            <a:r>
              <a:rPr lang="en-US" sz="1400" dirty="0" smtClean="0"/>
              <a:t>MASCRAD – winter 2016 (CHILL)</a:t>
            </a:r>
          </a:p>
          <a:p>
            <a:pPr lvl="2">
              <a:buFont typeface="Wingdings" charset="2"/>
              <a:buChar char="§"/>
            </a:pPr>
            <a:r>
              <a:rPr lang="en-US" sz="1400" dirty="0" smtClean="0"/>
              <a:t>One upslope snow event: DOW (~35 dBZ) agrees well with CHILL-X (38 dBZ), but both much lower than CHILL-S (44 dBZ)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How to fairly compare different radars? Account for a dB here and there?</a:t>
            </a:r>
          </a:p>
        </p:txBody>
      </p:sp>
    </p:spTree>
    <p:extLst>
      <p:ext uri="{BB962C8B-B14F-4D97-AF65-F5344CB8AC3E}">
        <p14:creationId xmlns:p14="http://schemas.microsoft.com/office/powerpoint/2010/main" val="67789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60475" y="419551"/>
            <a:ext cx="3580584" cy="715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dirty="0" smtClean="0"/>
              <a:t>Moving Forward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536127" y="1394957"/>
            <a:ext cx="8205904" cy="1455648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Updated Version (TBD): Reflectivity correction, PID?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Follow up on 3 Dec 2015 issue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Other comments? Requests?</a:t>
            </a:r>
            <a:endParaRPr lang="en-US" dirty="0" smtClean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30778" y="6113728"/>
            <a:ext cx="3611945" cy="4791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Contact: </a:t>
            </a:r>
            <a:r>
              <a:rPr lang="en-US" sz="1800" dirty="0" smtClean="0">
                <a:hlinkClick r:id="rId2"/>
              </a:rPr>
              <a:t>akrowe@atmos.uw.edu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1770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31681</TotalTime>
  <Words>699</Words>
  <Application>Microsoft Macintosh PowerPoint</Application>
  <PresentationFormat>On-screen Show (4:3)</PresentationFormat>
  <Paragraphs>143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Mesoscale Convective Systems over the Maritime Continent: A CloudSat Perspective </dc:title>
  <dc:creator>Angela Rowe</dc:creator>
  <cp:lastModifiedBy>Angela Rowe</cp:lastModifiedBy>
  <cp:revision>466</cp:revision>
  <dcterms:created xsi:type="dcterms:W3CDTF">2016-02-24T21:42:24Z</dcterms:created>
  <dcterms:modified xsi:type="dcterms:W3CDTF">2017-03-21T06:03:19Z</dcterms:modified>
</cp:coreProperties>
</file>