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0" r:id="rId4"/>
    <p:sldId id="301" r:id="rId5"/>
    <p:sldId id="278" r:id="rId6"/>
    <p:sldId id="281" r:id="rId7"/>
    <p:sldId id="280" r:id="rId8"/>
    <p:sldId id="289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258" r:id="rId27"/>
    <p:sldId id="302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E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-6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20E78-2B9D-0340-B4BA-4E7C08BF9BC6}" type="datetimeFigureOut">
              <a:rPr lang="en-US" smtClean="0"/>
              <a:t>3/21/17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04B9F-CAEF-7F4F-97F4-B37C23C4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0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dataset</a:t>
            </a:r>
            <a:r>
              <a:rPr lang="en-US" baseline="0" dirty="0" smtClean="0"/>
              <a:t> collected was not only </a:t>
            </a:r>
            <a:r>
              <a:rPr lang="en-US" b="1" u="sng" baseline="0" dirty="0" smtClean="0"/>
              <a:t>huge</a:t>
            </a:r>
            <a:r>
              <a:rPr lang="en-US" u="none" baseline="0" dirty="0" smtClean="0"/>
              <a:t>…</a:t>
            </a:r>
            <a:r>
              <a:rPr lang="en-US" baseline="0" dirty="0" smtClean="0"/>
              <a:t>but also…</a:t>
            </a:r>
            <a:r>
              <a:rPr lang="en-US" b="1" u="sng" baseline="0" dirty="0" smtClean="0"/>
              <a:t>homogeneous</a:t>
            </a:r>
            <a:r>
              <a:rPr lang="en-US" baseline="0" dirty="0" smtClean="0"/>
              <a:t>…facilitating…</a:t>
            </a:r>
            <a:r>
              <a:rPr lang="en-US" b="1" u="sng" baseline="0" dirty="0" smtClean="0"/>
              <a:t>statistics</a:t>
            </a:r>
            <a:endParaRPr lang="en-US" b="0" u="none" baseline="0" dirty="0" smtClean="0"/>
          </a:p>
          <a:p>
            <a:r>
              <a:rPr lang="en-US" b="0" u="none" baseline="0" dirty="0" smtClean="0"/>
              <a:t>Storms passing over the OLYMPEX area all had a variation of this </a:t>
            </a:r>
            <a:r>
              <a:rPr lang="en-US" b="1" u="none" baseline="0" dirty="0" smtClean="0"/>
              <a:t>idealized structure</a:t>
            </a:r>
            <a:r>
              <a:rPr lang="en-US" b="0" u="none" baseline="0" dirty="0" smtClean="0"/>
              <a:t>…consisting of </a:t>
            </a:r>
            <a:r>
              <a:rPr lang="en-US" b="1" u="none" baseline="0" dirty="0" smtClean="0"/>
              <a:t>characteristic sectors</a:t>
            </a:r>
            <a:r>
              <a:rPr lang="en-US" b="0" u="none" baseline="0" dirty="0" smtClean="0"/>
              <a:t>…(describe)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7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7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7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0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5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0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4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4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8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4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6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6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81596-545B-1F49-9A02-C2A912C1704E}" type="datetimeFigureOut">
              <a:rPr lang="en-US" smtClean="0"/>
              <a:t>3/20/17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1E681-3318-F244-B039-3B77BF1B3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2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gif"/><Relationship Id="rId5" Type="http://schemas.openxmlformats.org/officeDocument/2006/relationships/image" Target="../media/image34.gif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41" y="3180717"/>
            <a:ext cx="3006318" cy="2548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33483"/>
            <a:ext cx="7772400" cy="1470025"/>
          </a:xfrm>
        </p:spPr>
        <p:txBody>
          <a:bodyPr/>
          <a:lstStyle/>
          <a:p>
            <a:r>
              <a:rPr lang="en-US" dirty="0" smtClean="0"/>
              <a:t>Overview of OLYMPEX storms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4425" y="5729381"/>
            <a:ext cx="6915150" cy="78254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Lynn McMurdie</a:t>
            </a:r>
            <a:endParaRPr lang="en-US" sz="2400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0853" y="387580"/>
            <a:ext cx="8682295" cy="1271930"/>
            <a:chOff x="17575214" y="4292600"/>
            <a:chExt cx="15885861" cy="2327231"/>
          </a:xfrm>
        </p:grpSpPr>
        <p:pic>
          <p:nvPicPr>
            <p:cNvPr id="6" name="Picture 5" descr="IMG_9980 copy 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0069" y="4292600"/>
              <a:ext cx="3483879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20151130_NPOL_night copy 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6740" y="4292602"/>
              <a:ext cx="3494335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wynoochee_Nov15_pic cop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214" y="4292603"/>
              <a:ext cx="3504863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citation_at_PAE copy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1148" y="4292600"/>
              <a:ext cx="3694015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IMG_2689 copy 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2263" y="4292600"/>
              <a:ext cx="1744177" cy="232723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0" y="6473276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OLYMPEX Workshop, Seattle 21 March 2017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7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27264" r="8311" b="48541"/>
          <a:stretch/>
        </p:blipFill>
        <p:spPr>
          <a:xfrm>
            <a:off x="701097" y="581754"/>
            <a:ext cx="7592991" cy="253853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04683" y="3105429"/>
            <a:ext cx="7240190" cy="9810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21—29 November Period</a:t>
            </a:r>
            <a:endParaRPr lang="en-US" dirty="0"/>
          </a:p>
        </p:txBody>
      </p:sp>
      <p:pic>
        <p:nvPicPr>
          <p:cNvPr id="6" name="Picture 5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r="8597" b="96124"/>
          <a:stretch/>
        </p:blipFill>
        <p:spPr>
          <a:xfrm>
            <a:off x="770735" y="207383"/>
            <a:ext cx="7450326" cy="387955"/>
          </a:xfrm>
          <a:prstGeom prst="rect">
            <a:avLst/>
          </a:prstGeom>
        </p:spPr>
      </p:pic>
      <p:pic>
        <p:nvPicPr>
          <p:cNvPr id="7" name="Picture 6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8" r="90519" b="16736"/>
          <a:stretch/>
        </p:blipFill>
        <p:spPr>
          <a:xfrm>
            <a:off x="258505" y="107903"/>
            <a:ext cx="533433" cy="3929252"/>
          </a:xfrm>
          <a:prstGeom prst="rect">
            <a:avLst/>
          </a:prstGeom>
        </p:spPr>
      </p:pic>
      <p:pic>
        <p:nvPicPr>
          <p:cNvPr id="8" name="Picture 7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5" t="21848" r="707" b="16736"/>
          <a:stretch/>
        </p:blipFill>
        <p:spPr>
          <a:xfrm>
            <a:off x="8353614" y="107903"/>
            <a:ext cx="436531" cy="3929252"/>
          </a:xfrm>
          <a:prstGeom prst="rect">
            <a:avLst/>
          </a:prstGeom>
        </p:spPr>
      </p:pic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763374"/>
              </p:ext>
            </p:extLst>
          </p:nvPr>
        </p:nvGraphicFramePr>
        <p:xfrm>
          <a:off x="443972" y="4166780"/>
          <a:ext cx="8229600" cy="14833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03300"/>
                <a:gridCol w="3143250"/>
                <a:gridCol w="1762125"/>
                <a:gridCol w="23209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Synopsis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Flights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Sector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CF, low melting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Prefrontal, 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Postfrontal, cold air outbreak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Post-front,</a:t>
                      </a:r>
                      <a:r>
                        <a:rPr lang="en-US" baseline="0" dirty="0" smtClean="0"/>
                        <a:t> orographic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Calibration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Clear air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74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goes_west.2015112318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8" t="33422" r="24890" b="38596"/>
          <a:stretch/>
        </p:blipFill>
        <p:spPr>
          <a:xfrm>
            <a:off x="330705" y="780558"/>
            <a:ext cx="3386422" cy="2460744"/>
          </a:xfrm>
          <a:prstGeom prst="rect">
            <a:avLst/>
          </a:prstGeom>
        </p:spPr>
      </p:pic>
      <p:pic>
        <p:nvPicPr>
          <p:cNvPr id="3" name="Picture 2" descr="research.dc8.20151123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r="3642"/>
          <a:stretch/>
        </p:blipFill>
        <p:spPr>
          <a:xfrm>
            <a:off x="3875865" y="837603"/>
            <a:ext cx="2486904" cy="2373097"/>
          </a:xfrm>
          <a:prstGeom prst="rect">
            <a:avLst/>
          </a:prstGeom>
        </p:spPr>
      </p:pic>
      <p:pic>
        <p:nvPicPr>
          <p:cNvPr id="4" name="Picture 3" descr="ops.goes_west.201511241800.ir_4km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41632" r="16383" b="29221"/>
          <a:stretch/>
        </p:blipFill>
        <p:spPr>
          <a:xfrm>
            <a:off x="357162" y="3598506"/>
            <a:ext cx="3121857" cy="2517932"/>
          </a:xfrm>
          <a:prstGeom prst="rect">
            <a:avLst/>
          </a:prstGeom>
        </p:spPr>
      </p:pic>
      <p:pic>
        <p:nvPicPr>
          <p:cNvPr id="5" name="Picture 4" descr="research.dc8.20151124.flight_track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4" r="3428"/>
          <a:stretch/>
        </p:blipFill>
        <p:spPr>
          <a:xfrm>
            <a:off x="3677442" y="3598506"/>
            <a:ext cx="2500132" cy="2491554"/>
          </a:xfrm>
          <a:prstGeom prst="rect">
            <a:avLst/>
          </a:prstGeom>
        </p:spPr>
      </p:pic>
      <p:pic>
        <p:nvPicPr>
          <p:cNvPr id="6" name="Picture 5" descr="ops.rain_map.201511230000.olympic_p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48" y="171985"/>
            <a:ext cx="2599527" cy="3100735"/>
          </a:xfrm>
          <a:prstGeom prst="rect">
            <a:avLst/>
          </a:prstGeom>
        </p:spPr>
      </p:pic>
      <p:pic>
        <p:nvPicPr>
          <p:cNvPr id="7" name="Picture 6" descr="ops.rain_map.201511240000.olympic_pe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08" y="3545588"/>
            <a:ext cx="2588437" cy="3087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111" y="2831178"/>
            <a:ext cx="319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 UTC 23 November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9685" y="5708917"/>
            <a:ext cx="319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1800 UTC 24 November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1484" y="107280"/>
            <a:ext cx="5956721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23 and 24 November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0474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8_view_MtOlympus_201511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746"/>
            <a:ext cx="9144000" cy="411212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70824" y="300711"/>
            <a:ext cx="7240190" cy="98107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25 November Clear Air Calibration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78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51251" r="8546" b="24762"/>
          <a:stretch/>
        </p:blipFill>
        <p:spPr>
          <a:xfrm>
            <a:off x="793692" y="568168"/>
            <a:ext cx="7487167" cy="2474689"/>
          </a:xfrm>
          <a:prstGeom prst="rect">
            <a:avLst/>
          </a:prstGeom>
        </p:spPr>
      </p:pic>
      <p:pic>
        <p:nvPicPr>
          <p:cNvPr id="3" name="Picture 2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r="8597" b="96124"/>
          <a:stretch/>
        </p:blipFill>
        <p:spPr>
          <a:xfrm>
            <a:off x="770735" y="207383"/>
            <a:ext cx="7450326" cy="387955"/>
          </a:xfrm>
          <a:prstGeom prst="rect">
            <a:avLst/>
          </a:prstGeom>
        </p:spPr>
      </p:pic>
      <p:pic>
        <p:nvPicPr>
          <p:cNvPr id="4" name="Picture 3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8" r="90519" b="16736"/>
          <a:stretch/>
        </p:blipFill>
        <p:spPr>
          <a:xfrm>
            <a:off x="258505" y="107903"/>
            <a:ext cx="533433" cy="3929252"/>
          </a:xfrm>
          <a:prstGeom prst="rect">
            <a:avLst/>
          </a:prstGeom>
        </p:spPr>
      </p:pic>
      <p:pic>
        <p:nvPicPr>
          <p:cNvPr id="5" name="Picture 4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5" t="21848" r="707" b="16736"/>
          <a:stretch/>
        </p:blipFill>
        <p:spPr>
          <a:xfrm>
            <a:off x="8353614" y="107903"/>
            <a:ext cx="436531" cy="39292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04683" y="3105429"/>
            <a:ext cx="7240190" cy="9810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30 Nov—10 December Period</a:t>
            </a:r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789907"/>
              </p:ext>
            </p:extLst>
          </p:nvPr>
        </p:nvGraphicFramePr>
        <p:xfrm>
          <a:off x="404287" y="4047712"/>
          <a:ext cx="8229600" cy="25958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03300"/>
                <a:gridCol w="3143250"/>
                <a:gridCol w="1762125"/>
                <a:gridCol w="23209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Synopsis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Flights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Sector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storm, </a:t>
                      </a:r>
                      <a:r>
                        <a:rPr lang="en-US" dirty="0" err="1" smtClean="0"/>
                        <a:t>strat</a:t>
                      </a:r>
                      <a:r>
                        <a:rPr lang="en-US" dirty="0" smtClean="0"/>
                        <a:t>., orographic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Prefront</a:t>
                      </a:r>
                      <a:r>
                        <a:rPr lang="en-US" dirty="0" smtClean="0"/>
                        <a:t>, warm, waves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Complex storm, </a:t>
                      </a:r>
                      <a:r>
                        <a:rPr lang="en-US" dirty="0" err="1" smtClean="0"/>
                        <a:t>oro</a:t>
                      </a:r>
                      <a:r>
                        <a:rPr lang="en-US" dirty="0" smtClean="0"/>
                        <a:t>.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Prefront</a:t>
                      </a:r>
                      <a:r>
                        <a:rPr lang="en-US" dirty="0" smtClean="0"/>
                        <a:t>, warm, waves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ER-2-UND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 advection, prefrontal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Prefrontal, 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 AR storm, flooding,</a:t>
                      </a:r>
                      <a:r>
                        <a:rPr lang="en-US" baseline="0" dirty="0" smtClean="0"/>
                        <a:t>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Prefront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warm, waves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Occluded front, postfrontal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DC-8, ER-2, 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Postfrontal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64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u10_pluvio_december_m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81" y="329782"/>
            <a:ext cx="7168896" cy="2542032"/>
          </a:xfrm>
          <a:prstGeom prst="rect">
            <a:avLst/>
          </a:prstGeom>
        </p:spPr>
      </p:pic>
      <p:pic>
        <p:nvPicPr>
          <p:cNvPr id="3" name="Picture 2" descr="_DSC00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62" y="3001872"/>
            <a:ext cx="5569077" cy="36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5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goes_west.2015120123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0" t="34005" r="24630" b="24994"/>
          <a:stretch/>
        </p:blipFill>
        <p:spPr>
          <a:xfrm>
            <a:off x="251334" y="801428"/>
            <a:ext cx="3968587" cy="2810312"/>
          </a:xfrm>
          <a:prstGeom prst="rect">
            <a:avLst/>
          </a:prstGeom>
        </p:spPr>
      </p:pic>
      <p:pic>
        <p:nvPicPr>
          <p:cNvPr id="3" name="Picture 2" descr="research.dc8.20151201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2" r="3857"/>
          <a:stretch/>
        </p:blipFill>
        <p:spPr>
          <a:xfrm>
            <a:off x="1137986" y="3805003"/>
            <a:ext cx="2751108" cy="2735484"/>
          </a:xfrm>
          <a:prstGeom prst="rect">
            <a:avLst/>
          </a:prstGeom>
        </p:spPr>
      </p:pic>
      <p:pic>
        <p:nvPicPr>
          <p:cNvPr id="4" name="Picture 3" descr="ops.rain_map.20151201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54" y="866426"/>
            <a:ext cx="4210780" cy="5022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286" y="3267765"/>
            <a:ext cx="319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2300 UTC 01 December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1484" y="107280"/>
            <a:ext cx="5956721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 December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5374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77694" y="0"/>
            <a:ext cx="4715364" cy="6858000"/>
            <a:chOff x="2209800" y="0"/>
            <a:chExt cx="4715364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0"/>
              <a:ext cx="4715364" cy="6858000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3207174" y="358987"/>
              <a:ext cx="1452880" cy="186944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ops.goes_west.2015120315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31624" r="22026" b="8671"/>
          <a:stretch/>
        </p:blipFill>
        <p:spPr>
          <a:xfrm>
            <a:off x="515900" y="1055063"/>
            <a:ext cx="3280597" cy="4064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50" y="4643662"/>
            <a:ext cx="319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1500 UTC 03 December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9055" y="5457563"/>
            <a:ext cx="3191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Coordination of 3 aircraft under GPM overpass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46969"/>
            <a:ext cx="4673584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3 December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162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goes_west.2015120412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4" t="34199" r="22604" b="30824"/>
          <a:stretch/>
        </p:blipFill>
        <p:spPr>
          <a:xfrm>
            <a:off x="410072" y="820251"/>
            <a:ext cx="3975299" cy="2897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4038" y="3347147"/>
            <a:ext cx="3191305" cy="369332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1200 UTC 04 December</a:t>
            </a:r>
            <a:endParaRPr lang="en-US" dirty="0"/>
          </a:p>
        </p:txBody>
      </p:sp>
      <p:pic>
        <p:nvPicPr>
          <p:cNvPr id="4" name="Picture 3" descr="research.dc8.20151204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r="4066"/>
          <a:stretch/>
        </p:blipFill>
        <p:spPr>
          <a:xfrm>
            <a:off x="1058256" y="3851529"/>
            <a:ext cx="3095401" cy="2966784"/>
          </a:xfrm>
          <a:prstGeom prst="rect">
            <a:avLst/>
          </a:prstGeom>
        </p:spPr>
      </p:pic>
      <p:pic>
        <p:nvPicPr>
          <p:cNvPr id="5" name="Picture 4" descr="ops.rain_map.20151204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37" y="979005"/>
            <a:ext cx="4274316" cy="509843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1484" y="107280"/>
            <a:ext cx="5956721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4 December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1447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goes_west.2015120516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2" t="33811" r="17829" b="24800"/>
          <a:stretch/>
        </p:blipFill>
        <p:spPr>
          <a:xfrm>
            <a:off x="357160" y="833477"/>
            <a:ext cx="3822953" cy="2817948"/>
          </a:xfrm>
          <a:prstGeom prst="rect">
            <a:avLst/>
          </a:prstGeom>
        </p:spPr>
      </p:pic>
      <p:pic>
        <p:nvPicPr>
          <p:cNvPr id="3" name="Picture 2" descr="research.dc8.20151205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r="4281"/>
          <a:stretch/>
        </p:blipFill>
        <p:spPr>
          <a:xfrm>
            <a:off x="383617" y="3889562"/>
            <a:ext cx="2714039" cy="2716648"/>
          </a:xfrm>
          <a:prstGeom prst="rect">
            <a:avLst/>
          </a:prstGeom>
        </p:spPr>
      </p:pic>
      <p:pic>
        <p:nvPicPr>
          <p:cNvPr id="4" name="Picture 3" descr="ops.rain_map.20151205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17" y="171986"/>
            <a:ext cx="3449402" cy="4114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429" y="3254533"/>
            <a:ext cx="2447724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1600 UTC 05 December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973" y="4233537"/>
            <a:ext cx="4645167" cy="25186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1484" y="107280"/>
            <a:ext cx="5956721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5</a:t>
            </a:r>
            <a:r>
              <a:rPr lang="en-US" sz="3600" dirty="0" smtClean="0"/>
              <a:t> December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032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goes_west.2015120816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0" t="30179" r="21591" b="25711"/>
          <a:stretch/>
        </p:blipFill>
        <p:spPr>
          <a:xfrm>
            <a:off x="357162" y="846708"/>
            <a:ext cx="3994920" cy="3003167"/>
          </a:xfrm>
          <a:prstGeom prst="rect">
            <a:avLst/>
          </a:prstGeom>
        </p:spPr>
      </p:pic>
      <p:pic>
        <p:nvPicPr>
          <p:cNvPr id="3" name="Picture 2" descr="research.dc8.20151205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2" r="3852"/>
          <a:stretch/>
        </p:blipFill>
        <p:spPr>
          <a:xfrm>
            <a:off x="1137625" y="3985815"/>
            <a:ext cx="2844065" cy="2872185"/>
          </a:xfrm>
          <a:prstGeom prst="rect">
            <a:avLst/>
          </a:prstGeom>
        </p:spPr>
      </p:pic>
      <p:pic>
        <p:nvPicPr>
          <p:cNvPr id="4" name="Picture 3" descr="ops.rain_map.20151208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10" y="1150993"/>
            <a:ext cx="3852846" cy="4595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571" y="3413291"/>
            <a:ext cx="2447724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1600 UTC 08 December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1484" y="107280"/>
            <a:ext cx="5956721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8 December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15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What we observed – A lot of Precipitation </a:t>
            </a:r>
            <a:r>
              <a:rPr lang="en-US" sz="3100" dirty="0" smtClean="0">
                <a:solidFill>
                  <a:schemeClr val="accent1">
                    <a:lumMod val="75000"/>
                  </a:schemeClr>
                </a:solidFill>
              </a:rPr>
              <a:t>during ground network deployment</a:t>
            </a:r>
            <a:endParaRPr lang="en-US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nov10_may1_rainfall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1670049"/>
            <a:ext cx="622935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4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goes_west.2015121017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6" t="37941" r="13490" b="21448"/>
          <a:stretch/>
        </p:blipFill>
        <p:spPr>
          <a:xfrm>
            <a:off x="542357" y="714409"/>
            <a:ext cx="4193342" cy="3064735"/>
          </a:xfrm>
          <a:prstGeom prst="rect">
            <a:avLst/>
          </a:prstGeom>
        </p:spPr>
      </p:pic>
      <p:pic>
        <p:nvPicPr>
          <p:cNvPr id="3" name="Picture 2" descr="research.dc8.20151210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r="4066"/>
          <a:stretch/>
        </p:blipFill>
        <p:spPr>
          <a:xfrm>
            <a:off x="793691" y="3924924"/>
            <a:ext cx="2817609" cy="2814008"/>
          </a:xfrm>
          <a:prstGeom prst="rect">
            <a:avLst/>
          </a:prstGeom>
        </p:spPr>
      </p:pic>
      <p:pic>
        <p:nvPicPr>
          <p:cNvPr id="4" name="Picture 3" descr="ops.rain_map.20151210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18" y="1256830"/>
            <a:ext cx="3642111" cy="4344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995" y="3360371"/>
            <a:ext cx="2447724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1700 UTC 10 December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1484" y="27900"/>
            <a:ext cx="5956721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10 December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070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74825" r="8075"/>
          <a:stretch/>
        </p:blipFill>
        <p:spPr>
          <a:xfrm>
            <a:off x="729205" y="529191"/>
            <a:ext cx="7685591" cy="2635989"/>
          </a:xfrm>
          <a:prstGeom prst="rect">
            <a:avLst/>
          </a:prstGeom>
        </p:spPr>
      </p:pic>
      <p:pic>
        <p:nvPicPr>
          <p:cNvPr id="5" name="Picture 4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r="8597" b="96124"/>
          <a:stretch/>
        </p:blipFill>
        <p:spPr>
          <a:xfrm>
            <a:off x="770735" y="207383"/>
            <a:ext cx="7450326" cy="387955"/>
          </a:xfrm>
          <a:prstGeom prst="rect">
            <a:avLst/>
          </a:prstGeom>
        </p:spPr>
      </p:pic>
      <p:pic>
        <p:nvPicPr>
          <p:cNvPr id="6" name="Picture 5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8" r="90519" b="16736"/>
          <a:stretch/>
        </p:blipFill>
        <p:spPr>
          <a:xfrm>
            <a:off x="258505" y="107903"/>
            <a:ext cx="533433" cy="3929252"/>
          </a:xfrm>
          <a:prstGeom prst="rect">
            <a:avLst/>
          </a:prstGeom>
        </p:spPr>
      </p:pic>
      <p:pic>
        <p:nvPicPr>
          <p:cNvPr id="7" name="Picture 6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5" t="21848" r="707" b="16736"/>
          <a:stretch/>
        </p:blipFill>
        <p:spPr>
          <a:xfrm>
            <a:off x="8353614" y="107903"/>
            <a:ext cx="436531" cy="39292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04683" y="3105429"/>
            <a:ext cx="7240190" cy="9810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11 – 18 December Period</a:t>
            </a:r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147944"/>
              </p:ext>
            </p:extLst>
          </p:nvPr>
        </p:nvGraphicFramePr>
        <p:xfrm>
          <a:off x="457200" y="4238229"/>
          <a:ext cx="8229600" cy="1854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03300"/>
                <a:gridCol w="3143250"/>
                <a:gridCol w="1762125"/>
                <a:gridCol w="23209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Dates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Synopsis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Flights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Sector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Occluded front, warm sector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Occluded front, 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 showers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Complex storm, Chehalis flood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Pre-frontal, 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Postfrontal,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59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goes_west.2015121218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34394" r="25353" b="29269"/>
          <a:stretch/>
        </p:blipFill>
        <p:spPr>
          <a:xfrm>
            <a:off x="568812" y="859938"/>
            <a:ext cx="3677444" cy="2635116"/>
          </a:xfrm>
          <a:prstGeom prst="rect">
            <a:avLst/>
          </a:prstGeom>
        </p:spPr>
      </p:pic>
      <p:pic>
        <p:nvPicPr>
          <p:cNvPr id="3" name="Picture 2" descr="research.dc8.20151212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r="4281"/>
          <a:stretch/>
        </p:blipFill>
        <p:spPr>
          <a:xfrm>
            <a:off x="711689" y="3717574"/>
            <a:ext cx="2767330" cy="2769991"/>
          </a:xfrm>
          <a:prstGeom prst="rect">
            <a:avLst/>
          </a:prstGeom>
        </p:spPr>
      </p:pic>
      <p:pic>
        <p:nvPicPr>
          <p:cNvPr id="4" name="Picture 3" descr="ops.rain_map.20151212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28" y="912857"/>
            <a:ext cx="4041399" cy="4820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397" y="2989937"/>
            <a:ext cx="2447724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1800 UTC 12 December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1484" y="107280"/>
            <a:ext cx="5956721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12 December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5914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goes_west.2015121318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8" t="33033" r="21736" b="21302"/>
          <a:stretch/>
        </p:blipFill>
        <p:spPr>
          <a:xfrm>
            <a:off x="529129" y="793786"/>
            <a:ext cx="3452562" cy="3423841"/>
          </a:xfrm>
          <a:prstGeom prst="rect">
            <a:avLst/>
          </a:prstGeom>
        </p:spPr>
      </p:pic>
      <p:pic>
        <p:nvPicPr>
          <p:cNvPr id="3" name="Picture 2" descr="research.dc8.20151213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r="4281"/>
          <a:stretch/>
        </p:blipFill>
        <p:spPr>
          <a:xfrm>
            <a:off x="1216994" y="4300566"/>
            <a:ext cx="2526587" cy="2438365"/>
          </a:xfrm>
          <a:prstGeom prst="rect">
            <a:avLst/>
          </a:prstGeom>
        </p:spPr>
      </p:pic>
      <p:pic>
        <p:nvPicPr>
          <p:cNvPr id="4" name="Picture 3" descr="ops.rain_map.20151213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14" y="793787"/>
            <a:ext cx="4436529" cy="529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766" y="3770495"/>
            <a:ext cx="2447724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1800 UTC 13 December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1484" y="107280"/>
            <a:ext cx="5956721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13 December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8241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goes_west.2015121806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2" t="32257" r="19711" b="17999"/>
          <a:stretch/>
        </p:blipFill>
        <p:spPr>
          <a:xfrm>
            <a:off x="912746" y="744962"/>
            <a:ext cx="3227684" cy="2972614"/>
          </a:xfrm>
          <a:prstGeom prst="rect">
            <a:avLst/>
          </a:prstGeom>
        </p:spPr>
      </p:pic>
      <p:pic>
        <p:nvPicPr>
          <p:cNvPr id="3" name="Picture 2" descr="research.dc8.20151218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r="4066"/>
          <a:stretch/>
        </p:blipFill>
        <p:spPr>
          <a:xfrm>
            <a:off x="499611" y="3955712"/>
            <a:ext cx="2794210" cy="2690611"/>
          </a:xfrm>
          <a:prstGeom prst="rect">
            <a:avLst/>
          </a:prstGeom>
        </p:spPr>
      </p:pic>
      <p:pic>
        <p:nvPicPr>
          <p:cNvPr id="4" name="Picture 3" descr="ops.rain_map.20151218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15" y="264596"/>
            <a:ext cx="3327144" cy="3968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9479" y="3333912"/>
            <a:ext cx="2447724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0600 UTC 18 December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3528"/>
          <a:stretch/>
        </p:blipFill>
        <p:spPr>
          <a:xfrm>
            <a:off x="3419311" y="4273227"/>
            <a:ext cx="5777598" cy="24524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1485" y="41130"/>
            <a:ext cx="4885236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18 December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783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s.goes_west.2015121903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33228" r="17251" b="17998"/>
          <a:stretch/>
        </p:blipFill>
        <p:spPr>
          <a:xfrm>
            <a:off x="238108" y="568882"/>
            <a:ext cx="4431450" cy="3320682"/>
          </a:xfrm>
          <a:prstGeom prst="rect">
            <a:avLst/>
          </a:prstGeom>
        </p:spPr>
      </p:pic>
      <p:pic>
        <p:nvPicPr>
          <p:cNvPr id="3" name="Picture 2" descr="research.dc8.20151219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2" r="4710"/>
          <a:stretch/>
        </p:blipFill>
        <p:spPr>
          <a:xfrm>
            <a:off x="767237" y="3990898"/>
            <a:ext cx="2738240" cy="2642196"/>
          </a:xfrm>
          <a:prstGeom prst="rect">
            <a:avLst/>
          </a:prstGeom>
        </p:spPr>
      </p:pic>
      <p:pic>
        <p:nvPicPr>
          <p:cNvPr id="4" name="Picture 3" descr="ops.rain_map.20151219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82" y="1547886"/>
            <a:ext cx="3972475" cy="4738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430" y="3413291"/>
            <a:ext cx="2447724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0300 UTC 19 December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3622" y="6198422"/>
            <a:ext cx="2447724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Simone Special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07428" y="199888"/>
            <a:ext cx="5136572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19 December 2015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4564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516" y="1679998"/>
            <a:ext cx="8229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Summary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About 12 different synoptic systems sampled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Prefrontal and warm sector flights =  8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Frontal passages = 2, waves = 4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Postfrontal flights = 6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Much more of everything sampled by radar and ground network 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Can revisit these snapshots when we talk about potential cases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18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2333"/>
          </a:xfrm>
        </p:spPr>
        <p:txBody>
          <a:bodyPr>
            <a:normAutofit/>
          </a:bodyPr>
          <a:lstStyle/>
          <a:p>
            <a:r>
              <a:rPr lang="en-US" dirty="0" smtClean="0"/>
              <a:t>Work supported by:</a:t>
            </a:r>
          </a:p>
          <a:p>
            <a:r>
              <a:rPr lang="en-US" dirty="0" smtClean="0"/>
              <a:t>NASA grants </a:t>
            </a:r>
            <a:r>
              <a:rPr lang="en-US" dirty="0"/>
              <a:t>NNX15AL38G, NNX16AD75G and NNX16AK05G</a:t>
            </a:r>
          </a:p>
          <a:p>
            <a:r>
              <a:rPr lang="en-US" dirty="0"/>
              <a:t>NSF grant AGS-1503155</a:t>
            </a:r>
          </a:p>
          <a:p>
            <a:endParaRPr lang="en-US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86" y="270932"/>
            <a:ext cx="1638362" cy="138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OLYMPEX Scorecard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080193"/>
              </p:ext>
            </p:extLst>
          </p:nvPr>
        </p:nvGraphicFramePr>
        <p:xfrm>
          <a:off x="457200" y="1600200"/>
          <a:ext cx="8229600" cy="48209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03300"/>
                <a:gridCol w="3143250"/>
                <a:gridCol w="1762125"/>
                <a:gridCol w="23209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Synopsis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Flights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Sector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warm AR storm.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Prefrontal,</a:t>
                      </a:r>
                      <a:r>
                        <a:rPr lang="en-US" baseline="0" dirty="0" smtClean="0"/>
                        <a:t> 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Same storm, NCFR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Warm, cold front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Frontal wave, Chehalis,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Warm, frontal wave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postfrontal,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midclouds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Post-, pre-frontal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CF, low melting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Prefrontal, 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Postfrontal, cold air outbreak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Post-front,</a:t>
                      </a:r>
                      <a:r>
                        <a:rPr lang="en-US" baseline="0" dirty="0" smtClean="0"/>
                        <a:t> orographic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Calibration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Clear air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storm, </a:t>
                      </a:r>
                      <a:r>
                        <a:rPr lang="en-US" dirty="0" err="1" smtClean="0"/>
                        <a:t>strat</a:t>
                      </a:r>
                      <a:r>
                        <a:rPr lang="en-US" dirty="0" smtClean="0"/>
                        <a:t>., orographic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Prefront</a:t>
                      </a:r>
                      <a:r>
                        <a:rPr lang="en-US" dirty="0" smtClean="0"/>
                        <a:t>, warm, waves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Complex storm, </a:t>
                      </a:r>
                      <a:r>
                        <a:rPr lang="en-US" dirty="0" err="1" smtClean="0"/>
                        <a:t>oro</a:t>
                      </a:r>
                      <a:r>
                        <a:rPr lang="en-US" dirty="0" smtClean="0"/>
                        <a:t>.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Prefront</a:t>
                      </a:r>
                      <a:r>
                        <a:rPr lang="en-US" dirty="0" smtClean="0"/>
                        <a:t>, warm, waves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ER-2-UND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Postfrontal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 advection, prefrontal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Prefrontal, 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 AR storm, flooding,</a:t>
                      </a:r>
                      <a:r>
                        <a:rPr lang="en-US" baseline="0" dirty="0" smtClean="0"/>
                        <a:t>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Prefront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warm, waves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03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What we observed – A lot of Precipitation </a:t>
            </a:r>
            <a:r>
              <a:rPr lang="en-US" sz="3100" dirty="0" smtClean="0">
                <a:solidFill>
                  <a:schemeClr val="accent2">
                    <a:lumMod val="75000"/>
                  </a:schemeClr>
                </a:solidFill>
              </a:rPr>
              <a:t>during radar and aircraft deployment</a:t>
            </a:r>
            <a:endParaRPr lang="en-US" sz="3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7548" y="4979084"/>
            <a:ext cx="332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</a:t>
            </a:r>
            <a:r>
              <a:rPr lang="en-US" b="1" dirty="0" smtClean="0">
                <a:solidFill>
                  <a:srgbClr val="953735"/>
                </a:solidFill>
              </a:rPr>
              <a:t>radar</a:t>
            </a:r>
            <a:r>
              <a:rPr lang="en-US" dirty="0" smtClean="0"/>
              <a:t> deployment: 36/50 days measured precipitation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9642" y="5029102"/>
            <a:ext cx="3787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</a:t>
            </a:r>
            <a:r>
              <a:rPr lang="en-US" b="1" dirty="0" smtClean="0">
                <a:solidFill>
                  <a:srgbClr val="953735"/>
                </a:solidFill>
              </a:rPr>
              <a:t>aircraft</a:t>
            </a:r>
            <a:r>
              <a:rPr lang="en-US" dirty="0" smtClean="0"/>
              <a:t> deployment: 30/38 days measured precipitation</a:t>
            </a:r>
            <a:endParaRPr lang="en-US" dirty="0"/>
          </a:p>
        </p:txBody>
      </p:sp>
      <p:pic>
        <p:nvPicPr>
          <p:cNvPr id="8" name="Picture 7" descr="nov11_dec19_rainf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9" y="1655444"/>
            <a:ext cx="4378537" cy="3283903"/>
          </a:xfrm>
          <a:prstGeom prst="rect">
            <a:avLst/>
          </a:prstGeom>
        </p:spPr>
      </p:pic>
      <p:pic>
        <p:nvPicPr>
          <p:cNvPr id="9" name="Picture 8" descr="nov11_dec19_jan4_jan15_rainf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73" y="1666952"/>
            <a:ext cx="4363194" cy="32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6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558" y="368300"/>
            <a:ext cx="6388885" cy="619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2900" y="5883414"/>
            <a:ext cx="466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Storms sampled during OLYMPEX ~homogeneous facilitating statistics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029200" y="165100"/>
            <a:ext cx="3912785" cy="2113281"/>
            <a:chOff x="5029200" y="165100"/>
            <a:chExt cx="3912785" cy="2113281"/>
          </a:xfrm>
        </p:grpSpPr>
        <p:pic>
          <p:nvPicPr>
            <p:cNvPr id="5" name="Picture 4" descr="KLGX20151112_200515_0.4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7596" y="165100"/>
              <a:ext cx="2224389" cy="2113281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5029200" y="887837"/>
              <a:ext cx="1846580" cy="1004463"/>
            </a:xfrm>
            <a:prstGeom prst="straightConnector1">
              <a:avLst/>
            </a:prstGeom>
            <a:ln w="38100" cmpd="sng">
              <a:solidFill>
                <a:srgbClr val="156B3A"/>
              </a:solidFill>
              <a:tailEnd type="arrow"/>
            </a:ln>
            <a:effectLst>
              <a:outerShdw blurRad="50800" dist="38100" dir="2700000" algn="tl" rotWithShape="0">
                <a:schemeClr val="tx1"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711864" y="4566920"/>
            <a:ext cx="5395221" cy="2113280"/>
            <a:chOff x="3711864" y="4566920"/>
            <a:chExt cx="5395221" cy="2113280"/>
          </a:xfrm>
        </p:grpSpPr>
        <p:pic>
          <p:nvPicPr>
            <p:cNvPr id="7" name="Picture 6" descr="KLGX20151113_060435_0.4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696" y="4566920"/>
              <a:ext cx="2224389" cy="211328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3711864" y="5257801"/>
              <a:ext cx="3412836" cy="647699"/>
            </a:xfrm>
            <a:prstGeom prst="straightConnector1">
              <a:avLst/>
            </a:prstGeom>
            <a:ln w="38100" cmpd="sng">
              <a:solidFill>
                <a:srgbClr val="EC5918"/>
              </a:solidFill>
              <a:tailEnd type="arrow"/>
            </a:ln>
            <a:effectLst>
              <a:outerShdw blurRad="50800" dist="38100" dir="2700000" algn="tl" rotWithShape="0">
                <a:schemeClr val="tx1"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3500" y="50800"/>
            <a:ext cx="2441864" cy="3390901"/>
            <a:chOff x="63500" y="50800"/>
            <a:chExt cx="2441864" cy="3390901"/>
          </a:xfrm>
        </p:grpSpPr>
        <p:pic>
          <p:nvPicPr>
            <p:cNvPr id="8" name="Picture 7" descr="KLGX20151213_011126_0.48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0" y="50800"/>
              <a:ext cx="2232403" cy="212090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H="1" flipV="1">
              <a:off x="1511300" y="1854200"/>
              <a:ext cx="994064" cy="1587501"/>
            </a:xfrm>
            <a:prstGeom prst="straightConnector1">
              <a:avLst/>
            </a:prstGeom>
            <a:ln w="38100" cmpd="sng">
              <a:solidFill>
                <a:srgbClr val="D80076"/>
              </a:solidFill>
              <a:tailEnd type="arrow"/>
            </a:ln>
            <a:effectLst>
              <a:outerShdw blurRad="40000" dist="20000" dir="5400000" rotWithShape="0">
                <a:schemeClr val="tx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3500" y="3898901"/>
            <a:ext cx="3584864" cy="2893061"/>
            <a:chOff x="63500" y="3898901"/>
            <a:chExt cx="3584864" cy="2893061"/>
          </a:xfrm>
        </p:grpSpPr>
        <p:pic>
          <p:nvPicPr>
            <p:cNvPr id="6" name="Picture 5" descr="KLGX20151202_045442_0.4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0" y="4678681"/>
              <a:ext cx="2224389" cy="2113281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H="1">
              <a:off x="1231900" y="3898901"/>
              <a:ext cx="2416464" cy="1625599"/>
            </a:xfrm>
            <a:prstGeom prst="straightConnector1">
              <a:avLst/>
            </a:prstGeom>
            <a:ln w="38100" cmpd="sng">
              <a:solidFill>
                <a:srgbClr val="3ABBF2"/>
              </a:solidFill>
              <a:tailEnd type="arrow"/>
            </a:ln>
            <a:effectLst>
              <a:outerShdw blurRad="40000" dist="20000" dir="5400000" rotWithShape="0">
                <a:schemeClr val="tx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961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683" y="3105429"/>
            <a:ext cx="7240190" cy="981070"/>
          </a:xfrm>
        </p:spPr>
        <p:txBody>
          <a:bodyPr>
            <a:normAutofit/>
          </a:bodyPr>
          <a:lstStyle/>
          <a:p>
            <a:r>
              <a:rPr lang="en-US" dirty="0" smtClean="0"/>
              <a:t>10—20 November Period</a:t>
            </a:r>
            <a:endParaRPr lang="en-US" dirty="0"/>
          </a:p>
        </p:txBody>
      </p:sp>
      <p:sp>
        <p:nvSpPr>
          <p:cNvPr id="5" name="4-Point Star 4"/>
          <p:cNvSpPr/>
          <p:nvPr/>
        </p:nvSpPr>
        <p:spPr>
          <a:xfrm>
            <a:off x="4245196" y="1731433"/>
            <a:ext cx="119380" cy="114300"/>
          </a:xfrm>
          <a:prstGeom prst="star4">
            <a:avLst>
              <a:gd name="adj" fmla="val 1583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r="8597" b="72896"/>
          <a:stretch/>
        </p:blipFill>
        <p:spPr>
          <a:xfrm>
            <a:off x="552195" y="240203"/>
            <a:ext cx="7450326" cy="2712545"/>
          </a:xfrm>
          <a:prstGeom prst="rect">
            <a:avLst/>
          </a:prstGeom>
        </p:spPr>
      </p:pic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9242345"/>
              </p:ext>
            </p:extLst>
          </p:nvPr>
        </p:nvGraphicFramePr>
        <p:xfrm>
          <a:off x="553834" y="4086499"/>
          <a:ext cx="8229600" cy="22250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03300"/>
                <a:gridCol w="3143250"/>
                <a:gridCol w="1762125"/>
                <a:gridCol w="23209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Synopsis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Flights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Sector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31859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 warm AR storm.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Prefrontal,</a:t>
                      </a:r>
                      <a:r>
                        <a:rPr lang="en-US" baseline="0" dirty="0" smtClean="0"/>
                        <a:t> 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Same storm, NCFR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Warm, cold front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Frontal wave, Chehalis, GPM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Warm, frontal wave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strong</a:t>
                      </a:r>
                      <a:r>
                        <a:rPr lang="en-US" dirty="0" smtClean="0"/>
                        <a:t> AR storm, NCFR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flights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Warm, Cold front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Weak postfrontal,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midclouds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DC-8, ER-2, 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Post-, pre-frontal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8" r="90519" b="16736"/>
          <a:stretch/>
        </p:blipFill>
        <p:spPr>
          <a:xfrm>
            <a:off x="258505" y="107903"/>
            <a:ext cx="533433" cy="3929252"/>
          </a:xfrm>
          <a:prstGeom prst="rect">
            <a:avLst/>
          </a:prstGeom>
        </p:spPr>
      </p:pic>
      <p:pic>
        <p:nvPicPr>
          <p:cNvPr id="11" name="Picture 10" descr="09_REGIMES_v03_DISPLAY_rgb300m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5" t="21848" r="707" b="16736"/>
          <a:stretch/>
        </p:blipFill>
        <p:spPr>
          <a:xfrm>
            <a:off x="8353614" y="107903"/>
            <a:ext cx="436531" cy="392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2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11" y="0"/>
            <a:ext cx="6882697" cy="64681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12—23 November AR Event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64" y="701180"/>
            <a:ext cx="3191304" cy="2553865"/>
          </a:xfrm>
          <a:prstGeom prst="rect">
            <a:avLst/>
          </a:prstGeom>
        </p:spPr>
      </p:pic>
      <p:pic>
        <p:nvPicPr>
          <p:cNvPr id="7" name="Picture 6" descr="research.dc8.20151112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/>
          <a:stretch/>
        </p:blipFill>
        <p:spPr>
          <a:xfrm>
            <a:off x="3557884" y="833476"/>
            <a:ext cx="2518513" cy="2414401"/>
          </a:xfrm>
          <a:prstGeom prst="rect">
            <a:avLst/>
          </a:prstGeom>
        </p:spPr>
      </p:pic>
      <p:pic>
        <p:nvPicPr>
          <p:cNvPr id="10" name="Picture 9" descr="research.dc8.20151113.flight_track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1"/>
          <a:stretch/>
        </p:blipFill>
        <p:spPr>
          <a:xfrm>
            <a:off x="3569846" y="4101237"/>
            <a:ext cx="2444143" cy="23431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884" y="2885713"/>
            <a:ext cx="319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2100 UTC 12 November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4692" y="3935573"/>
            <a:ext cx="3191305" cy="2553865"/>
            <a:chOff x="4353162" y="1418256"/>
            <a:chExt cx="3191305" cy="25538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3162" y="1418256"/>
              <a:ext cx="3191302" cy="255386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53162" y="3566241"/>
              <a:ext cx="3191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1600 UTC 13 November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1223" y="3287568"/>
            <a:ext cx="589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hear a lot more about this event from Joe, Megan and Angela, and Robert</a:t>
            </a:r>
            <a:endParaRPr lang="en-US" dirty="0"/>
          </a:p>
        </p:txBody>
      </p:sp>
      <p:pic>
        <p:nvPicPr>
          <p:cNvPr id="15" name="Picture 14" descr="ops.rain_map.201511120000.olympic_p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78" y="39688"/>
            <a:ext cx="2897822" cy="3456543"/>
          </a:xfrm>
          <a:prstGeom prst="rect">
            <a:avLst/>
          </a:prstGeom>
        </p:spPr>
      </p:pic>
      <p:pic>
        <p:nvPicPr>
          <p:cNvPr id="16" name="Picture 15" descr="ops.rain_map.201511130000.olympic_pe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47" y="3472636"/>
            <a:ext cx="2838148" cy="33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9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1484" y="107280"/>
            <a:ext cx="5956721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14 November 2015</a:t>
            </a:r>
            <a:endParaRPr lang="en-US" sz="3600" dirty="0"/>
          </a:p>
        </p:txBody>
      </p:sp>
      <p:pic>
        <p:nvPicPr>
          <p:cNvPr id="4" name="Picture 3" descr="research.dc8.20151114.flight_track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4"/>
          <a:stretch/>
        </p:blipFill>
        <p:spPr>
          <a:xfrm>
            <a:off x="1045027" y="4180617"/>
            <a:ext cx="2658872" cy="2558915"/>
          </a:xfrm>
          <a:prstGeom prst="rect">
            <a:avLst/>
          </a:prstGeom>
        </p:spPr>
      </p:pic>
      <p:pic>
        <p:nvPicPr>
          <p:cNvPr id="5" name="Picture 4" descr="ops.goes_west.2015111420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2" t="32839" r="21879" b="17610"/>
          <a:stretch/>
        </p:blipFill>
        <p:spPr>
          <a:xfrm>
            <a:off x="185193" y="1128032"/>
            <a:ext cx="3869743" cy="29335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372" y="3572047"/>
            <a:ext cx="319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2000 UTC 14 November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ops.rain_map.20151114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33" y="1058384"/>
            <a:ext cx="4108231" cy="49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3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1484" y="107280"/>
            <a:ext cx="5956721" cy="76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18 November 2015</a:t>
            </a:r>
            <a:endParaRPr lang="en-US" sz="3600" dirty="0"/>
          </a:p>
        </p:txBody>
      </p:sp>
      <p:pic>
        <p:nvPicPr>
          <p:cNvPr id="6" name="Picture 5" descr="ops.goes_west.201511182000.ir_4k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2" t="36841" r="27134" b="24225"/>
          <a:stretch/>
        </p:blipFill>
        <p:spPr>
          <a:xfrm>
            <a:off x="330705" y="912855"/>
            <a:ext cx="4519668" cy="3095776"/>
          </a:xfrm>
          <a:prstGeom prst="rect">
            <a:avLst/>
          </a:prstGeom>
        </p:spPr>
      </p:pic>
      <p:pic>
        <p:nvPicPr>
          <p:cNvPr id="7" name="Picture 6" descr="research.dc8.20151118.flight_track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/>
          <a:stretch/>
        </p:blipFill>
        <p:spPr>
          <a:xfrm>
            <a:off x="2287826" y="4144331"/>
            <a:ext cx="2672752" cy="25248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0867" y="3586379"/>
            <a:ext cx="319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2000 UTC 18 November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ops.rain_map.20151118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77" y="1336209"/>
            <a:ext cx="3722451" cy="444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6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_grab_nov17_NCFR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2" r="17433" b="47143"/>
          <a:stretch/>
        </p:blipFill>
        <p:spPr>
          <a:xfrm>
            <a:off x="4722473" y="0"/>
            <a:ext cx="3703900" cy="3624966"/>
          </a:xfrm>
          <a:prstGeom prst="rect">
            <a:avLst/>
          </a:prstGeom>
        </p:spPr>
      </p:pic>
      <p:pic>
        <p:nvPicPr>
          <p:cNvPr id="7" name="Picture 6" descr="screen_grab_nov17_NCFR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/>
          <a:stretch/>
        </p:blipFill>
        <p:spPr>
          <a:xfrm>
            <a:off x="1335186" y="3558814"/>
            <a:ext cx="6473628" cy="3239906"/>
          </a:xfrm>
          <a:prstGeom prst="rect">
            <a:avLst/>
          </a:prstGeom>
        </p:spPr>
      </p:pic>
      <p:pic>
        <p:nvPicPr>
          <p:cNvPr id="8" name="Picture 7" descr="ops.goes_west.201511171800.ir_4km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5" t="35561" r="18987" b="17609"/>
          <a:stretch/>
        </p:blipFill>
        <p:spPr>
          <a:xfrm>
            <a:off x="447731" y="473910"/>
            <a:ext cx="4300425" cy="3084903"/>
          </a:xfrm>
          <a:prstGeom prst="rect">
            <a:avLst/>
          </a:prstGeom>
        </p:spPr>
      </p:pic>
      <p:pic>
        <p:nvPicPr>
          <p:cNvPr id="9" name="Picture 8" descr="ops.rain_map.201511170000.olympic_p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4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4342</TotalTime>
  <Words>877</Words>
  <Application>Microsoft Macintosh PowerPoint</Application>
  <PresentationFormat>On-screen Show (4:3)</PresentationFormat>
  <Paragraphs>201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Overview of OLYMPEX storms</vt:lpstr>
      <vt:lpstr>What we observed – A lot of Precipitation during ground network deployment</vt:lpstr>
      <vt:lpstr>What we observed – A lot of Precipitation during radar and aircraft deployment</vt:lpstr>
      <vt:lpstr>PowerPoint Presentation</vt:lpstr>
      <vt:lpstr>10—20 November Period</vt:lpstr>
      <vt:lpstr>12—23 November AR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  <vt:lpstr>OLYMPEX Scorecard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OLYMPEX breakout session</dc:title>
  <dc:creator>Lynn McMurdie</dc:creator>
  <cp:lastModifiedBy>Lynn McMurdie</cp:lastModifiedBy>
  <cp:revision>58</cp:revision>
  <dcterms:created xsi:type="dcterms:W3CDTF">2016-10-22T18:19:30Z</dcterms:created>
  <dcterms:modified xsi:type="dcterms:W3CDTF">2017-03-21T08:30:04Z</dcterms:modified>
</cp:coreProperties>
</file>