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89" r:id="rId4"/>
    <p:sldId id="284" r:id="rId5"/>
    <p:sldId id="283" r:id="rId6"/>
    <p:sldId id="281" r:id="rId7"/>
    <p:sldId id="258" r:id="rId8"/>
    <p:sldId id="282" r:id="rId9"/>
    <p:sldId id="280" r:id="rId10"/>
    <p:sldId id="285" r:id="rId11"/>
    <p:sldId id="286" r:id="rId12"/>
    <p:sldId id="287" r:id="rId13"/>
    <p:sldId id="28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3F7"/>
    <a:srgbClr val="E8E9EA"/>
    <a:srgbClr val="EB4B47"/>
    <a:srgbClr val="2F66B2"/>
    <a:srgbClr val="D86F2A"/>
    <a:srgbClr val="101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/>
    <p:restoredTop sz="95221" autoAdjust="0"/>
  </p:normalViewPr>
  <p:slideViewPr>
    <p:cSldViewPr snapToGrid="0" snapToObjects="1">
      <p:cViewPr varScale="1">
        <p:scale>
          <a:sx n="92" d="100"/>
          <a:sy n="92" d="100"/>
        </p:scale>
        <p:origin x="1264" y="184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2E15-A6F1-F34F-95D2-C814207051B2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08B7-451F-0D43-A307-53DA344D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as GPM, mention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08B7-451F-0D43-A307-53DA344DC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08B7-451F-0D43-A307-53DA344DC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0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fld id="{A191151F-930A-4747-8C4B-816B0F99427A}" type="datetimeFigureOut">
              <a:rPr lang="en-US" smtClean="0"/>
              <a:pPr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fld id="{E7979703-50A4-774D-998A-5EFF16DEF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74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ppleGothic"/>
          <a:ea typeface="AppleGothic"/>
          <a:cs typeface="Apple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ppleGothic"/>
          <a:ea typeface="AppleGothic"/>
          <a:cs typeface="Apple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ppleGothic"/>
          <a:ea typeface="AppleGothic"/>
          <a:cs typeface="Apple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ppleGothic"/>
          <a:ea typeface="AppleGothic"/>
          <a:cs typeface="Apple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ppleGothic"/>
          <a:ea typeface="AppleGothic"/>
          <a:cs typeface="Apple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ppleGothic"/>
          <a:ea typeface="AppleGothic"/>
          <a:cs typeface="Apple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851" y="124491"/>
            <a:ext cx="6743700" cy="6619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3900"/>
            <a:ext cx="6400800" cy="1884798"/>
          </a:xfrm>
          <a:solidFill>
            <a:schemeClr val="tx1">
              <a:lumMod val="40000"/>
              <a:lumOff val="60000"/>
              <a:alpha val="6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Airborne Doppler radar </a:t>
            </a:r>
            <a:r>
              <a:rPr lang="en-US" sz="3600" b="1" dirty="0">
                <a:solidFill>
                  <a:schemeClr val="bg1"/>
                </a:solidFill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</a:rPr>
              <a:t>bservations of mid-latitude </a:t>
            </a:r>
            <a:r>
              <a:rPr lang="en-US" sz="3600" b="1" dirty="0">
                <a:solidFill>
                  <a:schemeClr val="bg1"/>
                </a:solidFill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</a:rPr>
              <a:t>torms </a:t>
            </a:r>
            <a:r>
              <a:rPr lang="en-US" sz="3600" b="1" dirty="0">
                <a:solidFill>
                  <a:schemeClr val="bg1"/>
                </a:solidFill>
              </a:rPr>
              <a:t>d</a:t>
            </a:r>
            <a:r>
              <a:rPr lang="en-US" sz="3600" b="1" dirty="0" smtClean="0">
                <a:solidFill>
                  <a:schemeClr val="bg1"/>
                </a:solidFill>
              </a:rPr>
              <a:t>uring OLYMPEX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301" y="4749421"/>
            <a:ext cx="6400800" cy="1828800"/>
          </a:xfrm>
          <a:solidFill>
            <a:srgbClr val="E8E9EA">
              <a:alpha val="65000"/>
            </a:srgb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Jennifer DeHart and Robert </a:t>
            </a:r>
            <a:r>
              <a:rPr lang="en-US" sz="2000" dirty="0" err="1" smtClean="0">
                <a:solidFill>
                  <a:schemeClr val="bg1"/>
                </a:solidFill>
              </a:rPr>
              <a:t>Houze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Pacific Northwest Weather Workshop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3.3.17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NASA grants: NNX15AN52H, NNX13AG71G, NNX15AL38G, NNX16AD75G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NSF grant: AGS-1503155</a:t>
            </a:r>
          </a:p>
        </p:txBody>
      </p:sp>
    </p:spTree>
    <p:extLst>
      <p:ext uri="{BB962C8B-B14F-4D97-AF65-F5344CB8AC3E}">
        <p14:creationId xmlns:p14="http://schemas.microsoft.com/office/powerpoint/2010/main" val="34072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6"/>
    </mc:Choice>
    <mc:Fallback xmlns="">
      <p:transition xmlns:p14="http://schemas.microsoft.com/office/powerpoint/2010/main" spd="slow" advTm="154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30"/>
          <a:stretch/>
        </p:blipFill>
        <p:spPr>
          <a:xfrm>
            <a:off x="110840" y="1109874"/>
            <a:ext cx="4329545" cy="4000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82840" y="1109874"/>
            <a:ext cx="4329545" cy="4000500"/>
            <a:chOff x="4572000" y="694232"/>
            <a:chExt cx="4329545" cy="4000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8831"/>
            <a:stretch/>
          </p:blipFill>
          <p:spPr>
            <a:xfrm>
              <a:off x="4572000" y="694232"/>
              <a:ext cx="4329545" cy="4000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987" t="8967" r="23117" b="10341"/>
            <a:stretch/>
          </p:blipFill>
          <p:spPr>
            <a:xfrm flipH="1">
              <a:off x="5144196" y="1052945"/>
              <a:ext cx="3514894" cy="32281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222" y="1779282"/>
            <a:ext cx="745374" cy="26918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110839" y="5264726"/>
            <a:ext cx="8901545" cy="146337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Low-level enhancement location similar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more intense on 12/08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lies below bright band on 11/13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710" y="1468587"/>
            <a:ext cx="85898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11/13</a:t>
            </a:r>
            <a:endParaRPr lang="en-US" sz="2000" dirty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7080" y="1468586"/>
            <a:ext cx="962884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12/08</a:t>
            </a:r>
            <a:endParaRPr lang="en-US" sz="2000" dirty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628650" y="254287"/>
            <a:ext cx="7886700" cy="9110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pPr algn="l"/>
            <a:r>
              <a:rPr lang="en-US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Different vertical structures</a:t>
            </a:r>
            <a:endParaRPr lang="en-US" b="1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02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" r="7259"/>
          <a:stretch/>
        </p:blipFill>
        <p:spPr>
          <a:xfrm>
            <a:off x="0" y="1263630"/>
            <a:ext cx="4572000" cy="3815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8" r="7533"/>
          <a:stretch/>
        </p:blipFill>
        <p:spPr>
          <a:xfrm>
            <a:off x="4572000" y="1263631"/>
            <a:ext cx="4572000" cy="3815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473" y="1551708"/>
            <a:ext cx="2353887" cy="3075709"/>
          </a:xfrm>
          <a:prstGeom prst="rect">
            <a:avLst/>
          </a:prstGeom>
          <a:solidFill>
            <a:schemeClr val="tx1">
              <a:lumMod val="60000"/>
              <a:lumOff val="40000"/>
              <a:alpha val="8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6833" y="2909454"/>
            <a:ext cx="1039090" cy="1717963"/>
          </a:xfrm>
          <a:prstGeom prst="rect">
            <a:avLst/>
          </a:prstGeom>
          <a:solidFill>
            <a:schemeClr val="tx1">
              <a:lumMod val="60000"/>
              <a:lumOff val="40000"/>
              <a:alpha val="8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98472" y="2909453"/>
            <a:ext cx="2715491" cy="1717963"/>
          </a:xfrm>
          <a:prstGeom prst="rect">
            <a:avLst/>
          </a:prstGeom>
          <a:solidFill>
            <a:schemeClr val="tx1">
              <a:lumMod val="60000"/>
              <a:lumOff val="40000"/>
              <a:alpha val="8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98873" y="1551708"/>
            <a:ext cx="719050" cy="3075708"/>
          </a:xfrm>
          <a:prstGeom prst="rect">
            <a:avLst/>
          </a:prstGeom>
          <a:solidFill>
            <a:schemeClr val="tx1">
              <a:lumMod val="60000"/>
              <a:lumOff val="40000"/>
              <a:alpha val="8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628650" y="323562"/>
            <a:ext cx="7886700" cy="9110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pPr algn="l"/>
            <a:r>
              <a:rPr lang="en-US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Surface rainfall</a:t>
            </a:r>
            <a:endParaRPr lang="en-US" b="1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10839" y="5223161"/>
            <a:ext cx="8901545" cy="146337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Rainfall similar on both days, despite radar reflectivity differences</a:t>
            </a:r>
            <a:endParaRPr lang="en-US" sz="2400" dirty="0" smtClean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2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9" t="5199" r="7425" b="5730"/>
          <a:stretch/>
        </p:blipFill>
        <p:spPr>
          <a:xfrm>
            <a:off x="-13760" y="0"/>
            <a:ext cx="9157760" cy="4918363"/>
          </a:xfrm>
          <a:prstGeom prst="rect">
            <a:avLst/>
          </a:prstGeom>
        </p:spPr>
      </p:pic>
      <p:sp>
        <p:nvSpPr>
          <p:cNvPr id="4" name="Content Placeholder 7"/>
          <p:cNvSpPr txBox="1">
            <a:spLocks/>
          </p:cNvSpPr>
          <p:nvPr/>
        </p:nvSpPr>
        <p:spPr>
          <a:xfrm>
            <a:off x="110839" y="5223161"/>
            <a:ext cx="8901545" cy="146337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Reflectivity dominated by large diameter hydrometeors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Estimate reflectivity/rainfall from surface observations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Z and R are not perfectl</a:t>
            </a:r>
            <a:r>
              <a:rPr lang="en-US" sz="20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y correlated</a:t>
            </a:r>
            <a:endParaRPr lang="en-US" sz="2000" dirty="0" smtClean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243" y="3762192"/>
            <a:ext cx="304797" cy="11007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115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592" y="1146946"/>
            <a:ext cx="1883243" cy="10156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Fraction of medium drops (1-2 mm)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92" y="4652697"/>
            <a:ext cx="1883243" cy="10156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Fraction of large drops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(2-4 mm)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27" y="3674628"/>
            <a:ext cx="5954246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27" y="168878"/>
            <a:ext cx="59542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198"/>
          </a:xfrm>
        </p:spPr>
        <p:txBody>
          <a:bodyPr/>
          <a:lstStyle/>
          <a:p>
            <a:r>
              <a:rPr lang="en-US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Conclusions</a:t>
            </a:r>
            <a:endParaRPr lang="en-US" b="1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691"/>
            <a:ext cx="8229600" cy="4945273"/>
          </a:xfr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APR-3 provides view around the Olympic peninsula, especially over high terrain</a:t>
            </a:r>
          </a:p>
          <a:p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Strong spatial and temporal variability, but enhancement preferentially along windward slopes</a:t>
            </a:r>
          </a:p>
          <a:p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Radar cross-sections suggest that regimes dominated by small to medium drop growth may be underestimated by reflectivity</a:t>
            </a:r>
          </a:p>
          <a:p>
            <a:endParaRPr lang="en-US" dirty="0" smtClean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80158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514" y="94526"/>
            <a:ext cx="4437972" cy="1143000"/>
          </a:xfrm>
        </p:spPr>
        <p:txBody>
          <a:bodyPr/>
          <a:lstStyle/>
          <a:p>
            <a:r>
              <a:rPr lang="en-US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APR-3</a:t>
            </a:r>
            <a:endParaRPr lang="en-US" b="1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41"/>
            <a:ext cx="4038600" cy="4955456"/>
          </a:xfr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NASA DC-8 equipped with the Advanced Precipitation Radar 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Ku / </a:t>
            </a:r>
            <a:r>
              <a:rPr lang="en-US" dirty="0" err="1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Ka</a:t>
            </a:r>
            <a:r>
              <a:rPr lang="en-US" dirty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/ W band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High vertical resolution</a:t>
            </a:r>
          </a:p>
          <a:p>
            <a:pPr lvl="1"/>
            <a:endParaRPr lang="en-US" dirty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Goal: document structure around the Olympics and compare with surface measurements</a:t>
            </a:r>
            <a:endParaRPr lang="en-US" dirty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5828" y="1100047"/>
            <a:ext cx="3632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1" t="4005" r="19808" b="5858"/>
          <a:stretch/>
        </p:blipFill>
        <p:spPr>
          <a:xfrm>
            <a:off x="4890658" y="6854"/>
            <a:ext cx="3372425" cy="6870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224" y="2058220"/>
            <a:ext cx="766808" cy="27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" y="502920"/>
            <a:ext cx="4969347" cy="5943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NARR_IVT_wide_20151208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053" y="2581358"/>
            <a:ext cx="5410707" cy="38651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02936" y="676656"/>
            <a:ext cx="3938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8 Dec. 2015</a:t>
            </a:r>
          </a:p>
          <a:p>
            <a:r>
              <a:rPr lang="en-US" sz="2400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NARR integrated vapor transport and precipitation</a:t>
            </a:r>
            <a:endParaRPr lang="en-US" sz="2400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6478911"/>
            <a:ext cx="26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c/o Joe </a:t>
            </a:r>
            <a:r>
              <a:rPr lang="en-US" dirty="0" err="1" smtClean="0">
                <a:latin typeface="Apple SD Gothic Neo" charset="-127"/>
                <a:ea typeface="Apple SD Gothic Neo" charset="-127"/>
                <a:cs typeface="Apple SD Gothic Neo" charset="-127"/>
              </a:rPr>
              <a:t>Zagrodnik</a:t>
            </a:r>
            <a:endParaRPr lang="en-US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30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701"/>
          <a:stretch/>
        </p:blipFill>
        <p:spPr>
          <a:xfrm>
            <a:off x="124693" y="2794008"/>
            <a:ext cx="4336473" cy="40005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30"/>
          <a:stretch/>
        </p:blipFill>
        <p:spPr>
          <a:xfrm>
            <a:off x="4703615" y="2794008"/>
            <a:ext cx="4329545" cy="40005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531" y="3560627"/>
            <a:ext cx="692228" cy="24999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028" y="66703"/>
            <a:ext cx="3245053" cy="2669319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810" y="1957603"/>
            <a:ext cx="1411477" cy="71398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6567051" y="678872"/>
            <a:ext cx="1967348" cy="17573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"/>
          <p:cNvSpPr txBox="1">
            <a:spLocks/>
          </p:cNvSpPr>
          <p:nvPr/>
        </p:nvSpPr>
        <p:spPr>
          <a:xfrm>
            <a:off x="130927" y="99088"/>
            <a:ext cx="5424744" cy="260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Data collection in remote regions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inland, valleys, high terrain, lee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Greatest enhancement near windward slopes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not highest terrain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Echo tops descend in lee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7919" y="3822967"/>
            <a:ext cx="1479656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Windward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8136" y="3822967"/>
            <a:ext cx="1479656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Windward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835" y="1870367"/>
            <a:ext cx="4343400" cy="3810568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91" y="1870367"/>
            <a:ext cx="4343400" cy="3810568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1946853"/>
            <a:ext cx="1588403" cy="7358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58482" y="2159437"/>
            <a:ext cx="2227036" cy="5232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8 Dec</a:t>
            </a:r>
            <a:endParaRPr lang="en-US" sz="2000" b="1" dirty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28650" y="545234"/>
            <a:ext cx="7886700" cy="91100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pPr algn="l"/>
            <a:r>
              <a:rPr lang="en-US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Zoom in on Quinault Valley</a:t>
            </a:r>
            <a:endParaRPr lang="en-US" b="1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18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31"/>
          <a:stretch/>
        </p:blipFill>
        <p:spPr>
          <a:xfrm>
            <a:off x="152405" y="2800359"/>
            <a:ext cx="4329545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31"/>
          <a:stretch/>
        </p:blipFill>
        <p:spPr>
          <a:xfrm>
            <a:off x="4744008" y="2800359"/>
            <a:ext cx="4329545" cy="400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875" y="103112"/>
            <a:ext cx="2733824" cy="260052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531" y="3699170"/>
            <a:ext cx="692228" cy="24999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19484" y="3850677"/>
            <a:ext cx="1479656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Windward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701" y="3850677"/>
            <a:ext cx="1479656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Windward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52404" y="444400"/>
            <a:ext cx="5486395" cy="1830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Enhancement occurs not only at low leve</a:t>
            </a:r>
            <a:r>
              <a:rPr lang="en-US" sz="24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ls, but extends up through the bright band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Secondary maximum between 4 and 6 km</a:t>
            </a:r>
          </a:p>
        </p:txBody>
      </p:sp>
    </p:spTree>
    <p:extLst>
      <p:ext uri="{BB962C8B-B14F-4D97-AF65-F5344CB8AC3E}">
        <p14:creationId xmlns:p14="http://schemas.microsoft.com/office/powerpoint/2010/main" val="378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ily_rain_201511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0" y="503072"/>
            <a:ext cx="4982868" cy="5943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05984" y="673642"/>
            <a:ext cx="3938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13 Nov. 2015</a:t>
            </a:r>
          </a:p>
          <a:p>
            <a:r>
              <a:rPr lang="en-US" sz="2400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NARR integrated vapor transport and precipitation</a:t>
            </a:r>
            <a:endParaRPr lang="en-US" sz="2400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7376478" y="3862806"/>
            <a:ext cx="260462" cy="240632"/>
          </a:xfrm>
          <a:prstGeom prst="star4">
            <a:avLst>
              <a:gd name="adj" fmla="val 1953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ARR_IVT_wide_20151113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589" y="2578760"/>
            <a:ext cx="5414556" cy="38679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400800" y="6478911"/>
            <a:ext cx="26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c/o Joe </a:t>
            </a:r>
            <a:r>
              <a:rPr lang="en-US" dirty="0" err="1" smtClean="0">
                <a:latin typeface="Apple SD Gothic Neo" charset="-127"/>
                <a:ea typeface="Apple SD Gothic Neo" charset="-127"/>
                <a:cs typeface="Apple SD Gothic Neo" charset="-127"/>
              </a:rPr>
              <a:t>Zagrodnik</a:t>
            </a:r>
            <a:endParaRPr lang="en-US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5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84" y="13855"/>
            <a:ext cx="3602802" cy="338328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856" y="13855"/>
            <a:ext cx="3602802" cy="338328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854" y="3456710"/>
            <a:ext cx="3602803" cy="338328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85" y="3456710"/>
            <a:ext cx="3602805" cy="338328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58482" y="214684"/>
            <a:ext cx="2227036" cy="5232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12 Nov</a:t>
            </a:r>
            <a:endParaRPr lang="en-US" sz="2000" b="1" dirty="0">
              <a:solidFill>
                <a:schemeClr val="bg1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80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01"/>
          <a:stretch/>
        </p:blipFill>
        <p:spPr>
          <a:xfrm>
            <a:off x="249387" y="3200400"/>
            <a:ext cx="3920835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93"/>
          <a:stretch/>
        </p:blipFill>
        <p:spPr>
          <a:xfrm>
            <a:off x="4915598" y="3200400"/>
            <a:ext cx="3965172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93"/>
          <a:stretch/>
        </p:blipFill>
        <p:spPr>
          <a:xfrm>
            <a:off x="4915597" y="0"/>
            <a:ext cx="3965172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9602"/>
          <a:stretch/>
        </p:blipFill>
        <p:spPr>
          <a:xfrm>
            <a:off x="249388" y="0"/>
            <a:ext cx="3920834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222" y="1987103"/>
            <a:ext cx="745374" cy="26918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350" y="290946"/>
            <a:ext cx="1655618" cy="12376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13" y="290946"/>
            <a:ext cx="1665848" cy="1233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351" y="3657600"/>
            <a:ext cx="1655618" cy="12540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12" y="3657600"/>
            <a:ext cx="1662545" cy="124690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595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-white">
      <a:dk1>
        <a:sysClr val="windowText" lastClr="000000"/>
      </a:dk1>
      <a:lt1>
        <a:srgbClr val="CBCBCB"/>
      </a:lt1>
      <a:dk2>
        <a:srgbClr val="000000"/>
      </a:dk2>
      <a:lt2>
        <a:srgbClr val="C0C0C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16440</TotalTime>
  <Words>265</Words>
  <Application>Microsoft Macintosh PowerPoint</Application>
  <PresentationFormat>On-screen Show (4:3)</PresentationFormat>
  <Paragraphs>54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Apple SD Gothic Neo</vt:lpstr>
      <vt:lpstr>AppleGothic</vt:lpstr>
      <vt:lpstr>Calibri</vt:lpstr>
      <vt:lpstr>Arial</vt:lpstr>
      <vt:lpstr>Office Theme</vt:lpstr>
      <vt:lpstr>Airborne Doppler radar observations of mid-latitude storms during OLYMPEX</vt:lpstr>
      <vt:lpstr>APR-3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DeHart</dc:creator>
  <cp:lastModifiedBy>Jennifer C. Dehart</cp:lastModifiedBy>
  <cp:revision>504</cp:revision>
  <dcterms:created xsi:type="dcterms:W3CDTF">2015-04-28T20:44:50Z</dcterms:created>
  <dcterms:modified xsi:type="dcterms:W3CDTF">2017-03-03T19:14:20Z</dcterms:modified>
</cp:coreProperties>
</file>