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70" r:id="rId2"/>
    <p:sldId id="372" r:id="rId3"/>
    <p:sldId id="375" r:id="rId4"/>
    <p:sldId id="371" r:id="rId5"/>
    <p:sldId id="318" r:id="rId6"/>
    <p:sldId id="365" r:id="rId7"/>
    <p:sldId id="320" r:id="rId8"/>
    <p:sldId id="374" r:id="rId9"/>
    <p:sldId id="366" r:id="rId10"/>
    <p:sldId id="354" r:id="rId11"/>
    <p:sldId id="355" r:id="rId12"/>
    <p:sldId id="356" r:id="rId13"/>
    <p:sldId id="376" r:id="rId14"/>
    <p:sldId id="377" r:id="rId15"/>
    <p:sldId id="378" r:id="rId16"/>
    <p:sldId id="362" r:id="rId17"/>
    <p:sldId id="36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Houze" initials="R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ED1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horzBarState="maximized">
    <p:restoredLeft sz="14311" autoAdjust="0"/>
    <p:restoredTop sz="85649" autoAdjust="0"/>
  </p:normalViewPr>
  <p:slideViewPr>
    <p:cSldViewPr snapToGrid="0">
      <p:cViewPr>
        <p:scale>
          <a:sx n="100" d="100"/>
          <a:sy n="100" d="100"/>
        </p:scale>
        <p:origin x="-51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2-11T14:48:41.437" idx="2">
    <p:pos x="10" y="10"/>
    <p:text>Necessary for what?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04EB4-3094-4B47-9384-7375CC0B43DC}" type="datetimeFigureOut">
              <a:rPr lang="en-US" smtClean="0"/>
              <a:t>1/29/17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254DC-1658-B34A-905D-F72CFE518D03}" type="slidenum">
              <a:rPr lang="en-US" smtClean="0"/>
              <a:t>‹#›</a:t>
            </a:fld>
            <a:endParaRPr lang="en-US"/>
          </a:p>
        </p:txBody>
      </p:sp>
    </p:spTree>
    <p:extLst>
      <p:ext uri="{BB962C8B-B14F-4D97-AF65-F5344CB8AC3E}">
        <p14:creationId xmlns:p14="http://schemas.microsoft.com/office/powerpoint/2010/main" val="3563528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has given the overview of OLYMPEX</a:t>
            </a:r>
            <a:endParaRPr lang="en-US" dirty="0"/>
          </a:p>
        </p:txBody>
      </p:sp>
      <p:sp>
        <p:nvSpPr>
          <p:cNvPr id="4" name="Slide Number Placeholder 3"/>
          <p:cNvSpPr>
            <a:spLocks noGrp="1"/>
          </p:cNvSpPr>
          <p:nvPr>
            <p:ph type="sldNum" sz="quarter" idx="10"/>
          </p:nvPr>
        </p:nvSpPr>
        <p:spPr/>
        <p:txBody>
          <a:bodyPr/>
          <a:lstStyle/>
          <a:p>
            <a:fld id="{592254DC-1658-B34A-905D-F72CFE518D03}" type="slidenum">
              <a:rPr lang="en-US" smtClean="0"/>
              <a:t>2</a:t>
            </a:fld>
            <a:endParaRPr lang="en-US"/>
          </a:p>
        </p:txBody>
      </p:sp>
    </p:spTree>
    <p:extLst>
      <p:ext uri="{BB962C8B-B14F-4D97-AF65-F5344CB8AC3E}">
        <p14:creationId xmlns:p14="http://schemas.microsoft.com/office/powerpoint/2010/main" val="142254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dataset</a:t>
            </a:r>
            <a:r>
              <a:rPr lang="en-US" baseline="0" dirty="0" smtClean="0"/>
              <a:t> collected was not only </a:t>
            </a:r>
            <a:r>
              <a:rPr lang="en-US" b="1" u="sng" baseline="0" dirty="0" smtClean="0"/>
              <a:t>huge</a:t>
            </a:r>
            <a:r>
              <a:rPr lang="en-US" u="none" baseline="0" dirty="0" smtClean="0"/>
              <a:t>…</a:t>
            </a:r>
            <a:r>
              <a:rPr lang="en-US" baseline="0" dirty="0" smtClean="0"/>
              <a:t>but also…</a:t>
            </a:r>
            <a:r>
              <a:rPr lang="en-US" b="1" u="sng" baseline="0" dirty="0" smtClean="0"/>
              <a:t>homogeneous</a:t>
            </a:r>
            <a:r>
              <a:rPr lang="en-US" baseline="0" dirty="0" smtClean="0"/>
              <a:t>…facilitating…</a:t>
            </a:r>
            <a:r>
              <a:rPr lang="en-US" b="1" u="sng" baseline="0" dirty="0" smtClean="0"/>
              <a:t>statistics</a:t>
            </a:r>
            <a:endParaRPr lang="en-US" b="0" u="none" baseline="0" dirty="0" smtClean="0"/>
          </a:p>
          <a:p>
            <a:r>
              <a:rPr lang="en-US" b="0" u="none" baseline="0" dirty="0" smtClean="0"/>
              <a:t>Storms passing over the OLYMPEX area all had a variation of this </a:t>
            </a:r>
            <a:r>
              <a:rPr lang="en-US" b="1" u="none" baseline="0" dirty="0" smtClean="0"/>
              <a:t>idealized structure</a:t>
            </a:r>
            <a:r>
              <a:rPr lang="en-US" b="0" u="none" baseline="0" dirty="0" smtClean="0"/>
              <a:t>…consisting of </a:t>
            </a:r>
            <a:r>
              <a:rPr lang="en-US" b="1" u="none" baseline="0" dirty="0" smtClean="0"/>
              <a:t>characteristic sectors</a:t>
            </a:r>
            <a:r>
              <a:rPr lang="en-US" b="0" u="none" baseline="0" dirty="0" smtClean="0"/>
              <a:t>…(describe)</a:t>
            </a:r>
            <a:endParaRPr lang="en-US" b="1" u="sng" dirty="0"/>
          </a:p>
        </p:txBody>
      </p:sp>
      <p:sp>
        <p:nvSpPr>
          <p:cNvPr id="4" name="Slide Number Placeholder 3"/>
          <p:cNvSpPr>
            <a:spLocks noGrp="1"/>
          </p:cNvSpPr>
          <p:nvPr>
            <p:ph type="sldNum" sz="quarter" idx="10"/>
          </p:nvPr>
        </p:nvSpPr>
        <p:spPr/>
        <p:txBody>
          <a:bodyPr/>
          <a:lstStyle/>
          <a:p>
            <a:fld id="{8ABA6532-89E2-E646-83E5-1152E998B8BE}" type="slidenum">
              <a:rPr lang="en-US" smtClean="0"/>
              <a:t>3</a:t>
            </a:fld>
            <a:endParaRPr lang="en-US"/>
          </a:p>
        </p:txBody>
      </p:sp>
    </p:spTree>
    <p:extLst>
      <p:ext uri="{BB962C8B-B14F-4D97-AF65-F5344CB8AC3E}">
        <p14:creationId xmlns:p14="http://schemas.microsoft.com/office/powerpoint/2010/main" val="62287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254DC-1658-B34A-905D-F72CFE518D03}" type="slidenum">
              <a:rPr lang="en-US" smtClean="0"/>
              <a:t>6</a:t>
            </a:fld>
            <a:endParaRPr lang="en-US"/>
          </a:p>
        </p:txBody>
      </p:sp>
    </p:spTree>
    <p:extLst>
      <p:ext uri="{BB962C8B-B14F-4D97-AF65-F5344CB8AC3E}">
        <p14:creationId xmlns:p14="http://schemas.microsoft.com/office/powerpoint/2010/main" val="215390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2254DC-1658-B34A-905D-F72CFE518D03}" type="slidenum">
              <a:rPr lang="en-US" smtClean="0"/>
              <a:t>7</a:t>
            </a:fld>
            <a:endParaRPr lang="en-US"/>
          </a:p>
        </p:txBody>
      </p:sp>
    </p:spTree>
    <p:extLst>
      <p:ext uri="{BB962C8B-B14F-4D97-AF65-F5344CB8AC3E}">
        <p14:creationId xmlns:p14="http://schemas.microsoft.com/office/powerpoint/2010/main" val="346147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254DC-1658-B34A-905D-F72CFE518D03}" type="slidenum">
              <a:rPr lang="en-US" smtClean="0"/>
              <a:t>12</a:t>
            </a:fld>
            <a:endParaRPr lang="en-US"/>
          </a:p>
        </p:txBody>
      </p:sp>
    </p:spTree>
    <p:extLst>
      <p:ext uri="{BB962C8B-B14F-4D97-AF65-F5344CB8AC3E}">
        <p14:creationId xmlns:p14="http://schemas.microsoft.com/office/powerpoint/2010/main" val="166909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254DC-1658-B34A-905D-F72CFE518D03}" type="slidenum">
              <a:rPr lang="en-US" smtClean="0"/>
              <a:t>13</a:t>
            </a:fld>
            <a:endParaRPr lang="en-US"/>
          </a:p>
        </p:txBody>
      </p:sp>
    </p:spTree>
    <p:extLst>
      <p:ext uri="{BB962C8B-B14F-4D97-AF65-F5344CB8AC3E}">
        <p14:creationId xmlns:p14="http://schemas.microsoft.com/office/powerpoint/2010/main" val="166909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254DC-1658-B34A-905D-F72CFE518D03}" type="slidenum">
              <a:rPr lang="en-US" smtClean="0"/>
              <a:t>14</a:t>
            </a:fld>
            <a:endParaRPr lang="en-US"/>
          </a:p>
        </p:txBody>
      </p:sp>
    </p:spTree>
    <p:extLst>
      <p:ext uri="{BB962C8B-B14F-4D97-AF65-F5344CB8AC3E}">
        <p14:creationId xmlns:p14="http://schemas.microsoft.com/office/powerpoint/2010/main" val="1669097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RHI:</a:t>
            </a:r>
            <a:r>
              <a:rPr lang="en-US" baseline="0" dirty="0" smtClean="0"/>
              <a:t> Combined NPOL-DOW RHI images of reflectivity (</a:t>
            </a:r>
            <a:r>
              <a:rPr lang="en-US" baseline="0" dirty="0" err="1" smtClean="0"/>
              <a:t>a,c,e,g</a:t>
            </a:r>
            <a:r>
              <a:rPr lang="en-US" baseline="0" dirty="0" smtClean="0"/>
              <a:t>) and radial velocity (</a:t>
            </a:r>
            <a:r>
              <a:rPr lang="en-US" baseline="0" dirty="0" err="1" smtClean="0"/>
              <a:t>b,d,f,h</a:t>
            </a:r>
            <a:r>
              <a:rPr lang="en-US" baseline="0" dirty="0" smtClean="0"/>
              <a:t>) for (a-b) 12-Nov 21:52 UTC, (c-d) 13-Nov 06:52 UTC, (e-f) 13-Nov 11:52 UTC, and (g-h) 13-Nov 12:52 UTC. The NPOL RHI is the 52 degree azimuth and the DOW RHI is the 58.4 degree azimuth. </a:t>
            </a:r>
            <a:endParaRPr lang="en-US" dirty="0"/>
          </a:p>
        </p:txBody>
      </p:sp>
      <p:sp>
        <p:nvSpPr>
          <p:cNvPr id="4" name="Slide Number Placeholder 3"/>
          <p:cNvSpPr>
            <a:spLocks noGrp="1"/>
          </p:cNvSpPr>
          <p:nvPr>
            <p:ph type="sldNum" sz="quarter" idx="10"/>
          </p:nvPr>
        </p:nvSpPr>
        <p:spPr/>
        <p:txBody>
          <a:bodyPr/>
          <a:lstStyle/>
          <a:p>
            <a:fld id="{592254DC-1658-B34A-905D-F72CFE518D03}" type="slidenum">
              <a:rPr lang="en-US" smtClean="0"/>
              <a:t>15</a:t>
            </a:fld>
            <a:endParaRPr lang="en-US"/>
          </a:p>
        </p:txBody>
      </p:sp>
    </p:spTree>
    <p:extLst>
      <p:ext uri="{BB962C8B-B14F-4D97-AF65-F5344CB8AC3E}">
        <p14:creationId xmlns:p14="http://schemas.microsoft.com/office/powerpoint/2010/main" val="175253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60F3F-7560-0043-A983-EE4F9C2EBA87}"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326668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60F3F-7560-0043-A983-EE4F9C2EBA87}"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38491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60F3F-7560-0043-A983-EE4F9C2EBA87}"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23165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60F3F-7560-0043-A983-EE4F9C2EBA87}"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33106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60F3F-7560-0043-A983-EE4F9C2EBA87}"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429044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60F3F-7560-0043-A983-EE4F9C2EBA87}"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335992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60F3F-7560-0043-A983-EE4F9C2EBA87}" type="datetimeFigureOut">
              <a:rPr lang="en-US" smtClean="0"/>
              <a:t>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3540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60F3F-7560-0043-A983-EE4F9C2EBA87}" type="datetimeFigureOut">
              <a:rPr lang="en-US" smtClean="0"/>
              <a:t>1/29/17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226603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60F3F-7560-0043-A983-EE4F9C2EBA87}" type="datetimeFigureOut">
              <a:rPr lang="en-US" smtClean="0"/>
              <a:t>1/29/17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370210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60F3F-7560-0043-A983-EE4F9C2EBA87}"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289736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60F3F-7560-0043-A983-EE4F9C2EBA87}"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A8F16-F63A-5D49-AD9D-E4303014F2F2}" type="slidenum">
              <a:rPr lang="en-US" smtClean="0"/>
              <a:t>‹#›</a:t>
            </a:fld>
            <a:endParaRPr lang="en-US"/>
          </a:p>
        </p:txBody>
      </p:sp>
    </p:spTree>
    <p:extLst>
      <p:ext uri="{BB962C8B-B14F-4D97-AF65-F5344CB8AC3E}">
        <p14:creationId xmlns:p14="http://schemas.microsoft.com/office/powerpoint/2010/main" val="26695101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60F3F-7560-0043-A983-EE4F9C2EBA87}" type="datetimeFigureOut">
              <a:rPr lang="en-US" smtClean="0"/>
              <a:t>1/29/17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A8F16-F63A-5D49-AD9D-E4303014F2F2}" type="slidenum">
              <a:rPr lang="en-US" smtClean="0"/>
              <a:t>‹#›</a:t>
            </a:fld>
            <a:endParaRPr lang="en-US"/>
          </a:p>
        </p:txBody>
      </p:sp>
    </p:spTree>
    <p:extLst>
      <p:ext uri="{BB962C8B-B14F-4D97-AF65-F5344CB8AC3E}">
        <p14:creationId xmlns:p14="http://schemas.microsoft.com/office/powerpoint/2010/main" val="176928767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53" y="1638299"/>
            <a:ext cx="8682295" cy="1885951"/>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Preliminary results from the Olympic Mountains Experiment (OLYMPEX):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Stratiform</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Precipitation Processes in Pacific Cyclones Passing over the Olympic Mountains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230853" y="3695700"/>
            <a:ext cx="8682295" cy="1019175"/>
          </a:xfrm>
        </p:spPr>
        <p:txBody>
          <a:bodyPr>
            <a:normAutofit/>
          </a:bodyPr>
          <a:lstStyle/>
          <a:p>
            <a:r>
              <a:rPr lang="en-US" sz="2400" dirty="0" smtClean="0"/>
              <a:t>Lynn McMurdie, Robert A. </a:t>
            </a:r>
            <a:r>
              <a:rPr lang="en-US" sz="2400" dirty="0" err="1" smtClean="0"/>
              <a:t>Houze</a:t>
            </a:r>
            <a:r>
              <a:rPr lang="en-US" sz="2400" dirty="0" smtClean="0"/>
              <a:t>, Jr., and Joseph </a:t>
            </a:r>
            <a:r>
              <a:rPr lang="en-US" sz="2400" dirty="0" err="1" smtClean="0"/>
              <a:t>Zagrodnik</a:t>
            </a:r>
            <a:r>
              <a:rPr lang="en-US" sz="2400" dirty="0"/>
              <a:t> </a:t>
            </a:r>
            <a:r>
              <a:rPr lang="en-US" sz="2400" dirty="0" smtClean="0"/>
              <a:t>University of Washington</a:t>
            </a:r>
          </a:p>
        </p:txBody>
      </p:sp>
      <p:grpSp>
        <p:nvGrpSpPr>
          <p:cNvPr id="4" name="Group 3"/>
          <p:cNvGrpSpPr/>
          <p:nvPr/>
        </p:nvGrpSpPr>
        <p:grpSpPr>
          <a:xfrm>
            <a:off x="230853" y="212955"/>
            <a:ext cx="8682295" cy="1271930"/>
            <a:chOff x="17575214" y="4292600"/>
            <a:chExt cx="15885861" cy="2327231"/>
          </a:xfrm>
        </p:grpSpPr>
        <p:pic>
          <p:nvPicPr>
            <p:cNvPr id="5" name="Picture 4" descr="IMG_9980 copy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0069" y="4292600"/>
              <a:ext cx="3483879" cy="2327230"/>
            </a:xfrm>
            <a:prstGeom prst="rect">
              <a:avLst/>
            </a:prstGeom>
            <a:ln>
              <a:noFill/>
            </a:ln>
          </p:spPr>
        </p:pic>
        <p:pic>
          <p:nvPicPr>
            <p:cNvPr id="6" name="Picture 5" descr="20151130_NPOL_night copy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6740" y="4292602"/>
              <a:ext cx="3494335" cy="2327228"/>
            </a:xfrm>
            <a:prstGeom prst="rect">
              <a:avLst/>
            </a:prstGeom>
            <a:ln>
              <a:noFill/>
            </a:ln>
          </p:spPr>
        </p:pic>
        <p:pic>
          <p:nvPicPr>
            <p:cNvPr id="7" name="Picture 6" descr="wynoochee_Nov15_pic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5214" y="4292603"/>
              <a:ext cx="3504863" cy="2327228"/>
            </a:xfrm>
            <a:prstGeom prst="rect">
              <a:avLst/>
            </a:prstGeom>
            <a:ln>
              <a:noFill/>
            </a:ln>
          </p:spPr>
        </p:pic>
        <p:pic>
          <p:nvPicPr>
            <p:cNvPr id="8" name="Picture 7" descr="citation_at_PAE cop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1148" y="4292600"/>
              <a:ext cx="3694015" cy="2327230"/>
            </a:xfrm>
            <a:prstGeom prst="rect">
              <a:avLst/>
            </a:prstGeom>
            <a:ln>
              <a:noFill/>
            </a:ln>
          </p:spPr>
        </p:pic>
        <p:pic>
          <p:nvPicPr>
            <p:cNvPr id="9" name="Picture 8" descr="IMG_2689 copy 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52263" y="4292600"/>
              <a:ext cx="1744177" cy="2327230"/>
            </a:xfrm>
            <a:prstGeom prst="rect">
              <a:avLst/>
            </a:prstGeom>
            <a:ln>
              <a:noFill/>
            </a:ln>
          </p:spPr>
        </p:pic>
      </p:grpSp>
      <p:pic>
        <p:nvPicPr>
          <p:cNvPr id="10" name="Picture 9" descr="logo_image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010" y="4793648"/>
            <a:ext cx="2095981" cy="1776909"/>
          </a:xfrm>
          <a:prstGeom prst="rect">
            <a:avLst/>
          </a:prstGeom>
        </p:spPr>
      </p:pic>
      <p:sp>
        <p:nvSpPr>
          <p:cNvPr id="11" name="TextBox 10"/>
          <p:cNvSpPr txBox="1"/>
          <p:nvPr/>
        </p:nvSpPr>
        <p:spPr>
          <a:xfrm>
            <a:off x="167353" y="6379091"/>
            <a:ext cx="3274347" cy="369332"/>
          </a:xfrm>
          <a:prstGeom prst="rect">
            <a:avLst/>
          </a:prstGeom>
          <a:noFill/>
        </p:spPr>
        <p:txBody>
          <a:bodyPr wrap="square" rtlCol="0">
            <a:spAutoFit/>
          </a:bodyPr>
          <a:lstStyle/>
          <a:p>
            <a:r>
              <a:rPr lang="en-US" dirty="0" smtClean="0"/>
              <a:t>AMS Seattle, 26 January 2017</a:t>
            </a:r>
            <a:endParaRPr lang="en-US" dirty="0"/>
          </a:p>
        </p:txBody>
      </p:sp>
      <p:sp>
        <p:nvSpPr>
          <p:cNvPr id="12" name="TextBox 11"/>
          <p:cNvSpPr txBox="1"/>
          <p:nvPr/>
        </p:nvSpPr>
        <p:spPr>
          <a:xfrm>
            <a:off x="6530053" y="6340991"/>
            <a:ext cx="2423447" cy="369332"/>
          </a:xfrm>
          <a:prstGeom prst="rect">
            <a:avLst/>
          </a:prstGeom>
          <a:noFill/>
        </p:spPr>
        <p:txBody>
          <a:bodyPr wrap="square" rtlCol="0">
            <a:spAutoFit/>
          </a:bodyPr>
          <a:lstStyle/>
          <a:p>
            <a:r>
              <a:rPr lang="en-US" dirty="0" err="1" smtClean="0"/>
              <a:t>Zagrodnik</a:t>
            </a:r>
            <a:r>
              <a:rPr lang="en-US" dirty="0" smtClean="0"/>
              <a:t> et al., 2017</a:t>
            </a:r>
            <a:endParaRPr lang="en-US" dirty="0"/>
          </a:p>
        </p:txBody>
      </p:sp>
    </p:spTree>
    <p:extLst>
      <p:ext uri="{BB962C8B-B14F-4D97-AF65-F5344CB8AC3E}">
        <p14:creationId xmlns:p14="http://schemas.microsoft.com/office/powerpoint/2010/main" val="4806639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accent2">
                    <a:lumMod val="60000"/>
                    <a:lumOff val="40000"/>
                  </a:schemeClr>
                </a:solidFill>
              </a:rPr>
              <a:t>12 – 13 November 2015</a:t>
            </a:r>
            <a:br>
              <a:rPr lang="en-US" dirty="0" smtClean="0">
                <a:solidFill>
                  <a:schemeClr val="accent2">
                    <a:lumMod val="60000"/>
                    <a:lumOff val="40000"/>
                  </a:schemeClr>
                </a:solidFill>
              </a:rPr>
            </a:br>
            <a:r>
              <a:rPr lang="en-US" dirty="0" smtClean="0">
                <a:solidFill>
                  <a:schemeClr val="accent2">
                    <a:lumMod val="60000"/>
                    <a:lumOff val="40000"/>
                  </a:schemeClr>
                </a:solidFill>
              </a:rPr>
              <a:t>850 hPa Heights + Temp</a:t>
            </a:r>
            <a:endParaRPr lang="en-US" dirty="0">
              <a:solidFill>
                <a:schemeClr val="accent2">
                  <a:lumMod val="60000"/>
                  <a:lumOff val="40000"/>
                </a:schemeClr>
              </a:solidFill>
            </a:endParaRPr>
          </a:p>
        </p:txBody>
      </p:sp>
      <p:grpSp>
        <p:nvGrpSpPr>
          <p:cNvPr id="19" name="Group 18"/>
          <p:cNvGrpSpPr/>
          <p:nvPr/>
        </p:nvGrpSpPr>
        <p:grpSpPr>
          <a:xfrm>
            <a:off x="673150" y="1697656"/>
            <a:ext cx="7797701" cy="5160344"/>
            <a:chOff x="3110877" y="1892300"/>
            <a:chExt cx="6745967" cy="4172374"/>
          </a:xfrm>
        </p:grpSpPr>
        <p:sp>
          <p:nvSpPr>
            <p:cNvPr id="17" name="TextBox 16"/>
            <p:cNvSpPr txBox="1"/>
            <p:nvPr/>
          </p:nvSpPr>
          <p:spPr>
            <a:xfrm>
              <a:off x="3110877" y="5691397"/>
              <a:ext cx="6745967" cy="373277"/>
            </a:xfrm>
            <a:prstGeom prst="rect">
              <a:avLst/>
            </a:prstGeom>
            <a:noFill/>
          </p:spPr>
          <p:txBody>
            <a:bodyPr wrap="square" rtlCol="0">
              <a:spAutoFit/>
            </a:bodyPr>
            <a:lstStyle/>
            <a:p>
              <a:r>
                <a:rPr lang="en-US" sz="2400" dirty="0" smtClean="0"/>
                <a:t>Strong low-level onshore flow. Very warm </a:t>
              </a:r>
              <a:r>
                <a:rPr lang="en-US" sz="2400" dirty="0" err="1" smtClean="0"/>
                <a:t>airmass</a:t>
              </a:r>
              <a:endParaRPr lang="en-US" sz="2400" dirty="0"/>
            </a:p>
          </p:txBody>
        </p:sp>
        <p:grpSp>
          <p:nvGrpSpPr>
            <p:cNvPr id="12" name="Group 11"/>
            <p:cNvGrpSpPr/>
            <p:nvPr/>
          </p:nvGrpSpPr>
          <p:grpSpPr>
            <a:xfrm>
              <a:off x="3740660" y="1892300"/>
              <a:ext cx="5486400" cy="3771900"/>
              <a:chOff x="1022860" y="571500"/>
              <a:chExt cx="5486400" cy="3771900"/>
            </a:xfrm>
          </p:grpSpPr>
          <p:pic>
            <p:nvPicPr>
              <p:cNvPr id="13" name="Picture 12" descr="model.WRF_GFS_36km_oly.201511130600.06.850t.png"/>
              <p:cNvPicPr>
                <a:picLocks noChangeAspect="1"/>
              </p:cNvPicPr>
              <p:nvPr/>
            </p:nvPicPr>
            <p:blipFill rotWithShape="1">
              <a:blip r:embed="rId2">
                <a:extLst>
                  <a:ext uri="{28A0092B-C50C-407E-A947-70E740481C1C}">
                    <a14:useLocalDpi xmlns:a14="http://schemas.microsoft.com/office/drawing/2010/main" val="0"/>
                  </a:ext>
                </a:extLst>
              </a:blip>
              <a:srcRect l="7273" t="8333" r="7800" b="36666"/>
              <a:stretch/>
            </p:blipFill>
            <p:spPr>
              <a:xfrm>
                <a:off x="1022860" y="571500"/>
                <a:ext cx="5486400" cy="3771900"/>
              </a:xfrm>
              <a:prstGeom prst="rect">
                <a:avLst/>
              </a:prstGeom>
              <a:ln w="28575" cmpd="sng">
                <a:solidFill>
                  <a:srgbClr val="FFFFFF"/>
                </a:solidFill>
              </a:ln>
            </p:spPr>
          </p:pic>
          <p:sp>
            <p:nvSpPr>
              <p:cNvPr id="14" name="4-Point Star 13"/>
              <p:cNvSpPr/>
              <p:nvPr/>
            </p:nvSpPr>
            <p:spPr>
              <a:xfrm>
                <a:off x="5774392" y="2757906"/>
                <a:ext cx="260462" cy="240632"/>
              </a:xfrm>
              <a:prstGeom prst="star4">
                <a:avLst>
                  <a:gd name="adj" fmla="val 19537"/>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21387960">
                <a:off x="4313985" y="2809742"/>
                <a:ext cx="1358900" cy="329185"/>
              </a:xfrm>
              <a:prstGeom prst="rightArrow">
                <a:avLst>
                  <a:gd name="adj1" fmla="val 40240"/>
                  <a:gd name="adj2" fmla="val 81654"/>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a:off x="3810627" y="1957950"/>
              <a:ext cx="1917700" cy="369332"/>
            </a:xfrm>
            <a:prstGeom prst="rect">
              <a:avLst/>
            </a:prstGeom>
            <a:noFill/>
          </p:spPr>
          <p:txBody>
            <a:bodyPr wrap="square" rtlCol="0">
              <a:spAutoFit/>
            </a:bodyPr>
            <a:lstStyle/>
            <a:p>
              <a:r>
                <a:rPr lang="en-US" dirty="0" smtClean="0"/>
                <a:t>0600 UTC 13 Nov</a:t>
              </a:r>
              <a:endParaRPr lang="en-US" dirty="0"/>
            </a:p>
          </p:txBody>
        </p:sp>
      </p:grpSp>
    </p:spTree>
    <p:extLst>
      <p:ext uri="{BB962C8B-B14F-4D97-AF65-F5344CB8AC3E}">
        <p14:creationId xmlns:p14="http://schemas.microsoft.com/office/powerpoint/2010/main" val="23392369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BFFB2"/>
                </a:solidFill>
              </a:rPr>
              <a:t>12 – 13 November 2015</a:t>
            </a:r>
            <a:br>
              <a:rPr lang="en-US" dirty="0" smtClean="0">
                <a:solidFill>
                  <a:srgbClr val="FBFFB2"/>
                </a:solidFill>
              </a:rPr>
            </a:br>
            <a:r>
              <a:rPr lang="en-US" dirty="0" smtClean="0">
                <a:solidFill>
                  <a:srgbClr val="FBFFB2"/>
                </a:solidFill>
              </a:rPr>
              <a:t> Integrated Vapor Transport</a:t>
            </a:r>
            <a:endParaRPr lang="en-US" dirty="0"/>
          </a:p>
        </p:txBody>
      </p:sp>
      <p:grpSp>
        <p:nvGrpSpPr>
          <p:cNvPr id="4" name="Group 3"/>
          <p:cNvGrpSpPr/>
          <p:nvPr/>
        </p:nvGrpSpPr>
        <p:grpSpPr>
          <a:xfrm>
            <a:off x="1360056" y="1824566"/>
            <a:ext cx="6423889" cy="5033434"/>
            <a:chOff x="3296596" y="2095499"/>
            <a:chExt cx="6423889" cy="5033434"/>
          </a:xfrm>
        </p:grpSpPr>
        <p:pic>
          <p:nvPicPr>
            <p:cNvPr id="3" name="Picture 2" descr="NARR_IVT_wide_20151113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596" y="2095499"/>
              <a:ext cx="6423889" cy="4588933"/>
            </a:xfrm>
            <a:prstGeom prst="rect">
              <a:avLst/>
            </a:prstGeom>
          </p:spPr>
        </p:pic>
        <p:sp>
          <p:nvSpPr>
            <p:cNvPr id="17" name="TextBox 16"/>
            <p:cNvSpPr txBox="1"/>
            <p:nvPr/>
          </p:nvSpPr>
          <p:spPr>
            <a:xfrm>
              <a:off x="5232400" y="6667268"/>
              <a:ext cx="3746500" cy="461665"/>
            </a:xfrm>
            <a:prstGeom prst="rect">
              <a:avLst/>
            </a:prstGeom>
            <a:noFill/>
          </p:spPr>
          <p:txBody>
            <a:bodyPr wrap="square" rtlCol="0">
              <a:spAutoFit/>
            </a:bodyPr>
            <a:lstStyle/>
            <a:p>
              <a:r>
                <a:rPr lang="en-US" sz="2400" dirty="0" smtClean="0"/>
                <a:t>Strong vapor transport</a:t>
              </a:r>
              <a:endParaRPr lang="en-US" sz="2400" dirty="0"/>
            </a:p>
          </p:txBody>
        </p:sp>
        <p:sp>
          <p:nvSpPr>
            <p:cNvPr id="14" name="4-Point Star 13"/>
            <p:cNvSpPr/>
            <p:nvPr/>
          </p:nvSpPr>
          <p:spPr>
            <a:xfrm>
              <a:off x="7846378" y="4320006"/>
              <a:ext cx="260462" cy="240632"/>
            </a:xfrm>
            <a:prstGeom prst="star4">
              <a:avLst>
                <a:gd name="adj" fmla="val 19537"/>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95580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BFFB2"/>
                </a:solidFill>
              </a:rPr>
              <a:t>12 – 13 November 2015</a:t>
            </a:r>
            <a:r>
              <a:rPr lang="en-US" dirty="0">
                <a:solidFill>
                  <a:srgbClr val="FBFFB2"/>
                </a:solidFill>
              </a:rPr>
              <a:t/>
            </a:r>
            <a:br>
              <a:rPr lang="en-US" dirty="0">
                <a:solidFill>
                  <a:srgbClr val="FBFFB2"/>
                </a:solidFill>
              </a:rPr>
            </a:br>
            <a:r>
              <a:rPr lang="en-US" dirty="0" smtClean="0">
                <a:solidFill>
                  <a:srgbClr val="FBFFB2"/>
                </a:solidFill>
              </a:rPr>
              <a:t>Observed Precipitation Totals – Nov 13</a:t>
            </a:r>
            <a:endParaRPr lang="en-US" dirty="0"/>
          </a:p>
        </p:txBody>
      </p:sp>
      <p:pic>
        <p:nvPicPr>
          <p:cNvPr id="3" name="Picture 2" descr="daily_rain_201511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985" y="1524000"/>
            <a:ext cx="4386031" cy="5231689"/>
          </a:xfrm>
          <a:prstGeom prst="rect">
            <a:avLst/>
          </a:prstGeom>
        </p:spPr>
      </p:pic>
      <p:grpSp>
        <p:nvGrpSpPr>
          <p:cNvPr id="9" name="Group 8"/>
          <p:cNvGrpSpPr/>
          <p:nvPr/>
        </p:nvGrpSpPr>
        <p:grpSpPr>
          <a:xfrm>
            <a:off x="2480734" y="3327400"/>
            <a:ext cx="1650999" cy="1092201"/>
            <a:chOff x="4766734" y="3251200"/>
            <a:chExt cx="1650999" cy="1092201"/>
          </a:xfrm>
        </p:grpSpPr>
        <p:sp>
          <p:nvSpPr>
            <p:cNvPr id="6" name="Oval 5"/>
            <p:cNvSpPr/>
            <p:nvPr/>
          </p:nvSpPr>
          <p:spPr>
            <a:xfrm>
              <a:off x="5816600" y="3810001"/>
              <a:ext cx="533400" cy="533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66734" y="3251200"/>
              <a:ext cx="1650999" cy="646331"/>
            </a:xfrm>
            <a:prstGeom prst="rect">
              <a:avLst/>
            </a:prstGeom>
            <a:solidFill>
              <a:schemeClr val="tx1">
                <a:alpha val="63000"/>
              </a:schemeClr>
            </a:solidFill>
          </p:spPr>
          <p:txBody>
            <a:bodyPr wrap="square" rtlCol="0">
              <a:spAutoFit/>
            </a:bodyPr>
            <a:lstStyle/>
            <a:p>
              <a:r>
                <a:rPr lang="en-US" dirty="0" smtClean="0">
                  <a:solidFill>
                    <a:srgbClr val="FF0000"/>
                  </a:solidFill>
                </a:rPr>
                <a:t>Factor 4 -5 Enhancement  </a:t>
              </a:r>
              <a:endParaRPr lang="en-US" dirty="0">
                <a:solidFill>
                  <a:srgbClr val="FF0000"/>
                </a:solidFill>
              </a:endParaRPr>
            </a:p>
          </p:txBody>
        </p:sp>
      </p:grpSp>
      <p:grpSp>
        <p:nvGrpSpPr>
          <p:cNvPr id="12" name="Group 11"/>
          <p:cNvGrpSpPr/>
          <p:nvPr/>
        </p:nvGrpSpPr>
        <p:grpSpPr>
          <a:xfrm>
            <a:off x="3513666" y="2620434"/>
            <a:ext cx="2099733" cy="1498600"/>
            <a:chOff x="5875866" y="2556934"/>
            <a:chExt cx="2099733" cy="1498600"/>
          </a:xfrm>
        </p:grpSpPr>
        <p:sp>
          <p:nvSpPr>
            <p:cNvPr id="10" name="Oval 9"/>
            <p:cNvSpPr/>
            <p:nvPr/>
          </p:nvSpPr>
          <p:spPr>
            <a:xfrm>
              <a:off x="6604001" y="3522134"/>
              <a:ext cx="533400" cy="533400"/>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875866" y="2556934"/>
              <a:ext cx="2099733" cy="646331"/>
            </a:xfrm>
            <a:prstGeom prst="rect">
              <a:avLst/>
            </a:prstGeom>
            <a:solidFill>
              <a:srgbClr val="FFFFFF">
                <a:alpha val="62000"/>
              </a:srgbClr>
            </a:solidFill>
          </p:spPr>
          <p:txBody>
            <a:bodyPr wrap="square" rtlCol="0">
              <a:spAutoFit/>
            </a:bodyPr>
            <a:lstStyle/>
            <a:p>
              <a:r>
                <a:rPr lang="en-US" dirty="0" smtClean="0">
                  <a:solidFill>
                    <a:srgbClr val="0000FF"/>
                  </a:solidFill>
                </a:rPr>
                <a:t>High Terrain less than forward slopes</a:t>
              </a:r>
              <a:endParaRPr lang="en-US" dirty="0">
                <a:solidFill>
                  <a:srgbClr val="0000FF"/>
                </a:solidFill>
              </a:endParaRPr>
            </a:p>
          </p:txBody>
        </p:sp>
      </p:grpSp>
      <p:sp>
        <p:nvSpPr>
          <p:cNvPr id="2" name="TextBox 1"/>
          <p:cNvSpPr txBox="1"/>
          <p:nvPr/>
        </p:nvSpPr>
        <p:spPr>
          <a:xfrm>
            <a:off x="389467" y="4605867"/>
            <a:ext cx="1761066" cy="646331"/>
          </a:xfrm>
          <a:prstGeom prst="rect">
            <a:avLst/>
          </a:prstGeom>
          <a:noFill/>
        </p:spPr>
        <p:txBody>
          <a:bodyPr wrap="square" rtlCol="0">
            <a:spAutoFit/>
          </a:bodyPr>
          <a:lstStyle/>
          <a:p>
            <a:r>
              <a:rPr lang="en-US" dirty="0" smtClean="0"/>
              <a:t>Different than seasonal norm</a:t>
            </a:r>
            <a:endParaRPr lang="en-US" dirty="0"/>
          </a:p>
        </p:txBody>
      </p:sp>
      <p:sp>
        <p:nvSpPr>
          <p:cNvPr id="13" name="Oval 12"/>
          <p:cNvSpPr/>
          <p:nvPr/>
        </p:nvSpPr>
        <p:spPr>
          <a:xfrm>
            <a:off x="3191933" y="4631268"/>
            <a:ext cx="533400" cy="5334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3962400" y="4216400"/>
            <a:ext cx="3111500" cy="11557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946900" y="4521200"/>
            <a:ext cx="1955800" cy="1200329"/>
          </a:xfrm>
          <a:prstGeom prst="rect">
            <a:avLst/>
          </a:prstGeom>
          <a:noFill/>
        </p:spPr>
        <p:txBody>
          <a:bodyPr wrap="square" rtlCol="0">
            <a:spAutoFit/>
          </a:bodyPr>
          <a:lstStyle/>
          <a:p>
            <a:r>
              <a:rPr lang="en-US" dirty="0" smtClean="0"/>
              <a:t>Next plot of DSD from Prairie Creek site located here – elevation 540 m</a:t>
            </a:r>
            <a:endParaRPr lang="en-US" dirty="0"/>
          </a:p>
        </p:txBody>
      </p:sp>
    </p:spTree>
    <p:extLst>
      <p:ext uri="{BB962C8B-B14F-4D97-AF65-F5344CB8AC3E}">
        <p14:creationId xmlns:p14="http://schemas.microsoft.com/office/powerpoint/2010/main" val="2991111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0338"/>
            <a:ext cx="8229600" cy="1143000"/>
          </a:xfrm>
        </p:spPr>
        <p:txBody>
          <a:bodyPr>
            <a:normAutofit fontScale="90000"/>
          </a:bodyPr>
          <a:lstStyle/>
          <a:p>
            <a:r>
              <a:rPr lang="en-US" dirty="0" smtClean="0">
                <a:solidFill>
                  <a:srgbClr val="FBFFB2"/>
                </a:solidFill>
              </a:rPr>
              <a:t>12 – 13 November 2015</a:t>
            </a:r>
            <a:r>
              <a:rPr lang="en-US" dirty="0">
                <a:solidFill>
                  <a:srgbClr val="FBFFB2"/>
                </a:solidFill>
              </a:rPr>
              <a:t/>
            </a:r>
            <a:br>
              <a:rPr lang="en-US" dirty="0">
                <a:solidFill>
                  <a:srgbClr val="FBFFB2"/>
                </a:solidFill>
              </a:rPr>
            </a:br>
            <a:endParaRPr lang="en-US" dirty="0"/>
          </a:p>
        </p:txBody>
      </p:sp>
      <p:sp>
        <p:nvSpPr>
          <p:cNvPr id="27" name="TextBox 26"/>
          <p:cNvSpPr txBox="1"/>
          <p:nvPr/>
        </p:nvSpPr>
        <p:spPr>
          <a:xfrm>
            <a:off x="6350000" y="1270000"/>
            <a:ext cx="2603500" cy="3108544"/>
          </a:xfrm>
          <a:prstGeom prst="rect">
            <a:avLst/>
          </a:prstGeom>
          <a:noFill/>
        </p:spPr>
        <p:txBody>
          <a:bodyPr wrap="square" rtlCol="0">
            <a:spAutoFit/>
          </a:bodyPr>
          <a:lstStyle/>
          <a:p>
            <a:r>
              <a:rPr lang="en-US" sz="2800" dirty="0" smtClean="0"/>
              <a:t>During the course of one event – </a:t>
            </a:r>
            <a:r>
              <a:rPr lang="en-US" sz="2800" dirty="0" err="1" smtClean="0"/>
              <a:t>Dropsize</a:t>
            </a:r>
            <a:r>
              <a:rPr lang="en-US" sz="2800" dirty="0" smtClean="0"/>
              <a:t> Distributions can shift from one regime to another</a:t>
            </a:r>
            <a:endParaRPr lang="en-US" sz="2800" dirty="0"/>
          </a:p>
        </p:txBody>
      </p:sp>
      <p:pic>
        <p:nvPicPr>
          <p:cNvPr id="3" name="Picture 2" descr="figure_dotplo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 y="760306"/>
            <a:ext cx="6026150" cy="5996094"/>
          </a:xfrm>
          <a:prstGeom prst="rect">
            <a:avLst/>
          </a:prstGeom>
        </p:spPr>
      </p:pic>
      <p:sp>
        <p:nvSpPr>
          <p:cNvPr id="18" name="Oval 17"/>
          <p:cNvSpPr/>
          <p:nvPr/>
        </p:nvSpPr>
        <p:spPr>
          <a:xfrm>
            <a:off x="1498601" y="1447800"/>
            <a:ext cx="736599" cy="8763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457700" y="4779435"/>
            <a:ext cx="660400" cy="757766"/>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rot="19288932">
            <a:off x="3081283" y="2214963"/>
            <a:ext cx="560490" cy="1913949"/>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2315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0151113_Prairie Creek (PC)_parsivel_dsd_rainbow_lo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45" y="812800"/>
            <a:ext cx="6110554" cy="5943600"/>
          </a:xfrm>
          <a:prstGeom prst="rect">
            <a:avLst/>
          </a:prstGeom>
        </p:spPr>
      </p:pic>
      <p:sp>
        <p:nvSpPr>
          <p:cNvPr id="5" name="Title 4"/>
          <p:cNvSpPr>
            <a:spLocks noGrp="1"/>
          </p:cNvSpPr>
          <p:nvPr>
            <p:ph type="title"/>
          </p:nvPr>
        </p:nvSpPr>
        <p:spPr/>
        <p:txBody>
          <a:bodyPr>
            <a:normAutofit fontScale="90000"/>
          </a:bodyPr>
          <a:lstStyle/>
          <a:p>
            <a:r>
              <a:rPr lang="en-US" dirty="0" smtClean="0">
                <a:solidFill>
                  <a:srgbClr val="FBFFB2"/>
                </a:solidFill>
              </a:rPr>
              <a:t>12 – 13 November 2015</a:t>
            </a:r>
            <a:r>
              <a:rPr lang="en-US" dirty="0">
                <a:solidFill>
                  <a:srgbClr val="FBFFB2"/>
                </a:solidFill>
              </a:rPr>
              <a:t/>
            </a:r>
            <a:br>
              <a:rPr lang="en-US" dirty="0">
                <a:solidFill>
                  <a:srgbClr val="FBFFB2"/>
                </a:solidFill>
              </a:rPr>
            </a:br>
            <a:endParaRPr lang="en-US" dirty="0"/>
          </a:p>
        </p:txBody>
      </p:sp>
      <p:cxnSp>
        <p:nvCxnSpPr>
          <p:cNvPr id="15" name="Straight Arrow Connector 14"/>
          <p:cNvCxnSpPr/>
          <p:nvPr/>
        </p:nvCxnSpPr>
        <p:spPr>
          <a:xfrm flipV="1">
            <a:off x="2874432" y="4699000"/>
            <a:ext cx="1151468" cy="13560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026832" y="5194300"/>
            <a:ext cx="1062568" cy="12290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013200" y="1536700"/>
            <a:ext cx="2235200"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595511" y="1058333"/>
            <a:ext cx="3019778" cy="369332"/>
          </a:xfrm>
          <a:prstGeom prst="rect">
            <a:avLst/>
          </a:prstGeom>
          <a:solidFill>
            <a:srgbClr val="FFFFFF"/>
          </a:solidFill>
          <a:ln>
            <a:solidFill>
              <a:schemeClr val="bg1"/>
            </a:solidFill>
          </a:ln>
        </p:spPr>
        <p:txBody>
          <a:bodyPr wrap="square" rtlCol="0">
            <a:spAutoFit/>
          </a:bodyPr>
          <a:lstStyle/>
          <a:p>
            <a:pPr algn="ctr"/>
            <a:r>
              <a:rPr lang="en-US" dirty="0" smtClean="0">
                <a:solidFill>
                  <a:schemeClr val="bg1"/>
                </a:solidFill>
              </a:rPr>
              <a:t>Warm Sector</a:t>
            </a:r>
            <a:endParaRPr lang="en-US" dirty="0">
              <a:solidFill>
                <a:schemeClr val="bg1"/>
              </a:solidFill>
            </a:endParaRPr>
          </a:p>
        </p:txBody>
      </p:sp>
      <p:sp>
        <p:nvSpPr>
          <p:cNvPr id="26" name="TextBox 25"/>
          <p:cNvSpPr txBox="1"/>
          <p:nvPr/>
        </p:nvSpPr>
        <p:spPr>
          <a:xfrm>
            <a:off x="215900" y="4292600"/>
            <a:ext cx="1384300" cy="1477328"/>
          </a:xfrm>
          <a:prstGeom prst="rect">
            <a:avLst/>
          </a:prstGeom>
          <a:noFill/>
        </p:spPr>
        <p:txBody>
          <a:bodyPr wrap="square" rtlCol="0">
            <a:spAutoFit/>
          </a:bodyPr>
          <a:lstStyle/>
          <a:p>
            <a:r>
              <a:rPr lang="en-US" dirty="0" smtClean="0"/>
              <a:t>Increase in rain rate due to increase of small drops</a:t>
            </a:r>
            <a:endParaRPr lang="en-US" dirty="0"/>
          </a:p>
        </p:txBody>
      </p:sp>
      <p:sp>
        <p:nvSpPr>
          <p:cNvPr id="27" name="TextBox 26"/>
          <p:cNvSpPr txBox="1"/>
          <p:nvPr/>
        </p:nvSpPr>
        <p:spPr>
          <a:xfrm>
            <a:off x="7759700" y="4178300"/>
            <a:ext cx="1384300" cy="2031325"/>
          </a:xfrm>
          <a:prstGeom prst="rect">
            <a:avLst/>
          </a:prstGeom>
          <a:noFill/>
        </p:spPr>
        <p:txBody>
          <a:bodyPr wrap="square" rtlCol="0">
            <a:spAutoFit/>
          </a:bodyPr>
          <a:lstStyle/>
          <a:p>
            <a:r>
              <a:rPr lang="en-US" dirty="0" smtClean="0"/>
              <a:t>Locations near coast do not have this increase of small drops in warm sector</a:t>
            </a:r>
            <a:endParaRPr lang="en-US" dirty="0"/>
          </a:p>
        </p:txBody>
      </p:sp>
      <p:cxnSp>
        <p:nvCxnSpPr>
          <p:cNvPr id="18" name="Straight Arrow Connector 17"/>
          <p:cNvCxnSpPr/>
          <p:nvPr/>
        </p:nvCxnSpPr>
        <p:spPr>
          <a:xfrm>
            <a:off x="2032000" y="3683000"/>
            <a:ext cx="2041525" cy="1791"/>
          </a:xfrm>
          <a:prstGeom prst="straightConnector1">
            <a:avLst/>
          </a:prstGeom>
          <a:ln w="28575"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085432" y="3615665"/>
            <a:ext cx="137160" cy="137160"/>
          </a:xfrm>
          <a:prstGeom prst="ellipse">
            <a:avLst/>
          </a:prstGeom>
          <a:solidFill>
            <a:srgbClr val="0000FF"/>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4086225" y="3684791"/>
            <a:ext cx="968375" cy="10909"/>
          </a:xfrm>
          <a:prstGeom prst="straightConnector1">
            <a:avLst/>
          </a:prstGeom>
          <a:ln w="28575"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041900" y="3689350"/>
            <a:ext cx="590550" cy="14491"/>
          </a:xfrm>
          <a:prstGeom prst="straightConnector1">
            <a:avLst/>
          </a:prstGeom>
          <a:ln w="28575"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5607050" y="3689350"/>
            <a:ext cx="571500" cy="19051"/>
          </a:xfrm>
          <a:prstGeom prst="straightConnector1">
            <a:avLst/>
          </a:prstGeom>
          <a:ln w="28575"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72200" y="3689352"/>
            <a:ext cx="863600" cy="6348"/>
          </a:xfrm>
          <a:prstGeom prst="straightConnector1">
            <a:avLst/>
          </a:prstGeom>
          <a:ln w="28575"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0" name="Diamond 29"/>
          <p:cNvSpPr/>
          <p:nvPr/>
        </p:nvSpPr>
        <p:spPr>
          <a:xfrm>
            <a:off x="5848984" y="3640341"/>
            <a:ext cx="137160" cy="137160"/>
          </a:xfrm>
          <a:prstGeom prst="diamond">
            <a:avLst/>
          </a:prstGeom>
          <a:solidFill>
            <a:srgbClr val="FFFF00"/>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iamond 30"/>
          <p:cNvSpPr/>
          <p:nvPr/>
        </p:nvSpPr>
        <p:spPr>
          <a:xfrm>
            <a:off x="4527549" y="3616211"/>
            <a:ext cx="137160" cy="137160"/>
          </a:xfrm>
          <a:prstGeom prst="diamond">
            <a:avLst/>
          </a:prstGeom>
          <a:solidFill>
            <a:srgbClr val="FFFF00"/>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286375" y="3631540"/>
            <a:ext cx="137160" cy="137160"/>
          </a:xfrm>
          <a:prstGeom prst="rect">
            <a:avLst/>
          </a:prstGeom>
          <a:solidFill>
            <a:srgbClr val="FF0000"/>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6508750" y="3635261"/>
            <a:ext cx="137160" cy="137160"/>
          </a:xfrm>
          <a:prstGeom prst="triangle">
            <a:avLst/>
          </a:prstGeom>
          <a:solidFill>
            <a:srgbClr val="FF6600"/>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8890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lympex_npol_qc2_RHI_20151113_155200_52.0d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62450"/>
            <a:ext cx="7175762" cy="2295550"/>
          </a:xfrm>
          <a:prstGeom prst="rect">
            <a:avLst/>
          </a:prstGeom>
        </p:spPr>
      </p:pic>
      <p:pic>
        <p:nvPicPr>
          <p:cNvPr id="4" name="Picture 3" descr="olympex_npol_qc2_RHI_20151113_115200_52.0de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1225"/>
            <a:ext cx="7130982" cy="2281225"/>
          </a:xfrm>
          <a:prstGeom prst="rect">
            <a:avLst/>
          </a:prstGeom>
        </p:spPr>
      </p:pic>
      <p:pic>
        <p:nvPicPr>
          <p:cNvPr id="3" name="Picture 2" descr="olympex_npol_qc2_RHI_20151112_215200_52.0de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7130982" cy="2281225"/>
          </a:xfrm>
          <a:prstGeom prst="rect">
            <a:avLst/>
          </a:prstGeom>
        </p:spPr>
      </p:pic>
      <p:sp>
        <p:nvSpPr>
          <p:cNvPr id="13" name="TextBox 12"/>
          <p:cNvSpPr txBox="1"/>
          <p:nvPr/>
        </p:nvSpPr>
        <p:spPr>
          <a:xfrm>
            <a:off x="237070" y="52400"/>
            <a:ext cx="4684180" cy="308606"/>
          </a:xfrm>
          <a:prstGeom prst="rect">
            <a:avLst/>
          </a:prstGeom>
          <a:noFill/>
        </p:spPr>
        <p:txBody>
          <a:bodyPr wrap="square" rtlCol="0">
            <a:spAutoFit/>
          </a:bodyPr>
          <a:lstStyle/>
          <a:p>
            <a:r>
              <a:rPr lang="en-US" sz="1400" dirty="0" smtClean="0"/>
              <a:t>  (a)				   		                         (b)</a:t>
            </a:r>
            <a:endParaRPr lang="en-US" sz="1400" dirty="0"/>
          </a:p>
        </p:txBody>
      </p:sp>
      <p:sp>
        <p:nvSpPr>
          <p:cNvPr id="14" name="TextBox 13"/>
          <p:cNvSpPr txBox="1"/>
          <p:nvPr/>
        </p:nvSpPr>
        <p:spPr>
          <a:xfrm>
            <a:off x="237070" y="2346120"/>
            <a:ext cx="4382555" cy="308606"/>
          </a:xfrm>
          <a:prstGeom prst="rect">
            <a:avLst/>
          </a:prstGeom>
          <a:noFill/>
        </p:spPr>
        <p:txBody>
          <a:bodyPr wrap="square" rtlCol="0">
            <a:spAutoFit/>
          </a:bodyPr>
          <a:lstStyle/>
          <a:p>
            <a:r>
              <a:rPr lang="en-US" sz="1400" dirty="0" smtClean="0"/>
              <a:t>  (c)			            		                        (d)</a:t>
            </a:r>
            <a:endParaRPr lang="en-US" sz="1400" dirty="0"/>
          </a:p>
        </p:txBody>
      </p:sp>
      <p:sp>
        <p:nvSpPr>
          <p:cNvPr id="15" name="TextBox 14"/>
          <p:cNvSpPr txBox="1"/>
          <p:nvPr/>
        </p:nvSpPr>
        <p:spPr>
          <a:xfrm>
            <a:off x="270939" y="4631491"/>
            <a:ext cx="4650311" cy="307777"/>
          </a:xfrm>
          <a:prstGeom prst="rect">
            <a:avLst/>
          </a:prstGeom>
          <a:noFill/>
        </p:spPr>
        <p:txBody>
          <a:bodyPr wrap="square" rtlCol="0">
            <a:spAutoFit/>
          </a:bodyPr>
          <a:lstStyle/>
          <a:p>
            <a:r>
              <a:rPr lang="en-US" sz="1400" dirty="0" smtClean="0"/>
              <a:t> (</a:t>
            </a:r>
            <a:r>
              <a:rPr lang="en-US" sz="1400" dirty="0"/>
              <a:t>e</a:t>
            </a:r>
            <a:r>
              <a:rPr lang="en-US" sz="1400" dirty="0" smtClean="0"/>
              <a:t>)					                                    (f)</a:t>
            </a:r>
            <a:endParaRPr lang="en-US" sz="1400" dirty="0"/>
          </a:p>
        </p:txBody>
      </p:sp>
      <p:sp>
        <p:nvSpPr>
          <p:cNvPr id="6" name="TextBox 5"/>
          <p:cNvSpPr txBox="1"/>
          <p:nvPr/>
        </p:nvSpPr>
        <p:spPr>
          <a:xfrm>
            <a:off x="7162800" y="139700"/>
            <a:ext cx="1981200" cy="523220"/>
          </a:xfrm>
          <a:prstGeom prst="rect">
            <a:avLst/>
          </a:prstGeom>
          <a:noFill/>
        </p:spPr>
        <p:txBody>
          <a:bodyPr wrap="square" rtlCol="0">
            <a:spAutoFit/>
          </a:bodyPr>
          <a:lstStyle/>
          <a:p>
            <a:r>
              <a:rPr lang="en-US" sz="2800" dirty="0" smtClean="0"/>
              <a:t>NPOL+DOW</a:t>
            </a:r>
            <a:endParaRPr lang="en-US" sz="2800" dirty="0"/>
          </a:p>
        </p:txBody>
      </p:sp>
      <p:sp>
        <p:nvSpPr>
          <p:cNvPr id="7" name="TextBox 6"/>
          <p:cNvSpPr txBox="1"/>
          <p:nvPr/>
        </p:nvSpPr>
        <p:spPr>
          <a:xfrm>
            <a:off x="7213600" y="1079500"/>
            <a:ext cx="1739900" cy="923330"/>
          </a:xfrm>
          <a:prstGeom prst="rect">
            <a:avLst/>
          </a:prstGeom>
          <a:noFill/>
        </p:spPr>
        <p:txBody>
          <a:bodyPr wrap="square" rtlCol="0">
            <a:spAutoFit/>
          </a:bodyPr>
          <a:lstStyle/>
          <a:p>
            <a:r>
              <a:rPr lang="en-US" dirty="0" smtClean="0"/>
              <a:t>Prefrontal – low-level offshore flow</a:t>
            </a:r>
            <a:endParaRPr lang="en-US" dirty="0"/>
          </a:p>
        </p:txBody>
      </p:sp>
      <p:sp>
        <p:nvSpPr>
          <p:cNvPr id="8" name="TextBox 7"/>
          <p:cNvSpPr txBox="1"/>
          <p:nvPr/>
        </p:nvSpPr>
        <p:spPr>
          <a:xfrm>
            <a:off x="7277100" y="2667000"/>
            <a:ext cx="1600200" cy="1754327"/>
          </a:xfrm>
          <a:prstGeom prst="rect">
            <a:avLst/>
          </a:prstGeom>
          <a:noFill/>
        </p:spPr>
        <p:txBody>
          <a:bodyPr wrap="square" rtlCol="0">
            <a:spAutoFit/>
          </a:bodyPr>
          <a:lstStyle/>
          <a:p>
            <a:r>
              <a:rPr lang="en-US" dirty="0" smtClean="0"/>
              <a:t>Warm Sector during period of big drops – secondary enhancement at 4km</a:t>
            </a:r>
            <a:endParaRPr lang="en-US" dirty="0"/>
          </a:p>
        </p:txBody>
      </p:sp>
      <p:sp>
        <p:nvSpPr>
          <p:cNvPr id="12" name="TextBox 11"/>
          <p:cNvSpPr txBox="1"/>
          <p:nvPr/>
        </p:nvSpPr>
        <p:spPr>
          <a:xfrm>
            <a:off x="7264400" y="4826000"/>
            <a:ext cx="1600200" cy="1477328"/>
          </a:xfrm>
          <a:prstGeom prst="rect">
            <a:avLst/>
          </a:prstGeom>
          <a:noFill/>
        </p:spPr>
        <p:txBody>
          <a:bodyPr wrap="square" rtlCol="0">
            <a:spAutoFit/>
          </a:bodyPr>
          <a:lstStyle/>
          <a:p>
            <a:r>
              <a:rPr lang="en-US" dirty="0" smtClean="0"/>
              <a:t>Warm Sector during period of small drops – low level jet lifting</a:t>
            </a:r>
            <a:endParaRPr lang="en-US" dirty="0"/>
          </a:p>
        </p:txBody>
      </p:sp>
      <p:sp>
        <p:nvSpPr>
          <p:cNvPr id="16" name="Oval 15"/>
          <p:cNvSpPr/>
          <p:nvPr/>
        </p:nvSpPr>
        <p:spPr>
          <a:xfrm>
            <a:off x="1523332" y="139700"/>
            <a:ext cx="216568" cy="209525"/>
          </a:xfrm>
          <a:prstGeom prst="ellipse">
            <a:avLst/>
          </a:prstGeom>
          <a:solidFill>
            <a:srgbClr val="0000FF"/>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193632" y="139700"/>
            <a:ext cx="216568" cy="209525"/>
          </a:xfrm>
          <a:prstGeom prst="ellipse">
            <a:avLst/>
          </a:prstGeom>
          <a:solidFill>
            <a:srgbClr val="0000FF"/>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539874" y="2413000"/>
            <a:ext cx="225425" cy="225400"/>
          </a:xfrm>
          <a:prstGeom prst="rect">
            <a:avLst/>
          </a:prstGeom>
          <a:solidFill>
            <a:srgbClr val="FF0000"/>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184774" y="2438400"/>
            <a:ext cx="225425" cy="225400"/>
          </a:xfrm>
          <a:prstGeom prst="rect">
            <a:avLst/>
          </a:prstGeom>
          <a:solidFill>
            <a:srgbClr val="FF0000"/>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iamond 20"/>
          <p:cNvSpPr/>
          <p:nvPr/>
        </p:nvSpPr>
        <p:spPr>
          <a:xfrm>
            <a:off x="1593848" y="4648200"/>
            <a:ext cx="234951" cy="286271"/>
          </a:xfrm>
          <a:prstGeom prst="diamond">
            <a:avLst/>
          </a:prstGeom>
          <a:solidFill>
            <a:srgbClr val="FFFF00"/>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iamond 21"/>
          <p:cNvSpPr/>
          <p:nvPr/>
        </p:nvSpPr>
        <p:spPr>
          <a:xfrm>
            <a:off x="5251448" y="4686300"/>
            <a:ext cx="234951" cy="286271"/>
          </a:xfrm>
          <a:prstGeom prst="diamond">
            <a:avLst/>
          </a:prstGeom>
          <a:solidFill>
            <a:srgbClr val="FFFF00"/>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4069039" y="6096000"/>
            <a:ext cx="1798362" cy="313986"/>
          </a:xfrm>
          <a:custGeom>
            <a:avLst/>
            <a:gdLst>
              <a:gd name="connsiteX0" fmla="*/ 0 w 2813014"/>
              <a:gd name="connsiteY0" fmla="*/ 546182 h 546468"/>
              <a:gd name="connsiteX1" fmla="*/ 1160710 w 2813014"/>
              <a:gd name="connsiteY1" fmla="*/ 477909 h 546468"/>
              <a:gd name="connsiteX2" fmla="*/ 2225831 w 2813014"/>
              <a:gd name="connsiteY2" fmla="*/ 122891 h 546468"/>
              <a:gd name="connsiteX3" fmla="*/ 2813014 w 2813014"/>
              <a:gd name="connsiteY3" fmla="*/ 0 h 546468"/>
              <a:gd name="connsiteX0" fmla="*/ 0 w 2813014"/>
              <a:gd name="connsiteY0" fmla="*/ 546182 h 546207"/>
              <a:gd name="connsiteX1" fmla="*/ 1160710 w 2813014"/>
              <a:gd name="connsiteY1" fmla="*/ 439100 h 546207"/>
              <a:gd name="connsiteX2" fmla="*/ 2225831 w 2813014"/>
              <a:gd name="connsiteY2" fmla="*/ 122891 h 546207"/>
              <a:gd name="connsiteX3" fmla="*/ 2813014 w 2813014"/>
              <a:gd name="connsiteY3" fmla="*/ 0 h 546207"/>
              <a:gd name="connsiteX0" fmla="*/ 0 w 2813014"/>
              <a:gd name="connsiteY0" fmla="*/ 546182 h 546199"/>
              <a:gd name="connsiteX1" fmla="*/ 1160710 w 2813014"/>
              <a:gd name="connsiteY1" fmla="*/ 439100 h 546199"/>
              <a:gd name="connsiteX2" fmla="*/ 1914844 w 2813014"/>
              <a:gd name="connsiteY2" fmla="*/ 229615 h 546199"/>
              <a:gd name="connsiteX3" fmla="*/ 2813014 w 2813014"/>
              <a:gd name="connsiteY3" fmla="*/ 0 h 546199"/>
              <a:gd name="connsiteX0" fmla="*/ 0 w 2869557"/>
              <a:gd name="connsiteY0" fmla="*/ 439457 h 439474"/>
              <a:gd name="connsiteX1" fmla="*/ 1160710 w 2869557"/>
              <a:gd name="connsiteY1" fmla="*/ 332375 h 439474"/>
              <a:gd name="connsiteX2" fmla="*/ 1914844 w 2869557"/>
              <a:gd name="connsiteY2" fmla="*/ 122890 h 439474"/>
              <a:gd name="connsiteX3" fmla="*/ 2869557 w 2869557"/>
              <a:gd name="connsiteY3" fmla="*/ 0 h 439474"/>
              <a:gd name="connsiteX0" fmla="*/ 0 w 2869557"/>
              <a:gd name="connsiteY0" fmla="*/ 439457 h 439566"/>
              <a:gd name="connsiteX1" fmla="*/ 1033488 w 2869557"/>
              <a:gd name="connsiteY1" fmla="*/ 380886 h 439566"/>
              <a:gd name="connsiteX2" fmla="*/ 1914844 w 2869557"/>
              <a:gd name="connsiteY2" fmla="*/ 122890 h 439566"/>
              <a:gd name="connsiteX3" fmla="*/ 2869557 w 2869557"/>
              <a:gd name="connsiteY3" fmla="*/ 0 h 439566"/>
            </a:gdLst>
            <a:ahLst/>
            <a:cxnLst>
              <a:cxn ang="0">
                <a:pos x="connsiteX0" y="connsiteY0"/>
              </a:cxn>
              <a:cxn ang="0">
                <a:pos x="connsiteX1" y="connsiteY1"/>
              </a:cxn>
              <a:cxn ang="0">
                <a:pos x="connsiteX2" y="connsiteY2"/>
              </a:cxn>
              <a:cxn ang="0">
                <a:pos x="connsiteX3" y="connsiteY3"/>
              </a:cxn>
            </a:cxnLst>
            <a:rect l="l" t="t" r="r" b="b"/>
            <a:pathLst>
              <a:path w="2869557" h="439566">
                <a:moveTo>
                  <a:pt x="0" y="439457"/>
                </a:moveTo>
                <a:cubicBezTo>
                  <a:pt x="394869" y="440594"/>
                  <a:pt x="714347" y="433647"/>
                  <a:pt x="1033488" y="380886"/>
                </a:cubicBezTo>
                <a:cubicBezTo>
                  <a:pt x="1352629" y="328125"/>
                  <a:pt x="1639460" y="202542"/>
                  <a:pt x="1914844" y="122890"/>
                </a:cubicBezTo>
                <a:cubicBezTo>
                  <a:pt x="2190228" y="43238"/>
                  <a:pt x="2869557" y="0"/>
                  <a:pt x="2869557" y="0"/>
                </a:cubicBezTo>
              </a:path>
            </a:pathLst>
          </a:custGeom>
          <a:ln w="38100" cmpd="sng">
            <a:solidFill>
              <a:srgbClr val="FAFFA2"/>
            </a:solidFill>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white"/>
              </a:solidFill>
              <a:latin typeface="Calibri"/>
            </a:endParaRPr>
          </a:p>
        </p:txBody>
      </p:sp>
      <p:cxnSp>
        <p:nvCxnSpPr>
          <p:cNvPr id="24" name="Straight Connector 23"/>
          <p:cNvCxnSpPr/>
          <p:nvPr/>
        </p:nvCxnSpPr>
        <p:spPr>
          <a:xfrm>
            <a:off x="4267200" y="6019800"/>
            <a:ext cx="2120900" cy="25400"/>
          </a:xfrm>
          <a:prstGeom prst="line">
            <a:avLst/>
          </a:prstGeom>
          <a:ln w="38100" cmpd="sng">
            <a:solidFill>
              <a:srgbClr val="FAFFA2"/>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074608" y="5606253"/>
            <a:ext cx="1311463" cy="369332"/>
          </a:xfrm>
          <a:prstGeom prst="rect">
            <a:avLst/>
          </a:prstGeom>
          <a:noFill/>
        </p:spPr>
        <p:txBody>
          <a:bodyPr wrap="square" rtlCol="0">
            <a:spAutoFit/>
          </a:bodyPr>
          <a:lstStyle/>
          <a:p>
            <a:pPr algn="r"/>
            <a:r>
              <a:rPr lang="en-US" dirty="0" err="1" smtClean="0">
                <a:solidFill>
                  <a:schemeClr val="accent2">
                    <a:lumMod val="60000"/>
                    <a:lumOff val="40000"/>
                  </a:schemeClr>
                </a:solidFill>
                <a:latin typeface="Calibri"/>
              </a:rPr>
              <a:t>Brightband</a:t>
            </a:r>
            <a:endParaRPr lang="en-US" dirty="0">
              <a:solidFill>
                <a:schemeClr val="accent2">
                  <a:lumMod val="60000"/>
                  <a:lumOff val="40000"/>
                </a:schemeClr>
              </a:solidFill>
              <a:latin typeface="Calibri"/>
            </a:endParaRPr>
          </a:p>
        </p:txBody>
      </p:sp>
    </p:spTree>
    <p:extLst>
      <p:ext uri="{BB962C8B-B14F-4D97-AF65-F5344CB8AC3E}">
        <p14:creationId xmlns:p14="http://schemas.microsoft.com/office/powerpoint/2010/main" val="14838793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55600" y="1447796"/>
            <a:ext cx="8229600" cy="5054604"/>
          </a:xfrm>
        </p:spPr>
        <p:txBody>
          <a:bodyPr>
            <a:normAutofit fontScale="85000" lnSpcReduction="10000"/>
          </a:bodyPr>
          <a:lstStyle/>
          <a:p>
            <a:r>
              <a:rPr lang="en-US" dirty="0" smtClean="0">
                <a:solidFill>
                  <a:schemeClr val="accent5">
                    <a:lumMod val="40000"/>
                    <a:lumOff val="60000"/>
                  </a:schemeClr>
                </a:solidFill>
              </a:rPr>
              <a:t>Average conditions </a:t>
            </a:r>
            <a:r>
              <a:rPr lang="en-US" dirty="0" smtClean="0"/>
              <a:t>– moderate melting level, low IVT, moderate 925hPa flow from south, stable</a:t>
            </a:r>
            <a:endParaRPr lang="en-US" dirty="0" smtClean="0">
              <a:sym typeface="Wingdings"/>
            </a:endParaRPr>
          </a:p>
          <a:p>
            <a:r>
              <a:rPr lang="en-US" dirty="0" smtClean="0"/>
              <a:t>Period of </a:t>
            </a:r>
            <a:r>
              <a:rPr lang="en-US" dirty="0" smtClean="0">
                <a:solidFill>
                  <a:schemeClr val="accent4">
                    <a:lumMod val="60000"/>
                    <a:lumOff val="40000"/>
                  </a:schemeClr>
                </a:solidFill>
              </a:rPr>
              <a:t>Lots of Little Drops </a:t>
            </a:r>
            <a:r>
              <a:rPr lang="en-US" dirty="0" smtClean="0"/>
              <a:t>– high </a:t>
            </a:r>
            <a:r>
              <a:rPr lang="en-US" dirty="0"/>
              <a:t>melting level, low IVT, </a:t>
            </a:r>
            <a:r>
              <a:rPr lang="en-US" dirty="0" smtClean="0"/>
              <a:t>weak 925hPa flow from SW, stable (</a:t>
            </a:r>
            <a:r>
              <a:rPr lang="en-US" dirty="0" smtClean="0">
                <a:solidFill>
                  <a:schemeClr val="accent4">
                    <a:lumMod val="60000"/>
                    <a:lumOff val="40000"/>
                  </a:schemeClr>
                </a:solidFill>
              </a:rPr>
              <a:t>NOT convective</a:t>
            </a:r>
            <a:r>
              <a:rPr lang="en-US" dirty="0" smtClean="0"/>
              <a:t>)</a:t>
            </a:r>
          </a:p>
          <a:p>
            <a:r>
              <a:rPr lang="en-US" dirty="0" smtClean="0">
                <a:sym typeface="Wingdings"/>
              </a:rPr>
              <a:t>Periods with </a:t>
            </a:r>
            <a:r>
              <a:rPr lang="en-US" dirty="0" smtClean="0">
                <a:solidFill>
                  <a:schemeClr val="tx2">
                    <a:lumMod val="60000"/>
                    <a:lumOff val="40000"/>
                  </a:schemeClr>
                </a:solidFill>
                <a:sym typeface="Wingdings"/>
              </a:rPr>
              <a:t>Few Big Drops </a:t>
            </a:r>
            <a:r>
              <a:rPr lang="en-US" dirty="0" smtClean="0">
                <a:sym typeface="Wingdings"/>
              </a:rPr>
              <a:t>– low melting level, low IVT, average-strong 925hPa flow from several directions, conditionally unstable</a:t>
            </a:r>
          </a:p>
          <a:p>
            <a:r>
              <a:rPr lang="en-US" dirty="0" smtClean="0">
                <a:sym typeface="Wingdings"/>
              </a:rPr>
              <a:t>Periods of </a:t>
            </a:r>
            <a:r>
              <a:rPr lang="en-US" dirty="0" smtClean="0">
                <a:solidFill>
                  <a:schemeClr val="accent3">
                    <a:lumMod val="60000"/>
                    <a:lumOff val="40000"/>
                  </a:schemeClr>
                </a:solidFill>
                <a:sym typeface="Wingdings"/>
              </a:rPr>
              <a:t>heavy rain </a:t>
            </a:r>
            <a:r>
              <a:rPr lang="en-US" dirty="0" smtClean="0">
                <a:sym typeface="Wingdings"/>
              </a:rPr>
              <a:t>– high melting level, high IVT, strong 925hPa from southwest, moist neutral </a:t>
            </a:r>
          </a:p>
          <a:p>
            <a:r>
              <a:rPr lang="en-US" dirty="0">
                <a:solidFill>
                  <a:schemeClr val="accent6">
                    <a:lumMod val="60000"/>
                    <a:lumOff val="40000"/>
                  </a:schemeClr>
                </a:solidFill>
              </a:rPr>
              <a:t>AR events </a:t>
            </a:r>
            <a:r>
              <a:rPr lang="en-US" dirty="0"/>
              <a:t>have both ice-phase </a:t>
            </a:r>
            <a:r>
              <a:rPr lang="en-US" dirty="0" smtClean="0"/>
              <a:t>and </a:t>
            </a:r>
            <a:r>
              <a:rPr lang="en-US" dirty="0"/>
              <a:t>warm process </a:t>
            </a:r>
            <a:r>
              <a:rPr lang="en-US" dirty="0" smtClean="0"/>
              <a:t>(</a:t>
            </a:r>
            <a:r>
              <a:rPr lang="en-US" dirty="0"/>
              <a:t>due to lifting below </a:t>
            </a:r>
            <a:r>
              <a:rPr lang="en-US" dirty="0" err="1" smtClean="0"/>
              <a:t>brightband</a:t>
            </a:r>
            <a:r>
              <a:rPr lang="en-US" dirty="0" smtClean="0"/>
              <a:t>) PSDs </a:t>
            </a:r>
          </a:p>
        </p:txBody>
      </p:sp>
      <p:pic>
        <p:nvPicPr>
          <p:cNvPr id="4" name="Picture 3" descr="logo_imag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19" y="0"/>
            <a:ext cx="1638362" cy="1388953"/>
          </a:xfrm>
          <a:prstGeom prst="rect">
            <a:avLst/>
          </a:prstGeom>
        </p:spPr>
      </p:pic>
    </p:spTree>
    <p:extLst>
      <p:ext uri="{BB962C8B-B14F-4D97-AF65-F5344CB8AC3E}">
        <p14:creationId xmlns:p14="http://schemas.microsoft.com/office/powerpoint/2010/main" val="13672857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457200" y="1600200"/>
            <a:ext cx="8229600" cy="5122333"/>
          </a:xfrm>
        </p:spPr>
        <p:txBody>
          <a:bodyPr>
            <a:normAutofit/>
          </a:bodyPr>
          <a:lstStyle/>
          <a:p>
            <a:r>
              <a:rPr lang="en-US" dirty="0" smtClean="0"/>
              <a:t>Work supported by:</a:t>
            </a:r>
          </a:p>
          <a:p>
            <a:r>
              <a:rPr lang="en-US" dirty="0" smtClean="0"/>
              <a:t>NASA grants </a:t>
            </a:r>
            <a:r>
              <a:rPr lang="en-US" dirty="0"/>
              <a:t>NNX15AL38G, NNX16AD75G and NNX16AK05G</a:t>
            </a:r>
          </a:p>
          <a:p>
            <a:r>
              <a:rPr lang="en-US" dirty="0"/>
              <a:t>NSF grant AGS-1503155</a:t>
            </a:r>
          </a:p>
          <a:p>
            <a:endParaRPr lang="en-US" dirty="0"/>
          </a:p>
        </p:txBody>
      </p:sp>
      <p:pic>
        <p:nvPicPr>
          <p:cNvPr id="4" name="Picture 3" descr="logo_imag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886" y="270932"/>
            <a:ext cx="1638362" cy="1388953"/>
          </a:xfrm>
          <a:prstGeom prst="rect">
            <a:avLst/>
          </a:prstGeom>
        </p:spPr>
      </p:pic>
    </p:spTree>
    <p:extLst>
      <p:ext uri="{BB962C8B-B14F-4D97-AF65-F5344CB8AC3E}">
        <p14:creationId xmlns:p14="http://schemas.microsoft.com/office/powerpoint/2010/main" val="20335886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gimes_all_screengrab.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483" y="0"/>
            <a:ext cx="6144317" cy="6831258"/>
          </a:xfrm>
          <a:prstGeom prst="rect">
            <a:avLst/>
          </a:prstGeom>
        </p:spPr>
      </p:pic>
      <p:pic>
        <p:nvPicPr>
          <p:cNvPr id="10" name="Picture 9" descr="logo_imag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081" y="239490"/>
            <a:ext cx="1125965" cy="954559"/>
          </a:xfrm>
          <a:prstGeom prst="rect">
            <a:avLst/>
          </a:prstGeom>
        </p:spPr>
      </p:pic>
      <p:sp>
        <p:nvSpPr>
          <p:cNvPr id="11" name="TextBox 10"/>
          <p:cNvSpPr txBox="1"/>
          <p:nvPr/>
        </p:nvSpPr>
        <p:spPr>
          <a:xfrm>
            <a:off x="1790700" y="6488668"/>
            <a:ext cx="5753100" cy="369332"/>
          </a:xfrm>
          <a:prstGeom prst="rect">
            <a:avLst/>
          </a:prstGeom>
          <a:noFill/>
        </p:spPr>
        <p:txBody>
          <a:bodyPr wrap="square" rtlCol="0">
            <a:spAutoFit/>
          </a:bodyPr>
          <a:lstStyle/>
          <a:p>
            <a:pPr algn="ctr"/>
            <a:r>
              <a:rPr lang="en-US" dirty="0" smtClean="0">
                <a:solidFill>
                  <a:schemeClr val="bg1"/>
                </a:solidFill>
              </a:rPr>
              <a:t>Flow Regimes During OLYMPEX Intensive Field Phase</a:t>
            </a:r>
            <a:endParaRPr lang="en-US" dirty="0">
              <a:solidFill>
                <a:schemeClr val="bg1"/>
              </a:solidFill>
            </a:endParaRPr>
          </a:p>
        </p:txBody>
      </p:sp>
    </p:spTree>
    <p:extLst>
      <p:ext uri="{BB962C8B-B14F-4D97-AF65-F5344CB8AC3E}">
        <p14:creationId xmlns:p14="http://schemas.microsoft.com/office/powerpoint/2010/main" val="17870906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 y="995792"/>
            <a:ext cx="5951497" cy="5773308"/>
          </a:xfrm>
          <a:prstGeom prst="rect">
            <a:avLst/>
          </a:prstGeom>
        </p:spPr>
      </p:pic>
      <p:sp>
        <p:nvSpPr>
          <p:cNvPr id="3" name="TextBox 2"/>
          <p:cNvSpPr txBox="1"/>
          <p:nvPr/>
        </p:nvSpPr>
        <p:spPr>
          <a:xfrm>
            <a:off x="165100" y="108438"/>
            <a:ext cx="8089900" cy="954107"/>
          </a:xfrm>
          <a:prstGeom prst="rect">
            <a:avLst/>
          </a:prstGeom>
          <a:noFill/>
        </p:spPr>
        <p:txBody>
          <a:bodyPr wrap="square" rtlCol="0">
            <a:spAutoFit/>
          </a:bodyPr>
          <a:lstStyle/>
          <a:p>
            <a:r>
              <a:rPr lang="en-US" sz="2800" dirty="0" smtClean="0">
                <a:solidFill>
                  <a:srgbClr val="9DF131"/>
                </a:solidFill>
              </a:rPr>
              <a:t>Storms sampled during OLYMPEX ~homogeneous facilitating statistics</a:t>
            </a:r>
            <a:endParaRPr lang="en-US" sz="2800" dirty="0">
              <a:solidFill>
                <a:srgbClr val="9DF131"/>
              </a:solidFill>
            </a:endParaRPr>
          </a:p>
        </p:txBody>
      </p:sp>
      <p:sp>
        <p:nvSpPr>
          <p:cNvPr id="4" name="TextBox 3"/>
          <p:cNvSpPr txBox="1"/>
          <p:nvPr/>
        </p:nvSpPr>
        <p:spPr>
          <a:xfrm>
            <a:off x="6184900" y="2057400"/>
            <a:ext cx="2730500" cy="2862323"/>
          </a:xfrm>
          <a:prstGeom prst="rect">
            <a:avLst/>
          </a:prstGeom>
          <a:noFill/>
        </p:spPr>
        <p:txBody>
          <a:bodyPr wrap="square" rtlCol="0">
            <a:spAutoFit/>
          </a:bodyPr>
          <a:lstStyle/>
          <a:p>
            <a:pPr marL="285750" indent="-285750">
              <a:buFont typeface="Arial"/>
              <a:buChar char="•"/>
            </a:pPr>
            <a:r>
              <a:rPr lang="en-US" dirty="0"/>
              <a:t>OLYMPEX sampled </a:t>
            </a:r>
            <a:r>
              <a:rPr lang="en-US" dirty="0" smtClean="0"/>
              <a:t>many (~65) </a:t>
            </a:r>
            <a:r>
              <a:rPr lang="en-US" dirty="0"/>
              <a:t>frontal systems </a:t>
            </a:r>
            <a:r>
              <a:rPr lang="en-US" dirty="0" smtClean="0"/>
              <a:t>Oct </a:t>
            </a:r>
            <a:r>
              <a:rPr lang="en-US" dirty="0"/>
              <a:t>2015 – </a:t>
            </a:r>
            <a:r>
              <a:rPr lang="en-US" dirty="0" smtClean="0"/>
              <a:t>April 2016</a:t>
            </a:r>
          </a:p>
          <a:p>
            <a:pPr marL="285750" indent="-285750">
              <a:buFont typeface="Arial"/>
              <a:buChar char="•"/>
            </a:pPr>
            <a:r>
              <a:rPr lang="en-US" dirty="0" smtClean="0"/>
              <a:t>5 </a:t>
            </a:r>
            <a:r>
              <a:rPr lang="en-US" dirty="0"/>
              <a:t>atmospheric river </a:t>
            </a:r>
            <a:r>
              <a:rPr lang="en-US" dirty="0" smtClean="0"/>
              <a:t>events</a:t>
            </a:r>
          </a:p>
          <a:p>
            <a:pPr marL="285750" indent="-285750">
              <a:buFont typeface="Arial"/>
              <a:buChar char="•"/>
            </a:pPr>
            <a:r>
              <a:rPr lang="en-US" dirty="0" smtClean="0"/>
              <a:t>all </a:t>
            </a:r>
            <a:r>
              <a:rPr lang="en-US" dirty="0"/>
              <a:t>have </a:t>
            </a:r>
            <a:r>
              <a:rPr lang="en-US" dirty="0" err="1"/>
              <a:t>stratiform</a:t>
            </a:r>
            <a:r>
              <a:rPr lang="en-US" dirty="0"/>
              <a:t> portions (prefrontal, warm sector, frontal)  </a:t>
            </a:r>
          </a:p>
          <a:p>
            <a:endParaRPr lang="en-US" dirty="0"/>
          </a:p>
        </p:txBody>
      </p:sp>
    </p:spTree>
    <p:extLst>
      <p:ext uri="{BB962C8B-B14F-4D97-AF65-F5344CB8AC3E}">
        <p14:creationId xmlns:p14="http://schemas.microsoft.com/office/powerpoint/2010/main" val="10910975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FBFFB2"/>
                </a:solidFill>
              </a:rPr>
              <a:t>This Presentation:</a:t>
            </a:r>
            <a:endParaRPr lang="en-US" dirty="0"/>
          </a:p>
        </p:txBody>
      </p:sp>
      <p:sp>
        <p:nvSpPr>
          <p:cNvPr id="4" name="Content Placeholder 3"/>
          <p:cNvSpPr>
            <a:spLocks noGrp="1"/>
          </p:cNvSpPr>
          <p:nvPr>
            <p:ph idx="1"/>
          </p:nvPr>
        </p:nvSpPr>
        <p:spPr>
          <a:xfrm>
            <a:off x="431800" y="1181100"/>
            <a:ext cx="8458200" cy="5765800"/>
          </a:xfrm>
        </p:spPr>
        <p:txBody>
          <a:bodyPr>
            <a:normAutofit fontScale="92500"/>
          </a:bodyPr>
          <a:lstStyle/>
          <a:p>
            <a:r>
              <a:rPr lang="en-US" dirty="0" smtClean="0"/>
              <a:t>Relate the environmental factors affecting orographic enhancement to precipitation processes in these storms:</a:t>
            </a:r>
          </a:p>
          <a:p>
            <a:pPr lvl="1"/>
            <a:r>
              <a:rPr lang="en-US" dirty="0" smtClean="0">
                <a:solidFill>
                  <a:schemeClr val="accent3">
                    <a:lumMod val="60000"/>
                    <a:lumOff val="40000"/>
                  </a:schemeClr>
                </a:solidFill>
              </a:rPr>
              <a:t>Flow characteristics</a:t>
            </a:r>
          </a:p>
          <a:p>
            <a:pPr lvl="2"/>
            <a:r>
              <a:rPr lang="en-US" dirty="0" smtClean="0">
                <a:solidFill>
                  <a:schemeClr val="accent4">
                    <a:lumMod val="60000"/>
                    <a:lumOff val="40000"/>
                  </a:schemeClr>
                </a:solidFill>
              </a:rPr>
              <a:t>Upper level flow – steering of the storm system</a:t>
            </a:r>
          </a:p>
          <a:p>
            <a:pPr lvl="2"/>
            <a:r>
              <a:rPr lang="en-US" dirty="0" smtClean="0">
                <a:solidFill>
                  <a:schemeClr val="accent4">
                    <a:lumMod val="60000"/>
                    <a:lumOff val="40000"/>
                  </a:schemeClr>
                </a:solidFill>
              </a:rPr>
              <a:t>Low-level moist flow – how it impinges on Olympic Mountains</a:t>
            </a:r>
          </a:p>
          <a:p>
            <a:pPr lvl="1"/>
            <a:r>
              <a:rPr lang="en-US" dirty="0" smtClean="0">
                <a:solidFill>
                  <a:srgbClr val="9DF131"/>
                </a:solidFill>
              </a:rPr>
              <a:t>Thermodynamic characteristics</a:t>
            </a:r>
          </a:p>
          <a:p>
            <a:pPr lvl="2"/>
            <a:r>
              <a:rPr lang="en-US" dirty="0" smtClean="0">
                <a:solidFill>
                  <a:schemeClr val="accent4">
                    <a:lumMod val="60000"/>
                    <a:lumOff val="40000"/>
                  </a:schemeClr>
                </a:solidFill>
              </a:rPr>
              <a:t>Melting level height</a:t>
            </a:r>
          </a:p>
          <a:p>
            <a:pPr lvl="2"/>
            <a:r>
              <a:rPr lang="en-US" dirty="0" smtClean="0">
                <a:solidFill>
                  <a:schemeClr val="accent4">
                    <a:lumMod val="60000"/>
                    <a:lumOff val="40000"/>
                  </a:schemeClr>
                </a:solidFill>
              </a:rPr>
              <a:t>stability</a:t>
            </a:r>
          </a:p>
          <a:p>
            <a:pPr lvl="1"/>
            <a:r>
              <a:rPr lang="en-US" dirty="0" smtClean="0">
                <a:solidFill>
                  <a:srgbClr val="9DF131"/>
                </a:solidFill>
              </a:rPr>
              <a:t>Moisture/Cloud/Precipitation characteristics</a:t>
            </a:r>
          </a:p>
          <a:p>
            <a:pPr lvl="2"/>
            <a:r>
              <a:rPr lang="en-US" dirty="0" smtClean="0">
                <a:solidFill>
                  <a:schemeClr val="accent4">
                    <a:lumMod val="60000"/>
                    <a:lumOff val="40000"/>
                  </a:schemeClr>
                </a:solidFill>
              </a:rPr>
              <a:t>Depth of moist layer</a:t>
            </a:r>
          </a:p>
          <a:p>
            <a:pPr lvl="2"/>
            <a:r>
              <a:rPr lang="en-US" dirty="0" err="1" smtClean="0">
                <a:solidFill>
                  <a:schemeClr val="accent4">
                    <a:lumMod val="60000"/>
                    <a:lumOff val="40000"/>
                  </a:schemeClr>
                </a:solidFill>
              </a:rPr>
              <a:t>Dropsize</a:t>
            </a:r>
            <a:r>
              <a:rPr lang="en-US" dirty="0" smtClean="0">
                <a:solidFill>
                  <a:schemeClr val="accent4">
                    <a:lumMod val="60000"/>
                    <a:lumOff val="40000"/>
                  </a:schemeClr>
                </a:solidFill>
              </a:rPr>
              <a:t> distributions and rainfall distribution at variety of locations/elevations</a:t>
            </a:r>
          </a:p>
        </p:txBody>
      </p:sp>
      <p:pic>
        <p:nvPicPr>
          <p:cNvPr id="5" name="Picture 4" descr="logo_imag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081" y="239490"/>
            <a:ext cx="1125965" cy="954559"/>
          </a:xfrm>
          <a:prstGeom prst="rect">
            <a:avLst/>
          </a:prstGeom>
        </p:spPr>
      </p:pic>
      <p:pic>
        <p:nvPicPr>
          <p:cNvPr id="6" name="Picture 5" descr="GPM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326259"/>
            <a:ext cx="1183223" cy="638941"/>
          </a:xfrm>
          <a:prstGeom prst="rect">
            <a:avLst/>
          </a:prstGeom>
        </p:spPr>
      </p:pic>
    </p:spTree>
    <p:extLst>
      <p:ext uri="{BB962C8B-B14F-4D97-AF65-F5344CB8AC3E}">
        <p14:creationId xmlns:p14="http://schemas.microsoft.com/office/powerpoint/2010/main" val="29822869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0862"/>
          </a:xfrm>
        </p:spPr>
        <p:txBody>
          <a:bodyPr>
            <a:normAutofit fontScale="90000"/>
          </a:bodyPr>
          <a:lstStyle/>
          <a:p>
            <a:r>
              <a:rPr lang="en-US" dirty="0" smtClean="0">
                <a:solidFill>
                  <a:srgbClr val="9DF131"/>
                </a:solidFill>
              </a:rPr>
              <a:t>Seasonal Precipitation totals</a:t>
            </a:r>
            <a:endParaRPr lang="en-US" dirty="0">
              <a:solidFill>
                <a:schemeClr val="accent4">
                  <a:lumMod val="60000"/>
                  <a:lumOff val="40000"/>
                </a:schemeClr>
              </a:solidFill>
            </a:endParaRPr>
          </a:p>
        </p:txBody>
      </p:sp>
      <p:pic>
        <p:nvPicPr>
          <p:cNvPr id="5" name="Picture 4" descr="nov10_may1_rainfall_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67" y="863600"/>
            <a:ext cx="7471833" cy="5603875"/>
          </a:xfrm>
          <a:prstGeom prst="rect">
            <a:avLst/>
          </a:prstGeom>
        </p:spPr>
      </p:pic>
      <p:sp>
        <p:nvSpPr>
          <p:cNvPr id="6" name="Oval 5"/>
          <p:cNvSpPr/>
          <p:nvPr/>
        </p:nvSpPr>
        <p:spPr>
          <a:xfrm>
            <a:off x="3251200" y="2286000"/>
            <a:ext cx="863600" cy="749300"/>
          </a:xfrm>
          <a:prstGeom prst="ellipse">
            <a:avLst/>
          </a:prstGeom>
          <a:noFill/>
          <a:ln w="28575"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933700" y="2235200"/>
            <a:ext cx="2476500" cy="369332"/>
          </a:xfrm>
          <a:prstGeom prst="rect">
            <a:avLst/>
          </a:prstGeom>
          <a:noFill/>
        </p:spPr>
        <p:txBody>
          <a:bodyPr wrap="square" rtlCol="0">
            <a:spAutoFit/>
          </a:bodyPr>
          <a:lstStyle/>
          <a:p>
            <a:r>
              <a:rPr lang="en-US" dirty="0" smtClean="0"/>
              <a:t>Prairie Creek – 540m </a:t>
            </a:r>
            <a:endParaRPr lang="en-US" dirty="0"/>
          </a:p>
        </p:txBody>
      </p:sp>
      <p:sp>
        <p:nvSpPr>
          <p:cNvPr id="8" name="TextBox 7"/>
          <p:cNvSpPr txBox="1"/>
          <p:nvPr/>
        </p:nvSpPr>
        <p:spPr>
          <a:xfrm>
            <a:off x="2992967" y="5990166"/>
            <a:ext cx="2446866" cy="369332"/>
          </a:xfrm>
          <a:prstGeom prst="rect">
            <a:avLst/>
          </a:prstGeom>
          <a:noFill/>
        </p:spPr>
        <p:txBody>
          <a:bodyPr wrap="square" rtlCol="0">
            <a:spAutoFit/>
          </a:bodyPr>
          <a:lstStyle/>
          <a:p>
            <a:r>
              <a:rPr lang="en-US" dirty="0" smtClean="0"/>
              <a:t>Beach House – 3 m</a:t>
            </a:r>
            <a:endParaRPr lang="en-US" dirty="0"/>
          </a:p>
        </p:txBody>
      </p:sp>
      <p:sp>
        <p:nvSpPr>
          <p:cNvPr id="9" name="Oval 8"/>
          <p:cNvSpPr/>
          <p:nvPr/>
        </p:nvSpPr>
        <p:spPr>
          <a:xfrm>
            <a:off x="3530600" y="4102100"/>
            <a:ext cx="952500" cy="787400"/>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694767" y="2586566"/>
            <a:ext cx="863600" cy="7493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897967" y="3246966"/>
            <a:ext cx="1739900" cy="369332"/>
          </a:xfrm>
          <a:prstGeom prst="rect">
            <a:avLst/>
          </a:prstGeom>
          <a:noFill/>
        </p:spPr>
        <p:txBody>
          <a:bodyPr wrap="square" rtlCol="0">
            <a:spAutoFit/>
          </a:bodyPr>
          <a:lstStyle/>
          <a:p>
            <a:r>
              <a:rPr lang="en-US" dirty="0" smtClean="0"/>
              <a:t>CRN – 115 m</a:t>
            </a:r>
            <a:endParaRPr lang="en-US" dirty="0"/>
          </a:p>
        </p:txBody>
      </p:sp>
      <p:sp>
        <p:nvSpPr>
          <p:cNvPr id="12" name="TextBox 11"/>
          <p:cNvSpPr txBox="1"/>
          <p:nvPr/>
        </p:nvSpPr>
        <p:spPr>
          <a:xfrm>
            <a:off x="1570567" y="1117600"/>
            <a:ext cx="6011333" cy="954107"/>
          </a:xfrm>
          <a:prstGeom prst="rect">
            <a:avLst/>
          </a:prstGeom>
          <a:solidFill>
            <a:srgbClr val="FFFFFF">
              <a:alpha val="47000"/>
            </a:srgbClr>
          </a:solidFill>
        </p:spPr>
        <p:txBody>
          <a:bodyPr wrap="square" rtlCol="0">
            <a:spAutoFit/>
          </a:bodyPr>
          <a:lstStyle/>
          <a:p>
            <a:pPr algn="ctr"/>
            <a:r>
              <a:rPr lang="en-US" sz="2800" dirty="0" smtClean="0">
                <a:solidFill>
                  <a:srgbClr val="0852A0"/>
                </a:solidFill>
              </a:rPr>
              <a:t>Orographic enhancement factor </a:t>
            </a:r>
          </a:p>
          <a:p>
            <a:pPr algn="ctr"/>
            <a:r>
              <a:rPr lang="en-US" sz="2800" dirty="0" smtClean="0">
                <a:solidFill>
                  <a:srgbClr val="0852A0"/>
                </a:solidFill>
              </a:rPr>
              <a:t>~ 1.5 – 2 from coast to inland</a:t>
            </a:r>
            <a:endParaRPr lang="en-US" sz="2800" dirty="0">
              <a:solidFill>
                <a:srgbClr val="0852A0"/>
              </a:solidFill>
            </a:endParaRPr>
          </a:p>
        </p:txBody>
      </p:sp>
      <p:sp>
        <p:nvSpPr>
          <p:cNvPr id="13" name="Oval 12"/>
          <p:cNvSpPr/>
          <p:nvPr/>
        </p:nvSpPr>
        <p:spPr>
          <a:xfrm>
            <a:off x="2129366" y="5384800"/>
            <a:ext cx="1020233" cy="897466"/>
          </a:xfrm>
          <a:prstGeom prst="ellipse">
            <a:avLst/>
          </a:prstGeom>
          <a:noFill/>
          <a:ln w="28575" cmpd="sng">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223000" y="2705100"/>
            <a:ext cx="952500" cy="787400"/>
          </a:xfrm>
          <a:prstGeom prst="ellipse">
            <a:avLst/>
          </a:prstGeom>
          <a:noFill/>
          <a:ln w="28575"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952067" y="3704166"/>
            <a:ext cx="2446866" cy="369332"/>
          </a:xfrm>
          <a:prstGeom prst="rect">
            <a:avLst/>
          </a:prstGeom>
          <a:noFill/>
        </p:spPr>
        <p:txBody>
          <a:bodyPr wrap="square" rtlCol="0">
            <a:spAutoFit/>
          </a:bodyPr>
          <a:lstStyle/>
          <a:p>
            <a:r>
              <a:rPr lang="en-US" dirty="0" err="1" smtClean="0"/>
              <a:t>Wynoochee</a:t>
            </a:r>
            <a:r>
              <a:rPr lang="en-US" dirty="0" smtClean="0"/>
              <a:t> 1000m</a:t>
            </a:r>
            <a:endParaRPr lang="en-US" dirty="0"/>
          </a:p>
        </p:txBody>
      </p:sp>
    </p:spTree>
    <p:extLst>
      <p:ext uri="{BB962C8B-B14F-4D97-AF65-F5344CB8AC3E}">
        <p14:creationId xmlns:p14="http://schemas.microsoft.com/office/powerpoint/2010/main" val="1189953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92829"/>
          </a:xfrm>
        </p:spPr>
        <p:txBody>
          <a:bodyPr>
            <a:normAutofit fontScale="90000"/>
          </a:bodyPr>
          <a:lstStyle/>
          <a:p>
            <a:r>
              <a:rPr lang="en-US" dirty="0" smtClean="0">
                <a:solidFill>
                  <a:srgbClr val="9DF131"/>
                </a:solidFill>
              </a:rPr>
              <a:t>Focus on  a subset of full season data: Steady rainy periods, mostly during prefrontal/warm sector portions  </a:t>
            </a:r>
            <a:endParaRPr lang="en-US" dirty="0">
              <a:solidFill>
                <a:srgbClr val="9DF131"/>
              </a:solidFill>
            </a:endParaRPr>
          </a:p>
        </p:txBody>
      </p:sp>
      <p:sp>
        <p:nvSpPr>
          <p:cNvPr id="3" name="Content Placeholder 2"/>
          <p:cNvSpPr>
            <a:spLocks noGrp="1"/>
          </p:cNvSpPr>
          <p:nvPr>
            <p:ph idx="1"/>
          </p:nvPr>
        </p:nvSpPr>
        <p:spPr>
          <a:xfrm>
            <a:off x="203200" y="2607733"/>
            <a:ext cx="8940800" cy="4111097"/>
          </a:xfrm>
        </p:spPr>
        <p:txBody>
          <a:bodyPr>
            <a:normAutofit/>
          </a:bodyPr>
          <a:lstStyle/>
          <a:p>
            <a:r>
              <a:rPr lang="en-US" dirty="0">
                <a:solidFill>
                  <a:srgbClr val="FF9E40"/>
                </a:solidFill>
              </a:rPr>
              <a:t>All </a:t>
            </a:r>
            <a:r>
              <a:rPr lang="en-US" dirty="0" smtClean="0">
                <a:solidFill>
                  <a:srgbClr val="FF9E40"/>
                </a:solidFill>
              </a:rPr>
              <a:t>storms </a:t>
            </a:r>
            <a:r>
              <a:rPr lang="en-US" dirty="0"/>
              <a:t>Oct 7, 2015 – April 30 2016</a:t>
            </a:r>
          </a:p>
          <a:p>
            <a:r>
              <a:rPr lang="en-US" dirty="0">
                <a:solidFill>
                  <a:srgbClr val="FF9E40"/>
                </a:solidFill>
              </a:rPr>
              <a:t>Postfrontal</a:t>
            </a:r>
            <a:r>
              <a:rPr lang="en-US" dirty="0"/>
              <a:t> and periods with &lt; 1 mm/h rain rate at Prairie Creek </a:t>
            </a:r>
            <a:r>
              <a:rPr lang="en-US" dirty="0">
                <a:solidFill>
                  <a:srgbClr val="FF9E40"/>
                </a:solidFill>
              </a:rPr>
              <a:t>removed</a:t>
            </a:r>
            <a:r>
              <a:rPr lang="en-US" dirty="0"/>
              <a:t>. </a:t>
            </a:r>
          </a:p>
          <a:p>
            <a:r>
              <a:rPr lang="en-US" dirty="0" smtClean="0">
                <a:solidFill>
                  <a:schemeClr val="accent4">
                    <a:lumMod val="60000"/>
                    <a:lumOff val="40000"/>
                  </a:schemeClr>
                </a:solidFill>
              </a:rPr>
              <a:t>3-hr </a:t>
            </a:r>
            <a:r>
              <a:rPr lang="en-US" dirty="0" smtClean="0"/>
              <a:t>periods of </a:t>
            </a:r>
            <a:r>
              <a:rPr lang="en-US" dirty="0" err="1" smtClean="0">
                <a:solidFill>
                  <a:srgbClr val="FF9E40"/>
                </a:solidFill>
              </a:rPr>
              <a:t>Parsivel</a:t>
            </a:r>
            <a:r>
              <a:rPr lang="en-US" dirty="0" smtClean="0">
                <a:solidFill>
                  <a:srgbClr val="FF9E40"/>
                </a:solidFill>
              </a:rPr>
              <a:t>, </a:t>
            </a:r>
            <a:r>
              <a:rPr lang="en-US" dirty="0">
                <a:solidFill>
                  <a:srgbClr val="FF9E40"/>
                </a:solidFill>
              </a:rPr>
              <a:t>Rain Gauge, </a:t>
            </a:r>
            <a:r>
              <a:rPr lang="en-US" dirty="0" smtClean="0">
                <a:solidFill>
                  <a:srgbClr val="FF9E40"/>
                </a:solidFill>
              </a:rPr>
              <a:t>and NARR data</a:t>
            </a:r>
            <a:r>
              <a:rPr lang="en-US" dirty="0" smtClean="0"/>
              <a:t> for environmental parameters</a:t>
            </a:r>
          </a:p>
          <a:p>
            <a:r>
              <a:rPr lang="en-US" dirty="0" smtClean="0">
                <a:solidFill>
                  <a:srgbClr val="FF9E40"/>
                </a:solidFill>
              </a:rPr>
              <a:t>North America Regional Reanalysis (NARR)</a:t>
            </a:r>
            <a:r>
              <a:rPr lang="en-US" dirty="0" smtClean="0"/>
              <a:t> data from the 32 km grid box </a:t>
            </a:r>
            <a:r>
              <a:rPr lang="en-US" dirty="0" smtClean="0">
                <a:solidFill>
                  <a:srgbClr val="FF9E40"/>
                </a:solidFill>
              </a:rPr>
              <a:t>closest to NPOL</a:t>
            </a:r>
          </a:p>
        </p:txBody>
      </p:sp>
    </p:spTree>
    <p:extLst>
      <p:ext uri="{BB962C8B-B14F-4D97-AF65-F5344CB8AC3E}">
        <p14:creationId xmlns:p14="http://schemas.microsoft.com/office/powerpoint/2010/main" val="22806313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457200" y="274638"/>
            <a:ext cx="8229600" cy="1143000"/>
          </a:xfrm>
        </p:spPr>
        <p:txBody>
          <a:bodyPr>
            <a:normAutofit fontScale="90000"/>
          </a:bodyPr>
          <a:lstStyle/>
          <a:p>
            <a:r>
              <a:rPr lang="en-US" dirty="0" err="1" smtClean="0">
                <a:solidFill>
                  <a:srgbClr val="9DF131"/>
                </a:solidFill>
              </a:rPr>
              <a:t>Dropsize</a:t>
            </a:r>
            <a:r>
              <a:rPr lang="en-US" dirty="0" smtClean="0">
                <a:solidFill>
                  <a:srgbClr val="9DF131"/>
                </a:solidFill>
              </a:rPr>
              <a:t> Distributions: Diameter vs. Number</a:t>
            </a:r>
            <a:endParaRPr lang="en-US" dirty="0">
              <a:solidFill>
                <a:schemeClr val="accent4">
                  <a:lumMod val="60000"/>
                  <a:lumOff val="40000"/>
                </a:schemeClr>
              </a:solidFill>
            </a:endParaRPr>
          </a:p>
        </p:txBody>
      </p:sp>
      <p:pic>
        <p:nvPicPr>
          <p:cNvPr id="24" name="Picture 23" descr="Prairie_nwd0_2dhist_par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14" y="1845722"/>
            <a:ext cx="4254656" cy="4097868"/>
          </a:xfrm>
          <a:prstGeom prst="rect">
            <a:avLst/>
          </a:prstGeom>
        </p:spPr>
      </p:pic>
      <p:sp>
        <p:nvSpPr>
          <p:cNvPr id="14" name="TextBox 13"/>
          <p:cNvSpPr txBox="1"/>
          <p:nvPr/>
        </p:nvSpPr>
        <p:spPr>
          <a:xfrm>
            <a:off x="6028273" y="3556001"/>
            <a:ext cx="1625600" cy="646331"/>
          </a:xfrm>
          <a:prstGeom prst="rect">
            <a:avLst/>
          </a:prstGeom>
          <a:noFill/>
        </p:spPr>
        <p:txBody>
          <a:bodyPr wrap="square" rtlCol="0">
            <a:spAutoFit/>
          </a:bodyPr>
          <a:lstStyle/>
          <a:p>
            <a:r>
              <a:rPr lang="en-US" dirty="0" smtClean="0">
                <a:solidFill>
                  <a:schemeClr val="bg2"/>
                </a:solidFill>
              </a:rPr>
              <a:t>Rain Rate – Prairie Creek</a:t>
            </a:r>
            <a:endParaRPr lang="en-US" dirty="0">
              <a:solidFill>
                <a:schemeClr val="bg2"/>
              </a:solidFill>
            </a:endParaRPr>
          </a:p>
        </p:txBody>
      </p:sp>
      <p:sp>
        <p:nvSpPr>
          <p:cNvPr id="18" name="TextBox 17"/>
          <p:cNvSpPr txBox="1"/>
          <p:nvPr/>
        </p:nvSpPr>
        <p:spPr>
          <a:xfrm>
            <a:off x="1371606" y="5702300"/>
            <a:ext cx="2336794" cy="307777"/>
          </a:xfrm>
          <a:prstGeom prst="rect">
            <a:avLst/>
          </a:prstGeom>
          <a:solidFill>
            <a:srgbClr val="FFFFFF"/>
          </a:solidFill>
        </p:spPr>
        <p:txBody>
          <a:bodyPr wrap="square" rtlCol="0">
            <a:spAutoFit/>
          </a:bodyPr>
          <a:lstStyle/>
          <a:p>
            <a:r>
              <a:rPr lang="en-US" sz="1400" dirty="0" smtClean="0">
                <a:solidFill>
                  <a:schemeClr val="bg2"/>
                </a:solidFill>
              </a:rPr>
              <a:t>D</a:t>
            </a:r>
            <a:r>
              <a:rPr lang="en-US" sz="1400" baseline="-25000" dirty="0" smtClean="0">
                <a:solidFill>
                  <a:schemeClr val="bg2"/>
                </a:solidFill>
              </a:rPr>
              <a:t>o</a:t>
            </a:r>
            <a:r>
              <a:rPr lang="en-US" sz="1400" dirty="0" smtClean="0">
                <a:solidFill>
                  <a:schemeClr val="bg2"/>
                </a:solidFill>
              </a:rPr>
              <a:t> Median Diameter (mm)</a:t>
            </a:r>
            <a:endParaRPr lang="en-US" sz="1400" dirty="0">
              <a:solidFill>
                <a:schemeClr val="bg2"/>
              </a:solidFill>
            </a:endParaRPr>
          </a:p>
        </p:txBody>
      </p:sp>
      <p:pic>
        <p:nvPicPr>
          <p:cNvPr id="26" name="Picture 25" descr="Prairie_nwd0_2dhist_prairie_rainrate_part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667" y="1845723"/>
            <a:ext cx="4351131" cy="4097869"/>
          </a:xfrm>
          <a:prstGeom prst="rect">
            <a:avLst/>
          </a:prstGeom>
        </p:spPr>
      </p:pic>
      <p:sp>
        <p:nvSpPr>
          <p:cNvPr id="30" name="TextBox 29"/>
          <p:cNvSpPr txBox="1"/>
          <p:nvPr/>
        </p:nvSpPr>
        <p:spPr>
          <a:xfrm>
            <a:off x="5808142" y="5702297"/>
            <a:ext cx="2357958" cy="307777"/>
          </a:xfrm>
          <a:prstGeom prst="rect">
            <a:avLst/>
          </a:prstGeom>
          <a:solidFill>
            <a:srgbClr val="FFFFFF"/>
          </a:solidFill>
        </p:spPr>
        <p:txBody>
          <a:bodyPr wrap="square" rtlCol="0">
            <a:spAutoFit/>
          </a:bodyPr>
          <a:lstStyle/>
          <a:p>
            <a:r>
              <a:rPr lang="en-US" sz="1400" dirty="0" smtClean="0">
                <a:solidFill>
                  <a:schemeClr val="bg2"/>
                </a:solidFill>
              </a:rPr>
              <a:t>D</a:t>
            </a:r>
            <a:r>
              <a:rPr lang="en-US" sz="1400" baseline="-25000" dirty="0" smtClean="0">
                <a:solidFill>
                  <a:schemeClr val="bg2"/>
                </a:solidFill>
              </a:rPr>
              <a:t>o</a:t>
            </a:r>
            <a:r>
              <a:rPr lang="en-US" sz="1400" dirty="0" smtClean="0">
                <a:solidFill>
                  <a:schemeClr val="bg2"/>
                </a:solidFill>
              </a:rPr>
              <a:t> Median Diameter (mm)</a:t>
            </a:r>
            <a:endParaRPr lang="en-US" sz="1400" dirty="0">
              <a:solidFill>
                <a:schemeClr val="bg2"/>
              </a:solidFill>
            </a:endParaRPr>
          </a:p>
        </p:txBody>
      </p:sp>
      <p:sp>
        <p:nvSpPr>
          <p:cNvPr id="31" name="TextBox 30"/>
          <p:cNvSpPr txBox="1"/>
          <p:nvPr/>
        </p:nvSpPr>
        <p:spPr>
          <a:xfrm rot="16200000">
            <a:off x="-904553" y="3557376"/>
            <a:ext cx="2359456" cy="307777"/>
          </a:xfrm>
          <a:prstGeom prst="rect">
            <a:avLst/>
          </a:prstGeom>
          <a:solidFill>
            <a:srgbClr val="FFFFFF"/>
          </a:solidFill>
        </p:spPr>
        <p:txBody>
          <a:bodyPr wrap="square" rtlCol="0">
            <a:spAutoFit/>
          </a:bodyPr>
          <a:lstStyle/>
          <a:p>
            <a:r>
              <a:rPr lang="en-US" sz="1400" dirty="0" smtClean="0">
                <a:solidFill>
                  <a:schemeClr val="bg2"/>
                </a:solidFill>
              </a:rPr>
              <a:t>Log of </a:t>
            </a:r>
            <a:r>
              <a:rPr lang="en-US" sz="1400" dirty="0" err="1" smtClean="0">
                <a:solidFill>
                  <a:schemeClr val="bg2"/>
                </a:solidFill>
              </a:rPr>
              <a:t>N</a:t>
            </a:r>
            <a:r>
              <a:rPr lang="en-US" sz="1400" baseline="-25000" dirty="0" err="1" smtClean="0">
                <a:solidFill>
                  <a:schemeClr val="bg2"/>
                </a:solidFill>
              </a:rPr>
              <a:t>w</a:t>
            </a:r>
            <a:r>
              <a:rPr lang="en-US" sz="1400" dirty="0" smtClean="0">
                <a:solidFill>
                  <a:schemeClr val="bg2"/>
                </a:solidFill>
              </a:rPr>
              <a:t> – number of drops</a:t>
            </a:r>
            <a:endParaRPr lang="en-US" sz="1400" dirty="0">
              <a:solidFill>
                <a:schemeClr val="bg2"/>
              </a:solidFill>
            </a:endParaRPr>
          </a:p>
        </p:txBody>
      </p:sp>
      <p:sp>
        <p:nvSpPr>
          <p:cNvPr id="32" name="TextBox 31"/>
          <p:cNvSpPr txBox="1"/>
          <p:nvPr/>
        </p:nvSpPr>
        <p:spPr>
          <a:xfrm rot="16200000">
            <a:off x="3531980" y="3879106"/>
            <a:ext cx="2359456" cy="307777"/>
          </a:xfrm>
          <a:prstGeom prst="rect">
            <a:avLst/>
          </a:prstGeom>
          <a:solidFill>
            <a:srgbClr val="FFFFFF"/>
          </a:solidFill>
        </p:spPr>
        <p:txBody>
          <a:bodyPr wrap="square" rtlCol="0">
            <a:spAutoFit/>
          </a:bodyPr>
          <a:lstStyle/>
          <a:p>
            <a:r>
              <a:rPr lang="en-US" sz="1400" dirty="0" smtClean="0">
                <a:solidFill>
                  <a:schemeClr val="bg2"/>
                </a:solidFill>
              </a:rPr>
              <a:t>Log of </a:t>
            </a:r>
            <a:r>
              <a:rPr lang="en-US" sz="1400" dirty="0" err="1" smtClean="0">
                <a:solidFill>
                  <a:schemeClr val="bg2"/>
                </a:solidFill>
              </a:rPr>
              <a:t>N</a:t>
            </a:r>
            <a:r>
              <a:rPr lang="en-US" sz="1400" baseline="-25000" dirty="0" err="1" smtClean="0">
                <a:solidFill>
                  <a:schemeClr val="bg2"/>
                </a:solidFill>
              </a:rPr>
              <a:t>w</a:t>
            </a:r>
            <a:r>
              <a:rPr lang="en-US" sz="1400" dirty="0" smtClean="0">
                <a:solidFill>
                  <a:schemeClr val="bg2"/>
                </a:solidFill>
              </a:rPr>
              <a:t> – number of drops</a:t>
            </a:r>
            <a:endParaRPr lang="en-US" sz="1400" dirty="0">
              <a:solidFill>
                <a:schemeClr val="bg2"/>
              </a:solidFill>
            </a:endParaRPr>
          </a:p>
        </p:txBody>
      </p:sp>
      <p:grpSp>
        <p:nvGrpSpPr>
          <p:cNvPr id="35" name="Group 34"/>
          <p:cNvGrpSpPr/>
          <p:nvPr/>
        </p:nvGrpSpPr>
        <p:grpSpPr>
          <a:xfrm>
            <a:off x="1811865" y="2252133"/>
            <a:ext cx="4864480" cy="2116658"/>
            <a:chOff x="1811865" y="2252133"/>
            <a:chExt cx="4864480" cy="2116658"/>
          </a:xfrm>
        </p:grpSpPr>
        <p:sp>
          <p:nvSpPr>
            <p:cNvPr id="6" name="Oval 5"/>
            <p:cNvSpPr/>
            <p:nvPr/>
          </p:nvSpPr>
          <p:spPr>
            <a:xfrm>
              <a:off x="1811865" y="3606793"/>
              <a:ext cx="541867" cy="72813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163734" y="3640658"/>
              <a:ext cx="512611" cy="72813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184400" y="2252133"/>
              <a:ext cx="1490133" cy="369332"/>
            </a:xfrm>
            <a:prstGeom prst="rect">
              <a:avLst/>
            </a:prstGeom>
            <a:noFill/>
          </p:spPr>
          <p:txBody>
            <a:bodyPr wrap="square" rtlCol="0">
              <a:spAutoFit/>
            </a:bodyPr>
            <a:lstStyle/>
            <a:p>
              <a:r>
                <a:rPr lang="en-US" dirty="0" smtClean="0">
                  <a:solidFill>
                    <a:srgbClr val="FF0000"/>
                  </a:solidFill>
                </a:rPr>
                <a:t>Frequency</a:t>
              </a:r>
              <a:endParaRPr lang="en-US" dirty="0">
                <a:solidFill>
                  <a:srgbClr val="FF0000"/>
                </a:solidFill>
              </a:endParaRPr>
            </a:p>
          </p:txBody>
        </p:sp>
      </p:grpSp>
      <p:grpSp>
        <p:nvGrpSpPr>
          <p:cNvPr id="37" name="Group 36"/>
          <p:cNvGrpSpPr/>
          <p:nvPr/>
        </p:nvGrpSpPr>
        <p:grpSpPr>
          <a:xfrm>
            <a:off x="6553200" y="2387600"/>
            <a:ext cx="1625600" cy="2395011"/>
            <a:chOff x="6553200" y="2387600"/>
            <a:chExt cx="1625600" cy="2395011"/>
          </a:xfrm>
        </p:grpSpPr>
        <p:sp>
          <p:nvSpPr>
            <p:cNvPr id="28" name="Oval 27"/>
            <p:cNvSpPr/>
            <p:nvPr/>
          </p:nvSpPr>
          <p:spPr>
            <a:xfrm rot="19565284">
              <a:off x="6721261" y="2960341"/>
              <a:ext cx="490590" cy="182227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6553200" y="2387600"/>
              <a:ext cx="1625600" cy="369332"/>
            </a:xfrm>
            <a:prstGeom prst="rect">
              <a:avLst/>
            </a:prstGeom>
            <a:noFill/>
          </p:spPr>
          <p:txBody>
            <a:bodyPr wrap="square" rtlCol="0">
              <a:spAutoFit/>
            </a:bodyPr>
            <a:lstStyle/>
            <a:p>
              <a:r>
                <a:rPr lang="en-US" dirty="0" err="1" smtClean="0">
                  <a:solidFill>
                    <a:srgbClr val="008000"/>
                  </a:solidFill>
                </a:rPr>
                <a:t>Rainrate</a:t>
              </a:r>
              <a:endParaRPr lang="en-US" dirty="0">
                <a:solidFill>
                  <a:srgbClr val="008000"/>
                </a:solidFill>
              </a:endParaRPr>
            </a:p>
          </p:txBody>
        </p:sp>
      </p:grpSp>
      <p:sp>
        <p:nvSpPr>
          <p:cNvPr id="38" name="TextBox 37"/>
          <p:cNvSpPr txBox="1"/>
          <p:nvPr/>
        </p:nvSpPr>
        <p:spPr>
          <a:xfrm>
            <a:off x="254000" y="6079067"/>
            <a:ext cx="8331200" cy="646331"/>
          </a:xfrm>
          <a:prstGeom prst="rect">
            <a:avLst/>
          </a:prstGeom>
          <a:noFill/>
        </p:spPr>
        <p:txBody>
          <a:bodyPr wrap="square" rtlCol="0">
            <a:spAutoFit/>
          </a:bodyPr>
          <a:lstStyle/>
          <a:p>
            <a:r>
              <a:rPr lang="en-US" dirty="0" smtClean="0"/>
              <a:t>These are for Prairie Creek (540 m). Low elevation stations similar plots, but lower </a:t>
            </a:r>
            <a:r>
              <a:rPr lang="en-US" dirty="0" err="1" smtClean="0"/>
              <a:t>rainrates</a:t>
            </a:r>
            <a:r>
              <a:rPr lang="en-US" dirty="0" smtClean="0"/>
              <a:t> and fewer instances of the extremes</a:t>
            </a:r>
            <a:endParaRPr lang="en-US" dirty="0"/>
          </a:p>
        </p:txBody>
      </p:sp>
    </p:spTree>
    <p:extLst>
      <p:ext uri="{BB962C8B-B14F-4D97-AF65-F5344CB8AC3E}">
        <p14:creationId xmlns:p14="http://schemas.microsoft.com/office/powerpoint/2010/main" val="1601207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01600" y="5816600"/>
            <a:ext cx="8915400" cy="939800"/>
          </a:xfrm>
          <a:prstGeom prst="rect">
            <a:avLst/>
          </a:prstGeom>
          <a:solidFill>
            <a:schemeClr val="tx1"/>
          </a:solidFill>
          <a:ln>
            <a:solidFill>
              <a:srgbClr val="0C59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rairie_nwd0_NARR_6panel.png"/>
          <p:cNvPicPr>
            <a:picLocks noChangeAspect="1"/>
          </p:cNvPicPr>
          <p:nvPr/>
        </p:nvPicPr>
        <p:blipFill rotWithShape="1">
          <a:blip r:embed="rId2">
            <a:extLst>
              <a:ext uri="{28A0092B-C50C-407E-A947-70E740481C1C}">
                <a14:useLocalDpi xmlns:a14="http://schemas.microsoft.com/office/drawing/2010/main" val="0"/>
              </a:ext>
            </a:extLst>
          </a:blip>
          <a:srcRect r="50042" b="66481"/>
          <a:stretch/>
        </p:blipFill>
        <p:spPr>
          <a:xfrm>
            <a:off x="127000" y="190500"/>
            <a:ext cx="2963099" cy="2603500"/>
          </a:xfrm>
          <a:prstGeom prst="rect">
            <a:avLst/>
          </a:prstGeom>
        </p:spPr>
      </p:pic>
      <p:pic>
        <p:nvPicPr>
          <p:cNvPr id="5" name="Picture 4" descr="Prairie_nwd0_NARR_6panel.png"/>
          <p:cNvPicPr>
            <a:picLocks noChangeAspect="1"/>
          </p:cNvPicPr>
          <p:nvPr/>
        </p:nvPicPr>
        <p:blipFill rotWithShape="1">
          <a:blip r:embed="rId2">
            <a:extLst>
              <a:ext uri="{28A0092B-C50C-407E-A947-70E740481C1C}">
                <a14:useLocalDpi xmlns:a14="http://schemas.microsoft.com/office/drawing/2010/main" val="0"/>
              </a:ext>
            </a:extLst>
          </a:blip>
          <a:srcRect l="49473" b="66667"/>
          <a:stretch/>
        </p:blipFill>
        <p:spPr>
          <a:xfrm>
            <a:off x="101600" y="3162300"/>
            <a:ext cx="2946400" cy="2545530"/>
          </a:xfrm>
          <a:prstGeom prst="rect">
            <a:avLst/>
          </a:prstGeom>
        </p:spPr>
      </p:pic>
      <p:pic>
        <p:nvPicPr>
          <p:cNvPr id="6" name="Picture 5" descr="Prairie_nwd0_NARR_6panel.png"/>
          <p:cNvPicPr>
            <a:picLocks noChangeAspect="1"/>
          </p:cNvPicPr>
          <p:nvPr/>
        </p:nvPicPr>
        <p:blipFill rotWithShape="1">
          <a:blip r:embed="rId2">
            <a:extLst>
              <a:ext uri="{28A0092B-C50C-407E-A947-70E740481C1C}">
                <a14:useLocalDpi xmlns:a14="http://schemas.microsoft.com/office/drawing/2010/main" val="0"/>
              </a:ext>
            </a:extLst>
          </a:blip>
          <a:srcRect t="33333" r="51012" b="33333"/>
          <a:stretch/>
        </p:blipFill>
        <p:spPr>
          <a:xfrm>
            <a:off x="3060701" y="165100"/>
            <a:ext cx="2935957" cy="2616200"/>
          </a:xfrm>
          <a:prstGeom prst="rect">
            <a:avLst/>
          </a:prstGeom>
        </p:spPr>
      </p:pic>
      <p:pic>
        <p:nvPicPr>
          <p:cNvPr id="7" name="Picture 6" descr="Prairie_nwd0_NARR_6panel.png"/>
          <p:cNvPicPr>
            <a:picLocks noChangeAspect="1"/>
          </p:cNvPicPr>
          <p:nvPr/>
        </p:nvPicPr>
        <p:blipFill rotWithShape="1">
          <a:blip r:embed="rId2">
            <a:extLst>
              <a:ext uri="{28A0092B-C50C-407E-A947-70E740481C1C}">
                <a14:useLocalDpi xmlns:a14="http://schemas.microsoft.com/office/drawing/2010/main" val="0"/>
              </a:ext>
            </a:extLst>
          </a:blip>
          <a:srcRect l="48988" t="33148" b="33334"/>
          <a:stretch/>
        </p:blipFill>
        <p:spPr>
          <a:xfrm>
            <a:off x="3073400" y="3162300"/>
            <a:ext cx="2951822" cy="2540000"/>
          </a:xfrm>
          <a:prstGeom prst="rect">
            <a:avLst/>
          </a:prstGeom>
        </p:spPr>
      </p:pic>
      <p:pic>
        <p:nvPicPr>
          <p:cNvPr id="8" name="Picture 7" descr="Prairie_nwd0_NARR_6panel.png"/>
          <p:cNvPicPr>
            <a:picLocks noChangeAspect="1"/>
          </p:cNvPicPr>
          <p:nvPr/>
        </p:nvPicPr>
        <p:blipFill rotWithShape="1">
          <a:blip r:embed="rId2">
            <a:extLst>
              <a:ext uri="{28A0092B-C50C-407E-A947-70E740481C1C}">
                <a14:useLocalDpi xmlns:a14="http://schemas.microsoft.com/office/drawing/2010/main" val="0"/>
              </a:ext>
            </a:extLst>
          </a:blip>
          <a:srcRect t="66667" r="50527"/>
          <a:stretch/>
        </p:blipFill>
        <p:spPr>
          <a:xfrm>
            <a:off x="6006253" y="177800"/>
            <a:ext cx="2959947" cy="2611718"/>
          </a:xfrm>
          <a:prstGeom prst="rect">
            <a:avLst/>
          </a:prstGeom>
        </p:spPr>
      </p:pic>
      <p:pic>
        <p:nvPicPr>
          <p:cNvPr id="9" name="Picture 8" descr="Prairie_nwd0_NARR_6panel.png"/>
          <p:cNvPicPr>
            <a:picLocks noChangeAspect="1"/>
          </p:cNvPicPr>
          <p:nvPr/>
        </p:nvPicPr>
        <p:blipFill rotWithShape="1">
          <a:blip r:embed="rId2">
            <a:extLst>
              <a:ext uri="{28A0092B-C50C-407E-A947-70E740481C1C}">
                <a14:useLocalDpi xmlns:a14="http://schemas.microsoft.com/office/drawing/2010/main" val="0"/>
              </a:ext>
            </a:extLst>
          </a:blip>
          <a:srcRect l="48988" t="66296"/>
          <a:stretch/>
        </p:blipFill>
        <p:spPr>
          <a:xfrm>
            <a:off x="5956300" y="3162300"/>
            <a:ext cx="2964959" cy="2565400"/>
          </a:xfrm>
          <a:prstGeom prst="rect">
            <a:avLst/>
          </a:prstGeom>
        </p:spPr>
      </p:pic>
      <p:sp>
        <p:nvSpPr>
          <p:cNvPr id="10" name="TextBox 9"/>
          <p:cNvSpPr txBox="1"/>
          <p:nvPr/>
        </p:nvSpPr>
        <p:spPr>
          <a:xfrm>
            <a:off x="969434" y="258233"/>
            <a:ext cx="1625600" cy="369332"/>
          </a:xfrm>
          <a:prstGeom prst="rect">
            <a:avLst/>
          </a:prstGeom>
          <a:noFill/>
        </p:spPr>
        <p:txBody>
          <a:bodyPr wrap="square" rtlCol="0">
            <a:spAutoFit/>
          </a:bodyPr>
          <a:lstStyle/>
          <a:p>
            <a:r>
              <a:rPr lang="en-US" dirty="0" smtClean="0">
                <a:solidFill>
                  <a:schemeClr val="bg2"/>
                </a:solidFill>
              </a:rPr>
              <a:t>Melting Level</a:t>
            </a:r>
            <a:endParaRPr lang="en-US" dirty="0">
              <a:solidFill>
                <a:schemeClr val="bg2"/>
              </a:solidFill>
            </a:endParaRPr>
          </a:p>
        </p:txBody>
      </p:sp>
      <p:sp>
        <p:nvSpPr>
          <p:cNvPr id="11" name="TextBox 10"/>
          <p:cNvSpPr txBox="1"/>
          <p:nvPr/>
        </p:nvSpPr>
        <p:spPr>
          <a:xfrm>
            <a:off x="1934634" y="3255433"/>
            <a:ext cx="516466" cy="369332"/>
          </a:xfrm>
          <a:prstGeom prst="rect">
            <a:avLst/>
          </a:prstGeom>
          <a:noFill/>
        </p:spPr>
        <p:txBody>
          <a:bodyPr wrap="square" rtlCol="0">
            <a:spAutoFit/>
          </a:bodyPr>
          <a:lstStyle/>
          <a:p>
            <a:r>
              <a:rPr lang="en-US" dirty="0" smtClean="0">
                <a:solidFill>
                  <a:schemeClr val="bg2"/>
                </a:solidFill>
              </a:rPr>
              <a:t>IVT</a:t>
            </a:r>
            <a:endParaRPr lang="en-US" dirty="0">
              <a:solidFill>
                <a:schemeClr val="bg2"/>
              </a:solidFill>
            </a:endParaRPr>
          </a:p>
        </p:txBody>
      </p:sp>
      <p:sp>
        <p:nvSpPr>
          <p:cNvPr id="12" name="TextBox 11"/>
          <p:cNvSpPr txBox="1"/>
          <p:nvPr/>
        </p:nvSpPr>
        <p:spPr>
          <a:xfrm>
            <a:off x="4347634" y="245533"/>
            <a:ext cx="1625600" cy="646331"/>
          </a:xfrm>
          <a:prstGeom prst="rect">
            <a:avLst/>
          </a:prstGeom>
          <a:noFill/>
        </p:spPr>
        <p:txBody>
          <a:bodyPr wrap="square" rtlCol="0">
            <a:spAutoFit/>
          </a:bodyPr>
          <a:lstStyle/>
          <a:p>
            <a:r>
              <a:rPr lang="en-US" dirty="0" smtClean="0">
                <a:solidFill>
                  <a:schemeClr val="bg2"/>
                </a:solidFill>
              </a:rPr>
              <a:t>925H Wind Speed</a:t>
            </a:r>
            <a:endParaRPr lang="en-US" dirty="0">
              <a:solidFill>
                <a:schemeClr val="bg2"/>
              </a:solidFill>
            </a:endParaRPr>
          </a:p>
        </p:txBody>
      </p:sp>
      <p:sp>
        <p:nvSpPr>
          <p:cNvPr id="13" name="TextBox 12"/>
          <p:cNvSpPr txBox="1"/>
          <p:nvPr/>
        </p:nvSpPr>
        <p:spPr>
          <a:xfrm>
            <a:off x="4182534" y="3230033"/>
            <a:ext cx="1625600" cy="646331"/>
          </a:xfrm>
          <a:prstGeom prst="rect">
            <a:avLst/>
          </a:prstGeom>
          <a:noFill/>
        </p:spPr>
        <p:txBody>
          <a:bodyPr wrap="square" rtlCol="0">
            <a:spAutoFit/>
          </a:bodyPr>
          <a:lstStyle/>
          <a:p>
            <a:r>
              <a:rPr lang="en-US" dirty="0" smtClean="0">
                <a:solidFill>
                  <a:schemeClr val="bg2"/>
                </a:solidFill>
              </a:rPr>
              <a:t>925H Wind Direction</a:t>
            </a:r>
            <a:endParaRPr lang="en-US" dirty="0">
              <a:solidFill>
                <a:schemeClr val="bg2"/>
              </a:solidFill>
            </a:endParaRPr>
          </a:p>
        </p:txBody>
      </p:sp>
      <p:sp>
        <p:nvSpPr>
          <p:cNvPr id="14" name="TextBox 13"/>
          <p:cNvSpPr txBox="1"/>
          <p:nvPr/>
        </p:nvSpPr>
        <p:spPr>
          <a:xfrm>
            <a:off x="7382934" y="397933"/>
            <a:ext cx="1625600" cy="646331"/>
          </a:xfrm>
          <a:prstGeom prst="rect">
            <a:avLst/>
          </a:prstGeom>
          <a:noFill/>
        </p:spPr>
        <p:txBody>
          <a:bodyPr wrap="square" rtlCol="0">
            <a:spAutoFit/>
          </a:bodyPr>
          <a:lstStyle/>
          <a:p>
            <a:r>
              <a:rPr lang="en-US" dirty="0" smtClean="0"/>
              <a:t>Dry Static Stability</a:t>
            </a:r>
            <a:endParaRPr lang="en-US" dirty="0"/>
          </a:p>
        </p:txBody>
      </p:sp>
      <p:sp>
        <p:nvSpPr>
          <p:cNvPr id="15" name="TextBox 14"/>
          <p:cNvSpPr txBox="1"/>
          <p:nvPr/>
        </p:nvSpPr>
        <p:spPr>
          <a:xfrm>
            <a:off x="7167034" y="3255433"/>
            <a:ext cx="1625600" cy="646331"/>
          </a:xfrm>
          <a:prstGeom prst="rect">
            <a:avLst/>
          </a:prstGeom>
          <a:noFill/>
        </p:spPr>
        <p:txBody>
          <a:bodyPr wrap="square" rtlCol="0">
            <a:spAutoFit/>
          </a:bodyPr>
          <a:lstStyle/>
          <a:p>
            <a:r>
              <a:rPr lang="en-US" dirty="0" smtClean="0">
                <a:solidFill>
                  <a:srgbClr val="FFFFFF"/>
                </a:solidFill>
              </a:rPr>
              <a:t>Moist Static Stability</a:t>
            </a:r>
            <a:endParaRPr lang="en-US" dirty="0">
              <a:solidFill>
                <a:srgbClr val="FFFFFF"/>
              </a:solidFill>
            </a:endParaRPr>
          </a:p>
        </p:txBody>
      </p:sp>
      <p:grpSp>
        <p:nvGrpSpPr>
          <p:cNvPr id="39" name="Group 38"/>
          <p:cNvGrpSpPr/>
          <p:nvPr/>
        </p:nvGrpSpPr>
        <p:grpSpPr>
          <a:xfrm>
            <a:off x="232833" y="1257300"/>
            <a:ext cx="7196667" cy="5173133"/>
            <a:chOff x="232833" y="1257300"/>
            <a:chExt cx="7196667" cy="5173133"/>
          </a:xfrm>
        </p:grpSpPr>
        <p:sp>
          <p:nvSpPr>
            <p:cNvPr id="16" name="Oval 15"/>
            <p:cNvSpPr/>
            <p:nvPr/>
          </p:nvSpPr>
          <p:spPr>
            <a:xfrm>
              <a:off x="1206500" y="1308100"/>
              <a:ext cx="330200" cy="51223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32833" y="5930900"/>
              <a:ext cx="376767" cy="49953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22300" y="5994400"/>
              <a:ext cx="2006303" cy="369332"/>
            </a:xfrm>
            <a:prstGeom prst="rect">
              <a:avLst/>
            </a:prstGeom>
            <a:noFill/>
          </p:spPr>
          <p:txBody>
            <a:bodyPr wrap="none" rtlCol="0">
              <a:spAutoFit/>
            </a:bodyPr>
            <a:lstStyle/>
            <a:p>
              <a:r>
                <a:rPr lang="en-US" dirty="0" smtClean="0">
                  <a:solidFill>
                    <a:srgbClr val="FF0000"/>
                  </a:solidFill>
                </a:rPr>
                <a:t>Average Conditions</a:t>
              </a:r>
              <a:endParaRPr lang="en-US" dirty="0">
                <a:solidFill>
                  <a:srgbClr val="FF0000"/>
                </a:solidFill>
              </a:endParaRPr>
            </a:p>
          </p:txBody>
        </p:sp>
        <p:sp>
          <p:nvSpPr>
            <p:cNvPr id="24" name="Oval 23"/>
            <p:cNvSpPr/>
            <p:nvPr/>
          </p:nvSpPr>
          <p:spPr>
            <a:xfrm>
              <a:off x="7099300" y="1257300"/>
              <a:ext cx="330200" cy="51223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178300" y="1333500"/>
              <a:ext cx="330200" cy="51223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155700" y="4254500"/>
              <a:ext cx="330200" cy="51223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089400" y="4241800"/>
              <a:ext cx="330200" cy="51223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048500" y="4267200"/>
              <a:ext cx="330200" cy="51223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35001" y="342900"/>
            <a:ext cx="6337299" cy="6087533"/>
            <a:chOff x="635001" y="342900"/>
            <a:chExt cx="6337299" cy="6087533"/>
          </a:xfrm>
        </p:grpSpPr>
        <p:sp>
          <p:nvSpPr>
            <p:cNvPr id="29" name="Oval 28"/>
            <p:cNvSpPr/>
            <p:nvPr/>
          </p:nvSpPr>
          <p:spPr>
            <a:xfrm>
              <a:off x="660401" y="368300"/>
              <a:ext cx="393699" cy="486833"/>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568701" y="3352800"/>
              <a:ext cx="393699" cy="486833"/>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619501" y="368300"/>
              <a:ext cx="393699" cy="486833"/>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578601" y="342900"/>
              <a:ext cx="393699" cy="486833"/>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540501" y="3352800"/>
              <a:ext cx="393699" cy="486833"/>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35001" y="3378200"/>
              <a:ext cx="393699" cy="486833"/>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2654301" y="5943600"/>
              <a:ext cx="393699" cy="486833"/>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3073400" y="6032500"/>
              <a:ext cx="2044149" cy="369332"/>
            </a:xfrm>
            <a:prstGeom prst="rect">
              <a:avLst/>
            </a:prstGeom>
            <a:noFill/>
          </p:spPr>
          <p:txBody>
            <a:bodyPr wrap="none" rtlCol="0">
              <a:spAutoFit/>
            </a:bodyPr>
            <a:lstStyle/>
            <a:p>
              <a:r>
                <a:rPr lang="en-US" dirty="0" smtClean="0">
                  <a:solidFill>
                    <a:schemeClr val="accent4">
                      <a:lumMod val="60000"/>
                      <a:lumOff val="40000"/>
                    </a:schemeClr>
                  </a:solidFill>
                </a:rPr>
                <a:t>Lots of Small drops</a:t>
              </a:r>
              <a:endParaRPr lang="en-US" dirty="0">
                <a:solidFill>
                  <a:schemeClr val="accent4">
                    <a:lumMod val="60000"/>
                    <a:lumOff val="40000"/>
                  </a:schemeClr>
                </a:solidFill>
              </a:endParaRPr>
            </a:p>
          </p:txBody>
        </p:sp>
      </p:grpSp>
      <p:grpSp>
        <p:nvGrpSpPr>
          <p:cNvPr id="49" name="Group 48"/>
          <p:cNvGrpSpPr/>
          <p:nvPr/>
        </p:nvGrpSpPr>
        <p:grpSpPr>
          <a:xfrm>
            <a:off x="1917700" y="1960035"/>
            <a:ext cx="6371166" cy="4516966"/>
            <a:chOff x="1917700" y="1960035"/>
            <a:chExt cx="6371166" cy="4516966"/>
          </a:xfrm>
        </p:grpSpPr>
        <p:sp>
          <p:nvSpPr>
            <p:cNvPr id="40" name="Oval 39"/>
            <p:cNvSpPr/>
            <p:nvPr/>
          </p:nvSpPr>
          <p:spPr>
            <a:xfrm>
              <a:off x="1943100" y="1985435"/>
              <a:ext cx="414866" cy="516466"/>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978400" y="5960535"/>
              <a:ext cx="414866" cy="516466"/>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1917700" y="4944535"/>
              <a:ext cx="414866" cy="516466"/>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4826000" y="4906435"/>
              <a:ext cx="414866" cy="516466"/>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7797800" y="4944535"/>
              <a:ext cx="414866" cy="516466"/>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874000" y="1960035"/>
              <a:ext cx="414866" cy="516466"/>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003800" y="1985435"/>
              <a:ext cx="414866" cy="516466"/>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372100" y="6019800"/>
              <a:ext cx="1803400" cy="369332"/>
            </a:xfrm>
            <a:prstGeom prst="rect">
              <a:avLst/>
            </a:prstGeom>
            <a:noFill/>
          </p:spPr>
          <p:txBody>
            <a:bodyPr wrap="square" rtlCol="0">
              <a:spAutoFit/>
            </a:bodyPr>
            <a:lstStyle/>
            <a:p>
              <a:r>
                <a:rPr lang="en-US" dirty="0" smtClean="0">
                  <a:solidFill>
                    <a:srgbClr val="0000FF"/>
                  </a:solidFill>
                </a:rPr>
                <a:t>Few large drops</a:t>
              </a:r>
              <a:endParaRPr lang="en-US" dirty="0">
                <a:solidFill>
                  <a:srgbClr val="0000FF"/>
                </a:solidFill>
              </a:endParaRPr>
            </a:p>
          </p:txBody>
        </p:sp>
      </p:grpSp>
      <p:grpSp>
        <p:nvGrpSpPr>
          <p:cNvPr id="58" name="Group 57"/>
          <p:cNvGrpSpPr/>
          <p:nvPr/>
        </p:nvGrpSpPr>
        <p:grpSpPr>
          <a:xfrm>
            <a:off x="1421251" y="602079"/>
            <a:ext cx="7583049" cy="6304282"/>
            <a:chOff x="1421251" y="602079"/>
            <a:chExt cx="7583049" cy="6304282"/>
          </a:xfrm>
        </p:grpSpPr>
        <p:sp>
          <p:nvSpPr>
            <p:cNvPr id="50" name="Oval 49"/>
            <p:cNvSpPr/>
            <p:nvPr/>
          </p:nvSpPr>
          <p:spPr>
            <a:xfrm rot="19288932">
              <a:off x="1510151" y="678278"/>
              <a:ext cx="332990" cy="139759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rot="19288932">
              <a:off x="7187051" y="5508771"/>
              <a:ext cx="332990" cy="139759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rot="19288932">
              <a:off x="4431151" y="665578"/>
              <a:ext cx="332990" cy="139759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rot="19288932">
              <a:off x="7390250" y="602079"/>
              <a:ext cx="332990" cy="139759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rot="19288932">
              <a:off x="1421251" y="3561179"/>
              <a:ext cx="332990" cy="139759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rot="19288932">
              <a:off x="4304151" y="3484978"/>
              <a:ext cx="332990" cy="139759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rot="19288932">
              <a:off x="7237850" y="3510378"/>
              <a:ext cx="332990" cy="139759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7759700" y="6045200"/>
              <a:ext cx="1244600" cy="369332"/>
            </a:xfrm>
            <a:prstGeom prst="rect">
              <a:avLst/>
            </a:prstGeom>
            <a:noFill/>
          </p:spPr>
          <p:txBody>
            <a:bodyPr wrap="square" rtlCol="0">
              <a:spAutoFit/>
            </a:bodyPr>
            <a:lstStyle/>
            <a:p>
              <a:r>
                <a:rPr lang="en-US" dirty="0" smtClean="0">
                  <a:solidFill>
                    <a:srgbClr val="008000"/>
                  </a:solidFill>
                </a:rPr>
                <a:t>Heavy Rain</a:t>
              </a:r>
              <a:endParaRPr lang="en-US" dirty="0">
                <a:solidFill>
                  <a:srgbClr val="008000"/>
                </a:solidFill>
              </a:endParaRPr>
            </a:p>
          </p:txBody>
        </p:sp>
      </p:grpSp>
      <p:sp>
        <p:nvSpPr>
          <p:cNvPr id="60" name="TextBox 59"/>
          <p:cNvSpPr txBox="1"/>
          <p:nvPr/>
        </p:nvSpPr>
        <p:spPr>
          <a:xfrm>
            <a:off x="355606" y="2667000"/>
            <a:ext cx="2336794" cy="307777"/>
          </a:xfrm>
          <a:prstGeom prst="rect">
            <a:avLst/>
          </a:prstGeom>
          <a:solidFill>
            <a:srgbClr val="FFFFFF"/>
          </a:solidFill>
        </p:spPr>
        <p:txBody>
          <a:bodyPr wrap="square" rtlCol="0">
            <a:spAutoFit/>
          </a:bodyPr>
          <a:lstStyle/>
          <a:p>
            <a:r>
              <a:rPr lang="en-US" sz="1400" dirty="0" smtClean="0">
                <a:solidFill>
                  <a:schemeClr val="bg2"/>
                </a:solidFill>
              </a:rPr>
              <a:t>D</a:t>
            </a:r>
            <a:r>
              <a:rPr lang="en-US" sz="1400" baseline="-25000" dirty="0" smtClean="0">
                <a:solidFill>
                  <a:schemeClr val="bg2"/>
                </a:solidFill>
              </a:rPr>
              <a:t>o</a:t>
            </a:r>
            <a:r>
              <a:rPr lang="en-US" sz="1400" dirty="0" smtClean="0">
                <a:solidFill>
                  <a:schemeClr val="bg2"/>
                </a:solidFill>
              </a:rPr>
              <a:t> Median Diameter (mm)</a:t>
            </a:r>
            <a:endParaRPr lang="en-US" sz="1400" dirty="0">
              <a:solidFill>
                <a:schemeClr val="bg2"/>
              </a:solidFill>
            </a:endParaRPr>
          </a:p>
        </p:txBody>
      </p:sp>
      <p:sp>
        <p:nvSpPr>
          <p:cNvPr id="61" name="TextBox 60"/>
          <p:cNvSpPr txBox="1"/>
          <p:nvPr/>
        </p:nvSpPr>
        <p:spPr>
          <a:xfrm rot="16200000">
            <a:off x="-1025839" y="1398377"/>
            <a:ext cx="2359456" cy="307777"/>
          </a:xfrm>
          <a:prstGeom prst="rect">
            <a:avLst/>
          </a:prstGeom>
          <a:solidFill>
            <a:srgbClr val="FFFFFF"/>
          </a:solidFill>
        </p:spPr>
        <p:txBody>
          <a:bodyPr wrap="square" rtlCol="0">
            <a:spAutoFit/>
          </a:bodyPr>
          <a:lstStyle/>
          <a:p>
            <a:r>
              <a:rPr lang="en-US" sz="1400" dirty="0" smtClean="0">
                <a:solidFill>
                  <a:schemeClr val="bg2"/>
                </a:solidFill>
              </a:rPr>
              <a:t>Log of </a:t>
            </a:r>
            <a:r>
              <a:rPr lang="en-US" sz="1400" dirty="0" err="1" smtClean="0">
                <a:solidFill>
                  <a:schemeClr val="bg2"/>
                </a:solidFill>
              </a:rPr>
              <a:t>N</a:t>
            </a:r>
            <a:r>
              <a:rPr lang="en-US" sz="1400" baseline="-25000" dirty="0" err="1" smtClean="0">
                <a:solidFill>
                  <a:schemeClr val="bg2"/>
                </a:solidFill>
              </a:rPr>
              <a:t>w</a:t>
            </a:r>
            <a:r>
              <a:rPr lang="en-US" sz="1400" dirty="0" smtClean="0">
                <a:solidFill>
                  <a:schemeClr val="bg2"/>
                </a:solidFill>
              </a:rPr>
              <a:t> – number of drops</a:t>
            </a:r>
            <a:endParaRPr lang="en-US" sz="1400" dirty="0">
              <a:solidFill>
                <a:schemeClr val="bg2"/>
              </a:solidFill>
            </a:endParaRPr>
          </a:p>
        </p:txBody>
      </p:sp>
    </p:spTree>
    <p:extLst>
      <p:ext uri="{BB962C8B-B14F-4D97-AF65-F5344CB8AC3E}">
        <p14:creationId xmlns:p14="http://schemas.microsoft.com/office/powerpoint/2010/main" val="2756573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17738"/>
            <a:ext cx="8229600" cy="1143000"/>
          </a:xfrm>
        </p:spPr>
        <p:txBody>
          <a:bodyPr>
            <a:normAutofit fontScale="90000"/>
          </a:bodyPr>
          <a:lstStyle/>
          <a:p>
            <a:r>
              <a:rPr lang="en-US" dirty="0" smtClean="0"/>
              <a:t>The high rain rate, high melting level, high IVT, moist neutral and strong winds at 925 hPa periods tend to be associated with atmospheric river type storms. Now will look at an example storm.</a:t>
            </a:r>
            <a:endParaRPr lang="en-US" dirty="0"/>
          </a:p>
        </p:txBody>
      </p:sp>
    </p:spTree>
    <p:extLst>
      <p:ext uri="{BB962C8B-B14F-4D97-AF65-F5344CB8AC3E}">
        <p14:creationId xmlns:p14="http://schemas.microsoft.com/office/powerpoint/2010/main" val="15768028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0852A0"/>
      </a:dk1>
      <a:lt1>
        <a:sysClr val="window" lastClr="FFFFFF"/>
      </a:lt1>
      <a:dk2>
        <a:srgbClr val="1B3861"/>
      </a:dk2>
      <a:lt2>
        <a:srgbClr val="287EB2"/>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22645</TotalTime>
  <Words>853</Words>
  <Application>Microsoft Macintosh PowerPoint</Application>
  <PresentationFormat>On-screen Show (4:3)</PresentationFormat>
  <Paragraphs>100</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Preliminary results from the Olympic Mountains Experiment (OLYMPEX): Stratiform Precipitation Processes in Pacific Cyclones Passing over the Olympic Mountains</vt:lpstr>
      <vt:lpstr>PowerPoint Presentation</vt:lpstr>
      <vt:lpstr>PowerPoint Presentation</vt:lpstr>
      <vt:lpstr>This Presentation:</vt:lpstr>
      <vt:lpstr>Seasonal Precipitation totals</vt:lpstr>
      <vt:lpstr>Focus on  a subset of full season data: Steady rainy periods, mostly during prefrontal/warm sector portions  </vt:lpstr>
      <vt:lpstr>Dropsize Distributions: Diameter vs. Number</vt:lpstr>
      <vt:lpstr>PowerPoint Presentation</vt:lpstr>
      <vt:lpstr>The high rain rate, high melting level, high IVT, moist neutral and strong winds at 925 hPa periods tend to be associated with atmospheric river type storms. Now will look at an example storm.</vt:lpstr>
      <vt:lpstr>12 – 13 November 2015 850 hPa Heights + Temp</vt:lpstr>
      <vt:lpstr>12 – 13 November 2015  Integrated Vapor Transport</vt:lpstr>
      <vt:lpstr>12 – 13 November 2015 Observed Precipitation Totals – Nov 13</vt:lpstr>
      <vt:lpstr>12 – 13 November 2015 </vt:lpstr>
      <vt:lpstr>12 – 13 November 2015 </vt:lpstr>
      <vt:lpstr>PowerPoint Presentation</vt:lpstr>
      <vt:lpstr>Summary</vt:lpstr>
      <vt:lpstr>Acknowledgments</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Joseph Zagrodnik</dc:creator>
  <cp:lastModifiedBy>Lynn McMurdie</cp:lastModifiedBy>
  <cp:revision>165</cp:revision>
  <dcterms:created xsi:type="dcterms:W3CDTF">2016-10-13T03:14:16Z</dcterms:created>
  <dcterms:modified xsi:type="dcterms:W3CDTF">2017-01-29T19:27:57Z</dcterms:modified>
</cp:coreProperties>
</file>