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71" r:id="rId2"/>
    <p:sldId id="272" r:id="rId3"/>
    <p:sldId id="280" r:id="rId4"/>
    <p:sldId id="276" r:id="rId5"/>
    <p:sldId id="281" r:id="rId6"/>
    <p:sldId id="257" r:id="rId7"/>
    <p:sldId id="264" r:id="rId8"/>
    <p:sldId id="262" r:id="rId9"/>
    <p:sldId id="265" r:id="rId10"/>
    <p:sldId id="270" r:id="rId11"/>
    <p:sldId id="263" r:id="rId12"/>
    <p:sldId id="273" r:id="rId13"/>
    <p:sldId id="279" r:id="rId14"/>
    <p:sldId id="275" r:id="rId15"/>
    <p:sldId id="277" r:id="rId16"/>
    <p:sldId id="282" r:id="rId17"/>
    <p:sldId id="274" r:id="rId18"/>
    <p:sldId id="278" r:id="rId19"/>
    <p:sldId id="267" r:id="rId20"/>
    <p:sldId id="258" r:id="rId21"/>
    <p:sldId id="260" r:id="rId22"/>
    <p:sldId id="259" r:id="rId23"/>
    <p:sldId id="261" r:id="rId24"/>
    <p:sldId id="266" r:id="rId25"/>
    <p:sldId id="268" r:id="rId26"/>
    <p:sldId id="26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-968" y="-112"/>
      </p:cViewPr>
      <p:guideLst>
        <p:guide orient="horz" pos="731"/>
        <p:guide pos="80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C6072-9A6B-3147-8F7D-0040A0B9E61F}" type="datetimeFigureOut">
              <a:rPr lang="en-US" smtClean="0"/>
              <a:t>1/28/17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8473B-1EAB-D84C-BB38-1DC84AD28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26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</a:t>
            </a:r>
            <a:r>
              <a:rPr lang="en-US" baseline="0" dirty="0" smtClean="0"/>
              <a:t> was on tropical cyclones forming from African easterly waves—moving WESTWARD over the Atlantic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8473B-1EAB-D84C-BB38-1DC84AD285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14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PKD could</a:t>
            </a:r>
            <a:r>
              <a:rPr lang="en-US" baseline="0" dirty="0" smtClean="0"/>
              <a:t> not be tracked back to Africa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8473B-1EAB-D84C-BB38-1DC84AD285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13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8473B-1EAB-D84C-BB38-1DC84AD2852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72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1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7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0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1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5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1/28/17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6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1/28/17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2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1/28/17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3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1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5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E26D7-5AF0-7F48-A459-B66B89AE6A99}" type="datetimeFigureOut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4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548" y="158175"/>
            <a:ext cx="7878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Lance </a:t>
            </a:r>
            <a:r>
              <a:rPr lang="en-US" sz="3200" dirty="0" err="1"/>
              <a:t>Bosart's</a:t>
            </a:r>
            <a:r>
              <a:rPr lang="en-US" sz="3200" dirty="0"/>
              <a:t> Influence on a Mesoscale </a:t>
            </a:r>
            <a:r>
              <a:rPr lang="en-US" sz="3200" dirty="0" smtClean="0"/>
              <a:t>Researcher: A Personal Note</a:t>
            </a:r>
            <a:endParaRPr lang="en-US" sz="3200" dirty="0"/>
          </a:p>
        </p:txBody>
      </p:sp>
      <p:pic>
        <p:nvPicPr>
          <p:cNvPr id="6" name="Picture 5" descr="RotatingLetterGroup2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32" y="1399461"/>
            <a:ext cx="8499936" cy="51572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97703" y="1347627"/>
            <a:ext cx="77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Houze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3821" y="1772145"/>
            <a:ext cx="90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Tracton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9523" y="1717218"/>
            <a:ext cx="960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Mudrick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2569" y="133834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Zbar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86207" y="2320052"/>
            <a:ext cx="862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Burpee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44452" y="1746807"/>
            <a:ext cx="112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Trenberth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61312" y="1513563"/>
            <a:ext cx="79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Brown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8436" y="1471592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Bosart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9459" y="1468496"/>
            <a:ext cx="1056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Bluestein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70154" y="611673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2003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97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KarlDisturbance4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" r="456"/>
          <a:stretch/>
        </p:blipFill>
        <p:spPr>
          <a:xfrm>
            <a:off x="793750" y="660199"/>
            <a:ext cx="7607300" cy="5626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8000" y="6350000"/>
            <a:ext cx="302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Griffin and </a:t>
            </a:r>
            <a:r>
              <a:rPr lang="en-US" dirty="0" err="1" smtClean="0"/>
              <a:t>Bosart</a:t>
            </a:r>
            <a:r>
              <a:rPr lang="en-US" dirty="0" smtClean="0"/>
              <a:t>, AMS,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95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KarlDisturbance2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" r="587"/>
          <a:stretch/>
        </p:blipFill>
        <p:spPr>
          <a:xfrm>
            <a:off x="801652" y="611503"/>
            <a:ext cx="7607300" cy="556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8000" y="6350000"/>
            <a:ext cx="302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Griffin and </a:t>
            </a:r>
            <a:r>
              <a:rPr lang="en-US" dirty="0" err="1" smtClean="0"/>
              <a:t>Bosart</a:t>
            </a:r>
            <a:r>
              <a:rPr lang="en-US" dirty="0" smtClean="0"/>
              <a:t>, AMS,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5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9039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My nugget:</a:t>
            </a:r>
          </a:p>
          <a:p>
            <a:pPr algn="ctr"/>
            <a:r>
              <a:rPr lang="en-US" sz="3200" dirty="0" smtClean="0"/>
              <a:t>Mesoscale analysts need to pay attention, too!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376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30" t="4198" r="4283" b="3704"/>
          <a:stretch/>
        </p:blipFill>
        <p:spPr>
          <a:xfrm>
            <a:off x="2082800" y="287867"/>
            <a:ext cx="4876800" cy="631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0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3593"/>
          <a:stretch/>
        </p:blipFill>
        <p:spPr>
          <a:xfrm>
            <a:off x="0" y="507990"/>
            <a:ext cx="9144000" cy="2607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3045051"/>
            <a:ext cx="5588000" cy="36940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01467" y="5960533"/>
            <a:ext cx="1297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Houze 1977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60545" y="0"/>
            <a:ext cx="2022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GATE 1974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46791" y="4146547"/>
            <a:ext cx="117190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Stratiform </a:t>
            </a:r>
          </a:p>
          <a:p>
            <a:r>
              <a:rPr lang="en-US" b="1" dirty="0" smtClean="0"/>
              <a:t>rain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16507" y="3327099"/>
            <a:ext cx="123418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Convective</a:t>
            </a:r>
          </a:p>
          <a:p>
            <a:pPr algn="r"/>
            <a:r>
              <a:rPr lang="en-US" b="1" dirty="0" smtClean="0"/>
              <a:t>rain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376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3955"/>
          <a:stretch/>
        </p:blipFill>
        <p:spPr>
          <a:xfrm>
            <a:off x="0" y="770471"/>
            <a:ext cx="9144000" cy="4969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1222" y="0"/>
            <a:ext cx="19411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NSSL 1976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34667" y="6248399"/>
            <a:ext cx="23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Smull</a:t>
            </a:r>
            <a:r>
              <a:rPr lang="en-US" dirty="0" smtClean="0"/>
              <a:t> and Houze 1987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73732" y="4609937"/>
            <a:ext cx="13508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Rear inflow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700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08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Conclusions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34667" y="6248399"/>
            <a:ext cx="23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Smull</a:t>
            </a:r>
            <a:r>
              <a:rPr lang="en-US" dirty="0" smtClean="0"/>
              <a:t> and Houze 1987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4288" y="2551837"/>
            <a:ext cx="784060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 smtClean="0"/>
              <a:t>They don’t know anymore than you do.</a:t>
            </a:r>
          </a:p>
          <a:p>
            <a:pPr marL="285750" indent="-285750">
              <a:buFont typeface="Arial"/>
              <a:buChar char="•"/>
            </a:pPr>
            <a:endParaRPr lang="en-US" sz="3600" dirty="0" smtClean="0"/>
          </a:p>
          <a:p>
            <a:pPr marL="285750" indent="-285750">
              <a:buFont typeface="Arial"/>
              <a:buChar char="•"/>
            </a:pPr>
            <a:r>
              <a:rPr lang="en-US" sz="3600" dirty="0" smtClean="0"/>
              <a:t>Pay attention.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3351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22598"/>
            <a:ext cx="9304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Presented by Robert Houze</a:t>
            </a:r>
          </a:p>
          <a:p>
            <a:pPr algn="ctr"/>
            <a:r>
              <a:rPr lang="en-US" dirty="0" err="1" smtClean="0"/>
              <a:t>Bosart</a:t>
            </a:r>
            <a:r>
              <a:rPr lang="en-US" dirty="0" smtClean="0"/>
              <a:t> Symposium, AMS Annual Meeting, Seattle, 26 January 2017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39161" y="2967335"/>
            <a:ext cx="1265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End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90376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00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550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3162528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Nuggets of wisdom from Lance the student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0376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ematic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6"/>
          <a:stretch/>
        </p:blipFill>
        <p:spPr>
          <a:xfrm>
            <a:off x="781050" y="1263898"/>
            <a:ext cx="7581900" cy="43302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8000" y="6350000"/>
            <a:ext cx="302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Griffin and </a:t>
            </a:r>
            <a:r>
              <a:rPr lang="en-US" dirty="0" err="1" smtClean="0"/>
              <a:t>Bosart</a:t>
            </a:r>
            <a:r>
              <a:rPr lang="en-US" dirty="0" smtClean="0"/>
              <a:t>, AMS,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5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dSurgePlusDisturbanc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685800"/>
            <a:ext cx="61341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5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dSur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82" y="509248"/>
            <a:ext cx="6096000" cy="54864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1721329">
            <a:off x="4579464" y="1379773"/>
            <a:ext cx="565913" cy="46648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5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lvinWav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3491" r="7809" b="7281"/>
          <a:stretch/>
        </p:blipFill>
        <p:spPr>
          <a:xfrm>
            <a:off x="855579" y="590383"/>
            <a:ext cx="7432842" cy="567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5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iffinBosartConclusion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2"/>
          <a:stretch/>
        </p:blipFill>
        <p:spPr>
          <a:xfrm>
            <a:off x="1066800" y="1295796"/>
            <a:ext cx="7010400" cy="4743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1078" y="414654"/>
            <a:ext cx="53279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Griffen</a:t>
            </a:r>
            <a:r>
              <a:rPr lang="en-US" sz="3200" b="1" dirty="0" smtClean="0"/>
              <a:t> &amp; </a:t>
            </a:r>
            <a:r>
              <a:rPr lang="en-US" sz="3200" b="1" dirty="0" err="1" smtClean="0"/>
              <a:t>Bosart’s</a:t>
            </a:r>
            <a:r>
              <a:rPr lang="en-US" sz="3200" b="1" dirty="0" smtClean="0"/>
              <a:t> Conclusions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69550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550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550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50751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“They don’t know any more than you do.”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625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50751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“Just pay attention!”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456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255636"/>
            <a:ext cx="91439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2010</a:t>
            </a:r>
          </a:p>
          <a:p>
            <a:pPr algn="ctr"/>
            <a:r>
              <a:rPr lang="en-US" sz="3200" b="1" dirty="0" smtClean="0"/>
              <a:t>PREDICT/GRIP/IFEX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A Tropical Cyclone Genesis Field Study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Focused on </a:t>
            </a:r>
            <a:r>
              <a:rPr lang="en-US" sz="3200" dirty="0"/>
              <a:t>tropical cyclones forming from African easterly </a:t>
            </a:r>
            <a:r>
              <a:rPr lang="en-US" sz="3200" dirty="0" smtClean="0"/>
              <a:t>waves moving </a:t>
            </a:r>
            <a:r>
              <a:rPr lang="en-US" sz="3200" b="1" dirty="0"/>
              <a:t>WESTWARD</a:t>
            </a:r>
            <a:r>
              <a:rPr lang="en-US" sz="3200" dirty="0"/>
              <a:t> over the </a:t>
            </a:r>
            <a:r>
              <a:rPr lang="en-US" sz="3200" dirty="0" smtClean="0"/>
              <a:t>Atlantic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211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ck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49" r="1773"/>
          <a:stretch/>
        </p:blipFill>
        <p:spPr>
          <a:xfrm>
            <a:off x="810857" y="1527285"/>
            <a:ext cx="7522286" cy="3803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6071" y="5361226"/>
            <a:ext cx="110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genesis</a:t>
            </a: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536589" y="3549751"/>
            <a:ext cx="2769027" cy="1835049"/>
            <a:chOff x="4536589" y="3549751"/>
            <a:chExt cx="2769027" cy="2319474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4536589" y="3549751"/>
              <a:ext cx="25918" cy="231947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7288945" y="4377276"/>
              <a:ext cx="16671" cy="149194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840778" y="5361226"/>
            <a:ext cx="90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origin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88000" y="6350000"/>
            <a:ext cx="302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Griffin and </a:t>
            </a:r>
            <a:r>
              <a:rPr lang="en-US" dirty="0" err="1" smtClean="0"/>
              <a:t>Bosart</a:t>
            </a:r>
            <a:r>
              <a:rPr lang="en-US" dirty="0" smtClean="0"/>
              <a:t>, AMS,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5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KarlDisturbance0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6"/>
          <a:stretch/>
        </p:blipFill>
        <p:spPr>
          <a:xfrm>
            <a:off x="797216" y="652817"/>
            <a:ext cx="7603834" cy="561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8000" y="6350000"/>
            <a:ext cx="302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Griffin and </a:t>
            </a:r>
            <a:r>
              <a:rPr lang="en-US" dirty="0" err="1" smtClean="0"/>
              <a:t>Bosart</a:t>
            </a:r>
            <a:r>
              <a:rPr lang="en-US" dirty="0" smtClean="0"/>
              <a:t>, AMS,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5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KarlDisturbanc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68" y="609600"/>
            <a:ext cx="7607300" cy="563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8000" y="6350000"/>
            <a:ext cx="302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Griffin and </a:t>
            </a:r>
            <a:r>
              <a:rPr lang="en-US" dirty="0" err="1" smtClean="0"/>
              <a:t>Bosart</a:t>
            </a:r>
            <a:r>
              <a:rPr lang="en-US" dirty="0" smtClean="0"/>
              <a:t>, AMS,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5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KarlDisturbance3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"/>
          <a:stretch/>
        </p:blipFill>
        <p:spPr>
          <a:xfrm>
            <a:off x="791123" y="632993"/>
            <a:ext cx="7603577" cy="553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8000" y="6350000"/>
            <a:ext cx="302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Griffin and </a:t>
            </a:r>
            <a:r>
              <a:rPr lang="en-US" dirty="0" err="1" smtClean="0"/>
              <a:t>Bosart</a:t>
            </a:r>
            <a:r>
              <a:rPr lang="en-US" dirty="0" smtClean="0"/>
              <a:t>, AMS,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5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0000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1782</TotalTime>
  <Words>214</Words>
  <Application>Microsoft Macintosh PowerPoint</Application>
  <PresentationFormat>On-screen Show (4:3)</PresentationFormat>
  <Paragraphs>54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Washington Department of Atmos. Sci.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Houze</dc:creator>
  <cp:lastModifiedBy>Robert Houze</cp:lastModifiedBy>
  <cp:revision>26</cp:revision>
  <dcterms:created xsi:type="dcterms:W3CDTF">2016-12-30T23:29:12Z</dcterms:created>
  <dcterms:modified xsi:type="dcterms:W3CDTF">2017-01-28T17:46:59Z</dcterms:modified>
</cp:coreProperties>
</file>