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74" r:id="rId2"/>
    <p:sldId id="278" r:id="rId3"/>
    <p:sldId id="256" r:id="rId4"/>
    <p:sldId id="259" r:id="rId5"/>
    <p:sldId id="260" r:id="rId6"/>
    <p:sldId id="258" r:id="rId7"/>
    <p:sldId id="265" r:id="rId8"/>
    <p:sldId id="267" r:id="rId9"/>
    <p:sldId id="268" r:id="rId10"/>
    <p:sldId id="266" r:id="rId11"/>
    <p:sldId id="269" r:id="rId12"/>
    <p:sldId id="257" r:id="rId13"/>
    <p:sldId id="270" r:id="rId14"/>
    <p:sldId id="275" r:id="rId15"/>
    <p:sldId id="272" r:id="rId16"/>
    <p:sldId id="279" r:id="rId17"/>
    <p:sldId id="263" r:id="rId18"/>
    <p:sldId id="276" r:id="rId19"/>
    <p:sldId id="273" r:id="rId20"/>
    <p:sldId id="271" r:id="rId21"/>
    <p:sldId id="264" r:id="rId22"/>
    <p:sldId id="262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B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257" autoAdjust="0"/>
  </p:normalViewPr>
  <p:slideViewPr>
    <p:cSldViewPr snapToGrid="0">
      <p:cViewPr varScale="1">
        <p:scale>
          <a:sx n="91" d="100"/>
          <a:sy n="91" d="100"/>
        </p:scale>
        <p:origin x="-392" y="-120"/>
      </p:cViewPr>
      <p:guideLst>
        <p:guide orient="horz" pos="167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C81647-2C6B-0743-855D-3FDF6E246810}" type="datetimeFigureOut">
              <a:rPr lang="en-US" smtClean="0"/>
              <a:t>11/17/17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A6532-89E2-E646-83E5-1152E998B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57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OLYMPEX was a field</a:t>
            </a:r>
            <a:r>
              <a:rPr lang="en-US" baseline="0" dirty="0" smtClean="0"/>
              <a:t> experiment that brought an unprecedented level of technology to a meteorological field campaign. GATE had the most platforms. OLYMPEX had the most technology.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6532-89E2-E646-83E5-1152E998B8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89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ER2 was able to clearly show the upper level cloud not seen by even the W-band radar </a:t>
            </a:r>
            <a:r>
              <a:rPr lang="en-US" baseline="0" smtClean="0"/>
              <a:t>on the DC8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6532-89E2-E646-83E5-1152E998B8B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025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Postfrontal</a:t>
            </a:r>
            <a:r>
              <a:rPr lang="en-US" baseline="0" dirty="0" smtClean="0"/>
              <a:t> cell structures indicated in detail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6532-89E2-E646-83E5-1152E998B8B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57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NCFR</a:t>
            </a:r>
            <a:r>
              <a:rPr lang="en-US" dirty="0" smtClean="0"/>
              <a:t> sampled 3 times…</a:t>
            </a:r>
            <a:r>
              <a:rPr lang="en-US" dirty="0" smtClean="0">
                <a:solidFill>
                  <a:srgbClr val="000000"/>
                </a:solidFill>
              </a:rPr>
              <a:t>soundings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smtClean="0"/>
              <a:t>ahead and behind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6532-89E2-E646-83E5-1152E998B8B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33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Had 3 AR cases…well shown by model 3h forecast…</a:t>
            </a:r>
            <a:r>
              <a:rPr lang="en-US" b="1" dirty="0" smtClean="0">
                <a:solidFill>
                  <a:srgbClr val="000000"/>
                </a:solidFill>
              </a:rPr>
              <a:t>windward enhancement</a:t>
            </a:r>
            <a:r>
              <a:rPr lang="en-US" b="1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smtClean="0"/>
              <a:t>and </a:t>
            </a:r>
            <a:r>
              <a:rPr lang="en-US" b="1" baseline="0" dirty="0" smtClean="0"/>
              <a:t>rain shadow </a:t>
            </a:r>
            <a:r>
              <a:rPr lang="en-US" baseline="0" dirty="0" smtClean="0"/>
              <a:t>seen also in </a:t>
            </a:r>
            <a:r>
              <a:rPr lang="en-US" baseline="0" dirty="0" err="1" smtClean="0"/>
              <a:t>sfc</a:t>
            </a:r>
            <a:r>
              <a:rPr lang="en-US" baseline="0" dirty="0" smtClean="0"/>
              <a:t>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6532-89E2-E646-83E5-1152E998B8B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07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OLYMPEX was</a:t>
            </a:r>
            <a:r>
              <a:rPr lang="en-US" baseline="0" dirty="0" smtClean="0"/>
              <a:t> carried out here.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Radar RHI sectors over the wedges; ocean, windward, lee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Surface sites: precipitation; PSDs; fall velocities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Snow poles and SNOTELs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Soundings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 smtClean="0"/>
              <a:t>A/C flights on both sides of the mountains and offshore over the radars and </a:t>
            </a:r>
            <a:r>
              <a:rPr lang="en-US" baseline="0" dirty="0" err="1" smtClean="0"/>
              <a:t>sfc</a:t>
            </a:r>
            <a:r>
              <a:rPr lang="en-US" baseline="0" dirty="0" smtClean="0"/>
              <a:t> sites</a:t>
            </a:r>
          </a:p>
          <a:p>
            <a:pPr marL="171450" indent="-171450">
              <a:buFont typeface="Arial"/>
              <a:buChar char="•"/>
            </a:pPr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6532-89E2-E646-83E5-1152E998B8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40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70-150 inches of rain, enhanced</a:t>
            </a:r>
            <a:r>
              <a:rPr lang="en-US" baseline="0" dirty="0" smtClean="0"/>
              <a:t> over terrain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6532-89E2-E646-83E5-1152E998B8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08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dataset</a:t>
            </a:r>
            <a:r>
              <a:rPr lang="en-US" baseline="0" dirty="0" smtClean="0"/>
              <a:t> collected was not only </a:t>
            </a:r>
            <a:r>
              <a:rPr lang="en-US" b="1" u="sng" baseline="0" dirty="0" smtClean="0"/>
              <a:t>huge</a:t>
            </a:r>
            <a:r>
              <a:rPr lang="en-US" u="none" baseline="0" dirty="0" smtClean="0"/>
              <a:t>…</a:t>
            </a:r>
            <a:r>
              <a:rPr lang="en-US" baseline="0" dirty="0" smtClean="0"/>
              <a:t>but also…</a:t>
            </a:r>
            <a:r>
              <a:rPr lang="en-US" b="1" u="sng" baseline="0" dirty="0" smtClean="0"/>
              <a:t>homogeneous</a:t>
            </a:r>
            <a:r>
              <a:rPr lang="en-US" baseline="0" dirty="0" smtClean="0"/>
              <a:t>…facilitating…</a:t>
            </a:r>
            <a:r>
              <a:rPr lang="en-US" b="1" u="sng" baseline="0" dirty="0" smtClean="0"/>
              <a:t>statistics</a:t>
            </a:r>
            <a:endParaRPr lang="en-US" b="0" u="none" baseline="0" dirty="0" smtClean="0"/>
          </a:p>
          <a:p>
            <a:r>
              <a:rPr lang="en-US" b="0" u="none" baseline="0" dirty="0" smtClean="0"/>
              <a:t>Storms passing over the OLYMPEX area all had a variation of this </a:t>
            </a:r>
            <a:r>
              <a:rPr lang="en-US" b="1" u="none" baseline="0" dirty="0" smtClean="0"/>
              <a:t>idealized structure</a:t>
            </a:r>
            <a:r>
              <a:rPr lang="en-US" b="0" u="none" baseline="0" dirty="0" smtClean="0"/>
              <a:t>…consisting of </a:t>
            </a:r>
            <a:r>
              <a:rPr lang="en-US" b="1" u="none" baseline="0" dirty="0" smtClean="0"/>
              <a:t>characteristic sectors</a:t>
            </a:r>
            <a:r>
              <a:rPr lang="en-US" b="0" u="none" baseline="0" dirty="0" smtClean="0"/>
              <a:t>…(describe)</a:t>
            </a:r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6532-89E2-E646-83E5-1152E998B8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78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3 aircraft</a:t>
            </a:r>
            <a:r>
              <a:rPr lang="en-US" baseline="0" dirty="0" smtClean="0"/>
              <a:t> coordinated with a GPM overpass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6532-89E2-E646-83E5-1152E998B8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233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DC8 was key platform for comparing windward and lee</a:t>
            </a:r>
            <a:r>
              <a:rPr lang="en-US" baseline="0" dirty="0" smtClean="0"/>
              <a:t> structures of storms</a:t>
            </a:r>
          </a:p>
          <a:p>
            <a:r>
              <a:rPr lang="en-US" baseline="0" dirty="0" smtClean="0"/>
              <a:t>Dec8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6532-89E2-E646-83E5-1152E998B8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12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Datasets</a:t>
            </a:r>
            <a:r>
              <a:rPr lang="en-US" baseline="0" dirty="0" smtClean="0"/>
              <a:t> nested approx. within Nov-Dec</a:t>
            </a:r>
          </a:p>
          <a:p>
            <a:r>
              <a:rPr lang="en-US" baseline="0" dirty="0" smtClean="0"/>
              <a:t>Some measurements over the whole season</a:t>
            </a:r>
          </a:p>
          <a:p>
            <a:r>
              <a:rPr lang="en-US" baseline="0" dirty="0" smtClean="0"/>
              <a:t>Snowpack surveys at key times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6532-89E2-E646-83E5-1152E998B8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26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high elevations the snow was monitored—both</a:t>
            </a:r>
            <a:r>
              <a:rPr lang="en-US" baseline="0" dirty="0" smtClean="0"/>
              <a:t> by cameras and surveys like this 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6532-89E2-E646-83E5-1152E998B8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876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Illustrates the amount of rain—there were overflows</a:t>
            </a:r>
            <a:r>
              <a:rPr lang="en-US" baseline="0" dirty="0" smtClean="0"/>
              <a:t> of Lake Quinault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6532-89E2-E646-83E5-1152E998B8B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52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1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74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07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15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50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11/17/17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11/17/17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62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11/17/17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27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11/17/17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39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11/17/17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18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11/17/17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55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E26D7-5AF0-7F48-A459-B66B89AE6A99}" type="datetimeFigureOut">
              <a:rPr lang="en-US" smtClean="0"/>
              <a:t>11/17/17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4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5667"/>
            <a:ext cx="7772400" cy="1470025"/>
          </a:xfrm>
        </p:spPr>
        <p:txBody>
          <a:bodyPr/>
          <a:lstStyle/>
          <a:p>
            <a:r>
              <a:rPr lang="en-US" dirty="0"/>
              <a:t> The Olympic Mountains Experiment for GPM (OLYMPEX)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4986" y="5497237"/>
            <a:ext cx="8434029" cy="794003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R. A. Houze, Jr., L. A. </a:t>
            </a:r>
            <a:r>
              <a:rPr lang="en-US" dirty="0" err="1" smtClean="0">
                <a:solidFill>
                  <a:srgbClr val="000000"/>
                </a:solidFill>
              </a:rPr>
              <a:t>McMurdie</a:t>
            </a:r>
            <a:r>
              <a:rPr lang="en-US" dirty="0" smtClean="0">
                <a:solidFill>
                  <a:srgbClr val="000000"/>
                </a:solidFill>
              </a:rPr>
              <a:t>, W. A. Petersen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49" y="1638109"/>
            <a:ext cx="4397253" cy="3727856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0" y="6398749"/>
            <a:ext cx="9144000" cy="3740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</a:rPr>
              <a:t>AMS Annual Meeting, Seattle, 25 January 2017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258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39220"/>
            <a:ext cx="9144000" cy="5579561"/>
            <a:chOff x="0" y="278637"/>
            <a:chExt cx="9144000" cy="557956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977900"/>
              <a:ext cx="9144000" cy="488029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91308" y="278637"/>
              <a:ext cx="44614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DOW X-band radar in the Quinault Valley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89055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273365"/>
            <a:ext cx="9144000" cy="4768470"/>
            <a:chOff x="0" y="774179"/>
            <a:chExt cx="9144000" cy="47684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545295"/>
              <a:ext cx="9144000" cy="399735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25854" y="774179"/>
              <a:ext cx="63226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Drop size distribution at a windward site</a:t>
              </a:r>
              <a:endParaRPr lang="en-US" sz="2000" dirty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203" t="80333" r="14568" b="12756"/>
          <a:stretch/>
        </p:blipFill>
        <p:spPr>
          <a:xfrm>
            <a:off x="889001" y="2935112"/>
            <a:ext cx="6815666" cy="40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55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9" y="1333500"/>
            <a:ext cx="9004108" cy="4635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2604" y="933390"/>
            <a:ext cx="4576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Timeline of data assets—openly available!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75608" r="19293" b="35836"/>
          <a:stretch/>
        </p:blipFill>
        <p:spPr>
          <a:xfrm>
            <a:off x="375920" y="1333500"/>
            <a:ext cx="459105" cy="29743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5608" t="29534" r="19276" b="43569"/>
          <a:stretch/>
        </p:blipFill>
        <p:spPr>
          <a:xfrm>
            <a:off x="382579" y="3570368"/>
            <a:ext cx="460642" cy="1246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5608" t="29534" r="19276" b="66242"/>
          <a:stretch/>
        </p:blipFill>
        <p:spPr>
          <a:xfrm>
            <a:off x="382579" y="5056903"/>
            <a:ext cx="460642" cy="19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96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681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55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1728" y="422052"/>
            <a:ext cx="2665481" cy="55448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Summary</a:t>
            </a:r>
            <a:endParaRPr lang="en-US" dirty="0"/>
          </a:p>
        </p:txBody>
      </p:sp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661" y="175134"/>
            <a:ext cx="2429679" cy="20598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3120" y="1105281"/>
            <a:ext cx="5597228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15 Pacific frontal systems sampled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Including 3 “atmospheric rivers”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Aircraft sampled over ocean, windward, and lee sides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Multiple radar </a:t>
            </a:r>
            <a:r>
              <a:rPr lang="en-US" dirty="0" err="1" smtClean="0">
                <a:latin typeface="Symbol" charset="2"/>
                <a:cs typeface="Symbol" charset="2"/>
              </a:rPr>
              <a:t>λ</a:t>
            </a:r>
            <a:r>
              <a:rPr lang="en-US" dirty="0" err="1" smtClean="0"/>
              <a:t>’s</a:t>
            </a:r>
            <a:endParaRPr lang="en-US" dirty="0" smtClean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Lidar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Cloud physics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Coordinated with satellite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Coordinated with ground-based sites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4 research radars on land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Dual polarization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RHI sectors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Ocean, windward, lee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Surface instruments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Precipitation rate, PSD and fallspeed time series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Multiple altitudes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Windward and lee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Snow assessment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Cameras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Surveys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379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3151759"/>
            <a:ext cx="9144000" cy="554482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End</a:t>
            </a:r>
            <a:endParaRPr lang="en-US" dirty="0"/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0" y="4458635"/>
            <a:ext cx="9144000" cy="6444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</a:rPr>
              <a:t>Supported by: </a:t>
            </a:r>
            <a:r>
              <a:rPr lang="en-US" sz="1800" dirty="0">
                <a:solidFill>
                  <a:srgbClr val="000000"/>
                </a:solidFill>
              </a:rPr>
              <a:t>NASA </a:t>
            </a:r>
            <a:r>
              <a:rPr lang="en-US" sz="1800" dirty="0" smtClean="0">
                <a:solidFill>
                  <a:srgbClr val="000000"/>
                </a:solidFill>
              </a:rPr>
              <a:t>Grants </a:t>
            </a:r>
            <a:r>
              <a:rPr lang="en-US" sz="1800" dirty="0">
                <a:solidFill>
                  <a:srgbClr val="000000"/>
                </a:solidFill>
              </a:rPr>
              <a:t>NNX13AG71G, </a:t>
            </a:r>
            <a:r>
              <a:rPr lang="en-US" sz="1800" dirty="0" smtClean="0">
                <a:solidFill>
                  <a:srgbClr val="000000"/>
                </a:solidFill>
              </a:rPr>
              <a:t>NNX15AL38G, NNX16AD75G,</a:t>
            </a:r>
            <a:r>
              <a:rPr lang="en-US" sz="1800" dirty="0" smtClean="0">
                <a:solidFill>
                  <a:srgbClr val="000000"/>
                </a:solidFill>
              </a:rPr>
              <a:t/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and </a:t>
            </a:r>
            <a:r>
              <a:rPr lang="en-US" sz="1800" dirty="0">
                <a:solidFill>
                  <a:srgbClr val="000000"/>
                </a:solidFill>
              </a:rPr>
              <a:t>NSF Grant AGS-1503155    </a:t>
            </a:r>
          </a:p>
        </p:txBody>
      </p:sp>
    </p:spTree>
    <p:extLst>
      <p:ext uri="{BB962C8B-B14F-4D97-AF65-F5344CB8AC3E}">
        <p14:creationId xmlns:p14="http://schemas.microsoft.com/office/powerpoint/2010/main" val="1699251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3151759"/>
            <a:ext cx="9144000" cy="554482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Extra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435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667" b="4374"/>
          <a:stretch/>
        </p:blipFill>
        <p:spPr>
          <a:xfrm>
            <a:off x="0" y="1"/>
            <a:ext cx="10244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04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39889" y="723473"/>
            <a:ext cx="8664222" cy="5411055"/>
            <a:chOff x="239889" y="594695"/>
            <a:chExt cx="8664222" cy="541105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1234" r="4012"/>
            <a:stretch/>
          </p:blipFill>
          <p:spPr>
            <a:xfrm>
              <a:off x="239889" y="1698910"/>
              <a:ext cx="8664222" cy="430684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55313" y="594695"/>
              <a:ext cx="36473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Lidar observations from ER2 showing upper level cloud 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766422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3302" r="6551" b="2412"/>
          <a:stretch/>
        </p:blipFill>
        <p:spPr>
          <a:xfrm>
            <a:off x="510325" y="74328"/>
            <a:ext cx="4126606" cy="3354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 rotWithShape="1">
          <a:blip r:embed="rId4">
            <a:alphaModFix/>
          </a:blip>
          <a:srcRect t="2441" r="3458"/>
          <a:stretch/>
        </p:blipFill>
        <p:spPr>
          <a:xfrm>
            <a:off x="6298842" y="81333"/>
            <a:ext cx="2540358" cy="6690575"/>
          </a:xfrm>
          <a:prstGeom prst="rect">
            <a:avLst/>
          </a:prstGeom>
          <a:noFill/>
          <a:ln w="12700" cmpd="sng">
            <a:solidFill>
              <a:schemeClr val="bg1">
                <a:lumMod val="75000"/>
              </a:schemeClr>
            </a:solidFill>
          </a:ln>
        </p:spPr>
      </p:pic>
      <p:pic>
        <p:nvPicPr>
          <p:cNvPr id="97" name="Shape 97"/>
          <p:cNvPicPr preferRelativeResize="0"/>
          <p:nvPr/>
        </p:nvPicPr>
        <p:blipFill rotWithShape="1">
          <a:blip r:embed="rId5">
            <a:alphaModFix/>
          </a:blip>
          <a:srcRect r="6629"/>
          <a:stretch/>
        </p:blipFill>
        <p:spPr>
          <a:xfrm>
            <a:off x="521593" y="3458469"/>
            <a:ext cx="4126606" cy="33134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" name="Shape 98"/>
          <p:cNvCxnSpPr/>
          <p:nvPr/>
        </p:nvCxnSpPr>
        <p:spPr>
          <a:xfrm flipH="1">
            <a:off x="1753136" y="1189665"/>
            <a:ext cx="228600" cy="66742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99" name="Shape 99"/>
          <p:cNvCxnSpPr/>
          <p:nvPr/>
        </p:nvCxnSpPr>
        <p:spPr>
          <a:xfrm rot="10800000">
            <a:off x="3276600" y="5181600"/>
            <a:ext cx="838199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00" name="Shape 100"/>
          <p:cNvSpPr txBox="1"/>
          <p:nvPr/>
        </p:nvSpPr>
        <p:spPr>
          <a:xfrm>
            <a:off x="1295400" y="4996933"/>
            <a:ext cx="175260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-15°C at 4.5 km</a:t>
            </a:r>
          </a:p>
        </p:txBody>
      </p:sp>
      <p:sp>
        <p:nvSpPr>
          <p:cNvPr id="101" name="Shape 101"/>
          <p:cNvSpPr txBox="1"/>
          <p:nvPr/>
        </p:nvSpPr>
        <p:spPr>
          <a:xfrm>
            <a:off x="1489655" y="531527"/>
            <a:ext cx="1752600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Increased liquid water content</a:t>
            </a:r>
          </a:p>
        </p:txBody>
      </p:sp>
      <p:sp>
        <p:nvSpPr>
          <p:cNvPr id="102" name="Shape 102"/>
          <p:cNvSpPr txBox="1"/>
          <p:nvPr/>
        </p:nvSpPr>
        <p:spPr>
          <a:xfrm>
            <a:off x="4670737" y="2495373"/>
            <a:ext cx="1752600" cy="1200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Dendrites, aggregates, plates in 2DS-H probe imagery</a:t>
            </a:r>
          </a:p>
        </p:txBody>
      </p:sp>
      <p:cxnSp>
        <p:nvCxnSpPr>
          <p:cNvPr id="103" name="Shape 103"/>
          <p:cNvCxnSpPr/>
          <p:nvPr/>
        </p:nvCxnSpPr>
        <p:spPr>
          <a:xfrm rot="10800000" flipH="1">
            <a:off x="5417710" y="2028486"/>
            <a:ext cx="817809" cy="521189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104" name="Shape 104"/>
          <p:cNvCxnSpPr/>
          <p:nvPr/>
        </p:nvCxnSpPr>
        <p:spPr>
          <a:xfrm>
            <a:off x="5417710" y="3721119"/>
            <a:ext cx="817809" cy="62228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4939925" y="136750"/>
            <a:ext cx="1497000" cy="625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2000" b="1" dirty="0"/>
              <a:t>5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07 UTC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78923" y="844398"/>
            <a:ext cx="2703635" cy="707886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 smtClean="0"/>
              <a:t>Citation A/C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73170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1020" y="742695"/>
            <a:ext cx="7772400" cy="1470025"/>
          </a:xfrm>
        </p:spPr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2535" y="2286270"/>
            <a:ext cx="7275167" cy="3789790"/>
          </a:xfrm>
        </p:spPr>
        <p:txBody>
          <a:bodyPr>
            <a:no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3600" dirty="0" smtClean="0">
                <a:solidFill>
                  <a:schemeClr val="tx1"/>
                </a:solidFill>
              </a:rPr>
              <a:t>Physical validation to support GPM algorithms</a:t>
            </a:r>
          </a:p>
          <a:p>
            <a:pPr algn="l"/>
            <a:endParaRPr lang="en-US" sz="3600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n-US" sz="3600" dirty="0" smtClean="0">
                <a:solidFill>
                  <a:schemeClr val="tx1"/>
                </a:solidFill>
              </a:rPr>
              <a:t>Orographic effects on frontal precipitation</a:t>
            </a:r>
          </a:p>
          <a:p>
            <a:pPr marL="457200" indent="-457200" algn="l">
              <a:buFont typeface="Arial"/>
              <a:buChar char="•"/>
            </a:pP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749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32135" y="688779"/>
            <a:ext cx="8821391" cy="5480443"/>
            <a:chOff x="232135" y="345552"/>
            <a:chExt cx="8821391" cy="548044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r="3528"/>
            <a:stretch/>
          </p:blipFill>
          <p:spPr>
            <a:xfrm>
              <a:off x="232135" y="1016000"/>
              <a:ext cx="8821391" cy="480999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48027" y="345552"/>
              <a:ext cx="56963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A postfrontal cell seen by Ka-band radar on the coast</a:t>
              </a:r>
              <a:endParaRPr lang="en-US" sz="2000" dirty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3810" y="58747"/>
            <a:ext cx="1562669" cy="151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94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00" y="0"/>
            <a:ext cx="62068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4230" y="771858"/>
            <a:ext cx="21492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 narrow cold frontal rainband seen by the NPOL</a:t>
            </a:r>
            <a:br>
              <a:rPr lang="en-US" sz="2000" dirty="0" smtClean="0"/>
            </a:br>
            <a:r>
              <a:rPr lang="en-US" sz="2000" dirty="0" smtClean="0"/>
              <a:t>S-band radar &amp; soundings before and after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0244" y="771858"/>
            <a:ext cx="1562669" cy="151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55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3087" b="6309"/>
          <a:stretch/>
        </p:blipFill>
        <p:spPr>
          <a:xfrm>
            <a:off x="850900" y="322199"/>
            <a:ext cx="7427586" cy="62136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10576" y="430963"/>
            <a:ext cx="19733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WRF 3h</a:t>
            </a:r>
            <a:br>
              <a:rPr lang="en-US" sz="2000" dirty="0" smtClean="0"/>
            </a:br>
            <a:r>
              <a:rPr lang="en-US" sz="2000" dirty="0" smtClean="0"/>
              <a:t>precipitation forecast</a:t>
            </a:r>
          </a:p>
          <a:p>
            <a:pPr algn="r"/>
            <a:r>
              <a:rPr lang="en-US" sz="2000" dirty="0" smtClean="0"/>
              <a:t>for an</a:t>
            </a:r>
            <a:br>
              <a:rPr lang="en-US" sz="2000" dirty="0" smtClean="0"/>
            </a:br>
            <a:r>
              <a:rPr lang="en-US" sz="2000" dirty="0" smtClean="0"/>
              <a:t>atmospheric</a:t>
            </a:r>
            <a:br>
              <a:rPr lang="en-US" sz="2000" dirty="0" smtClean="0"/>
            </a:br>
            <a:r>
              <a:rPr lang="en-US" sz="2000" dirty="0" smtClean="0"/>
              <a:t>river case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331" y="2751147"/>
            <a:ext cx="1562669" cy="151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13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612900" y="0"/>
            <a:ext cx="5905740" cy="6858000"/>
            <a:chOff x="1612900" y="0"/>
            <a:chExt cx="590574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2900" y="0"/>
              <a:ext cx="5905740" cy="68580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056924" y="1863776"/>
              <a:ext cx="83849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DC-8</a:t>
              </a:r>
            </a:p>
            <a:p>
              <a:r>
                <a:rPr lang="en-US" sz="1600" dirty="0" smtClean="0">
                  <a:solidFill>
                    <a:schemeClr val="bg1"/>
                  </a:solidFill>
                </a:rPr>
                <a:t>ER-2</a:t>
              </a:r>
            </a:p>
            <a:p>
              <a:r>
                <a:rPr lang="en-US" sz="1600" dirty="0" smtClean="0">
                  <a:solidFill>
                    <a:schemeClr val="bg1"/>
                  </a:solidFill>
                </a:rPr>
                <a:t>Citation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216769" y="528320"/>
            <a:ext cx="1815206" cy="1463040"/>
            <a:chOff x="7112669" y="528320"/>
            <a:chExt cx="1815206" cy="14630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12669" y="528320"/>
              <a:ext cx="1815206" cy="1463040"/>
            </a:xfrm>
            <a:prstGeom prst="rect">
              <a:avLst/>
            </a:prstGeom>
          </p:spPr>
        </p:pic>
        <p:sp>
          <p:nvSpPr>
            <p:cNvPr id="3" name="4-Point Star 2"/>
            <p:cNvSpPr/>
            <p:nvPr/>
          </p:nvSpPr>
          <p:spPr>
            <a:xfrm>
              <a:off x="7210425" y="660400"/>
              <a:ext cx="171449" cy="171449"/>
            </a:xfrm>
            <a:prstGeom prst="star4">
              <a:avLst>
                <a:gd name="adj" fmla="val 21196"/>
              </a:avLst>
            </a:prstGeom>
            <a:noFill/>
            <a:ln w="28575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3657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0"/>
            <a:ext cx="8991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13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383730" y="0"/>
            <a:ext cx="7069667" cy="6858000"/>
            <a:chOff x="1383730" y="0"/>
            <a:chExt cx="7069667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3730" y="0"/>
              <a:ext cx="7069667" cy="6858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711804" y="5232374"/>
              <a:ext cx="538390" cy="2623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77122" y="5237709"/>
              <a:ext cx="93947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>
                  <a:solidFill>
                    <a:srgbClr val="3ABCF2"/>
                  </a:solidFill>
                </a:rPr>
                <a:t>Cold Frontal</a:t>
              </a:r>
              <a:endParaRPr lang="en-US" sz="1100" b="1" dirty="0">
                <a:solidFill>
                  <a:srgbClr val="3ABCF2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41923" y="146538"/>
            <a:ext cx="21433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Storms passing over the </a:t>
            </a:r>
            <a:br>
              <a:rPr lang="en-US" sz="2000" dirty="0" smtClean="0"/>
            </a:br>
            <a:r>
              <a:rPr lang="en-US" sz="2000" dirty="0" smtClean="0"/>
              <a:t>Olympic Mountains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80913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0"/>
            <a:ext cx="4715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2384" y="762000"/>
            <a:ext cx="182614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Coordination</a:t>
            </a:r>
            <a:r>
              <a:rPr lang="en-US" sz="2000" dirty="0"/>
              <a:t> </a:t>
            </a:r>
            <a:r>
              <a:rPr lang="en-US" sz="2000" dirty="0" smtClean="0"/>
              <a:t>of</a:t>
            </a:r>
          </a:p>
          <a:p>
            <a:r>
              <a:rPr lang="en-US" sz="2000" dirty="0" smtClean="0"/>
              <a:t>3 aircraft</a:t>
            </a:r>
          </a:p>
          <a:p>
            <a:r>
              <a:rPr lang="en-US" sz="2000" dirty="0" smtClean="0"/>
              <a:t>with</a:t>
            </a:r>
            <a:br>
              <a:rPr lang="en-US" sz="2000" dirty="0" smtClean="0"/>
            </a:br>
            <a:r>
              <a:rPr lang="en-US" sz="2000" dirty="0" smtClean="0"/>
              <a:t>GPM satellite</a:t>
            </a:r>
            <a:br>
              <a:rPr lang="en-US" sz="2000" dirty="0" smtClean="0"/>
            </a:br>
            <a:r>
              <a:rPr lang="en-US" sz="2000" dirty="0" smtClean="0"/>
              <a:t>overpass</a:t>
            </a:r>
            <a:endParaRPr lang="en-US" sz="2000" dirty="0"/>
          </a:p>
        </p:txBody>
      </p:sp>
      <p:cxnSp>
        <p:nvCxnSpPr>
          <p:cNvPr id="5" name="Straight Arrow Connector 4"/>
          <p:cNvCxnSpPr>
            <a:endCxn id="11" idx="0"/>
          </p:cNvCxnSpPr>
          <p:nvPr/>
        </p:nvCxnSpPr>
        <p:spPr>
          <a:xfrm flipH="1">
            <a:off x="1837953" y="1870674"/>
            <a:ext cx="1575899" cy="1341997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endCxn id="11" idx="2"/>
          </p:cNvCxnSpPr>
          <p:nvPr/>
        </p:nvCxnSpPr>
        <p:spPr>
          <a:xfrm flipH="1" flipV="1">
            <a:off x="1837953" y="3582003"/>
            <a:ext cx="1179891" cy="1743273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72220" y="3212671"/>
            <a:ext cx="1731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GPM radar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190240" y="375920"/>
            <a:ext cx="1452880" cy="186944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0913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835" y="166077"/>
            <a:ext cx="4012330" cy="65258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535" y="240752"/>
            <a:ext cx="16803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DC8 aircraft radar data at</a:t>
            </a:r>
            <a:br>
              <a:rPr lang="en-US" sz="2000" dirty="0" smtClean="0"/>
            </a:br>
            <a:r>
              <a:rPr lang="en-US" sz="2000" dirty="0" smtClean="0"/>
              <a:t>3 different wavelengths</a:t>
            </a:r>
          </a:p>
          <a:p>
            <a:r>
              <a:rPr lang="en-US" sz="2000" dirty="0"/>
              <a:t>s</a:t>
            </a:r>
            <a:r>
              <a:rPr lang="en-US" sz="2000" dirty="0" smtClean="0"/>
              <a:t>ees both windward and lee sides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89055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9144000" cy="49155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5692" y="2979618"/>
            <a:ext cx="148492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Lifting upstream of barrier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055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800"/>
            <a:ext cx="9144000" cy="495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55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000000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1878</TotalTime>
  <Words>518</Words>
  <Application>Microsoft Macintosh PowerPoint</Application>
  <PresentationFormat>On-screen Show (4:3)</PresentationFormat>
  <Paragraphs>91</Paragraphs>
  <Slides>22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Default Theme</vt:lpstr>
      <vt:lpstr> The Olympic Mountains Experiment for GPM (OLYMPEX)</vt:lpstr>
      <vt:lpstr>Goals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PowerPoint Presentation</vt:lpstr>
      <vt:lpstr>PowerPoint Presentation</vt:lpstr>
      <vt:lpstr>PowerPoint Presentation</vt:lpstr>
      <vt:lpstr>1507 UTC</vt:lpstr>
      <vt:lpstr>PowerPoint Presentation</vt:lpstr>
      <vt:lpstr>PowerPoint Presentation</vt:lpstr>
      <vt:lpstr>PowerPoint Presentation</vt:lpstr>
    </vt:vector>
  </TitlesOfParts>
  <Company>University of Washington Department of Atmos. Sci.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Houze</dc:creator>
  <cp:lastModifiedBy>Robert Houze</cp:lastModifiedBy>
  <cp:revision>44</cp:revision>
  <dcterms:created xsi:type="dcterms:W3CDTF">2016-11-23T19:33:13Z</dcterms:created>
  <dcterms:modified xsi:type="dcterms:W3CDTF">2017-11-17T12:34:31Z</dcterms:modified>
</cp:coreProperties>
</file>