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70" r:id="rId2"/>
    <p:sldId id="345" r:id="rId3"/>
    <p:sldId id="372" r:id="rId4"/>
    <p:sldId id="346" r:id="rId5"/>
    <p:sldId id="347" r:id="rId6"/>
    <p:sldId id="348" r:id="rId7"/>
    <p:sldId id="371" r:id="rId8"/>
    <p:sldId id="350" r:id="rId9"/>
    <p:sldId id="373" r:id="rId10"/>
    <p:sldId id="374" r:id="rId11"/>
    <p:sldId id="378" r:id="rId12"/>
    <p:sldId id="375" r:id="rId13"/>
    <p:sldId id="376" r:id="rId14"/>
    <p:sldId id="377" r:id="rId15"/>
    <p:sldId id="379" r:id="rId16"/>
    <p:sldId id="381" r:id="rId17"/>
    <p:sldId id="36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Houze" initials="R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E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1" autoAdjust="0"/>
    <p:restoredTop sz="91867" autoAdjust="0"/>
  </p:normalViewPr>
  <p:slideViewPr>
    <p:cSldViewPr snapToGrid="0">
      <p:cViewPr>
        <p:scale>
          <a:sx n="100" d="100"/>
          <a:sy n="100" d="100"/>
        </p:scale>
        <p:origin x="-64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04EB4-3094-4B47-9384-7375CC0B43DC}" type="datetimeFigureOut">
              <a:rPr lang="en-US" smtClean="0"/>
              <a:t>1/23/17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254DC-1658-B34A-905D-F72CFE518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2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254DC-1658-B34A-905D-F72CFE518D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42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254DC-1658-B34A-905D-F72CFE518D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42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254DC-1658-B34A-905D-F72CFE518D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42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254DC-1658-B34A-905D-F72CFE518D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4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254DC-1658-B34A-905D-F72CFE518D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42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254DC-1658-B34A-905D-F72CFE518D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42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256602" indent="-205146" eaLnBrk="0" fontAlgn="base" hangingPunct="0">
              <a:spcBef>
                <a:spcPct val="0"/>
              </a:spcBef>
              <a:spcAft>
                <a:spcPct val="0"/>
              </a:spcAft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666893" indent="-205146" eaLnBrk="0" fontAlgn="base" hangingPunct="0">
              <a:spcBef>
                <a:spcPct val="0"/>
              </a:spcBef>
              <a:spcAft>
                <a:spcPct val="0"/>
              </a:spcAft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077185" indent="-205146" eaLnBrk="0" fontAlgn="base" hangingPunct="0">
              <a:spcBef>
                <a:spcPct val="0"/>
              </a:spcBef>
              <a:spcAft>
                <a:spcPct val="0"/>
              </a:spcAft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487476" indent="-205146" eaLnBrk="0" fontAlgn="base" hangingPunct="0">
              <a:spcBef>
                <a:spcPct val="0"/>
              </a:spcBef>
              <a:spcAft>
                <a:spcPct val="0"/>
              </a:spcAft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6B9E696A-CD67-344E-B865-5864A6E7F6D7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8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2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256602" indent="-205146" eaLnBrk="0" fontAlgn="base" hangingPunct="0">
              <a:spcBef>
                <a:spcPct val="0"/>
              </a:spcBef>
              <a:spcAft>
                <a:spcPct val="0"/>
              </a:spcAft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666893" indent="-205146" eaLnBrk="0" fontAlgn="base" hangingPunct="0">
              <a:spcBef>
                <a:spcPct val="0"/>
              </a:spcBef>
              <a:spcAft>
                <a:spcPct val="0"/>
              </a:spcAft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077185" indent="-205146" eaLnBrk="0" fontAlgn="base" hangingPunct="0">
              <a:spcBef>
                <a:spcPct val="0"/>
              </a:spcBef>
              <a:spcAft>
                <a:spcPct val="0"/>
              </a:spcAft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487476" indent="-205146" eaLnBrk="0" fontAlgn="base" hangingPunct="0">
              <a:spcBef>
                <a:spcPct val="0"/>
              </a:spcBef>
              <a:spcAft>
                <a:spcPct val="0"/>
              </a:spcAft>
              <a:tabLst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6B9E696A-CD67-344E-B865-5864A6E7F6D7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9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2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60F3F-7560-0043-A983-EE4F9C2EBA8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A8F16-F63A-5D49-AD9D-E430301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8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60F3F-7560-0043-A983-EE4F9C2EBA8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A8F16-F63A-5D49-AD9D-E430301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8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60F3F-7560-0043-A983-EE4F9C2EBA8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A8F16-F63A-5D49-AD9D-E430301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60F3F-7560-0043-A983-EE4F9C2EBA8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A8F16-F63A-5D49-AD9D-E430301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60F3F-7560-0043-A983-EE4F9C2EBA8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A8F16-F63A-5D49-AD9D-E430301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4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60F3F-7560-0043-A983-EE4F9C2EBA8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A8F16-F63A-5D49-AD9D-E430301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2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60F3F-7560-0043-A983-EE4F9C2EBA8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A8F16-F63A-5D49-AD9D-E430301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8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60F3F-7560-0043-A983-EE4F9C2EBA8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A8F16-F63A-5D49-AD9D-E430301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3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60F3F-7560-0043-A983-EE4F9C2EBA8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A8F16-F63A-5D49-AD9D-E430301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0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60F3F-7560-0043-A983-EE4F9C2EBA8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A8F16-F63A-5D49-AD9D-E430301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60F3F-7560-0043-A983-EE4F9C2EBA8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A8F16-F63A-5D49-AD9D-E430301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1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60F3F-7560-0043-A983-EE4F9C2EBA8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A8F16-F63A-5D49-AD9D-E430301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87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"/><Relationship Id="rId3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853" y="2336799"/>
            <a:ext cx="8682295" cy="1885951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Studying the Modification of Extratropical Cyclones as they Traverse Professor </a:t>
            </a:r>
            <a:r>
              <a:rPr lang="en-US" sz="3200" b="1" dirty="0" err="1">
                <a:solidFill>
                  <a:schemeClr val="accent2"/>
                </a:solidFill>
              </a:rPr>
              <a:t>Houze's</a:t>
            </a:r>
            <a:r>
              <a:rPr lang="en-US" sz="3200" b="1" dirty="0">
                <a:solidFill>
                  <a:schemeClr val="accent2"/>
                </a:solidFill>
              </a:rPr>
              <a:t/>
            </a:r>
            <a:br>
              <a:rPr lang="en-US" sz="3200" b="1" dirty="0">
                <a:solidFill>
                  <a:schemeClr val="accent2"/>
                </a:solidFill>
              </a:rPr>
            </a:br>
            <a:r>
              <a:rPr lang="en-US" sz="3200" b="1" dirty="0">
                <a:solidFill>
                  <a:schemeClr val="accent2"/>
                </a:solidFill>
              </a:rPr>
              <a:t>'Backyard': The Mountainous West Coast of North America</a:t>
            </a:r>
            <a:endParaRPr lang="en-US" sz="32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453" y="4711700"/>
            <a:ext cx="8682295" cy="1447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Lynn McMurdie</a:t>
            </a:r>
          </a:p>
          <a:p>
            <a:r>
              <a:rPr lang="en-US" sz="2400" dirty="0" smtClean="0"/>
              <a:t>University of Washington</a:t>
            </a:r>
          </a:p>
          <a:p>
            <a:endParaRPr lang="en-US" sz="2400" dirty="0" smtClean="0"/>
          </a:p>
          <a:p>
            <a:r>
              <a:rPr lang="en-US" sz="2400" dirty="0" smtClean="0"/>
              <a:t>(with help from Socorro Medina)</a:t>
            </a:r>
          </a:p>
          <a:p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605753" y="6328291"/>
            <a:ext cx="416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AMS, </a:t>
            </a:r>
            <a:r>
              <a:rPr lang="en-US" dirty="0" err="1" smtClean="0"/>
              <a:t>Houze</a:t>
            </a:r>
            <a:r>
              <a:rPr lang="en-US" dirty="0" smtClean="0"/>
              <a:t> Symposium 24 Jan 2017</a:t>
            </a:r>
            <a:endParaRPr lang="en-US" dirty="0"/>
          </a:p>
        </p:txBody>
      </p:sp>
      <p:pic>
        <p:nvPicPr>
          <p:cNvPr id="12" name="Picture 11" descr="_MG_2172v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96597"/>
            <a:ext cx="2834640" cy="1889761"/>
          </a:xfrm>
          <a:prstGeom prst="rect">
            <a:avLst/>
          </a:prstGeom>
        </p:spPr>
      </p:pic>
      <p:pic>
        <p:nvPicPr>
          <p:cNvPr id="13" name="Picture 12" descr="20160104_viewFromNpol3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15900"/>
            <a:ext cx="2834640" cy="1889760"/>
          </a:xfrm>
          <a:prstGeom prst="rect">
            <a:avLst/>
          </a:prstGeom>
        </p:spPr>
      </p:pic>
      <p:pic>
        <p:nvPicPr>
          <p:cNvPr id="14" name="Picture 13" descr="hurricane_ridge_lodge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60" y="203200"/>
            <a:ext cx="2834640" cy="1889760"/>
          </a:xfrm>
          <a:prstGeom prst="rect">
            <a:avLst/>
          </a:prstGeom>
        </p:spPr>
      </p:pic>
      <p:pic>
        <p:nvPicPr>
          <p:cNvPr id="15" name="Picture 14" descr="IMG_2333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1" y="4321254"/>
            <a:ext cx="1714499" cy="2295445"/>
          </a:xfrm>
          <a:prstGeom prst="rect">
            <a:avLst/>
          </a:prstGeom>
        </p:spPr>
      </p:pic>
      <p:pic>
        <p:nvPicPr>
          <p:cNvPr id="16" name="Picture 15" descr="PostFrontalShowers_fromNPOL_20151218 cop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625974"/>
            <a:ext cx="23495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6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33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IMPROVE I and II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Improvement of Microphysical Parameterization through Observational Verification Experiment </a:t>
            </a:r>
            <a:endParaRPr lang="en-US" sz="2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742" y="1028699"/>
            <a:ext cx="3702658" cy="5634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079500"/>
            <a:ext cx="4816459" cy="46094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5500" y="5740400"/>
            <a:ext cx="30353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7172"/>
                </a:solidFill>
              </a:rPr>
              <a:t>IMPROVE II Nov- Dec 2001</a:t>
            </a:r>
            <a:endParaRPr lang="en-US" b="1" dirty="0">
              <a:solidFill>
                <a:srgbClr val="FF717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211669"/>
            <a:ext cx="514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Instrumentation – S-POL Dual Polarization radar and vertically pointing S-band radar 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31800" y="2489200"/>
            <a:ext cx="660400" cy="6731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67000" y="3340100"/>
            <a:ext cx="660400" cy="6731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7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33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IMPROVE I and II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Improvement of Microphysical Parameterization through Observational Verification Experiment </a:t>
            </a:r>
            <a:endParaRPr lang="en-US" sz="2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742" y="1028699"/>
            <a:ext cx="3702658" cy="5634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0700" y="2287369"/>
            <a:ext cx="462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Bob’s involvement: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Designed Scanning strategy for S-POL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Brought radar expertise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Worked at S-POL and operations center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Wrote Science summaries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529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33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IMPROVE II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: </a:t>
            </a:r>
            <a:b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Key results summarized in Medina et al. 2005, Medina et al. 2007 </a:t>
            </a:r>
            <a:endParaRPr lang="en-US" sz="2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419464"/>
            <a:ext cx="4318241" cy="3304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300" y="4318000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7172"/>
                </a:solidFill>
              </a:rPr>
              <a:t>Adapted from Nagle and </a:t>
            </a:r>
            <a:r>
              <a:rPr lang="en-US" dirty="0" err="1" smtClean="0">
                <a:solidFill>
                  <a:srgbClr val="FF7172"/>
                </a:solidFill>
              </a:rPr>
              <a:t>Serebreny</a:t>
            </a:r>
            <a:r>
              <a:rPr lang="en-US" dirty="0" smtClean="0">
                <a:solidFill>
                  <a:srgbClr val="FF7172"/>
                </a:solidFill>
              </a:rPr>
              <a:t> 1962 </a:t>
            </a:r>
            <a:endParaRPr lang="en-US" dirty="0">
              <a:solidFill>
                <a:srgbClr val="FF717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1447799"/>
            <a:ext cx="4254500" cy="326821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991100" y="1930400"/>
            <a:ext cx="1981200" cy="142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914900" y="3289300"/>
            <a:ext cx="2959100" cy="584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9438232">
            <a:off x="6489700" y="1612900"/>
            <a:ext cx="762000" cy="369332"/>
          </a:xfrm>
          <a:prstGeom prst="rect">
            <a:avLst/>
          </a:prstGeom>
          <a:solidFill>
            <a:srgbClr val="FFFFFF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Early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67400" y="3238500"/>
            <a:ext cx="965200" cy="369332"/>
          </a:xfrm>
          <a:prstGeom prst="rect">
            <a:avLst/>
          </a:prstGeom>
          <a:solidFill>
            <a:srgbClr val="FFFFFF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Middle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24500" y="2273300"/>
            <a:ext cx="1079500" cy="369332"/>
          </a:xfrm>
          <a:prstGeom prst="rect">
            <a:avLst/>
          </a:prstGeom>
          <a:solidFill>
            <a:srgbClr val="FFFFFF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Middle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78700" y="2971800"/>
            <a:ext cx="762000" cy="369332"/>
          </a:xfrm>
          <a:prstGeom prst="rect">
            <a:avLst/>
          </a:prstGeom>
          <a:solidFill>
            <a:srgbClr val="FFFFFF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Early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0100" y="3378200"/>
            <a:ext cx="762000" cy="369332"/>
          </a:xfrm>
          <a:prstGeom prst="rect">
            <a:avLst/>
          </a:prstGeom>
          <a:solidFill>
            <a:srgbClr val="FFFFFF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5572779"/>
            <a:ext cx="1612900" cy="12344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67486"/>
          <a:stretch/>
        </p:blipFill>
        <p:spPr>
          <a:xfrm>
            <a:off x="323850" y="330201"/>
            <a:ext cx="7880350" cy="1635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32258" b="32485"/>
          <a:stretch/>
        </p:blipFill>
        <p:spPr>
          <a:xfrm>
            <a:off x="317501" y="2031112"/>
            <a:ext cx="7924799" cy="1783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" y="1612900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52A0"/>
                </a:solidFill>
              </a:rPr>
              <a:t>Early                                        </a:t>
            </a:r>
            <a:r>
              <a:rPr lang="en-US" dirty="0" smtClean="0">
                <a:solidFill>
                  <a:srgbClr val="0852A0"/>
                </a:solidFill>
                <a:sym typeface="Wingdings"/>
              </a:rPr>
              <a:t> Time</a:t>
            </a:r>
            <a:endParaRPr lang="en-US" dirty="0">
              <a:solidFill>
                <a:srgbClr val="0852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900" y="3479800"/>
            <a:ext cx="15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52A0"/>
                </a:solidFill>
              </a:rPr>
              <a:t>Middle</a:t>
            </a:r>
            <a:endParaRPr lang="en-US" dirty="0">
              <a:solidFill>
                <a:srgbClr val="0852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800" y="5537200"/>
            <a:ext cx="736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Early</a:t>
            </a:r>
            <a:r>
              <a:rPr lang="en-US" dirty="0" smtClean="0"/>
              <a:t>: Cloud base lowers with time, little to no vertical velocity</a:t>
            </a:r>
          </a:p>
          <a:p>
            <a:r>
              <a:rPr lang="en-US" b="1" dirty="0" smtClean="0"/>
              <a:t>Middle</a:t>
            </a:r>
            <a:r>
              <a:rPr lang="en-US" dirty="0" smtClean="0"/>
              <a:t>: Steady to intense precipitation, embedded convective elements, strong vertical motion possibly due to turbulence</a:t>
            </a:r>
          </a:p>
          <a:p>
            <a:r>
              <a:rPr lang="en-US" b="1" dirty="0" smtClean="0"/>
              <a:t>Late</a:t>
            </a:r>
            <a:r>
              <a:rPr lang="en-US" dirty="0" smtClean="0"/>
              <a:t>: Isolated cells, pockets of significant vertical motion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67516"/>
          <a:stretch/>
        </p:blipFill>
        <p:spPr>
          <a:xfrm>
            <a:off x="317500" y="3885642"/>
            <a:ext cx="7962900" cy="16509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0"/>
            <a:ext cx="452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Reflectivity</a:t>
            </a:r>
            <a:r>
              <a:rPr lang="en-US" dirty="0" smtClean="0"/>
              <a:t> – S-band Vertically Pointing Radar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91100" y="0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Vertical Velocity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55600" y="5232400"/>
            <a:ext cx="15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52A0"/>
                </a:solidFill>
              </a:rPr>
              <a:t>Late</a:t>
            </a:r>
            <a:endParaRPr lang="en-US" dirty="0">
              <a:solidFill>
                <a:srgbClr val="0852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0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0"/>
            <a:ext cx="7366000" cy="10033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IMPROVE II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Key results summarized in Medina et al. 2007 </a:t>
            </a:r>
            <a:endParaRPr lang="en-US" sz="2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88900"/>
            <a:ext cx="1612900" cy="1234421"/>
          </a:xfrm>
          <a:prstGeom prst="rect">
            <a:avLst/>
          </a:prstGeom>
        </p:spPr>
      </p:pic>
      <p:pic>
        <p:nvPicPr>
          <p:cNvPr id="8" name="Picture 7" descr="cascad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88" y="888999"/>
            <a:ext cx="5882024" cy="58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3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OLYMPEX: The Olympic Mountains Experiment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700" y="1536700"/>
            <a:ext cx="4457700" cy="15621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9DF131"/>
                </a:solidFill>
              </a:rPr>
              <a:t>These prior field campaigns led to the successful OLYMPEX (2015- 2016) campaign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Next Talk and OLYMPEX session Thursday 1:30 – 3:00 NWP/WAF  </a:t>
            </a:r>
            <a:endParaRPr lang="en-US" dirty="0">
              <a:solidFill>
                <a:srgbClr val="9DF131"/>
              </a:solidFill>
            </a:endParaRPr>
          </a:p>
        </p:txBody>
      </p:sp>
      <p:pic>
        <p:nvPicPr>
          <p:cNvPr id="6" name="Picture 5" descr="02_NETWORK_v08_DISPLAY_rgb300med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4" y="1638300"/>
            <a:ext cx="4173728" cy="4975352"/>
          </a:xfrm>
          <a:prstGeom prst="rect">
            <a:avLst/>
          </a:prstGeom>
        </p:spPr>
      </p:pic>
      <p:pic>
        <p:nvPicPr>
          <p:cNvPr id="9" name="Picture 8" descr="sector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10" y="3187700"/>
            <a:ext cx="361299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9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Bob’s legacy and leadership in the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3454400" cy="383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Be committed</a:t>
            </a:r>
          </a:p>
          <a:p>
            <a:r>
              <a:rPr lang="en-US" dirty="0" smtClean="0"/>
              <a:t>Look at data as it happens</a:t>
            </a:r>
          </a:p>
          <a:p>
            <a:r>
              <a:rPr lang="en-US" dirty="0" smtClean="0"/>
              <a:t>Write good notes</a:t>
            </a:r>
          </a:p>
          <a:p>
            <a:r>
              <a:rPr lang="en-US" dirty="0" smtClean="0"/>
              <a:t>Ideas come to you in the field</a:t>
            </a:r>
          </a:p>
          <a:p>
            <a:r>
              <a:rPr lang="en-US" dirty="0" smtClean="0"/>
              <a:t>Data quality vital</a:t>
            </a:r>
          </a:p>
          <a:p>
            <a:r>
              <a:rPr lang="en-US" dirty="0" smtClean="0"/>
              <a:t>Bob’s secret  - collect data so you can do statistics and compare to </a:t>
            </a:r>
            <a:r>
              <a:rPr lang="en-US" smtClean="0"/>
              <a:t>earlier results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79400" y="5727700"/>
            <a:ext cx="741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2600" y="4953000"/>
            <a:ext cx="8432800" cy="185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400" dirty="0" smtClean="0">
                <a:solidFill>
                  <a:srgbClr val="9DF131"/>
                </a:solidFill>
              </a:rPr>
              <a:t>‘Let </a:t>
            </a:r>
            <a:r>
              <a:rPr lang="en-US" sz="4400" dirty="0">
                <a:solidFill>
                  <a:srgbClr val="9DF131"/>
                </a:solidFill>
              </a:rPr>
              <a:t>the data lead you by the nose’ </a:t>
            </a:r>
            <a:r>
              <a:rPr lang="en-US" sz="4400" dirty="0" smtClean="0">
                <a:solidFill>
                  <a:srgbClr val="9DF131"/>
                </a:solidFill>
              </a:rPr>
              <a:t>         </a:t>
            </a:r>
          </a:p>
          <a:p>
            <a:pPr lvl="0">
              <a:spcBef>
                <a:spcPct val="20000"/>
              </a:spcBef>
            </a:pPr>
            <a:r>
              <a:rPr lang="en-US" sz="4400" dirty="0">
                <a:solidFill>
                  <a:srgbClr val="9DF131"/>
                </a:solidFill>
              </a:rPr>
              <a:t> </a:t>
            </a:r>
            <a:r>
              <a:rPr lang="en-US" sz="4400" dirty="0" smtClean="0">
                <a:solidFill>
                  <a:srgbClr val="9DF131"/>
                </a:solidFill>
              </a:rPr>
              <a:t>                                                </a:t>
            </a:r>
            <a:r>
              <a:rPr lang="en-US" sz="3200" dirty="0" smtClean="0">
                <a:solidFill>
                  <a:prstClr val="white"/>
                </a:solidFill>
              </a:rPr>
              <a:t>PV </a:t>
            </a:r>
            <a:r>
              <a:rPr lang="en-US" sz="3200" dirty="0">
                <a:solidFill>
                  <a:prstClr val="white"/>
                </a:solidFill>
              </a:rPr>
              <a:t>Hobbs</a:t>
            </a:r>
          </a:p>
          <a:p>
            <a:endParaRPr lang="en-US" dirty="0"/>
          </a:p>
        </p:txBody>
      </p:sp>
      <p:pic>
        <p:nvPicPr>
          <p:cNvPr id="6" name="Picture 5" descr="IMG_29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1138766"/>
            <a:ext cx="5702300" cy="380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6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2333"/>
          </a:xfrm>
        </p:spPr>
        <p:txBody>
          <a:bodyPr>
            <a:normAutofit/>
          </a:bodyPr>
          <a:lstStyle/>
          <a:p>
            <a:r>
              <a:rPr lang="en-US" dirty="0" smtClean="0"/>
              <a:t>Work supported by:</a:t>
            </a:r>
          </a:p>
          <a:p>
            <a:r>
              <a:rPr lang="en-US" dirty="0" smtClean="0"/>
              <a:t>NASA grants </a:t>
            </a:r>
            <a:r>
              <a:rPr lang="en-US" dirty="0"/>
              <a:t>NNX15AL38G, NNX16AD75G and NNX16AK05G</a:t>
            </a:r>
          </a:p>
          <a:p>
            <a:r>
              <a:rPr lang="en-US" dirty="0"/>
              <a:t>NSF grant AGS-</a:t>
            </a:r>
            <a:r>
              <a:rPr lang="en-US" dirty="0" smtClean="0"/>
              <a:t>1503155</a:t>
            </a:r>
          </a:p>
          <a:p>
            <a:r>
              <a:rPr lang="en-US" dirty="0" smtClean="0"/>
              <a:t>Photo credits: Reid Wolcott, Doug </a:t>
            </a:r>
            <a:r>
              <a:rPr lang="en-US" dirty="0" err="1" smtClean="0"/>
              <a:t>Stolz</a:t>
            </a:r>
            <a:r>
              <a:rPr lang="en-US" dirty="0" smtClean="0"/>
              <a:t>, Joe </a:t>
            </a:r>
            <a:r>
              <a:rPr lang="en-US" dirty="0" err="1" smtClean="0"/>
              <a:t>Zagrodnik</a:t>
            </a:r>
            <a:r>
              <a:rPr lang="en-US" dirty="0" smtClean="0"/>
              <a:t>, Bill </a:t>
            </a:r>
            <a:r>
              <a:rPr lang="en-US" dirty="0" err="1" smtClean="0"/>
              <a:t>Baccus</a:t>
            </a:r>
            <a:r>
              <a:rPr lang="en-US" dirty="0" smtClean="0"/>
              <a:t>, Deanna Hence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86" y="270932"/>
            <a:ext cx="1638362" cy="138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8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1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The View out Prof. </a:t>
            </a:r>
            <a:r>
              <a:rPr lang="en-US" dirty="0" err="1" smtClean="0">
                <a:solidFill>
                  <a:schemeClr val="bg2"/>
                </a:solidFill>
              </a:rPr>
              <a:t>Houze’s</a:t>
            </a:r>
            <a:r>
              <a:rPr lang="en-US" dirty="0" smtClean="0">
                <a:solidFill>
                  <a:schemeClr val="bg2"/>
                </a:solidFill>
              </a:rPr>
              <a:t> office window  looking west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0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73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2" r="10264" b="20000"/>
          <a:stretch/>
        </p:blipFill>
        <p:spPr>
          <a:xfrm>
            <a:off x="-12700" y="-12701"/>
            <a:ext cx="9245600" cy="6867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The View out Prof. </a:t>
            </a:r>
            <a:r>
              <a:rPr lang="en-US" dirty="0" err="1" smtClean="0">
                <a:solidFill>
                  <a:schemeClr val="bg2"/>
                </a:solidFill>
              </a:rPr>
              <a:t>Houze’s</a:t>
            </a:r>
            <a:r>
              <a:rPr lang="en-US" dirty="0" smtClean="0">
                <a:solidFill>
                  <a:schemeClr val="bg2"/>
                </a:solidFill>
              </a:rPr>
              <a:t> office window  looking South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06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Bob’s backyard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9122" t="15168" r="36744" b="48388"/>
          <a:stretch/>
        </p:blipFill>
        <p:spPr>
          <a:xfrm>
            <a:off x="2476500" y="1435100"/>
            <a:ext cx="4788646" cy="4508500"/>
          </a:xfrm>
          <a:prstGeom prst="rect">
            <a:avLst/>
          </a:prstGeom>
        </p:spPr>
      </p:pic>
      <p:sp>
        <p:nvSpPr>
          <p:cNvPr id="4" name="4-Point Star 3"/>
          <p:cNvSpPr/>
          <p:nvPr/>
        </p:nvSpPr>
        <p:spPr>
          <a:xfrm>
            <a:off x="3539066" y="2349500"/>
            <a:ext cx="359833" cy="335493"/>
          </a:xfrm>
          <a:prstGeom prst="star4">
            <a:avLst>
              <a:gd name="adj" fmla="val 18269"/>
            </a:avLst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50024" y="2894750"/>
            <a:ext cx="995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Cascades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1335325" y="1256450"/>
            <a:ext cx="995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Olympic Mountains</a:t>
            </a:r>
            <a:endParaRPr lang="en-US" sz="14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35200" y="1574800"/>
            <a:ext cx="1016000" cy="9271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860800" y="3187700"/>
            <a:ext cx="838200" cy="11557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495800" y="2044700"/>
            <a:ext cx="241300" cy="9525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49500" y="1689100"/>
            <a:ext cx="850900" cy="3949700"/>
          </a:xfrm>
          <a:prstGeom prst="ellipse">
            <a:avLst/>
          </a:prstGeom>
          <a:noFill/>
          <a:ln w="38100" cmpd="sng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748324" y="3047150"/>
            <a:ext cx="995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Mt. Rainier</a:t>
            </a:r>
            <a:endParaRPr lang="en-US" sz="1400" dirty="0"/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4038600" y="3022600"/>
            <a:ext cx="177800" cy="1143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54698" y="3721555"/>
            <a:ext cx="132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COAST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329298" y="2070100"/>
            <a:ext cx="3912502" cy="1257300"/>
            <a:chOff x="329298" y="2070100"/>
            <a:chExt cx="3912502" cy="1257300"/>
          </a:xfrm>
        </p:grpSpPr>
        <p:sp>
          <p:nvSpPr>
            <p:cNvPr id="40" name="Oval 39"/>
            <p:cNvSpPr/>
            <p:nvPr/>
          </p:nvSpPr>
          <p:spPr>
            <a:xfrm>
              <a:off x="2667000" y="2070100"/>
              <a:ext cx="1574800" cy="1041400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29298" y="2896055"/>
              <a:ext cx="1322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CYCLES </a:t>
              </a:r>
              <a:endParaRPr lang="en-US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406400" y="3314700"/>
              <a:ext cx="711200" cy="12700"/>
            </a:xfrm>
            <a:prstGeom prst="line">
              <a:avLst/>
            </a:prstGeom>
            <a:ln w="38100" cmpd="sng">
              <a:solidFill>
                <a:srgbClr val="FFFF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/>
          <p:cNvCxnSpPr/>
          <p:nvPr/>
        </p:nvCxnSpPr>
        <p:spPr>
          <a:xfrm flipV="1">
            <a:off x="431800" y="4178300"/>
            <a:ext cx="711200" cy="12700"/>
          </a:xfrm>
          <a:prstGeom prst="line">
            <a:avLst/>
          </a:prstGeom>
          <a:ln w="38100" cmpd="sng">
            <a:solidFill>
              <a:srgbClr val="FF9E4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41998" y="1803400"/>
            <a:ext cx="3391802" cy="3759200"/>
            <a:chOff x="341998" y="1803400"/>
            <a:chExt cx="3391802" cy="3759200"/>
          </a:xfrm>
        </p:grpSpPr>
        <p:sp>
          <p:nvSpPr>
            <p:cNvPr id="37" name="Oval 36"/>
            <p:cNvSpPr/>
            <p:nvPr/>
          </p:nvSpPr>
          <p:spPr>
            <a:xfrm>
              <a:off x="1930400" y="1803400"/>
              <a:ext cx="1803400" cy="1854200"/>
            </a:xfrm>
            <a:prstGeom prst="ellipse">
              <a:avLst/>
            </a:prstGeom>
            <a:noFill/>
            <a:ln w="38100" cmpd="sng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41998" y="5156655"/>
              <a:ext cx="1322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OLYMPEX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444500" y="5549900"/>
              <a:ext cx="711200" cy="12700"/>
            </a:xfrm>
            <a:prstGeom prst="line">
              <a:avLst/>
            </a:prstGeom>
            <a:ln w="38100" cmpd="sng">
              <a:solidFill>
                <a:srgbClr val="9DF13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54698" y="2362200"/>
            <a:ext cx="3785502" cy="2514600"/>
            <a:chOff x="354698" y="2362200"/>
            <a:chExt cx="3785502" cy="2514600"/>
          </a:xfrm>
        </p:grpSpPr>
        <p:sp>
          <p:nvSpPr>
            <p:cNvPr id="38" name="Oval 37"/>
            <p:cNvSpPr/>
            <p:nvPr/>
          </p:nvSpPr>
          <p:spPr>
            <a:xfrm>
              <a:off x="3403600" y="4013200"/>
              <a:ext cx="736600" cy="800100"/>
            </a:xfrm>
            <a:prstGeom prst="ellipse">
              <a:avLst/>
            </a:prstGeom>
            <a:noFill/>
            <a:ln w="38100" cmpd="sng">
              <a:solidFill>
                <a:schemeClr val="accent5">
                  <a:lumMod val="40000"/>
                  <a:lumOff val="6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54698" y="4432755"/>
              <a:ext cx="1322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IMPROVE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482600" y="4864100"/>
              <a:ext cx="711200" cy="12700"/>
            </a:xfrm>
            <a:prstGeom prst="line">
              <a:avLst/>
            </a:prstGeom>
            <a:ln w="38100" cmpd="sng">
              <a:solidFill>
                <a:srgbClr val="FF717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2362200" y="2362200"/>
              <a:ext cx="635000" cy="939800"/>
            </a:xfrm>
            <a:prstGeom prst="ellipse">
              <a:avLst/>
            </a:prstGeom>
            <a:noFill/>
            <a:ln w="38100" cmpd="sng">
              <a:solidFill>
                <a:schemeClr val="accent5">
                  <a:lumMod val="40000"/>
                  <a:lumOff val="6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176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274638"/>
            <a:ext cx="8559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CYCLES – </a:t>
            </a:r>
            <a:r>
              <a:rPr lang="en-US" dirty="0" err="1" smtClean="0"/>
              <a:t>CYClonic</a:t>
            </a:r>
            <a:r>
              <a:rPr lang="en-US" dirty="0" smtClean="0"/>
              <a:t> Extratropical Storms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32400" y="1477432"/>
            <a:ext cx="37592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Data Collected: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Rain Gauges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Soundings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Radars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Aircraft microphysics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Multiple years 1970’s, 1980’s,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M</a:t>
            </a:r>
            <a:r>
              <a:rPr lang="en-US" sz="2800" dirty="0" smtClean="0"/>
              <a:t>ultiple regions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374" t="9445" r="5896" b="40556"/>
          <a:stretch/>
        </p:blipFill>
        <p:spPr>
          <a:xfrm>
            <a:off x="1600200" y="1485900"/>
            <a:ext cx="3479799" cy="5134130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3386666" y="2857500"/>
            <a:ext cx="359833" cy="335493"/>
          </a:xfrm>
          <a:prstGeom prst="star4">
            <a:avLst>
              <a:gd name="adj" fmla="val 18269"/>
            </a:avLst>
          </a:prstGeom>
          <a:solidFill>
            <a:srgbClr val="FF0000">
              <a:alpha val="40000"/>
            </a:srgb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43200" y="2247900"/>
            <a:ext cx="1498600" cy="146050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866900" y="2146300"/>
            <a:ext cx="2146300" cy="13970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8800" y="2324100"/>
            <a:ext cx="2095500" cy="63500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70100" y="2755900"/>
            <a:ext cx="749300" cy="149860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3911600" y="2159000"/>
            <a:ext cx="136971" cy="787400"/>
          </a:xfrm>
          <a:custGeom>
            <a:avLst/>
            <a:gdLst>
              <a:gd name="connsiteX0" fmla="*/ 114300 w 141133"/>
              <a:gd name="connsiteY0" fmla="*/ 0 h 787400"/>
              <a:gd name="connsiteX1" fmla="*/ 139700 w 141133"/>
              <a:gd name="connsiteY1" fmla="*/ 228600 h 787400"/>
              <a:gd name="connsiteX2" fmla="*/ 76200 w 141133"/>
              <a:gd name="connsiteY2" fmla="*/ 495300 h 787400"/>
              <a:gd name="connsiteX3" fmla="*/ 0 w 141133"/>
              <a:gd name="connsiteY3" fmla="*/ 787400 h 787400"/>
              <a:gd name="connsiteX4" fmla="*/ 0 w 141133"/>
              <a:gd name="connsiteY4" fmla="*/ 787400 h 787400"/>
              <a:gd name="connsiteX0" fmla="*/ 114300 w 140475"/>
              <a:gd name="connsiteY0" fmla="*/ 0 h 787400"/>
              <a:gd name="connsiteX1" fmla="*/ 139700 w 140475"/>
              <a:gd name="connsiteY1" fmla="*/ 228600 h 787400"/>
              <a:gd name="connsiteX2" fmla="*/ 88900 w 140475"/>
              <a:gd name="connsiteY2" fmla="*/ 495300 h 787400"/>
              <a:gd name="connsiteX3" fmla="*/ 0 w 140475"/>
              <a:gd name="connsiteY3" fmla="*/ 787400 h 787400"/>
              <a:gd name="connsiteX4" fmla="*/ 0 w 140475"/>
              <a:gd name="connsiteY4" fmla="*/ 787400 h 787400"/>
              <a:gd name="connsiteX0" fmla="*/ 114300 w 140475"/>
              <a:gd name="connsiteY0" fmla="*/ 0 h 787400"/>
              <a:gd name="connsiteX1" fmla="*/ 139700 w 140475"/>
              <a:gd name="connsiteY1" fmla="*/ 228600 h 787400"/>
              <a:gd name="connsiteX2" fmla="*/ 88900 w 140475"/>
              <a:gd name="connsiteY2" fmla="*/ 495300 h 787400"/>
              <a:gd name="connsiteX3" fmla="*/ 0 w 140475"/>
              <a:gd name="connsiteY3" fmla="*/ 787400 h 787400"/>
              <a:gd name="connsiteX4" fmla="*/ 0 w 140475"/>
              <a:gd name="connsiteY4" fmla="*/ 787400 h 787400"/>
              <a:gd name="connsiteX0" fmla="*/ 114300 w 144561"/>
              <a:gd name="connsiteY0" fmla="*/ 0 h 787400"/>
              <a:gd name="connsiteX1" fmla="*/ 143934 w 144561"/>
              <a:gd name="connsiteY1" fmla="*/ 194733 h 787400"/>
              <a:gd name="connsiteX2" fmla="*/ 88900 w 144561"/>
              <a:gd name="connsiteY2" fmla="*/ 495300 h 787400"/>
              <a:gd name="connsiteX3" fmla="*/ 0 w 144561"/>
              <a:gd name="connsiteY3" fmla="*/ 787400 h 787400"/>
              <a:gd name="connsiteX4" fmla="*/ 0 w 144561"/>
              <a:gd name="connsiteY4" fmla="*/ 787400 h 787400"/>
              <a:gd name="connsiteX0" fmla="*/ 114300 w 145102"/>
              <a:gd name="connsiteY0" fmla="*/ 0 h 787400"/>
              <a:gd name="connsiteX1" fmla="*/ 143934 w 145102"/>
              <a:gd name="connsiteY1" fmla="*/ 194733 h 787400"/>
              <a:gd name="connsiteX2" fmla="*/ 88900 w 145102"/>
              <a:gd name="connsiteY2" fmla="*/ 495300 h 787400"/>
              <a:gd name="connsiteX3" fmla="*/ 0 w 145102"/>
              <a:gd name="connsiteY3" fmla="*/ 787400 h 787400"/>
              <a:gd name="connsiteX4" fmla="*/ 0 w 145102"/>
              <a:gd name="connsiteY4" fmla="*/ 787400 h 787400"/>
              <a:gd name="connsiteX0" fmla="*/ 114300 w 144561"/>
              <a:gd name="connsiteY0" fmla="*/ 0 h 787400"/>
              <a:gd name="connsiteX1" fmla="*/ 143934 w 144561"/>
              <a:gd name="connsiteY1" fmla="*/ 194733 h 787400"/>
              <a:gd name="connsiteX2" fmla="*/ 88900 w 144561"/>
              <a:gd name="connsiteY2" fmla="*/ 495300 h 787400"/>
              <a:gd name="connsiteX3" fmla="*/ 0 w 144561"/>
              <a:gd name="connsiteY3" fmla="*/ 787400 h 787400"/>
              <a:gd name="connsiteX4" fmla="*/ 0 w 144561"/>
              <a:gd name="connsiteY4" fmla="*/ 787400 h 787400"/>
              <a:gd name="connsiteX0" fmla="*/ 114300 w 136472"/>
              <a:gd name="connsiteY0" fmla="*/ 0 h 787400"/>
              <a:gd name="connsiteX1" fmla="*/ 135467 w 136472"/>
              <a:gd name="connsiteY1" fmla="*/ 232833 h 787400"/>
              <a:gd name="connsiteX2" fmla="*/ 88900 w 136472"/>
              <a:gd name="connsiteY2" fmla="*/ 495300 h 787400"/>
              <a:gd name="connsiteX3" fmla="*/ 0 w 136472"/>
              <a:gd name="connsiteY3" fmla="*/ 787400 h 787400"/>
              <a:gd name="connsiteX4" fmla="*/ 0 w 136472"/>
              <a:gd name="connsiteY4" fmla="*/ 787400 h 787400"/>
              <a:gd name="connsiteX0" fmla="*/ 114300 w 136971"/>
              <a:gd name="connsiteY0" fmla="*/ 0 h 787400"/>
              <a:gd name="connsiteX1" fmla="*/ 135467 w 136971"/>
              <a:gd name="connsiteY1" fmla="*/ 232833 h 787400"/>
              <a:gd name="connsiteX2" fmla="*/ 80433 w 136971"/>
              <a:gd name="connsiteY2" fmla="*/ 533400 h 787400"/>
              <a:gd name="connsiteX3" fmla="*/ 0 w 136971"/>
              <a:gd name="connsiteY3" fmla="*/ 787400 h 787400"/>
              <a:gd name="connsiteX4" fmla="*/ 0 w 136971"/>
              <a:gd name="connsiteY4" fmla="*/ 787400 h 787400"/>
              <a:gd name="connsiteX0" fmla="*/ 114300 w 136971"/>
              <a:gd name="connsiteY0" fmla="*/ 0 h 787400"/>
              <a:gd name="connsiteX1" fmla="*/ 135467 w 136971"/>
              <a:gd name="connsiteY1" fmla="*/ 232833 h 787400"/>
              <a:gd name="connsiteX2" fmla="*/ 80433 w 136971"/>
              <a:gd name="connsiteY2" fmla="*/ 533400 h 787400"/>
              <a:gd name="connsiteX3" fmla="*/ 0 w 136971"/>
              <a:gd name="connsiteY3" fmla="*/ 787400 h 787400"/>
              <a:gd name="connsiteX4" fmla="*/ 0 w 136971"/>
              <a:gd name="connsiteY4" fmla="*/ 787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71" h="787400">
                <a:moveTo>
                  <a:pt x="114300" y="0"/>
                </a:moveTo>
                <a:cubicBezTo>
                  <a:pt x="130175" y="73025"/>
                  <a:pt x="141111" y="143933"/>
                  <a:pt x="135467" y="232833"/>
                </a:cubicBezTo>
                <a:cubicBezTo>
                  <a:pt x="129823" y="321733"/>
                  <a:pt x="107244" y="402872"/>
                  <a:pt x="80433" y="533400"/>
                </a:cubicBezTo>
                <a:cubicBezTo>
                  <a:pt x="53622" y="663928"/>
                  <a:pt x="13405" y="745067"/>
                  <a:pt x="0" y="787400"/>
                </a:cubicBezTo>
                <a:lnTo>
                  <a:pt x="0" y="787400"/>
                </a:ln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rot="4143783">
            <a:off x="2183753" y="3844599"/>
            <a:ext cx="190839" cy="1090840"/>
          </a:xfrm>
          <a:custGeom>
            <a:avLst/>
            <a:gdLst>
              <a:gd name="connsiteX0" fmla="*/ 114300 w 141133"/>
              <a:gd name="connsiteY0" fmla="*/ 0 h 787400"/>
              <a:gd name="connsiteX1" fmla="*/ 139700 w 141133"/>
              <a:gd name="connsiteY1" fmla="*/ 228600 h 787400"/>
              <a:gd name="connsiteX2" fmla="*/ 76200 w 141133"/>
              <a:gd name="connsiteY2" fmla="*/ 495300 h 787400"/>
              <a:gd name="connsiteX3" fmla="*/ 0 w 141133"/>
              <a:gd name="connsiteY3" fmla="*/ 787400 h 787400"/>
              <a:gd name="connsiteX4" fmla="*/ 0 w 141133"/>
              <a:gd name="connsiteY4" fmla="*/ 787400 h 787400"/>
              <a:gd name="connsiteX0" fmla="*/ 114300 w 140475"/>
              <a:gd name="connsiteY0" fmla="*/ 0 h 787400"/>
              <a:gd name="connsiteX1" fmla="*/ 139700 w 140475"/>
              <a:gd name="connsiteY1" fmla="*/ 228600 h 787400"/>
              <a:gd name="connsiteX2" fmla="*/ 88900 w 140475"/>
              <a:gd name="connsiteY2" fmla="*/ 495300 h 787400"/>
              <a:gd name="connsiteX3" fmla="*/ 0 w 140475"/>
              <a:gd name="connsiteY3" fmla="*/ 787400 h 787400"/>
              <a:gd name="connsiteX4" fmla="*/ 0 w 140475"/>
              <a:gd name="connsiteY4" fmla="*/ 787400 h 787400"/>
              <a:gd name="connsiteX0" fmla="*/ 114300 w 140475"/>
              <a:gd name="connsiteY0" fmla="*/ 0 h 787400"/>
              <a:gd name="connsiteX1" fmla="*/ 139700 w 140475"/>
              <a:gd name="connsiteY1" fmla="*/ 228600 h 787400"/>
              <a:gd name="connsiteX2" fmla="*/ 88900 w 140475"/>
              <a:gd name="connsiteY2" fmla="*/ 495300 h 787400"/>
              <a:gd name="connsiteX3" fmla="*/ 0 w 140475"/>
              <a:gd name="connsiteY3" fmla="*/ 787400 h 787400"/>
              <a:gd name="connsiteX4" fmla="*/ 0 w 140475"/>
              <a:gd name="connsiteY4" fmla="*/ 787400 h 787400"/>
              <a:gd name="connsiteX0" fmla="*/ 114300 w 144561"/>
              <a:gd name="connsiteY0" fmla="*/ 0 h 787400"/>
              <a:gd name="connsiteX1" fmla="*/ 143934 w 144561"/>
              <a:gd name="connsiteY1" fmla="*/ 194733 h 787400"/>
              <a:gd name="connsiteX2" fmla="*/ 88900 w 144561"/>
              <a:gd name="connsiteY2" fmla="*/ 495300 h 787400"/>
              <a:gd name="connsiteX3" fmla="*/ 0 w 144561"/>
              <a:gd name="connsiteY3" fmla="*/ 787400 h 787400"/>
              <a:gd name="connsiteX4" fmla="*/ 0 w 144561"/>
              <a:gd name="connsiteY4" fmla="*/ 787400 h 787400"/>
              <a:gd name="connsiteX0" fmla="*/ 114300 w 145102"/>
              <a:gd name="connsiteY0" fmla="*/ 0 h 787400"/>
              <a:gd name="connsiteX1" fmla="*/ 143934 w 145102"/>
              <a:gd name="connsiteY1" fmla="*/ 194733 h 787400"/>
              <a:gd name="connsiteX2" fmla="*/ 88900 w 145102"/>
              <a:gd name="connsiteY2" fmla="*/ 495300 h 787400"/>
              <a:gd name="connsiteX3" fmla="*/ 0 w 145102"/>
              <a:gd name="connsiteY3" fmla="*/ 787400 h 787400"/>
              <a:gd name="connsiteX4" fmla="*/ 0 w 145102"/>
              <a:gd name="connsiteY4" fmla="*/ 787400 h 787400"/>
              <a:gd name="connsiteX0" fmla="*/ 114300 w 144561"/>
              <a:gd name="connsiteY0" fmla="*/ 0 h 787400"/>
              <a:gd name="connsiteX1" fmla="*/ 143934 w 144561"/>
              <a:gd name="connsiteY1" fmla="*/ 194733 h 787400"/>
              <a:gd name="connsiteX2" fmla="*/ 88900 w 144561"/>
              <a:gd name="connsiteY2" fmla="*/ 495300 h 787400"/>
              <a:gd name="connsiteX3" fmla="*/ 0 w 144561"/>
              <a:gd name="connsiteY3" fmla="*/ 787400 h 787400"/>
              <a:gd name="connsiteX4" fmla="*/ 0 w 144561"/>
              <a:gd name="connsiteY4" fmla="*/ 787400 h 787400"/>
              <a:gd name="connsiteX0" fmla="*/ 114300 w 136472"/>
              <a:gd name="connsiteY0" fmla="*/ 0 h 787400"/>
              <a:gd name="connsiteX1" fmla="*/ 135467 w 136472"/>
              <a:gd name="connsiteY1" fmla="*/ 232833 h 787400"/>
              <a:gd name="connsiteX2" fmla="*/ 88900 w 136472"/>
              <a:gd name="connsiteY2" fmla="*/ 495300 h 787400"/>
              <a:gd name="connsiteX3" fmla="*/ 0 w 136472"/>
              <a:gd name="connsiteY3" fmla="*/ 787400 h 787400"/>
              <a:gd name="connsiteX4" fmla="*/ 0 w 136472"/>
              <a:gd name="connsiteY4" fmla="*/ 787400 h 787400"/>
              <a:gd name="connsiteX0" fmla="*/ 114300 w 136971"/>
              <a:gd name="connsiteY0" fmla="*/ 0 h 787400"/>
              <a:gd name="connsiteX1" fmla="*/ 135467 w 136971"/>
              <a:gd name="connsiteY1" fmla="*/ 232833 h 787400"/>
              <a:gd name="connsiteX2" fmla="*/ 80433 w 136971"/>
              <a:gd name="connsiteY2" fmla="*/ 533400 h 787400"/>
              <a:gd name="connsiteX3" fmla="*/ 0 w 136971"/>
              <a:gd name="connsiteY3" fmla="*/ 787400 h 787400"/>
              <a:gd name="connsiteX4" fmla="*/ 0 w 136971"/>
              <a:gd name="connsiteY4" fmla="*/ 787400 h 787400"/>
              <a:gd name="connsiteX0" fmla="*/ 114300 w 136971"/>
              <a:gd name="connsiteY0" fmla="*/ 0 h 787400"/>
              <a:gd name="connsiteX1" fmla="*/ 135467 w 136971"/>
              <a:gd name="connsiteY1" fmla="*/ 232833 h 787400"/>
              <a:gd name="connsiteX2" fmla="*/ 80433 w 136971"/>
              <a:gd name="connsiteY2" fmla="*/ 533400 h 787400"/>
              <a:gd name="connsiteX3" fmla="*/ 0 w 136971"/>
              <a:gd name="connsiteY3" fmla="*/ 787400 h 787400"/>
              <a:gd name="connsiteX4" fmla="*/ 0 w 136971"/>
              <a:gd name="connsiteY4" fmla="*/ 787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71" h="787400">
                <a:moveTo>
                  <a:pt x="114300" y="0"/>
                </a:moveTo>
                <a:cubicBezTo>
                  <a:pt x="130175" y="73025"/>
                  <a:pt x="141111" y="143933"/>
                  <a:pt x="135467" y="232833"/>
                </a:cubicBezTo>
                <a:cubicBezTo>
                  <a:pt x="129823" y="321733"/>
                  <a:pt x="107244" y="402872"/>
                  <a:pt x="80433" y="533400"/>
                </a:cubicBezTo>
                <a:cubicBezTo>
                  <a:pt x="53622" y="663928"/>
                  <a:pt x="13405" y="745067"/>
                  <a:pt x="0" y="787400"/>
                </a:cubicBezTo>
                <a:lnTo>
                  <a:pt x="0" y="787400"/>
                </a:ln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283200" y="5270500"/>
            <a:ext cx="334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‘PPI displays were recorded by time-lapse photography as displays were cycled through a series of five gain settings.’ </a:t>
            </a:r>
            <a:r>
              <a:rPr lang="en-US" sz="1400" dirty="0" err="1" smtClean="0"/>
              <a:t>Houze</a:t>
            </a:r>
            <a:r>
              <a:rPr lang="en-US" sz="1400" dirty="0" smtClean="0"/>
              <a:t> et al. 1976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355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Rainbands</a:t>
            </a:r>
            <a:r>
              <a:rPr lang="en-US" dirty="0" smtClean="0">
                <a:solidFill>
                  <a:srgbClr val="FFFFFF"/>
                </a:solidFill>
              </a:rPr>
              <a:t> in Extratropical Cyclones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pacificfro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885096"/>
            <a:ext cx="6769100" cy="59155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4901" y="6242345"/>
            <a:ext cx="306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C0504D"/>
                </a:solidFill>
                <a:latin typeface="Arial"/>
                <a:cs typeface="Arial"/>
              </a:rPr>
              <a:t>Matejka</a:t>
            </a:r>
            <a:r>
              <a:rPr lang="en-US" sz="1400" dirty="0" smtClean="0">
                <a:solidFill>
                  <a:srgbClr val="C0504D"/>
                </a:solidFill>
                <a:latin typeface="Arial"/>
                <a:cs typeface="Arial"/>
              </a:rPr>
              <a:t>, </a:t>
            </a:r>
            <a:r>
              <a:rPr lang="en-US" sz="1400" dirty="0" err="1" smtClean="0">
                <a:solidFill>
                  <a:srgbClr val="C0504D"/>
                </a:solidFill>
                <a:latin typeface="Arial"/>
                <a:cs typeface="Arial"/>
              </a:rPr>
              <a:t>Houze</a:t>
            </a:r>
            <a:r>
              <a:rPr lang="en-US" sz="1400" dirty="0" smtClean="0">
                <a:solidFill>
                  <a:srgbClr val="C0504D"/>
                </a:solidFill>
                <a:latin typeface="Arial"/>
                <a:cs typeface="Arial"/>
              </a:rPr>
              <a:t> &amp; Hobbs (1980, </a:t>
            </a:r>
            <a:r>
              <a:rPr lang="en-US" sz="1400" i="1" dirty="0" smtClean="0">
                <a:solidFill>
                  <a:srgbClr val="C0504D"/>
                </a:solidFill>
                <a:latin typeface="Arial"/>
                <a:cs typeface="Arial"/>
              </a:rPr>
              <a:t>QJRMS</a:t>
            </a:r>
            <a:r>
              <a:rPr lang="en-US" sz="1400" dirty="0" smtClean="0">
                <a:solidFill>
                  <a:srgbClr val="C0504D"/>
                </a:solidFill>
                <a:latin typeface="Arial"/>
                <a:cs typeface="Arial"/>
              </a:rPr>
              <a:t>); </a:t>
            </a:r>
            <a:r>
              <a:rPr lang="en-US" sz="1400" dirty="0" err="1" smtClean="0">
                <a:solidFill>
                  <a:srgbClr val="C0504D"/>
                </a:solidFill>
                <a:latin typeface="Arial"/>
                <a:cs typeface="Arial"/>
              </a:rPr>
              <a:t>Houze</a:t>
            </a:r>
            <a:r>
              <a:rPr lang="en-US" sz="1400" dirty="0" smtClean="0">
                <a:solidFill>
                  <a:srgbClr val="C0504D"/>
                </a:solidFill>
                <a:latin typeface="Arial"/>
                <a:cs typeface="Arial"/>
              </a:rPr>
              <a:t> (1981, </a:t>
            </a:r>
            <a:r>
              <a:rPr lang="en-US" sz="1400" i="1" dirty="0" smtClean="0">
                <a:solidFill>
                  <a:srgbClr val="C0504D"/>
                </a:solidFill>
                <a:latin typeface="Arial"/>
                <a:cs typeface="Arial"/>
              </a:rPr>
              <a:t>Radio Sci.</a:t>
            </a:r>
            <a:r>
              <a:rPr lang="en-US" sz="1400" dirty="0" smtClean="0">
                <a:solidFill>
                  <a:srgbClr val="C0504D"/>
                </a:solidFill>
                <a:latin typeface="Arial"/>
                <a:cs typeface="Arial"/>
              </a:rPr>
              <a:t>)</a:t>
            </a:r>
            <a:endParaRPr lang="en-US" sz="1400" dirty="0">
              <a:solidFill>
                <a:srgbClr val="C0504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21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Rainbands</a:t>
            </a:r>
            <a:r>
              <a:rPr lang="en-US" dirty="0" smtClean="0">
                <a:solidFill>
                  <a:srgbClr val="FFFFFF"/>
                </a:solidFill>
              </a:rPr>
              <a:t> in Extratropical Cyclones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98" y="1112789"/>
            <a:ext cx="7193602" cy="5525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6701" y="1193800"/>
            <a:ext cx="257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Graphic from </a:t>
            </a:r>
            <a:r>
              <a:rPr lang="en-US" sz="1200" i="1" dirty="0" smtClean="0">
                <a:solidFill>
                  <a:schemeClr val="bg1"/>
                </a:solidFill>
              </a:rPr>
              <a:t>Cloud </a:t>
            </a:r>
            <a:r>
              <a:rPr lang="en-US" sz="1200" i="1" dirty="0">
                <a:solidFill>
                  <a:schemeClr val="bg1"/>
                </a:solidFill>
              </a:rPr>
              <a:t>Dynamics</a:t>
            </a:r>
            <a:r>
              <a:rPr lang="en-US" sz="1200" i="1" dirty="0" smtClean="0">
                <a:solidFill>
                  <a:schemeClr val="bg1"/>
                </a:solidFill>
              </a:rPr>
              <a:t>, 2</a:t>
            </a:r>
            <a:r>
              <a:rPr lang="en-US" sz="1200" i="1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i="1" dirty="0" smtClean="0">
                <a:solidFill>
                  <a:schemeClr val="bg1"/>
                </a:solidFill>
              </a:rPr>
              <a:t>Ed., </a:t>
            </a:r>
            <a:r>
              <a:rPr lang="en-US" sz="1200" dirty="0" smtClean="0">
                <a:solidFill>
                  <a:schemeClr val="bg1"/>
                </a:solidFill>
              </a:rPr>
              <a:t>by R. A. Houze, Jr., ©Academic Press-Elsevier, 2014 </a:t>
            </a:r>
            <a:r>
              <a:rPr lang="en-US" sz="1200" baseline="300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4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6625" y="273514"/>
            <a:ext cx="8229311" cy="1144440"/>
          </a:xfrm>
        </p:spPr>
        <p:txBody>
          <a:bodyPr tIns="35203">
            <a:normAutofit fontScale="90000"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COAST – Coastal Observation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nd Simulation with Topography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Arial" charset="0"/>
              <a:ea typeface="MS PGothic" charset="0"/>
              <a:cs typeface="AR PL KaitiM GB" charset="0"/>
            </a:endParaRPr>
          </a:p>
        </p:txBody>
      </p:sp>
      <p:cxnSp>
        <p:nvCxnSpPr>
          <p:cNvPr id="15" name="Straight Connector 34"/>
          <p:cNvCxnSpPr>
            <a:cxnSpLocks noChangeShapeType="1"/>
          </p:cNvCxnSpPr>
          <p:nvPr/>
        </p:nvCxnSpPr>
        <p:spPr bwMode="auto">
          <a:xfrm flipH="1">
            <a:off x="5774267" y="1879600"/>
            <a:ext cx="16933" cy="3217333"/>
          </a:xfrm>
          <a:prstGeom prst="line">
            <a:avLst/>
          </a:prstGeom>
          <a:noFill/>
          <a:ln w="38100">
            <a:solidFill>
              <a:srgbClr val="1B386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Picture 2" descr="coast_fieldcampaig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6" y="1784350"/>
            <a:ext cx="3042754" cy="4010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9500" y="1524000"/>
            <a:ext cx="515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9E40"/>
                </a:solidFill>
              </a:rPr>
              <a:t>Purpose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9E40"/>
                </a:solidFill>
              </a:rPr>
              <a:t>Modification of flow and </a:t>
            </a:r>
            <a:r>
              <a:rPr lang="en-US" sz="2400" dirty="0" err="1" smtClean="0">
                <a:solidFill>
                  <a:srgbClr val="FF9E40"/>
                </a:solidFill>
              </a:rPr>
              <a:t>mesoscale</a:t>
            </a:r>
            <a:r>
              <a:rPr lang="en-US" sz="2400" dirty="0" smtClean="0">
                <a:solidFill>
                  <a:srgbClr val="FF9E40"/>
                </a:solidFill>
              </a:rPr>
              <a:t> structure by coastal orography</a:t>
            </a:r>
            <a:endParaRPr lang="en-US" sz="2400" dirty="0">
              <a:solidFill>
                <a:srgbClr val="FF9E40"/>
              </a:solidFill>
            </a:endParaRPr>
          </a:p>
          <a:p>
            <a:r>
              <a:rPr lang="en-US" sz="2400" dirty="0" smtClean="0">
                <a:solidFill>
                  <a:srgbClr val="FF9E40"/>
                </a:solidFill>
              </a:rPr>
              <a:t>Data Collected: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9E40"/>
                </a:solidFill>
              </a:rPr>
              <a:t>Dec 1993 and Dec 1995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9E40"/>
                </a:solidFill>
              </a:rPr>
              <a:t>Soundings MFR, SLE , UIL, BFI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9E40"/>
                </a:solidFill>
              </a:rPr>
              <a:t>Wind profilers on coast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9E40"/>
                </a:solidFill>
              </a:rPr>
              <a:t>Aircraft – NOAA P-3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FF9E40"/>
                </a:solidFill>
              </a:rPr>
              <a:t>tail-mounted Doppler </a:t>
            </a:r>
            <a:r>
              <a:rPr lang="en-US" sz="2400" dirty="0" smtClean="0">
                <a:solidFill>
                  <a:srgbClr val="FF9E40"/>
                </a:solidFill>
              </a:rPr>
              <a:t>radar: reflectivity and radial velocity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FF9E40"/>
                </a:solidFill>
              </a:rPr>
              <a:t>in situ cloud microphysics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FF9E40"/>
                </a:solidFill>
              </a:rPr>
              <a:t>Mesoscale</a:t>
            </a:r>
            <a:r>
              <a:rPr lang="en-US" sz="2400" dirty="0" smtClean="0">
                <a:solidFill>
                  <a:srgbClr val="FF9E40"/>
                </a:solidFill>
              </a:rPr>
              <a:t> modeling</a:t>
            </a:r>
            <a:endParaRPr lang="en-US" sz="2400" dirty="0">
              <a:solidFill>
                <a:srgbClr val="FF9E4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7500" y="6045200"/>
            <a:ext cx="427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technological advancement – </a:t>
            </a:r>
            <a:r>
              <a:rPr lang="en-US" dirty="0" err="1" smtClean="0"/>
              <a:t>mesoscale</a:t>
            </a:r>
            <a:r>
              <a:rPr lang="en-US" dirty="0" smtClean="0"/>
              <a:t> modeling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6625" y="273514"/>
            <a:ext cx="8229311" cy="1144440"/>
          </a:xfrm>
        </p:spPr>
        <p:txBody>
          <a:bodyPr tIns="35203">
            <a:normAutofit fontScale="90000"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COAST – Coastal Observation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nd Simulation with Topography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Arial" charset="0"/>
              <a:ea typeface="MS PGothic" charset="0"/>
              <a:cs typeface="AR PL KaitiM GB" charset="0"/>
            </a:endParaRPr>
          </a:p>
        </p:txBody>
      </p:sp>
      <p:cxnSp>
        <p:nvCxnSpPr>
          <p:cNvPr id="15" name="Straight Connector 34"/>
          <p:cNvCxnSpPr>
            <a:cxnSpLocks noChangeShapeType="1"/>
          </p:cNvCxnSpPr>
          <p:nvPr/>
        </p:nvCxnSpPr>
        <p:spPr bwMode="auto">
          <a:xfrm flipH="1">
            <a:off x="5774267" y="1879600"/>
            <a:ext cx="16933" cy="3217333"/>
          </a:xfrm>
          <a:prstGeom prst="line">
            <a:avLst/>
          </a:prstGeom>
          <a:noFill/>
          <a:ln w="38100">
            <a:solidFill>
              <a:srgbClr val="1B386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889500" y="1879600"/>
            <a:ext cx="3949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9E40"/>
                </a:solidFill>
              </a:rPr>
              <a:t>Key Result: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9E40"/>
                </a:solidFill>
              </a:rPr>
              <a:t>Upstream influence of coastal topography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9E40"/>
                </a:solidFill>
              </a:rPr>
              <a:t>Documentation of the modification of frontal </a:t>
            </a:r>
            <a:r>
              <a:rPr lang="en-US" sz="2400" dirty="0" err="1" smtClean="0">
                <a:solidFill>
                  <a:srgbClr val="FF9E40"/>
                </a:solidFill>
              </a:rPr>
              <a:t>rainbands</a:t>
            </a:r>
            <a:r>
              <a:rPr lang="en-US" sz="2400" dirty="0" smtClean="0">
                <a:solidFill>
                  <a:srgbClr val="FF9E40"/>
                </a:solidFill>
              </a:rPr>
              <a:t> as storm approached the Oregon coast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9E40"/>
                </a:solidFill>
              </a:rPr>
              <a:t>Braun, </a:t>
            </a:r>
            <a:r>
              <a:rPr lang="en-US" sz="2400" dirty="0" err="1" smtClean="0">
                <a:solidFill>
                  <a:srgbClr val="FF9E40"/>
                </a:solidFill>
              </a:rPr>
              <a:t>Houze</a:t>
            </a:r>
            <a:r>
              <a:rPr lang="en-US" sz="2400" dirty="0" smtClean="0">
                <a:solidFill>
                  <a:srgbClr val="FF9E40"/>
                </a:solidFill>
              </a:rPr>
              <a:t> and Smull,1997</a:t>
            </a:r>
          </a:p>
        </p:txBody>
      </p:sp>
      <p:pic>
        <p:nvPicPr>
          <p:cNvPr id="2" name="Picture 1" descr="braun_etal_199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803400"/>
            <a:ext cx="42799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575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21673</TotalTime>
  <Words>560</Words>
  <Application>Microsoft Macintosh PowerPoint</Application>
  <PresentationFormat>On-screen Show (4:3)</PresentationFormat>
  <Paragraphs>96</Paragraphs>
  <Slides>17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Studying the Modification of Extratropical Cyclones as they Traverse Professor Houze's 'Backyard': The Mountainous West Coast of North America</vt:lpstr>
      <vt:lpstr>The View out Prof. Houze’s office window  looking west</vt:lpstr>
      <vt:lpstr>The View out Prof. Houze’s office window  looking South</vt:lpstr>
      <vt:lpstr>Bob’s backyard</vt:lpstr>
      <vt:lpstr>CYCLES – CYClonic Extratropical Storms</vt:lpstr>
      <vt:lpstr>Rainbands in Extratropical Cyclones</vt:lpstr>
      <vt:lpstr>Rainbands in Extratropical Cyclones</vt:lpstr>
      <vt:lpstr>COAST – Coastal Observation And Simulation with Topography</vt:lpstr>
      <vt:lpstr>COAST – Coastal Observation And Simulation with Topography</vt:lpstr>
      <vt:lpstr>IMPROVE I and II: Improvement of Microphysical Parameterization through Observational Verification Experiment </vt:lpstr>
      <vt:lpstr>IMPROVE I and II: Improvement of Microphysical Parameterization through Observational Verification Experiment </vt:lpstr>
      <vt:lpstr>IMPROVE II:  Key results summarized in Medina et al. 2005, Medina et al. 2007 </vt:lpstr>
      <vt:lpstr>PowerPoint Presentation</vt:lpstr>
      <vt:lpstr>IMPROVE II: Key results summarized in Medina et al. 2007 </vt:lpstr>
      <vt:lpstr>OLYMPEX: The Olympic Mountains Experiment</vt:lpstr>
      <vt:lpstr>Bob’s legacy and leadership in the field</vt:lpstr>
      <vt:lpstr>Acknowledgments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“Title”</dc:title>
  <dc:creator>Joseph Zagrodnik</dc:creator>
  <cp:lastModifiedBy>Lynn McMurdie</cp:lastModifiedBy>
  <cp:revision>180</cp:revision>
  <dcterms:created xsi:type="dcterms:W3CDTF">2016-10-13T03:14:16Z</dcterms:created>
  <dcterms:modified xsi:type="dcterms:W3CDTF">2017-01-24T08:40:29Z</dcterms:modified>
</cp:coreProperties>
</file>