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68" r:id="rId3"/>
    <p:sldId id="259" r:id="rId4"/>
    <p:sldId id="260" r:id="rId5"/>
    <p:sldId id="263" r:id="rId6"/>
    <p:sldId id="257" r:id="rId7"/>
    <p:sldId id="258" r:id="rId8"/>
    <p:sldId id="273" r:id="rId9"/>
    <p:sldId id="264" r:id="rId10"/>
    <p:sldId id="266" r:id="rId11"/>
    <p:sldId id="267" r:id="rId12"/>
    <p:sldId id="271"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2"/>
    <p:restoredTop sz="86726"/>
  </p:normalViewPr>
  <p:slideViewPr>
    <p:cSldViewPr snapToGrid="0" snapToObjects="1" showGuides="1">
      <p:cViewPr varScale="1">
        <p:scale>
          <a:sx n="78" d="100"/>
          <a:sy n="78" d="100"/>
        </p:scale>
        <p:origin x="135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6BCA8-37B3-7C4D-B9FA-CA7EBEC4DC14}" type="datetimeFigureOut">
              <a:rPr lang="en-US" smtClean="0"/>
              <a:t>1/24/17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0F0AB-EB96-664A-ABA5-BDB9562D134C}" type="slidenum">
              <a:rPr lang="en-US" smtClean="0"/>
              <a:t>‹#›</a:t>
            </a:fld>
            <a:endParaRPr lang="en-US"/>
          </a:p>
        </p:txBody>
      </p:sp>
    </p:spTree>
    <p:extLst>
      <p:ext uri="{BB962C8B-B14F-4D97-AF65-F5344CB8AC3E}">
        <p14:creationId xmlns:p14="http://schemas.microsoft.com/office/powerpoint/2010/main" val="209949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1</a:t>
            </a:fld>
            <a:endParaRPr lang="en-US"/>
          </a:p>
        </p:txBody>
      </p:sp>
    </p:spTree>
    <p:extLst>
      <p:ext uri="{BB962C8B-B14F-4D97-AF65-F5344CB8AC3E}">
        <p14:creationId xmlns:p14="http://schemas.microsoft.com/office/powerpoint/2010/main" val="199743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wanted to end this talk by returning</a:t>
            </a:r>
            <a:r>
              <a:rPr lang="en-US" baseline="0" dirty="0" smtClean="0"/>
              <a:t> to </a:t>
            </a:r>
            <a:r>
              <a:rPr lang="en-US" dirty="0" smtClean="0"/>
              <a:t>the observational diagram, because I think it</a:t>
            </a:r>
            <a:r>
              <a:rPr lang="en-US" baseline="0" dirty="0" smtClean="0"/>
              <a:t> perfectly highlights Bob’s role in this field campaign. From the years and numerous workshops spent finalizing the observational network to the coordination with numerous agencies (NASA, Environment Canada, the Park Service, the other universities), a lot of behind the scenes work is required to run a field campaign. Not to mention organizing the flight director schedules, writing the daily science summaries and running the daily briefings. All while coordinating all the instrument platforms and their scientists. Obviously, this is not the work of just Bob (Lynn and Walt were instrumental in the planning, everyone from the flight directors, to Jan Nystrom, to forecasters and many others), but his experience and ultimate goal for the campaign were vital for its success.  </a:t>
            </a:r>
          </a:p>
          <a:p>
            <a:endParaRPr lang="en-US" dirty="0" smtClean="0"/>
          </a:p>
          <a:p>
            <a:r>
              <a:rPr lang="en-US" dirty="0" smtClean="0"/>
              <a:t>Design of network (3 years</a:t>
            </a:r>
            <a:r>
              <a:rPr lang="en-US" baseline="0" dirty="0" smtClean="0"/>
              <a:t> intensive/2009/2010 OLYMPEX)</a:t>
            </a:r>
          </a:p>
          <a:p>
            <a:r>
              <a:rPr lang="en-US" baseline="0" dirty="0" smtClean="0"/>
              <a:t>Seasonal rain map (BAMS)</a:t>
            </a:r>
          </a:p>
          <a:p>
            <a:r>
              <a:rPr lang="en-US" baseline="0" dirty="0" smtClean="0"/>
              <a:t>Behind the scenes planning (location discussions?)</a:t>
            </a:r>
          </a:p>
          <a:p>
            <a:r>
              <a:rPr lang="en-US" baseline="0" dirty="0" smtClean="0"/>
              <a:t>Workshops hosted at UW (2013, 2015) – collecting input from other collaborators/PI – Jessica/other instrumentation</a:t>
            </a:r>
            <a:endParaRPr lang="en-US" baseline="0" dirty="0"/>
          </a:p>
          <a:p>
            <a:r>
              <a:rPr lang="en-US" baseline="0" dirty="0" smtClean="0"/>
              <a:t>Vision</a:t>
            </a:r>
          </a:p>
          <a:p>
            <a:r>
              <a:rPr lang="en-US" baseline="0" dirty="0" smtClean="0"/>
              <a:t>Park service</a:t>
            </a:r>
          </a:p>
          <a:p>
            <a:r>
              <a:rPr lang="en-US" baseline="0" dirty="0" smtClean="0"/>
              <a:t>Recognizing good ideas</a:t>
            </a:r>
          </a:p>
          <a:p>
            <a:r>
              <a:rPr lang="en-US" baseline="0" dirty="0" smtClean="0"/>
              <a:t>scheduling</a:t>
            </a:r>
          </a:p>
        </p:txBody>
      </p:sp>
      <p:sp>
        <p:nvSpPr>
          <p:cNvPr id="4" name="Slide Number Placeholder 3"/>
          <p:cNvSpPr>
            <a:spLocks noGrp="1"/>
          </p:cNvSpPr>
          <p:nvPr>
            <p:ph type="sldNum" sz="quarter" idx="10"/>
          </p:nvPr>
        </p:nvSpPr>
        <p:spPr/>
        <p:txBody>
          <a:bodyPr/>
          <a:lstStyle/>
          <a:p>
            <a:fld id="{8450F0AB-EB96-664A-ABA5-BDB9562D134C}" type="slidenum">
              <a:rPr lang="en-US" smtClean="0"/>
              <a:t>11</a:t>
            </a:fld>
            <a:endParaRPr lang="en-US"/>
          </a:p>
        </p:txBody>
      </p:sp>
    </p:spTree>
    <p:extLst>
      <p:ext uri="{BB962C8B-B14F-4D97-AF65-F5344CB8AC3E}">
        <p14:creationId xmlns:p14="http://schemas.microsoft.com/office/powerpoint/2010/main" val="196584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there’s a joke (as Mike </a:t>
            </a:r>
            <a:r>
              <a:rPr lang="en-US" baseline="0" dirty="0" err="1" smtClean="0"/>
              <a:t>Coniglio</a:t>
            </a:r>
            <a:r>
              <a:rPr lang="en-US" baseline="0" dirty="0" smtClean="0"/>
              <a:t> said the other day) that the atmosphere knows when it’s being watched and often refuses to cooperate with field work. I don’t know what sort of deal Bob made with the weather gods, but he has to be one of the luckiest PIs around. OLYMPEX was no different, with the Olympics receiving 1.5 meters of precipitation at low elevations to nearly 5 meters in the higher terrain over the campaign.</a:t>
            </a:r>
            <a:endParaRPr lang="en-US" dirty="0" smtClean="0"/>
          </a:p>
        </p:txBody>
      </p:sp>
      <p:sp>
        <p:nvSpPr>
          <p:cNvPr id="4" name="Slide Number Placeholder 3"/>
          <p:cNvSpPr>
            <a:spLocks noGrp="1"/>
          </p:cNvSpPr>
          <p:nvPr>
            <p:ph type="sldNum" sz="quarter" idx="10"/>
          </p:nvPr>
        </p:nvSpPr>
        <p:spPr/>
        <p:txBody>
          <a:bodyPr/>
          <a:lstStyle/>
          <a:p>
            <a:fld id="{8450F0AB-EB96-664A-ABA5-BDB9562D134C}" type="slidenum">
              <a:rPr lang="en-US" smtClean="0"/>
              <a:t>12</a:t>
            </a:fld>
            <a:endParaRPr lang="en-US"/>
          </a:p>
        </p:txBody>
      </p:sp>
    </p:spTree>
    <p:extLst>
      <p:ext uri="{BB962C8B-B14F-4D97-AF65-F5344CB8AC3E}">
        <p14:creationId xmlns:p14="http://schemas.microsoft.com/office/powerpoint/2010/main" val="153107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t>
            </a:r>
            <a:r>
              <a:rPr lang="en-US" baseline="0" dirty="0" smtClean="0"/>
              <a:t> I’m going to show some preliminary highlights of work done so far.</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2</a:t>
            </a:fld>
            <a:endParaRPr lang="en-US"/>
          </a:p>
        </p:txBody>
      </p:sp>
    </p:spTree>
    <p:extLst>
      <p:ext uri="{BB962C8B-B14F-4D97-AF65-F5344CB8AC3E}">
        <p14:creationId xmlns:p14="http://schemas.microsoft.com/office/powerpoint/2010/main" val="96527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a:t>
            </a:r>
            <a:r>
              <a:rPr lang="en-US" dirty="0" err="1" smtClean="0"/>
              <a:t>disdrometers</a:t>
            </a:r>
            <a:r>
              <a:rPr lang="en-US" dirty="0" smtClean="0"/>
              <a:t> complement the rain gauges regarding the precipitation makeup.</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3</a:t>
            </a:fld>
            <a:endParaRPr lang="en-US"/>
          </a:p>
        </p:txBody>
      </p:sp>
    </p:spTree>
    <p:extLst>
      <p:ext uri="{BB962C8B-B14F-4D97-AF65-F5344CB8AC3E}">
        <p14:creationId xmlns:p14="http://schemas.microsoft.com/office/powerpoint/2010/main" val="143201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finally, combining</a:t>
            </a:r>
            <a:r>
              <a:rPr lang="en-US" baseline="0" dirty="0" smtClean="0"/>
              <a:t> the precipitation data with the precipitation, kinematic and thermodynamic context provides additional information.</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4</a:t>
            </a:fld>
            <a:endParaRPr lang="en-US"/>
          </a:p>
        </p:txBody>
      </p:sp>
    </p:spTree>
    <p:extLst>
      <p:ext uri="{BB962C8B-B14F-4D97-AF65-F5344CB8AC3E}">
        <p14:creationId xmlns:p14="http://schemas.microsoft.com/office/powerpoint/2010/main" val="192717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the combination</a:t>
            </a:r>
            <a:r>
              <a:rPr lang="en-US" baseline="0" dirty="0" smtClean="0"/>
              <a:t> of data sources also allowed for evaluation of prior hypothesis.</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5</a:t>
            </a:fld>
            <a:endParaRPr lang="en-US"/>
          </a:p>
        </p:txBody>
      </p:sp>
    </p:spTree>
    <p:extLst>
      <p:ext uri="{BB962C8B-B14F-4D97-AF65-F5344CB8AC3E}">
        <p14:creationId xmlns:p14="http://schemas.microsoft.com/office/powerpoint/2010/main" val="75848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KHI</a:t>
            </a:r>
            <a:r>
              <a:rPr lang="en-US" baseline="0" dirty="0" smtClean="0"/>
              <a:t> waves were also present in stationary data.</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6</a:t>
            </a:fld>
            <a:endParaRPr lang="en-US"/>
          </a:p>
        </p:txBody>
      </p:sp>
    </p:spTree>
    <p:extLst>
      <p:ext uri="{BB962C8B-B14F-4D97-AF65-F5344CB8AC3E}">
        <p14:creationId xmlns:p14="http://schemas.microsoft.com/office/powerpoint/2010/main" val="1232195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other unique data sources included</a:t>
            </a:r>
            <a:r>
              <a:rPr lang="en-US" baseline="0" dirty="0" smtClean="0"/>
              <a:t> the DOW, which was placed within the </a:t>
            </a:r>
            <a:r>
              <a:rPr lang="en-US" baseline="0" dirty="0" err="1" smtClean="0"/>
              <a:t>quinault</a:t>
            </a:r>
            <a:r>
              <a:rPr lang="en-US" baseline="0" dirty="0" smtClean="0"/>
              <a:t> valley underneath NPOL in order to sample valley flow patterns.</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7</a:t>
            </a:fld>
            <a:endParaRPr lang="en-US"/>
          </a:p>
        </p:txBody>
      </p:sp>
    </p:spTree>
    <p:extLst>
      <p:ext uri="{BB962C8B-B14F-4D97-AF65-F5344CB8AC3E}">
        <p14:creationId xmlns:p14="http://schemas.microsoft.com/office/powerpoint/2010/main" val="157787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in some</a:t>
            </a:r>
            <a:r>
              <a:rPr lang="en-US" baseline="0" dirty="0" smtClean="0"/>
              <a:t> of the highest elevations, Jessica Lundquist’s group installed several instruments to understand snowpack.</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9</a:t>
            </a:fld>
            <a:endParaRPr lang="en-US"/>
          </a:p>
        </p:txBody>
      </p:sp>
    </p:spTree>
    <p:extLst>
      <p:ext uri="{BB962C8B-B14F-4D97-AF65-F5344CB8AC3E}">
        <p14:creationId xmlns:p14="http://schemas.microsoft.com/office/powerpoint/2010/main" val="78084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with these</a:t>
            </a:r>
            <a:r>
              <a:rPr lang="en-US" baseline="0" dirty="0" smtClean="0"/>
              <a:t> results in mind, OLYMPEX instrumentation was bold.</a:t>
            </a:r>
            <a:endParaRPr lang="en-US" dirty="0"/>
          </a:p>
        </p:txBody>
      </p:sp>
      <p:sp>
        <p:nvSpPr>
          <p:cNvPr id="4" name="Slide Number Placeholder 3"/>
          <p:cNvSpPr>
            <a:spLocks noGrp="1"/>
          </p:cNvSpPr>
          <p:nvPr>
            <p:ph type="sldNum" sz="quarter" idx="10"/>
          </p:nvPr>
        </p:nvSpPr>
        <p:spPr/>
        <p:txBody>
          <a:bodyPr/>
          <a:lstStyle/>
          <a:p>
            <a:fld id="{8450F0AB-EB96-664A-ABA5-BDB9562D134C}" type="slidenum">
              <a:rPr lang="en-US" smtClean="0"/>
              <a:t>10</a:t>
            </a:fld>
            <a:endParaRPr lang="en-US"/>
          </a:p>
        </p:txBody>
      </p:sp>
    </p:spTree>
    <p:extLst>
      <p:ext uri="{BB962C8B-B14F-4D97-AF65-F5344CB8AC3E}">
        <p14:creationId xmlns:p14="http://schemas.microsoft.com/office/powerpoint/2010/main" val="49836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DCC3E6-CCB6-974A-95D3-A9D939CDDFE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CC3E6-CCB6-974A-95D3-A9D939CDDFE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CC3E6-CCB6-974A-95D3-A9D939CDDFE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CC3E6-CCB6-974A-95D3-A9D939CDDFE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CC3E6-CCB6-974A-95D3-A9D939CDDFE4}" type="datetimeFigureOut">
              <a:rPr lang="en-US" smtClean="0"/>
              <a:t>1/24/17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DCC3E6-CCB6-974A-95D3-A9D939CDDFE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DCC3E6-CCB6-974A-95D3-A9D939CDDFE4}" type="datetimeFigureOut">
              <a:rPr lang="en-US" smtClean="0"/>
              <a:t>1/24/17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DCC3E6-CCB6-974A-95D3-A9D939CDDFE4}" type="datetimeFigureOut">
              <a:rPr lang="en-US" smtClean="0"/>
              <a:t>1/24/17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CC3E6-CCB6-974A-95D3-A9D939CDDFE4}" type="datetimeFigureOut">
              <a:rPr lang="en-US" smtClean="0"/>
              <a:t>1/24/17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CC3E6-CCB6-974A-95D3-A9D939CDDFE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CC3E6-CCB6-974A-95D3-A9D939CDDFE4}" type="datetimeFigureOut">
              <a:rPr lang="en-US" smtClean="0"/>
              <a:t>1/24/17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C8612-E88B-844F-90E9-F6469BACC2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CC3E6-CCB6-974A-95D3-A9D939CDDFE4}" type="datetimeFigureOut">
              <a:rPr lang="en-US" smtClean="0"/>
              <a:t>1/24/17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C8612-E88B-844F-90E9-F6469BACC2F4}" type="slidenum">
              <a:rPr lang="en-US" smtClean="0"/>
              <a:t>‹#›</a:t>
            </a:fld>
            <a:endParaRPr lang="en-US"/>
          </a:p>
        </p:txBody>
      </p:sp>
    </p:spTree>
    <p:extLst>
      <p:ext uri="{BB962C8B-B14F-4D97-AF65-F5344CB8AC3E}">
        <p14:creationId xmlns:p14="http://schemas.microsoft.com/office/powerpoint/2010/main" val="55979639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131" y="3046136"/>
            <a:ext cx="8695113" cy="1790700"/>
          </a:xfrm>
        </p:spPr>
        <p:txBody>
          <a:bodyPr>
            <a:normAutofit fontScale="90000"/>
          </a:bodyPr>
          <a:lstStyle/>
          <a:p>
            <a:r>
              <a:rPr lang="en-US" b="1" dirty="0">
                <a:latin typeface="Apple SD Gothic Neo" charset="-127"/>
                <a:ea typeface="Apple SD Gothic Neo" charset="-127"/>
                <a:cs typeface="Apple SD Gothic Neo" charset="-127"/>
              </a:rPr>
              <a:t>OLYMPEX: A Unique and Comprehensive Dataset for Understanding Precipitation Processes in Complex </a:t>
            </a:r>
            <a:r>
              <a:rPr lang="en-US" b="1" dirty="0" smtClean="0">
                <a:latin typeface="Apple SD Gothic Neo" charset="-127"/>
                <a:ea typeface="Apple SD Gothic Neo" charset="-127"/>
                <a:cs typeface="Apple SD Gothic Neo" charset="-127"/>
              </a:rPr>
              <a:t>Terrain</a:t>
            </a:r>
            <a:endParaRPr lang="en-US" dirty="0">
              <a:latin typeface="Apple SD Gothic Neo" charset="-127"/>
              <a:ea typeface="Apple SD Gothic Neo" charset="-127"/>
              <a:cs typeface="Apple SD Gothic Neo" charset="-127"/>
            </a:endParaRPr>
          </a:p>
        </p:txBody>
      </p:sp>
      <p:sp>
        <p:nvSpPr>
          <p:cNvPr id="3" name="Subtitle 2"/>
          <p:cNvSpPr>
            <a:spLocks noGrp="1"/>
          </p:cNvSpPr>
          <p:nvPr>
            <p:ph type="subTitle" idx="1"/>
          </p:nvPr>
        </p:nvSpPr>
        <p:spPr>
          <a:xfrm>
            <a:off x="800100" y="5245096"/>
            <a:ext cx="7543800" cy="1241298"/>
          </a:xfrm>
        </p:spPr>
        <p:txBody>
          <a:bodyPr>
            <a:normAutofit fontScale="92500" lnSpcReduction="20000"/>
          </a:bodyPr>
          <a:lstStyle/>
          <a:p>
            <a:r>
              <a:rPr lang="en-US" dirty="0" smtClean="0">
                <a:latin typeface="Apple SD Gothic Neo" charset="-127"/>
                <a:ea typeface="Apple SD Gothic Neo" charset="-127"/>
                <a:cs typeface="Apple SD Gothic Neo" charset="-127"/>
              </a:rPr>
              <a:t>Jennifer </a:t>
            </a:r>
            <a:r>
              <a:rPr lang="en-US" dirty="0" err="1" smtClean="0">
                <a:latin typeface="Apple SD Gothic Neo" charset="-127"/>
                <a:ea typeface="Apple SD Gothic Neo" charset="-127"/>
                <a:cs typeface="Apple SD Gothic Neo" charset="-127"/>
              </a:rPr>
              <a:t>DeHart</a:t>
            </a:r>
            <a:endParaRPr lang="en-US" dirty="0" smtClean="0">
              <a:latin typeface="Apple SD Gothic Neo" charset="-127"/>
              <a:ea typeface="Apple SD Gothic Neo" charset="-127"/>
              <a:cs typeface="Apple SD Gothic Neo" charset="-127"/>
            </a:endParaRPr>
          </a:p>
          <a:p>
            <a:r>
              <a:rPr lang="en-US" dirty="0" smtClean="0">
                <a:latin typeface="Apple SD Gothic Neo" charset="-127"/>
                <a:ea typeface="Apple SD Gothic Neo" charset="-127"/>
                <a:cs typeface="Apple SD Gothic Neo" charset="-127"/>
              </a:rPr>
              <a:t>Angela Rowe, Joe </a:t>
            </a:r>
            <a:r>
              <a:rPr lang="en-US" dirty="0" err="1" smtClean="0">
                <a:latin typeface="Apple SD Gothic Neo" charset="-127"/>
                <a:ea typeface="Apple SD Gothic Neo" charset="-127"/>
                <a:cs typeface="Apple SD Gothic Neo" charset="-127"/>
              </a:rPr>
              <a:t>Zagrodnik</a:t>
            </a:r>
            <a:r>
              <a:rPr lang="en-US" dirty="0" smtClean="0">
                <a:latin typeface="Apple SD Gothic Neo" charset="-127"/>
                <a:ea typeface="Apple SD Gothic Neo" charset="-127"/>
                <a:cs typeface="Apple SD Gothic Neo" charset="-127"/>
              </a:rPr>
              <a:t>, Hannah Barnes, Lynn </a:t>
            </a:r>
            <a:r>
              <a:rPr lang="en-US" dirty="0" err="1" smtClean="0">
                <a:latin typeface="Apple SD Gothic Neo" charset="-127"/>
                <a:ea typeface="Apple SD Gothic Neo" charset="-127"/>
                <a:cs typeface="Apple SD Gothic Neo" charset="-127"/>
              </a:rPr>
              <a:t>McMurdie</a:t>
            </a:r>
            <a:r>
              <a:rPr lang="en-US" dirty="0" smtClean="0">
                <a:latin typeface="Apple SD Gothic Neo" charset="-127"/>
                <a:ea typeface="Apple SD Gothic Neo" charset="-127"/>
                <a:cs typeface="Apple SD Gothic Neo" charset="-127"/>
              </a:rPr>
              <a:t>, Robert Houze</a:t>
            </a:r>
          </a:p>
          <a:p>
            <a:r>
              <a:rPr lang="en-US" sz="1350" dirty="0">
                <a:latin typeface="Apple SD Gothic Neo" charset="-127"/>
                <a:ea typeface="Apple SD Gothic Neo" charset="-127"/>
                <a:cs typeface="Apple SD Gothic Neo" charset="-127"/>
              </a:rPr>
              <a:t>University of Washington, Seattle, WA </a:t>
            </a:r>
            <a:r>
              <a:rPr lang="en-US" sz="1350" dirty="0" smtClean="0">
                <a:latin typeface="Apple SD Gothic Neo" charset="-127"/>
                <a:ea typeface="Apple SD Gothic Neo" charset="-127"/>
                <a:cs typeface="Apple SD Gothic Neo" charset="-127"/>
              </a:rPr>
              <a:t>- Pacific Northwest National Laboratory, Richland, WA</a:t>
            </a:r>
            <a:endParaRPr lang="en-US" sz="1350" dirty="0">
              <a:latin typeface="Apple SD Gothic Neo" charset="-127"/>
              <a:ea typeface="Apple SD Gothic Neo" charset="-127"/>
              <a:cs typeface="Apple SD Gothic Neo" charset="-127"/>
            </a:endParaRPr>
          </a:p>
        </p:txBody>
      </p:sp>
    </p:spTree>
    <p:extLst>
      <p:ext uri="{BB962C8B-B14F-4D97-AF65-F5344CB8AC3E}">
        <p14:creationId xmlns:p14="http://schemas.microsoft.com/office/powerpoint/2010/main" val="1692483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90814"/>
          </a:xfrm>
        </p:spPr>
        <p:txBody>
          <a:bodyPr/>
          <a:lstStyle/>
          <a:p>
            <a:r>
              <a:rPr lang="en-US" b="1" dirty="0" smtClean="0">
                <a:latin typeface="Apple SD Gothic Neo" charset="-127"/>
                <a:ea typeface="Apple SD Gothic Neo" charset="-127"/>
                <a:cs typeface="Apple SD Gothic Neo" charset="-127"/>
              </a:rPr>
              <a:t>Snowpack Analysis</a:t>
            </a:r>
            <a:endParaRPr lang="en-US" b="1" dirty="0">
              <a:latin typeface="Apple SD Gothic Neo" charset="-127"/>
              <a:ea typeface="Apple SD Gothic Neo" charset="-127"/>
              <a:cs typeface="Apple SD Gothic Neo" charset="-127"/>
            </a:endParaRPr>
          </a:p>
        </p:txBody>
      </p:sp>
      <p:pic>
        <p:nvPicPr>
          <p:cNvPr id="4" name="Picture 3" descr="WSCT0432cropau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0" y="1228083"/>
            <a:ext cx="3657600" cy="3139378"/>
          </a:xfrm>
          <a:prstGeom prst="rect">
            <a:avLst/>
          </a:prstGeom>
        </p:spPr>
      </p:pic>
      <p:pic>
        <p:nvPicPr>
          <p:cNvPr id="6" name="Picture 5" descr="IMG_3933.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729260" y="1228083"/>
            <a:ext cx="2635536" cy="3471481"/>
          </a:xfrm>
          <a:prstGeom prst="rect">
            <a:avLst/>
          </a:prstGeom>
        </p:spPr>
      </p:pic>
      <p:pic>
        <p:nvPicPr>
          <p:cNvPr id="7" name="Picture 6" descr="IMG_3286.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660" y="4363943"/>
            <a:ext cx="3657600" cy="2287806"/>
          </a:xfrm>
          <a:prstGeom prst="rect">
            <a:avLst/>
          </a:prstGeom>
        </p:spPr>
      </p:pic>
      <p:pic>
        <p:nvPicPr>
          <p:cNvPr id="8" name="Olympex_Observations.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64797" y="1228083"/>
            <a:ext cx="2723784" cy="3471873"/>
          </a:xfrm>
          <a:prstGeom prst="rect">
            <a:avLst/>
          </a:prstGeom>
          <a:ln w="12700">
            <a:miter lim="400000"/>
          </a:ln>
        </p:spPr>
      </p:pic>
      <p:sp>
        <p:nvSpPr>
          <p:cNvPr id="9" name="Content Placeholder 7"/>
          <p:cNvSpPr txBox="1">
            <a:spLocks/>
          </p:cNvSpPr>
          <p:nvPr/>
        </p:nvSpPr>
        <p:spPr>
          <a:xfrm>
            <a:off x="3919901" y="4889119"/>
            <a:ext cx="5020575" cy="1487409"/>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latin typeface="Apple SD Gothic Neo" charset="-127"/>
                <a:ea typeface="Apple SD Gothic Neo" charset="-127"/>
                <a:cs typeface="Apple SD Gothic Neo" charset="-127"/>
              </a:rPr>
              <a:t>Snow poles + cameras provided season snow depth data</a:t>
            </a:r>
          </a:p>
          <a:p>
            <a:r>
              <a:rPr lang="en-US" sz="2400" dirty="0" smtClean="0">
                <a:solidFill>
                  <a:schemeClr val="bg1"/>
                </a:solidFill>
                <a:latin typeface="Apple SD Gothic Neo" charset="-127"/>
                <a:ea typeface="Apple SD Gothic Neo" charset="-127"/>
                <a:cs typeface="Apple SD Gothic Neo" charset="-127"/>
              </a:rPr>
              <a:t>Lidar flight comparison</a:t>
            </a:r>
          </a:p>
        </p:txBody>
      </p:sp>
      <p:sp>
        <p:nvSpPr>
          <p:cNvPr id="10" name="TextBox 9"/>
          <p:cNvSpPr txBox="1"/>
          <p:nvPr/>
        </p:nvSpPr>
        <p:spPr>
          <a:xfrm>
            <a:off x="5313872" y="6444992"/>
            <a:ext cx="3726612" cy="369332"/>
          </a:xfrm>
          <a:prstGeom prst="rect">
            <a:avLst/>
          </a:prstGeom>
          <a:noFill/>
        </p:spPr>
        <p:txBody>
          <a:bodyPr wrap="square" rtlCol="0">
            <a:spAutoFit/>
          </a:bodyPr>
          <a:lstStyle/>
          <a:p>
            <a:pPr algn="ctr"/>
            <a:r>
              <a:rPr lang="en-US" dirty="0" smtClean="0">
                <a:latin typeface="Apple SD Gothic Neo" charset="-127"/>
                <a:ea typeface="Apple SD Gothic Neo" charset="-127"/>
                <a:cs typeface="Apple SD Gothic Neo" charset="-127"/>
              </a:rPr>
              <a:t>c/o Jessica Lundquist / Ryan Currier</a:t>
            </a:r>
            <a:endParaRPr lang="en-US" dirty="0">
              <a:latin typeface="Apple SD Gothic Neo" charset="-127"/>
              <a:ea typeface="Apple SD Gothic Neo" charset="-127"/>
              <a:cs typeface="Apple SD Gothic Neo" charset="-127"/>
            </a:endParaRPr>
          </a:p>
        </p:txBody>
      </p:sp>
    </p:spTree>
    <p:extLst>
      <p:ext uri="{BB962C8B-B14F-4D97-AF65-F5344CB8AC3E}">
        <p14:creationId xmlns:p14="http://schemas.microsoft.com/office/powerpoint/2010/main" val="1916150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55885"/>
            <a:ext cx="7886700" cy="867929"/>
          </a:xfrm>
        </p:spPr>
        <p:txBody>
          <a:bodyPr/>
          <a:lstStyle/>
          <a:p>
            <a:r>
              <a:rPr lang="en-US" b="1" dirty="0" smtClean="0">
                <a:latin typeface="Apple SD Gothic Neo" charset="-127"/>
                <a:ea typeface="Apple SD Gothic Neo" charset="-127"/>
                <a:cs typeface="Apple SD Gothic Neo" charset="-127"/>
              </a:rPr>
              <a:t>Bob as a PI</a:t>
            </a:r>
            <a:endParaRPr lang="en-US" b="1" dirty="0">
              <a:latin typeface="Apple SD Gothic Neo" charset="-127"/>
              <a:ea typeface="Apple SD Gothic Neo" charset="-127"/>
              <a:cs typeface="Apple SD Gothic Neo" charset="-127"/>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8800"/>
            <a:ext cx="4389275" cy="518418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16630" y="1398800"/>
            <a:ext cx="4807026" cy="3301060"/>
          </a:xfrm>
          <a:prstGeom prst="rect">
            <a:avLst/>
          </a:prstGeom>
          <a:ln>
            <a:solidFill>
              <a:schemeClr val="bg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21193" b="24527"/>
          <a:stretch/>
        </p:blipFill>
        <p:spPr>
          <a:xfrm>
            <a:off x="3448475" y="4538027"/>
            <a:ext cx="5675181" cy="2027100"/>
          </a:xfrm>
          <a:prstGeom prst="rect">
            <a:avLst/>
          </a:prstGeom>
        </p:spPr>
      </p:pic>
    </p:spTree>
    <p:extLst>
      <p:ext uri="{BB962C8B-B14F-4D97-AF65-F5344CB8AC3E}">
        <p14:creationId xmlns:p14="http://schemas.microsoft.com/office/powerpoint/2010/main" val="3643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14705" y="883156"/>
            <a:ext cx="6314590" cy="5064293"/>
          </a:xfrm>
          <a:prstGeom prst="rect">
            <a:avLst/>
          </a:prstGeom>
          <a:ln>
            <a:noFill/>
          </a:ln>
        </p:spPr>
      </p:pic>
    </p:spTree>
    <p:extLst>
      <p:ext uri="{BB962C8B-B14F-4D97-AF65-F5344CB8AC3E}">
        <p14:creationId xmlns:p14="http://schemas.microsoft.com/office/powerpoint/2010/main" val="1680452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9850" y="1061224"/>
            <a:ext cx="8284300" cy="4735552"/>
          </a:xfrm>
          <a:prstGeom prst="rect">
            <a:avLst/>
          </a:prstGeom>
          <a:ln>
            <a:solidFill>
              <a:schemeClr val="bg1"/>
            </a:solidFill>
          </a:ln>
        </p:spPr>
      </p:pic>
    </p:spTree>
    <p:extLst>
      <p:ext uri="{BB962C8B-B14F-4D97-AF65-F5344CB8AC3E}">
        <p14:creationId xmlns:p14="http://schemas.microsoft.com/office/powerpoint/2010/main" val="1593297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atin typeface="Apple SD Gothic Neo" charset="-127"/>
                <a:ea typeface="Apple SD Gothic Neo" charset="-127"/>
                <a:cs typeface="Apple SD Gothic Neo" charset="-127"/>
              </a:rPr>
              <a:t>OLYMPEX</a:t>
            </a:r>
            <a:endParaRPr lang="en-US" b="1" dirty="0">
              <a:latin typeface="Apple SD Gothic Neo" charset="-127"/>
              <a:ea typeface="Apple SD Gothic Neo" charset="-127"/>
              <a:cs typeface="Apple SD Gothic Neo" charset="-127"/>
            </a:endParaRPr>
          </a:p>
        </p:txBody>
      </p:sp>
      <p:sp>
        <p:nvSpPr>
          <p:cNvPr id="6" name="Content Placeholder 5"/>
          <p:cNvSpPr>
            <a:spLocks noGrp="1"/>
          </p:cNvSpPr>
          <p:nvPr>
            <p:ph idx="1"/>
          </p:nvPr>
        </p:nvSpPr>
        <p:spPr>
          <a:xfrm>
            <a:off x="133000" y="2275503"/>
            <a:ext cx="4149440" cy="3431618"/>
          </a:xfrm>
        </p:spPr>
        <p:txBody>
          <a:bodyPr>
            <a:normAutofit/>
          </a:bodyPr>
          <a:lstStyle/>
          <a:p>
            <a:r>
              <a:rPr lang="en-US" dirty="0">
                <a:latin typeface="Apple SD Gothic Neo" charset="-127"/>
                <a:ea typeface="Apple SD Gothic Neo" charset="-127"/>
                <a:cs typeface="Apple SD Gothic Neo" charset="-127"/>
              </a:rPr>
              <a:t>G</a:t>
            </a:r>
            <a:r>
              <a:rPr lang="en-US" dirty="0" smtClean="0">
                <a:latin typeface="Apple SD Gothic Neo" charset="-127"/>
                <a:ea typeface="Apple SD Gothic Neo" charset="-127"/>
                <a:cs typeface="Apple SD Gothic Neo" charset="-127"/>
              </a:rPr>
              <a:t>oals</a:t>
            </a:r>
          </a:p>
          <a:p>
            <a:pPr lvl="1"/>
            <a:r>
              <a:rPr lang="en-US" dirty="0" smtClean="0">
                <a:latin typeface="Apple SD Gothic Neo" charset="-127"/>
                <a:ea typeface="Apple SD Gothic Neo" charset="-127"/>
                <a:cs typeface="Apple SD Gothic Neo" charset="-127"/>
              </a:rPr>
              <a:t>GPM ground validation</a:t>
            </a:r>
          </a:p>
          <a:p>
            <a:pPr lvl="1"/>
            <a:r>
              <a:rPr lang="en-US" dirty="0" smtClean="0">
                <a:latin typeface="Apple SD Gothic Neo" charset="-127"/>
                <a:ea typeface="Apple SD Gothic Neo" charset="-127"/>
                <a:cs typeface="Apple SD Gothic Neo" charset="-127"/>
              </a:rPr>
              <a:t>Expand knowledge of orographic processes</a:t>
            </a:r>
          </a:p>
          <a:p>
            <a:r>
              <a:rPr lang="en-US" dirty="0" smtClean="0">
                <a:latin typeface="Apple SD Gothic Neo" charset="-127"/>
                <a:ea typeface="Apple SD Gothic Neo" charset="-127"/>
                <a:cs typeface="Apple SD Gothic Neo" charset="-127"/>
              </a:rPr>
              <a:t>Increase in the scale of microphysical sampling</a:t>
            </a:r>
          </a:p>
          <a:p>
            <a:r>
              <a:rPr lang="en-US" dirty="0" smtClean="0">
                <a:latin typeface="Apple SD Gothic Neo" charset="-127"/>
                <a:ea typeface="Apple SD Gothic Neo" charset="-127"/>
                <a:cs typeface="Apple SD Gothic Neo" charset="-127"/>
              </a:rPr>
              <a:t>Radar coverage</a:t>
            </a:r>
          </a:p>
          <a:p>
            <a:endParaRPr lang="en-US" dirty="0">
              <a:latin typeface="Apple SD Gothic Neo" charset="-127"/>
              <a:ea typeface="Apple SD Gothic Neo" charset="-127"/>
              <a:cs typeface="Apple SD Gothic Neo" charset="-127"/>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092" y="1100378"/>
            <a:ext cx="4887907" cy="5773119"/>
          </a:xfrm>
          <a:prstGeom prst="rect">
            <a:avLst/>
          </a:prstGeom>
        </p:spPr>
      </p:pic>
    </p:spTree>
    <p:extLst>
      <p:ext uri="{BB962C8B-B14F-4D97-AF65-F5344CB8AC3E}">
        <p14:creationId xmlns:p14="http://schemas.microsoft.com/office/powerpoint/2010/main" val="756846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v1213_rainrates_30min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24" y="4302749"/>
            <a:ext cx="6858000" cy="2414538"/>
          </a:xfrm>
          <a:prstGeom prst="rect">
            <a:avLst/>
          </a:prstGeom>
        </p:spPr>
      </p:pic>
      <p:sp>
        <p:nvSpPr>
          <p:cNvPr id="7" name="Title 6"/>
          <p:cNvSpPr>
            <a:spLocks noGrp="1"/>
          </p:cNvSpPr>
          <p:nvPr>
            <p:ph type="title"/>
          </p:nvPr>
        </p:nvSpPr>
        <p:spPr/>
        <p:txBody>
          <a:bodyPr/>
          <a:lstStyle/>
          <a:p>
            <a:r>
              <a:rPr lang="en-US" b="1" dirty="0" smtClean="0">
                <a:latin typeface="Apple SD Gothic Neo" charset="-127"/>
                <a:ea typeface="Apple SD Gothic Neo" charset="-127"/>
                <a:cs typeface="Apple SD Gothic Neo" charset="-127"/>
              </a:rPr>
              <a:t>Detailed surface </a:t>
            </a:r>
            <a:r>
              <a:rPr lang="en-US" b="1" dirty="0">
                <a:latin typeface="Apple SD Gothic Neo" charset="-127"/>
                <a:ea typeface="Apple SD Gothic Neo" charset="-127"/>
                <a:cs typeface="Apple SD Gothic Neo" charset="-127"/>
              </a:rPr>
              <a:t>o</a:t>
            </a:r>
            <a:r>
              <a:rPr lang="en-US" b="1" dirty="0" smtClean="0">
                <a:latin typeface="Apple SD Gothic Neo" charset="-127"/>
                <a:ea typeface="Apple SD Gothic Neo" charset="-127"/>
                <a:cs typeface="Apple SD Gothic Neo" charset="-127"/>
              </a:rPr>
              <a:t>bservations</a:t>
            </a:r>
            <a:endParaRPr lang="en-US" b="1" dirty="0">
              <a:latin typeface="Apple SD Gothic Neo" charset="-127"/>
              <a:ea typeface="Apple SD Gothic Neo" charset="-127"/>
              <a:cs typeface="Apple SD Gothic Neo" charset="-127"/>
            </a:endParaRPr>
          </a:p>
        </p:txBody>
      </p:sp>
      <p:sp>
        <p:nvSpPr>
          <p:cNvPr id="8" name="Content Placeholder 7"/>
          <p:cNvSpPr>
            <a:spLocks noGrp="1"/>
          </p:cNvSpPr>
          <p:nvPr>
            <p:ph idx="1"/>
          </p:nvPr>
        </p:nvSpPr>
        <p:spPr>
          <a:xfrm>
            <a:off x="628649" y="1825625"/>
            <a:ext cx="6576192" cy="1896632"/>
          </a:xfrm>
          <a:solidFill>
            <a:schemeClr val="tx1">
              <a:lumMod val="85000"/>
            </a:schemeClr>
          </a:solidFill>
          <a:ln w="38100">
            <a:solidFill>
              <a:schemeClr val="tx1"/>
            </a:solidFill>
          </a:ln>
        </p:spPr>
        <p:txBody>
          <a:bodyPr anchor="ctr">
            <a:normAutofit fontScale="92500"/>
          </a:bodyPr>
          <a:lstStyle/>
          <a:p>
            <a:r>
              <a:rPr lang="en-US" dirty="0" smtClean="0">
                <a:solidFill>
                  <a:schemeClr val="bg1"/>
                </a:solidFill>
                <a:latin typeface="Apple SD Gothic Neo" charset="-127"/>
                <a:ea typeface="Apple SD Gothic Neo" charset="-127"/>
                <a:cs typeface="Apple SD Gothic Neo" charset="-127"/>
              </a:rPr>
              <a:t>Windward slopes heavily instrumented</a:t>
            </a:r>
          </a:p>
          <a:p>
            <a:r>
              <a:rPr lang="en-US" b="1" dirty="0" smtClean="0">
                <a:solidFill>
                  <a:schemeClr val="bg1"/>
                </a:solidFill>
                <a:latin typeface="Apple SD Gothic Neo" charset="-127"/>
                <a:ea typeface="Apple SD Gothic Neo" charset="-127"/>
                <a:cs typeface="Apple SD Gothic Neo" charset="-127"/>
              </a:rPr>
              <a:t>Nov 12-13, 2015 </a:t>
            </a:r>
            <a:r>
              <a:rPr lang="en-US" dirty="0" smtClean="0">
                <a:solidFill>
                  <a:schemeClr val="bg1"/>
                </a:solidFill>
                <a:latin typeface="Apple SD Gothic Neo" charset="-127"/>
                <a:ea typeface="Apple SD Gothic Neo" charset="-127"/>
                <a:cs typeface="Apple SD Gothic Neo" charset="-127"/>
              </a:rPr>
              <a:t>: strong atmospheric river</a:t>
            </a:r>
          </a:p>
          <a:p>
            <a:pPr lvl="1"/>
            <a:r>
              <a:rPr lang="en-US" b="1" dirty="0" smtClean="0">
                <a:solidFill>
                  <a:schemeClr val="accent6"/>
                </a:solidFill>
                <a:latin typeface="Apple SD Gothic Neo" charset="-127"/>
                <a:ea typeface="Apple SD Gothic Neo" charset="-127"/>
                <a:cs typeface="Apple SD Gothic Neo" charset="-127"/>
              </a:rPr>
              <a:t>CRN (305 mm)</a:t>
            </a:r>
          </a:p>
          <a:p>
            <a:pPr lvl="1"/>
            <a:r>
              <a:rPr lang="en-US" b="1" dirty="0" smtClean="0">
                <a:solidFill>
                  <a:srgbClr val="7030A0"/>
                </a:solidFill>
                <a:latin typeface="Apple SD Gothic Neo" charset="-127"/>
                <a:ea typeface="Apple SD Gothic Neo" charset="-127"/>
                <a:cs typeface="Apple SD Gothic Neo" charset="-127"/>
              </a:rPr>
              <a:t>Quinault HW</a:t>
            </a:r>
            <a:r>
              <a:rPr lang="en-US" b="1" dirty="0">
                <a:solidFill>
                  <a:srgbClr val="7030A0"/>
                </a:solidFill>
                <a:latin typeface="Apple SD Gothic Neo" charset="-127"/>
                <a:ea typeface="Apple SD Gothic Neo" charset="-127"/>
                <a:cs typeface="Apple SD Gothic Neo" charset="-127"/>
                <a:sym typeface="Wingdings"/>
              </a:rPr>
              <a:t> </a:t>
            </a:r>
            <a:r>
              <a:rPr lang="en-US" b="1" dirty="0" smtClean="0">
                <a:solidFill>
                  <a:srgbClr val="7030A0"/>
                </a:solidFill>
                <a:latin typeface="Apple SD Gothic Neo" charset="-127"/>
                <a:ea typeface="Apple SD Gothic Neo" charset="-127"/>
                <a:cs typeface="Apple SD Gothic Neo" charset="-127"/>
                <a:sym typeface="Wingdings"/>
              </a:rPr>
              <a:t>(194 mm)</a:t>
            </a:r>
            <a:endParaRPr lang="en-US" b="1" dirty="0">
              <a:solidFill>
                <a:srgbClr val="7030A0"/>
              </a:solidFill>
              <a:latin typeface="Apple SD Gothic Neo" charset="-127"/>
              <a:ea typeface="Apple SD Gothic Neo" charset="-127"/>
              <a:cs typeface="Apple SD Gothic Neo" charset="-127"/>
            </a:endParaRPr>
          </a:p>
        </p:txBody>
      </p:sp>
      <p:cxnSp>
        <p:nvCxnSpPr>
          <p:cNvPr id="11" name="Straight Connector 10"/>
          <p:cNvCxnSpPr/>
          <p:nvPr/>
        </p:nvCxnSpPr>
        <p:spPr>
          <a:xfrm flipH="1" flipV="1">
            <a:off x="2647950" y="4502150"/>
            <a:ext cx="6351" cy="188595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5905500" y="4502149"/>
            <a:ext cx="6351" cy="188595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266483" y="4502149"/>
            <a:ext cx="6351" cy="18859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768309" y="4502149"/>
            <a:ext cx="6351" cy="18859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6" name="Picture 5" descr="nww_siteloc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655" y="3037435"/>
            <a:ext cx="2625725" cy="2530628"/>
          </a:xfrm>
          <a:prstGeom prst="rect">
            <a:avLst/>
          </a:prstGeom>
          <a:ln>
            <a:solidFill>
              <a:schemeClr val="bg1"/>
            </a:solidFill>
          </a:ln>
        </p:spPr>
      </p:pic>
      <p:sp>
        <p:nvSpPr>
          <p:cNvPr id="12" name="TextBox 11"/>
          <p:cNvSpPr txBox="1"/>
          <p:nvPr/>
        </p:nvSpPr>
        <p:spPr>
          <a:xfrm>
            <a:off x="7051488" y="5903976"/>
            <a:ext cx="2037091" cy="584775"/>
          </a:xfrm>
          <a:prstGeom prst="rect">
            <a:avLst/>
          </a:prstGeom>
          <a:noFill/>
        </p:spPr>
        <p:txBody>
          <a:bodyPr wrap="square" rtlCol="0">
            <a:spAutoFit/>
          </a:bodyPr>
          <a:lstStyle/>
          <a:p>
            <a:r>
              <a:rPr lang="en-US" sz="1600" dirty="0" err="1" smtClean="0">
                <a:latin typeface="Apple SD Gothic Neo" charset="-127"/>
                <a:ea typeface="Apple SD Gothic Neo" charset="-127"/>
                <a:cs typeface="Apple SD Gothic Neo" charset="-127"/>
              </a:rPr>
              <a:t>Zagrodnik</a:t>
            </a:r>
            <a:r>
              <a:rPr lang="en-US" sz="1600" dirty="0" smtClean="0">
                <a:latin typeface="Apple SD Gothic Neo" charset="-127"/>
                <a:ea typeface="Apple SD Gothic Neo" charset="-127"/>
                <a:cs typeface="Apple SD Gothic Neo" charset="-127"/>
              </a:rPr>
              <a:t> et al. 2017, in prep</a:t>
            </a:r>
            <a:endParaRPr lang="en-US" sz="1600" dirty="0">
              <a:latin typeface="Apple SD Gothic Neo" charset="-127"/>
              <a:ea typeface="Apple SD Gothic Neo" charset="-127"/>
              <a:cs typeface="Apple SD Gothic Neo" charset="-127"/>
            </a:endParaRPr>
          </a:p>
        </p:txBody>
      </p:sp>
    </p:spTree>
    <p:extLst>
      <p:ext uri="{BB962C8B-B14F-4D97-AF65-F5344CB8AC3E}">
        <p14:creationId xmlns:p14="http://schemas.microsoft.com/office/powerpoint/2010/main" val="9986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N_20151113_parsivel_dsd_rainbow_lo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 y="1152564"/>
            <a:ext cx="4796443" cy="4665392"/>
          </a:xfrm>
          <a:prstGeom prst="rect">
            <a:avLst/>
          </a:prstGeom>
        </p:spPr>
      </p:pic>
      <p:pic>
        <p:nvPicPr>
          <p:cNvPr id="3" name="Picture 2" descr="Quinault HW_20151113_parsivel_dsd_rainbow_log.png"/>
          <p:cNvPicPr>
            <a:picLocks noChangeAspect="1"/>
          </p:cNvPicPr>
          <p:nvPr/>
        </p:nvPicPr>
        <p:blipFill rotWithShape="1">
          <a:blip r:embed="rId4">
            <a:extLst>
              <a:ext uri="{28A0092B-C50C-407E-A947-70E740481C1C}">
                <a14:useLocalDpi xmlns:a14="http://schemas.microsoft.com/office/drawing/2010/main" val="0"/>
              </a:ext>
            </a:extLst>
          </a:blip>
          <a:srcRect l="4680"/>
          <a:stretch/>
        </p:blipFill>
        <p:spPr>
          <a:xfrm>
            <a:off x="4571999" y="1152564"/>
            <a:ext cx="4571999" cy="4665392"/>
          </a:xfrm>
          <a:prstGeom prst="rect">
            <a:avLst/>
          </a:prstGeom>
        </p:spPr>
      </p:pic>
      <p:cxnSp>
        <p:nvCxnSpPr>
          <p:cNvPr id="6" name="Straight Connector 5"/>
          <p:cNvCxnSpPr/>
          <p:nvPr/>
        </p:nvCxnSpPr>
        <p:spPr>
          <a:xfrm flipV="1">
            <a:off x="1591733" y="1330876"/>
            <a:ext cx="767" cy="417476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522133" y="1330875"/>
            <a:ext cx="767" cy="417476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953831" y="1330875"/>
            <a:ext cx="767" cy="417476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804656" y="1330875"/>
            <a:ext cx="767" cy="417476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4868" y="518504"/>
            <a:ext cx="1006685" cy="523220"/>
          </a:xfrm>
          <a:prstGeom prst="rect">
            <a:avLst/>
          </a:prstGeom>
          <a:solidFill>
            <a:schemeClr val="tx1">
              <a:lumMod val="85000"/>
            </a:schemeClr>
          </a:solidFill>
          <a:ln w="57150">
            <a:solidFill>
              <a:schemeClr val="accent6"/>
            </a:solidFill>
          </a:ln>
        </p:spPr>
        <p:txBody>
          <a:bodyPr wrap="square" rtlCol="0">
            <a:spAutoFit/>
          </a:bodyPr>
          <a:lstStyle/>
          <a:p>
            <a:pPr algn="ctr"/>
            <a:r>
              <a:rPr lang="en-US" sz="2800" b="1" dirty="0" smtClean="0">
                <a:solidFill>
                  <a:schemeClr val="accent6"/>
                </a:solidFill>
                <a:latin typeface="Apple SD Gothic Neo" charset="-127"/>
                <a:ea typeface="Apple SD Gothic Neo" charset="-127"/>
                <a:cs typeface="Apple SD Gothic Neo" charset="-127"/>
              </a:rPr>
              <a:t>CRN</a:t>
            </a:r>
            <a:endParaRPr lang="en-US" sz="2000" b="1" dirty="0">
              <a:solidFill>
                <a:schemeClr val="accent6"/>
              </a:solidFill>
              <a:latin typeface="Apple SD Gothic Neo" charset="-127"/>
              <a:ea typeface="Apple SD Gothic Neo" charset="-127"/>
              <a:cs typeface="Apple SD Gothic Neo" charset="-127"/>
            </a:endParaRPr>
          </a:p>
        </p:txBody>
      </p:sp>
      <p:sp>
        <p:nvSpPr>
          <p:cNvPr id="14" name="TextBox 13"/>
          <p:cNvSpPr txBox="1"/>
          <p:nvPr/>
        </p:nvSpPr>
        <p:spPr>
          <a:xfrm>
            <a:off x="6857998" y="547193"/>
            <a:ext cx="2227036" cy="523220"/>
          </a:xfrm>
          <a:prstGeom prst="rect">
            <a:avLst/>
          </a:prstGeom>
          <a:solidFill>
            <a:schemeClr val="tx1">
              <a:lumMod val="85000"/>
            </a:schemeClr>
          </a:solidFill>
          <a:ln w="57150">
            <a:solidFill>
              <a:srgbClr val="7030A0"/>
            </a:solidFill>
          </a:ln>
        </p:spPr>
        <p:txBody>
          <a:bodyPr wrap="square" rtlCol="0">
            <a:spAutoFit/>
          </a:bodyPr>
          <a:lstStyle/>
          <a:p>
            <a:pPr algn="ctr"/>
            <a:r>
              <a:rPr lang="en-US" sz="2800" b="1" dirty="0" smtClean="0">
                <a:solidFill>
                  <a:srgbClr val="7030A0"/>
                </a:solidFill>
                <a:latin typeface="Apple SD Gothic Neo" charset="-127"/>
                <a:ea typeface="Apple SD Gothic Neo" charset="-127"/>
                <a:cs typeface="Apple SD Gothic Neo" charset="-127"/>
              </a:rPr>
              <a:t>Quinault HW</a:t>
            </a:r>
            <a:endParaRPr lang="en-US" sz="2000" b="1" dirty="0">
              <a:solidFill>
                <a:srgbClr val="7030A0"/>
              </a:solidFill>
              <a:latin typeface="Apple SD Gothic Neo" charset="-127"/>
              <a:ea typeface="Apple SD Gothic Neo" charset="-127"/>
              <a:cs typeface="Apple SD Gothic Neo" charset="-127"/>
            </a:endParaRPr>
          </a:p>
        </p:txBody>
      </p:sp>
      <p:sp>
        <p:nvSpPr>
          <p:cNvPr id="15" name="TextBox 14"/>
          <p:cNvSpPr txBox="1"/>
          <p:nvPr/>
        </p:nvSpPr>
        <p:spPr>
          <a:xfrm>
            <a:off x="6953831" y="6055898"/>
            <a:ext cx="2037091" cy="584775"/>
          </a:xfrm>
          <a:prstGeom prst="rect">
            <a:avLst/>
          </a:prstGeom>
          <a:noFill/>
        </p:spPr>
        <p:txBody>
          <a:bodyPr wrap="square" rtlCol="0">
            <a:spAutoFit/>
          </a:bodyPr>
          <a:lstStyle/>
          <a:p>
            <a:r>
              <a:rPr lang="en-US" sz="1600" dirty="0" err="1" smtClean="0">
                <a:latin typeface="Apple SD Gothic Neo" charset="-127"/>
                <a:ea typeface="Apple SD Gothic Neo" charset="-127"/>
                <a:cs typeface="Apple SD Gothic Neo" charset="-127"/>
              </a:rPr>
              <a:t>Zagrodnik</a:t>
            </a:r>
            <a:r>
              <a:rPr lang="en-US" sz="1600" dirty="0" smtClean="0">
                <a:latin typeface="Apple SD Gothic Neo" charset="-127"/>
                <a:ea typeface="Apple SD Gothic Neo" charset="-127"/>
                <a:cs typeface="Apple SD Gothic Neo" charset="-127"/>
              </a:rPr>
              <a:t> et al. 2017, in prep</a:t>
            </a:r>
            <a:endParaRPr lang="en-US" sz="1600" dirty="0">
              <a:latin typeface="Apple SD Gothic Neo" charset="-127"/>
              <a:ea typeface="Apple SD Gothic Neo" charset="-127"/>
              <a:cs typeface="Apple SD Gothic Neo" charset="-127"/>
            </a:endParaRPr>
          </a:p>
        </p:txBody>
      </p:sp>
      <p:sp>
        <p:nvSpPr>
          <p:cNvPr id="16" name="TextBox 15"/>
          <p:cNvSpPr txBox="1"/>
          <p:nvPr/>
        </p:nvSpPr>
        <p:spPr>
          <a:xfrm>
            <a:off x="3068786" y="73762"/>
            <a:ext cx="3024885" cy="1077218"/>
          </a:xfrm>
          <a:prstGeom prst="rect">
            <a:avLst/>
          </a:prstGeom>
          <a:noFill/>
        </p:spPr>
        <p:txBody>
          <a:bodyPr wrap="square" rtlCol="0">
            <a:spAutoFit/>
          </a:bodyPr>
          <a:lstStyle/>
          <a:p>
            <a:pPr algn="ctr"/>
            <a:r>
              <a:rPr lang="en-US" sz="3200" b="1" dirty="0" smtClean="0">
                <a:latin typeface="Apple SD Gothic Neo" charset="-127"/>
                <a:ea typeface="Apple SD Gothic Neo" charset="-127"/>
                <a:cs typeface="Apple SD Gothic Neo" charset="-127"/>
              </a:rPr>
              <a:t>Nov 12-13:</a:t>
            </a:r>
          </a:p>
          <a:p>
            <a:pPr algn="ctr"/>
            <a:r>
              <a:rPr lang="en-US" sz="3200" b="1" dirty="0" smtClean="0">
                <a:latin typeface="Apple SD Gothic Neo" charset="-127"/>
                <a:ea typeface="Apple SD Gothic Neo" charset="-127"/>
                <a:cs typeface="Apple SD Gothic Neo" charset="-127"/>
              </a:rPr>
              <a:t>DSD/Rain Rates</a:t>
            </a:r>
          </a:p>
        </p:txBody>
      </p:sp>
      <p:sp>
        <p:nvSpPr>
          <p:cNvPr id="17" name="Content Placeholder 7"/>
          <p:cNvSpPr txBox="1">
            <a:spLocks/>
          </p:cNvSpPr>
          <p:nvPr/>
        </p:nvSpPr>
        <p:spPr>
          <a:xfrm>
            <a:off x="77157" y="5887231"/>
            <a:ext cx="6780841" cy="894400"/>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chemeClr val="accent6"/>
                </a:solidFill>
                <a:latin typeface="Apple SD Gothic Neo" charset="-127"/>
                <a:ea typeface="Apple SD Gothic Neo" charset="-127"/>
                <a:cs typeface="Apple SD Gothic Neo" charset="-127"/>
              </a:rPr>
              <a:t>CRN</a:t>
            </a:r>
            <a:r>
              <a:rPr lang="en-US" sz="2400" dirty="0" smtClean="0">
                <a:solidFill>
                  <a:schemeClr val="bg1"/>
                </a:solidFill>
                <a:latin typeface="Apple SD Gothic Neo" charset="-127"/>
                <a:ea typeface="Apple SD Gothic Neo" charset="-127"/>
                <a:cs typeface="Apple SD Gothic Neo" charset="-127"/>
              </a:rPr>
              <a:t>: small/med drops dominate max rain rates</a:t>
            </a:r>
          </a:p>
          <a:p>
            <a:r>
              <a:rPr lang="en-US" sz="2400" b="1" dirty="0" smtClean="0">
                <a:solidFill>
                  <a:srgbClr val="7030A0"/>
                </a:solidFill>
                <a:latin typeface="Apple SD Gothic Neo" charset="-127"/>
                <a:ea typeface="Apple SD Gothic Neo" charset="-127"/>
                <a:cs typeface="Apple SD Gothic Neo" charset="-127"/>
              </a:rPr>
              <a:t>Quinault</a:t>
            </a:r>
            <a:r>
              <a:rPr lang="en-US" sz="2400" b="1" dirty="0" smtClean="0">
                <a:solidFill>
                  <a:schemeClr val="bg1"/>
                </a:solidFill>
                <a:latin typeface="Apple SD Gothic Neo" charset="-127"/>
                <a:ea typeface="Apple SD Gothic Neo" charset="-127"/>
                <a:cs typeface="Apple SD Gothic Neo" charset="-127"/>
              </a:rPr>
              <a:t>: </a:t>
            </a:r>
            <a:r>
              <a:rPr lang="en-US" sz="2400" dirty="0" smtClean="0">
                <a:solidFill>
                  <a:schemeClr val="bg1"/>
                </a:solidFill>
                <a:latin typeface="Apple SD Gothic Neo" charset="-127"/>
                <a:ea typeface="Apple SD Gothic Neo" charset="-127"/>
                <a:cs typeface="Apple SD Gothic Neo" charset="-127"/>
              </a:rPr>
              <a:t>greater contribution from large drops</a:t>
            </a:r>
          </a:p>
        </p:txBody>
      </p:sp>
    </p:spTree>
    <p:extLst>
      <p:ext uri="{BB962C8B-B14F-4D97-AF65-F5344CB8AC3E}">
        <p14:creationId xmlns:p14="http://schemas.microsoft.com/office/powerpoint/2010/main" val="131338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3 at 11.3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6" y="3269705"/>
            <a:ext cx="4222433" cy="2533460"/>
          </a:xfrm>
          <a:prstGeom prst="rect">
            <a:avLst/>
          </a:prstGeom>
        </p:spPr>
      </p:pic>
      <p:pic>
        <p:nvPicPr>
          <p:cNvPr id="3" name="Picture 2" descr="Screen Shot 2016-03-03 at 11.36.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5" y="673864"/>
            <a:ext cx="4222434" cy="2550971"/>
          </a:xfrm>
          <a:prstGeom prst="rect">
            <a:avLst/>
          </a:prstGeom>
        </p:spPr>
      </p:pic>
      <p:sp>
        <p:nvSpPr>
          <p:cNvPr id="4" name="TextBox 3"/>
          <p:cNvSpPr txBox="1"/>
          <p:nvPr/>
        </p:nvSpPr>
        <p:spPr>
          <a:xfrm>
            <a:off x="1188068" y="2923673"/>
            <a:ext cx="548744" cy="300082"/>
          </a:xfrm>
          <a:prstGeom prst="rect">
            <a:avLst/>
          </a:prstGeom>
          <a:noFill/>
        </p:spPr>
        <p:txBody>
          <a:bodyPr wrap="square" rtlCol="0">
            <a:spAutoFit/>
          </a:bodyPr>
          <a:lstStyle/>
          <a:p>
            <a:r>
              <a:rPr lang="en-US" sz="1350" dirty="0">
                <a:solidFill>
                  <a:schemeClr val="bg1"/>
                </a:solidFill>
              </a:rPr>
              <a:t>CRN</a:t>
            </a:r>
          </a:p>
        </p:txBody>
      </p:sp>
      <p:sp>
        <p:nvSpPr>
          <p:cNvPr id="6" name="TextBox 5"/>
          <p:cNvSpPr txBox="1"/>
          <p:nvPr/>
        </p:nvSpPr>
        <p:spPr>
          <a:xfrm>
            <a:off x="41564" y="2915741"/>
            <a:ext cx="588809" cy="300082"/>
          </a:xfrm>
          <a:prstGeom prst="rect">
            <a:avLst/>
          </a:prstGeom>
          <a:noFill/>
        </p:spPr>
        <p:txBody>
          <a:bodyPr wrap="square" rtlCol="0">
            <a:spAutoFit/>
          </a:bodyPr>
          <a:lstStyle/>
          <a:p>
            <a:r>
              <a:rPr lang="en-US" sz="1350" dirty="0">
                <a:solidFill>
                  <a:schemeClr val="bg1"/>
                </a:solidFill>
              </a:rPr>
              <a:t>NPOL</a:t>
            </a:r>
          </a:p>
        </p:txBody>
      </p:sp>
      <p:sp>
        <p:nvSpPr>
          <p:cNvPr id="7" name="TextBox 6"/>
          <p:cNvSpPr txBox="1"/>
          <p:nvPr/>
        </p:nvSpPr>
        <p:spPr>
          <a:xfrm>
            <a:off x="2064327" y="714608"/>
            <a:ext cx="1625527" cy="461665"/>
          </a:xfrm>
          <a:prstGeom prst="rect">
            <a:avLst/>
          </a:prstGeom>
          <a:solidFill>
            <a:schemeClr val="tx1">
              <a:lumMod val="95000"/>
            </a:schemeClr>
          </a:solidFill>
          <a:ln>
            <a:solidFill>
              <a:schemeClr val="bg1"/>
            </a:solidFill>
          </a:ln>
        </p:spPr>
        <p:txBody>
          <a:bodyPr wrap="square" rtlCol="0">
            <a:spAutoFit/>
          </a:bodyPr>
          <a:lstStyle/>
          <a:p>
            <a:pPr algn="ctr"/>
            <a:r>
              <a:rPr lang="en-US" sz="2400" dirty="0">
                <a:solidFill>
                  <a:schemeClr val="bg1"/>
                </a:solidFill>
              </a:rPr>
              <a:t>Reflectivity</a:t>
            </a:r>
            <a:endParaRPr lang="en-US" sz="2000" dirty="0">
              <a:solidFill>
                <a:schemeClr val="bg1"/>
              </a:solidFill>
            </a:endParaRPr>
          </a:p>
        </p:txBody>
      </p:sp>
      <p:sp>
        <p:nvSpPr>
          <p:cNvPr id="8" name="TextBox 7"/>
          <p:cNvSpPr txBox="1"/>
          <p:nvPr/>
        </p:nvSpPr>
        <p:spPr>
          <a:xfrm>
            <a:off x="2535382" y="3364750"/>
            <a:ext cx="1168327" cy="461665"/>
          </a:xfrm>
          <a:prstGeom prst="rect">
            <a:avLst/>
          </a:prstGeom>
          <a:solidFill>
            <a:schemeClr val="tx1">
              <a:lumMod val="95000"/>
            </a:schemeClr>
          </a:solidFill>
          <a:ln>
            <a:solidFill>
              <a:schemeClr val="bg1"/>
            </a:solidFill>
          </a:ln>
        </p:spPr>
        <p:txBody>
          <a:bodyPr wrap="square" rtlCol="0">
            <a:spAutoFit/>
          </a:bodyPr>
          <a:lstStyle/>
          <a:p>
            <a:pPr algn="ctr"/>
            <a:r>
              <a:rPr lang="en-US" sz="2400" dirty="0">
                <a:solidFill>
                  <a:schemeClr val="bg1"/>
                </a:solidFill>
              </a:rPr>
              <a:t>Velocity</a:t>
            </a:r>
          </a:p>
        </p:txBody>
      </p:sp>
      <p:cxnSp>
        <p:nvCxnSpPr>
          <p:cNvPr id="11" name="Straight Arrow Connector 10"/>
          <p:cNvCxnSpPr>
            <a:stCxn id="12" idx="1"/>
          </p:cNvCxnSpPr>
          <p:nvPr/>
        </p:nvCxnSpPr>
        <p:spPr>
          <a:xfrm flipH="1" flipV="1">
            <a:off x="2772197" y="2946736"/>
            <a:ext cx="256779" cy="146940"/>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28976" y="2943635"/>
            <a:ext cx="1103937" cy="300082"/>
          </a:xfrm>
          <a:prstGeom prst="rect">
            <a:avLst/>
          </a:prstGeom>
          <a:noFill/>
        </p:spPr>
        <p:txBody>
          <a:bodyPr wrap="square" rtlCol="0">
            <a:spAutoFit/>
          </a:bodyPr>
          <a:lstStyle/>
          <a:p>
            <a:r>
              <a:rPr lang="en-US" sz="1350" dirty="0">
                <a:solidFill>
                  <a:schemeClr val="bg1"/>
                </a:solidFill>
              </a:rPr>
              <a:t>Quinault HW</a:t>
            </a:r>
          </a:p>
        </p:txBody>
      </p:sp>
      <p:pic>
        <p:nvPicPr>
          <p:cNvPr id="15" name="Picture 14" descr="research.skewt.201511130600.csu.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21140" y="673864"/>
            <a:ext cx="4785972" cy="5129301"/>
          </a:xfrm>
          <a:prstGeom prst="rect">
            <a:avLst/>
          </a:prstGeom>
        </p:spPr>
      </p:pic>
      <p:sp>
        <p:nvSpPr>
          <p:cNvPr id="16" name="TextBox 15"/>
          <p:cNvSpPr txBox="1"/>
          <p:nvPr/>
        </p:nvSpPr>
        <p:spPr>
          <a:xfrm>
            <a:off x="2299853" y="115978"/>
            <a:ext cx="4544294" cy="584775"/>
          </a:xfrm>
          <a:prstGeom prst="rect">
            <a:avLst/>
          </a:prstGeom>
          <a:noFill/>
        </p:spPr>
        <p:txBody>
          <a:bodyPr wrap="square" rtlCol="0">
            <a:spAutoFit/>
          </a:bodyPr>
          <a:lstStyle/>
          <a:p>
            <a:pPr algn="ctr"/>
            <a:r>
              <a:rPr lang="en-US" sz="3200" b="1" dirty="0" smtClean="0">
                <a:latin typeface="Apple SD Gothic Neo" charset="-127"/>
                <a:ea typeface="Apple SD Gothic Neo" charset="-127"/>
                <a:cs typeface="Apple SD Gothic Neo" charset="-127"/>
              </a:rPr>
              <a:t>NPOL Nov 13 02:12 UTC</a:t>
            </a:r>
          </a:p>
        </p:txBody>
      </p:sp>
      <p:sp>
        <p:nvSpPr>
          <p:cNvPr id="21" name="TextBox 20"/>
          <p:cNvSpPr txBox="1"/>
          <p:nvPr/>
        </p:nvSpPr>
        <p:spPr>
          <a:xfrm>
            <a:off x="7120091" y="6028188"/>
            <a:ext cx="2037091" cy="584775"/>
          </a:xfrm>
          <a:prstGeom prst="rect">
            <a:avLst/>
          </a:prstGeom>
          <a:noFill/>
        </p:spPr>
        <p:txBody>
          <a:bodyPr wrap="square" rtlCol="0">
            <a:spAutoFit/>
          </a:bodyPr>
          <a:lstStyle/>
          <a:p>
            <a:r>
              <a:rPr lang="en-US" sz="1600" dirty="0" err="1" smtClean="0">
                <a:latin typeface="Apple SD Gothic Neo" charset="-127"/>
                <a:ea typeface="Apple SD Gothic Neo" charset="-127"/>
                <a:cs typeface="Apple SD Gothic Neo" charset="-127"/>
              </a:rPr>
              <a:t>Zagrodnik</a:t>
            </a:r>
            <a:r>
              <a:rPr lang="en-US" sz="1600" dirty="0" smtClean="0">
                <a:latin typeface="Apple SD Gothic Neo" charset="-127"/>
                <a:ea typeface="Apple SD Gothic Neo" charset="-127"/>
                <a:cs typeface="Apple SD Gothic Neo" charset="-127"/>
              </a:rPr>
              <a:t> et al. 2017, in prep</a:t>
            </a:r>
            <a:endParaRPr lang="en-US" sz="1600" dirty="0">
              <a:latin typeface="Apple SD Gothic Neo" charset="-127"/>
              <a:ea typeface="Apple SD Gothic Neo" charset="-127"/>
              <a:cs typeface="Apple SD Gothic Neo" charset="-127"/>
            </a:endParaRPr>
          </a:p>
        </p:txBody>
      </p:sp>
      <p:sp>
        <p:nvSpPr>
          <p:cNvPr id="22" name="Content Placeholder 7"/>
          <p:cNvSpPr txBox="1">
            <a:spLocks/>
          </p:cNvSpPr>
          <p:nvPr/>
        </p:nvSpPr>
        <p:spPr>
          <a:xfrm>
            <a:off x="77157" y="5868651"/>
            <a:ext cx="6987514" cy="906219"/>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latin typeface="Apple SD Gothic Neo" charset="-127"/>
                <a:ea typeface="Apple SD Gothic Neo" charset="-127"/>
                <a:cs typeface="Apple SD Gothic Neo" charset="-127"/>
              </a:rPr>
              <a:t>Combination of surface observations w/ radar and soundings provides holistic view of precipitation</a:t>
            </a:r>
          </a:p>
        </p:txBody>
      </p:sp>
      <p:cxnSp>
        <p:nvCxnSpPr>
          <p:cNvPr id="23" name="Straight Arrow Connector 22"/>
          <p:cNvCxnSpPr/>
          <p:nvPr/>
        </p:nvCxnSpPr>
        <p:spPr>
          <a:xfrm flipV="1">
            <a:off x="836908" y="4788976"/>
            <a:ext cx="1698474" cy="6509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666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POLqc_dbz_2.jpg"/>
          <p:cNvPicPr>
            <a:picLocks/>
          </p:cNvPicPr>
          <p:nvPr/>
        </p:nvPicPr>
        <p:blipFill rotWithShape="1">
          <a:blip r:embed="rId3">
            <a:extLst>
              <a:ext uri="{28A0092B-C50C-407E-A947-70E740481C1C}">
                <a14:useLocalDpi xmlns:a14="http://schemas.microsoft.com/office/drawing/2010/main" val="0"/>
              </a:ext>
            </a:extLst>
          </a:blip>
          <a:srcRect/>
          <a:stretch/>
        </p:blipFill>
        <p:spPr>
          <a:xfrm>
            <a:off x="141396" y="1356843"/>
            <a:ext cx="2888947" cy="2626224"/>
          </a:xfrm>
          <a:prstGeom prst="rect">
            <a:avLst/>
          </a:prstGeom>
        </p:spPr>
      </p:pic>
      <p:pic>
        <p:nvPicPr>
          <p:cNvPr id="9" name="Picture 8" descr="NPOLqc_Vr_2.jpg"/>
          <p:cNvPicPr>
            <a:picLocks/>
          </p:cNvPicPr>
          <p:nvPr/>
        </p:nvPicPr>
        <p:blipFill rotWithShape="1">
          <a:blip r:embed="rId4">
            <a:extLst>
              <a:ext uri="{28A0092B-C50C-407E-A947-70E740481C1C}">
                <a14:useLocalDpi xmlns:a14="http://schemas.microsoft.com/office/drawing/2010/main" val="0"/>
              </a:ext>
            </a:extLst>
          </a:blip>
          <a:srcRect/>
          <a:stretch/>
        </p:blipFill>
        <p:spPr>
          <a:xfrm>
            <a:off x="3207053" y="1356843"/>
            <a:ext cx="2805819" cy="2626224"/>
          </a:xfrm>
          <a:prstGeom prst="rect">
            <a:avLst/>
          </a:prstGeom>
        </p:spPr>
      </p:pic>
      <p:pic>
        <p:nvPicPr>
          <p:cNvPr id="10" name="Picture 9" descr="NPOLqc_width_2.jpg"/>
          <p:cNvPicPr>
            <a:picLocks/>
          </p:cNvPicPr>
          <p:nvPr/>
        </p:nvPicPr>
        <p:blipFill rotWithShape="1">
          <a:blip r:embed="rId5">
            <a:extLst>
              <a:ext uri="{28A0092B-C50C-407E-A947-70E740481C1C}">
                <a14:useLocalDpi xmlns:a14="http://schemas.microsoft.com/office/drawing/2010/main" val="0"/>
              </a:ext>
            </a:extLst>
          </a:blip>
          <a:srcRect/>
          <a:stretch/>
        </p:blipFill>
        <p:spPr>
          <a:xfrm>
            <a:off x="6122689" y="1360474"/>
            <a:ext cx="2951564" cy="2622593"/>
          </a:xfrm>
          <a:prstGeom prst="rect">
            <a:avLst/>
          </a:prstGeom>
        </p:spPr>
      </p:pic>
      <p:sp>
        <p:nvSpPr>
          <p:cNvPr id="11" name="Title 10"/>
          <p:cNvSpPr>
            <a:spLocks noGrp="1"/>
          </p:cNvSpPr>
          <p:nvPr>
            <p:ph type="title"/>
          </p:nvPr>
        </p:nvSpPr>
        <p:spPr>
          <a:xfrm>
            <a:off x="628650" y="365126"/>
            <a:ext cx="7886700" cy="991717"/>
          </a:xfrm>
        </p:spPr>
        <p:txBody>
          <a:bodyPr/>
          <a:lstStyle/>
          <a:p>
            <a:r>
              <a:rPr lang="en-US" b="1" dirty="0" smtClean="0">
                <a:latin typeface="Apple SD Gothic Neo" charset="-127"/>
                <a:ea typeface="Apple SD Gothic Neo" charset="-127"/>
                <a:cs typeface="Apple SD Gothic Neo" charset="-127"/>
              </a:rPr>
              <a:t>Kelvin-Helmholtz waves</a:t>
            </a:r>
            <a:endParaRPr lang="en-US" b="1" dirty="0">
              <a:latin typeface="Apple SD Gothic Neo" charset="-127"/>
              <a:ea typeface="Apple SD Gothic Neo" charset="-127"/>
              <a:cs typeface="Apple SD Gothic Neo" charset="-127"/>
            </a:endParaRPr>
          </a:p>
        </p:txBody>
      </p:sp>
      <p:sp>
        <p:nvSpPr>
          <p:cNvPr id="6" name="TextBox 5"/>
          <p:cNvSpPr txBox="1"/>
          <p:nvPr/>
        </p:nvSpPr>
        <p:spPr>
          <a:xfrm>
            <a:off x="7051489" y="6209405"/>
            <a:ext cx="2022764" cy="646331"/>
          </a:xfrm>
          <a:prstGeom prst="rect">
            <a:avLst/>
          </a:prstGeom>
          <a:noFill/>
        </p:spPr>
        <p:txBody>
          <a:bodyPr wrap="square" rtlCol="0">
            <a:spAutoFit/>
          </a:bodyPr>
          <a:lstStyle/>
          <a:p>
            <a:r>
              <a:rPr lang="en-US" dirty="0" smtClean="0">
                <a:latin typeface="Apple SD Gothic Neo" charset="-127"/>
                <a:ea typeface="Apple SD Gothic Neo" charset="-127"/>
                <a:cs typeface="Apple SD Gothic Neo" charset="-127"/>
              </a:rPr>
              <a:t>Barnes et al. 2017, in prep</a:t>
            </a:r>
            <a:endParaRPr lang="en-US" dirty="0">
              <a:latin typeface="Apple SD Gothic Neo" charset="-127"/>
              <a:ea typeface="Apple SD Gothic Neo" charset="-127"/>
              <a:cs typeface="Apple SD Gothic Neo" charset="-127"/>
            </a:endParaRPr>
          </a:p>
        </p:txBody>
      </p:sp>
      <p:sp>
        <p:nvSpPr>
          <p:cNvPr id="7" name="Content Placeholder 7"/>
          <p:cNvSpPr txBox="1">
            <a:spLocks/>
          </p:cNvSpPr>
          <p:nvPr/>
        </p:nvSpPr>
        <p:spPr>
          <a:xfrm>
            <a:off x="110291" y="4147920"/>
            <a:ext cx="8936726" cy="1849924"/>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latin typeface="Apple SD Gothic Neo" charset="-127"/>
                <a:ea typeface="Apple SD Gothic Neo" charset="-127"/>
                <a:cs typeface="Apple SD Gothic Neo" charset="-127"/>
              </a:rPr>
              <a:t>Dec 17, 2015</a:t>
            </a:r>
          </a:p>
          <a:p>
            <a:r>
              <a:rPr lang="en-US" dirty="0" smtClean="0">
                <a:solidFill>
                  <a:schemeClr val="bg1"/>
                </a:solidFill>
                <a:latin typeface="Apple SD Gothic Neo" charset="-127"/>
                <a:ea typeface="Apple SD Gothic Neo" charset="-127"/>
                <a:cs typeface="Apple SD Gothic Neo" charset="-127"/>
              </a:rPr>
              <a:t>KH waves were observed above, within and below the melting level</a:t>
            </a:r>
          </a:p>
          <a:p>
            <a:pPr lvl="1"/>
            <a:r>
              <a:rPr lang="en-US" dirty="0" smtClean="0">
                <a:solidFill>
                  <a:schemeClr val="bg1"/>
                </a:solidFill>
                <a:latin typeface="Apple SD Gothic Neo" charset="-127"/>
                <a:ea typeface="Apple SD Gothic Neo" charset="-127"/>
                <a:cs typeface="Apple SD Gothic Neo" charset="-127"/>
              </a:rPr>
              <a:t>most visible when bright band is disturbed</a:t>
            </a:r>
          </a:p>
        </p:txBody>
      </p:sp>
      <p:sp>
        <p:nvSpPr>
          <p:cNvPr id="12" name="TextBox 11"/>
          <p:cNvSpPr txBox="1"/>
          <p:nvPr/>
        </p:nvSpPr>
        <p:spPr>
          <a:xfrm>
            <a:off x="1081309" y="1356843"/>
            <a:ext cx="1383340" cy="400110"/>
          </a:xfrm>
          <a:prstGeom prst="rect">
            <a:avLst/>
          </a:prstGeom>
          <a:solidFill>
            <a:schemeClr val="tx1">
              <a:lumMod val="95000"/>
            </a:schemeClr>
          </a:solidFill>
          <a:ln>
            <a:solidFill>
              <a:schemeClr val="bg1"/>
            </a:solidFill>
          </a:ln>
        </p:spPr>
        <p:txBody>
          <a:bodyPr wrap="square" rtlCol="0">
            <a:spAutoFit/>
          </a:bodyPr>
          <a:lstStyle/>
          <a:p>
            <a:pPr algn="ctr"/>
            <a:r>
              <a:rPr lang="en-US" sz="2000" dirty="0">
                <a:solidFill>
                  <a:schemeClr val="bg1"/>
                </a:solidFill>
              </a:rPr>
              <a:t>Reflectivity</a:t>
            </a:r>
            <a:endParaRPr lang="en-US" dirty="0">
              <a:solidFill>
                <a:schemeClr val="bg1"/>
              </a:solidFill>
            </a:endParaRPr>
          </a:p>
        </p:txBody>
      </p:sp>
      <p:sp>
        <p:nvSpPr>
          <p:cNvPr id="13" name="TextBox 12"/>
          <p:cNvSpPr txBox="1"/>
          <p:nvPr/>
        </p:nvSpPr>
        <p:spPr>
          <a:xfrm>
            <a:off x="4417017" y="1356422"/>
            <a:ext cx="1021206" cy="400110"/>
          </a:xfrm>
          <a:prstGeom prst="rect">
            <a:avLst/>
          </a:prstGeom>
          <a:solidFill>
            <a:schemeClr val="tx1">
              <a:lumMod val="95000"/>
            </a:schemeClr>
          </a:solidFill>
          <a:ln>
            <a:solidFill>
              <a:schemeClr val="bg1"/>
            </a:solidFill>
          </a:ln>
        </p:spPr>
        <p:txBody>
          <a:bodyPr wrap="square" rtlCol="0">
            <a:spAutoFit/>
          </a:bodyPr>
          <a:lstStyle/>
          <a:p>
            <a:pPr algn="ctr"/>
            <a:r>
              <a:rPr lang="en-US" sz="2000" dirty="0" smtClean="0">
                <a:solidFill>
                  <a:schemeClr val="bg1"/>
                </a:solidFill>
              </a:rPr>
              <a:t>Velocity</a:t>
            </a:r>
            <a:endParaRPr lang="en-US" dirty="0">
              <a:solidFill>
                <a:schemeClr val="bg1"/>
              </a:solidFill>
            </a:endParaRPr>
          </a:p>
        </p:txBody>
      </p:sp>
      <p:sp>
        <p:nvSpPr>
          <p:cNvPr id="14" name="TextBox 13"/>
          <p:cNvSpPr txBox="1"/>
          <p:nvPr/>
        </p:nvSpPr>
        <p:spPr>
          <a:xfrm>
            <a:off x="6849307" y="1355310"/>
            <a:ext cx="1718278" cy="400110"/>
          </a:xfrm>
          <a:prstGeom prst="rect">
            <a:avLst/>
          </a:prstGeom>
          <a:solidFill>
            <a:schemeClr val="tx1">
              <a:lumMod val="95000"/>
            </a:schemeClr>
          </a:solidFill>
          <a:ln>
            <a:solidFill>
              <a:schemeClr val="bg1"/>
            </a:solidFill>
          </a:ln>
        </p:spPr>
        <p:txBody>
          <a:bodyPr wrap="square" rtlCol="0">
            <a:spAutoFit/>
          </a:bodyPr>
          <a:lstStyle/>
          <a:p>
            <a:pPr algn="ctr"/>
            <a:r>
              <a:rPr lang="en-US" sz="2000" dirty="0" smtClean="0">
                <a:solidFill>
                  <a:schemeClr val="bg1"/>
                </a:solidFill>
              </a:rPr>
              <a:t>Spectral Width</a:t>
            </a:r>
            <a:endParaRPr lang="en-US" dirty="0">
              <a:solidFill>
                <a:schemeClr val="bg1"/>
              </a:solidFill>
            </a:endParaRPr>
          </a:p>
        </p:txBody>
      </p:sp>
    </p:spTree>
    <p:extLst>
      <p:ext uri="{BB962C8B-B14F-4D97-AF65-F5344CB8AC3E}">
        <p14:creationId xmlns:p14="http://schemas.microsoft.com/office/powerpoint/2010/main" val="7460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28" y="1156018"/>
            <a:ext cx="4664518" cy="37225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168" y="1156018"/>
            <a:ext cx="3687254" cy="5235410"/>
          </a:xfrm>
          <a:prstGeom prst="rect">
            <a:avLst/>
          </a:prstGeom>
        </p:spPr>
      </p:pic>
      <p:sp>
        <p:nvSpPr>
          <p:cNvPr id="5" name="TextBox 4"/>
          <p:cNvSpPr txBox="1"/>
          <p:nvPr/>
        </p:nvSpPr>
        <p:spPr>
          <a:xfrm>
            <a:off x="6400800" y="6409636"/>
            <a:ext cx="2694282" cy="369332"/>
          </a:xfrm>
          <a:prstGeom prst="rect">
            <a:avLst/>
          </a:prstGeom>
          <a:noFill/>
        </p:spPr>
        <p:txBody>
          <a:bodyPr wrap="square" rtlCol="0">
            <a:spAutoFit/>
          </a:bodyPr>
          <a:lstStyle/>
          <a:p>
            <a:r>
              <a:rPr lang="en-US" dirty="0" smtClean="0">
                <a:latin typeface="Apple SD Gothic Neo" charset="-127"/>
                <a:ea typeface="Apple SD Gothic Neo" charset="-127"/>
                <a:cs typeface="Apple SD Gothic Neo" charset="-127"/>
              </a:rPr>
              <a:t>Barnes et al. 2017, in prep</a:t>
            </a:r>
            <a:endParaRPr lang="en-US" dirty="0">
              <a:latin typeface="Apple SD Gothic Neo" charset="-127"/>
              <a:ea typeface="Apple SD Gothic Neo" charset="-127"/>
              <a:cs typeface="Apple SD Gothic Neo" charset="-127"/>
            </a:endParaRPr>
          </a:p>
        </p:txBody>
      </p:sp>
      <p:sp>
        <p:nvSpPr>
          <p:cNvPr id="6" name="Title 10"/>
          <p:cNvSpPr txBox="1">
            <a:spLocks/>
          </p:cNvSpPr>
          <p:nvPr/>
        </p:nvSpPr>
        <p:spPr>
          <a:xfrm>
            <a:off x="628650" y="365126"/>
            <a:ext cx="7886700" cy="991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latin typeface="Apple SD Gothic Neo" charset="-127"/>
                <a:ea typeface="Apple SD Gothic Neo" charset="-127"/>
                <a:cs typeface="Apple SD Gothic Neo" charset="-127"/>
              </a:rPr>
              <a:t>Kelvin-Helmholtz waves</a:t>
            </a:r>
            <a:endParaRPr lang="en-US" b="1" dirty="0">
              <a:latin typeface="Apple SD Gothic Neo" charset="-127"/>
              <a:ea typeface="Apple SD Gothic Neo" charset="-127"/>
              <a:cs typeface="Apple SD Gothic Neo" charset="-127"/>
            </a:endParaRPr>
          </a:p>
        </p:txBody>
      </p:sp>
      <p:sp>
        <p:nvSpPr>
          <p:cNvPr id="7" name="Content Placeholder 7"/>
          <p:cNvSpPr txBox="1">
            <a:spLocks/>
          </p:cNvSpPr>
          <p:nvPr/>
        </p:nvSpPr>
        <p:spPr>
          <a:xfrm>
            <a:off x="216976" y="4990455"/>
            <a:ext cx="4664870" cy="1757517"/>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latin typeface="Apple SD Gothic Neo" charset="-127"/>
                <a:ea typeface="Apple SD Gothic Neo" charset="-127"/>
                <a:cs typeface="Apple SD Gothic Neo" charset="-127"/>
              </a:rPr>
              <a:t>10 min periodicity seen in radar profiler &amp; occasionally rainfall</a:t>
            </a:r>
          </a:p>
          <a:p>
            <a:pPr lvl="1"/>
            <a:r>
              <a:rPr lang="en-US" sz="2000" dirty="0" smtClean="0">
                <a:solidFill>
                  <a:schemeClr val="bg1"/>
                </a:solidFill>
                <a:latin typeface="Apple SD Gothic Neo" charset="-127"/>
                <a:ea typeface="Apple SD Gothic Neo" charset="-127"/>
                <a:cs typeface="Apple SD Gothic Neo" charset="-127"/>
              </a:rPr>
              <a:t>weak signal (3 mm/h)</a:t>
            </a:r>
          </a:p>
          <a:p>
            <a:pPr lvl="1"/>
            <a:r>
              <a:rPr lang="en-US" sz="2000" dirty="0" smtClean="0">
                <a:solidFill>
                  <a:schemeClr val="bg1"/>
                </a:solidFill>
                <a:latin typeface="Apple SD Gothic Neo" charset="-127"/>
                <a:ea typeface="Apple SD Gothic Neo" charset="-127"/>
                <a:cs typeface="Apple SD Gothic Neo" charset="-127"/>
              </a:rPr>
              <a:t>often drowned out by noise</a:t>
            </a:r>
          </a:p>
        </p:txBody>
      </p:sp>
      <p:cxnSp>
        <p:nvCxnSpPr>
          <p:cNvPr id="8" name="Straight Connector 7"/>
          <p:cNvCxnSpPr/>
          <p:nvPr/>
        </p:nvCxnSpPr>
        <p:spPr>
          <a:xfrm flipH="1" flipV="1">
            <a:off x="1040524" y="1356843"/>
            <a:ext cx="1238" cy="318304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2548792" y="1356842"/>
            <a:ext cx="1238" cy="318304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212890"/>
            <a:ext cx="2052560" cy="1325563"/>
          </a:xfrm>
        </p:spPr>
        <p:txBody>
          <a:bodyPr/>
          <a:lstStyle/>
          <a:p>
            <a:pPr algn="ctr"/>
            <a:r>
              <a:rPr lang="en-US" b="1" dirty="0" smtClean="0">
                <a:latin typeface="Apple SD Gothic Neo" charset="-127"/>
                <a:ea typeface="Apple SD Gothic Neo" charset="-127"/>
                <a:cs typeface="Apple SD Gothic Neo" charset="-127"/>
              </a:rPr>
              <a:t>DOW</a:t>
            </a:r>
            <a:br>
              <a:rPr lang="en-US" b="1" dirty="0" smtClean="0">
                <a:latin typeface="Apple SD Gothic Neo" charset="-127"/>
                <a:ea typeface="Apple SD Gothic Neo" charset="-127"/>
                <a:cs typeface="Apple SD Gothic Neo" charset="-127"/>
              </a:rPr>
            </a:br>
            <a:r>
              <a:rPr lang="en-US" sz="2800" b="1" dirty="0" smtClean="0">
                <a:latin typeface="Apple SD Gothic Neo" charset="-127"/>
                <a:ea typeface="Apple SD Gothic Neo" charset="-127"/>
                <a:cs typeface="Apple SD Gothic Neo" charset="-127"/>
              </a:rPr>
              <a:t>11/12/15 </a:t>
            </a:r>
            <a:endParaRPr lang="en-US" b="1" dirty="0">
              <a:latin typeface="Apple SD Gothic Neo" charset="-127"/>
              <a:ea typeface="Apple SD Gothic Neo" charset="-127"/>
              <a:cs typeface="Apple SD Gothic Neo" charset="-127"/>
            </a:endParaRPr>
          </a:p>
        </p:txBody>
      </p:sp>
      <p:grpSp>
        <p:nvGrpSpPr>
          <p:cNvPr id="10" name="Group 9"/>
          <p:cNvGrpSpPr/>
          <p:nvPr/>
        </p:nvGrpSpPr>
        <p:grpSpPr>
          <a:xfrm>
            <a:off x="373363" y="2303129"/>
            <a:ext cx="6569931" cy="3996071"/>
            <a:chOff x="14096999" y="10896600"/>
            <a:chExt cx="9618133" cy="5410200"/>
          </a:xfrm>
        </p:grpSpPr>
        <p:pic>
          <p:nvPicPr>
            <p:cNvPr id="4" name="Picture 3"/>
            <p:cNvPicPr>
              <a:picLocks noChangeAspect="1"/>
            </p:cNvPicPr>
            <p:nvPr/>
          </p:nvPicPr>
          <p:blipFill>
            <a:blip r:embed="rId2"/>
            <a:stretch>
              <a:fillRect/>
            </a:stretch>
          </p:blipFill>
          <p:spPr>
            <a:xfrm>
              <a:off x="14096999" y="10896600"/>
              <a:ext cx="9618133" cy="5410200"/>
            </a:xfrm>
            <a:prstGeom prst="rect">
              <a:avLst/>
            </a:prstGeom>
            <a:ln w="38100" cmpd="sng">
              <a:solidFill>
                <a:srgbClr val="000000"/>
              </a:solidFill>
            </a:ln>
          </p:spPr>
        </p:pic>
        <p:sp>
          <p:nvSpPr>
            <p:cNvPr id="5" name="4-Point Star 4"/>
            <p:cNvSpPr/>
            <p:nvPr/>
          </p:nvSpPr>
          <p:spPr>
            <a:xfrm>
              <a:off x="15392400" y="11734800"/>
              <a:ext cx="304800" cy="381000"/>
            </a:xfrm>
            <a:prstGeom prst="star4">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4-Point Star 5"/>
            <p:cNvSpPr/>
            <p:nvPr/>
          </p:nvSpPr>
          <p:spPr>
            <a:xfrm>
              <a:off x="15392400" y="14173200"/>
              <a:ext cx="304800" cy="381000"/>
            </a:xfrm>
            <a:prstGeom prst="star4">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4-Point Star 6"/>
            <p:cNvSpPr/>
            <p:nvPr/>
          </p:nvSpPr>
          <p:spPr>
            <a:xfrm>
              <a:off x="19812000" y="11734800"/>
              <a:ext cx="304800" cy="381000"/>
            </a:xfrm>
            <a:prstGeom prst="star4">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4-Point Star 7"/>
            <p:cNvSpPr/>
            <p:nvPr/>
          </p:nvSpPr>
          <p:spPr>
            <a:xfrm>
              <a:off x="19812000" y="14173200"/>
              <a:ext cx="304800" cy="381000"/>
            </a:xfrm>
            <a:prstGeom prst="star4">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3"/>
          <a:stretch>
            <a:fillRect/>
          </a:stretch>
        </p:blipFill>
        <p:spPr>
          <a:xfrm flipV="1">
            <a:off x="2833611" y="486318"/>
            <a:ext cx="2929247" cy="551169"/>
          </a:xfrm>
          <a:prstGeom prst="rect">
            <a:avLst/>
          </a:prstGeom>
          <a:ln w="38100" cmpd="sng">
            <a:solidFill>
              <a:srgbClr val="000000"/>
            </a:solidFill>
          </a:ln>
        </p:spPr>
      </p:pic>
      <p:pic>
        <p:nvPicPr>
          <p:cNvPr id="12" name="Picture 11"/>
          <p:cNvPicPr>
            <a:picLocks noChangeAspect="1"/>
          </p:cNvPicPr>
          <p:nvPr/>
        </p:nvPicPr>
        <p:blipFill>
          <a:blip r:embed="rId4"/>
          <a:stretch>
            <a:fillRect/>
          </a:stretch>
        </p:blipFill>
        <p:spPr>
          <a:xfrm flipV="1">
            <a:off x="2833611" y="1137534"/>
            <a:ext cx="2937593" cy="558950"/>
          </a:xfrm>
          <a:prstGeom prst="rect">
            <a:avLst/>
          </a:prstGeom>
          <a:ln w="38100" cmpd="sng">
            <a:solidFill>
              <a:srgbClr val="000000"/>
            </a:solidFill>
          </a:ln>
        </p:spPr>
      </p:pic>
      <p:pic>
        <p:nvPicPr>
          <p:cNvPr id="13" name="Picture 12"/>
          <p:cNvPicPr>
            <a:picLocks noChangeAspect="1"/>
          </p:cNvPicPr>
          <p:nvPr/>
        </p:nvPicPr>
        <p:blipFill rotWithShape="1">
          <a:blip r:embed="rId5"/>
          <a:srcRect t="16488" r="4386" b="2879"/>
          <a:stretch/>
        </p:blipFill>
        <p:spPr>
          <a:xfrm>
            <a:off x="6803510" y="0"/>
            <a:ext cx="2091359" cy="2011800"/>
          </a:xfrm>
          <a:prstGeom prst="rect">
            <a:avLst/>
          </a:prstGeom>
        </p:spPr>
      </p:pic>
      <p:sp>
        <p:nvSpPr>
          <p:cNvPr id="14" name="TextBox 13"/>
          <p:cNvSpPr txBox="1"/>
          <p:nvPr/>
        </p:nvSpPr>
        <p:spPr>
          <a:xfrm>
            <a:off x="6944994" y="173392"/>
            <a:ext cx="701314" cy="738664"/>
          </a:xfrm>
          <a:prstGeom prst="rect">
            <a:avLst/>
          </a:prstGeom>
          <a:solidFill>
            <a:schemeClr val="bg1">
              <a:lumMod val="85000"/>
              <a:alpha val="70000"/>
            </a:schemeClr>
          </a:solidFill>
          <a:ln w="19050" cmpd="sng">
            <a:solidFill>
              <a:srgbClr val="000000"/>
            </a:solidFill>
          </a:ln>
        </p:spPr>
        <p:txBody>
          <a:bodyPr wrap="square" rtlCol="0">
            <a:spAutoFit/>
          </a:bodyPr>
          <a:lstStyle/>
          <a:p>
            <a:r>
              <a:rPr lang="en-US" sz="1050" dirty="0" smtClean="0"/>
              <a:t>DOW PPI</a:t>
            </a:r>
          </a:p>
          <a:p>
            <a:r>
              <a:rPr lang="en-US" sz="1050" dirty="0" smtClean="0"/>
              <a:t>1938 UTC</a:t>
            </a:r>
          </a:p>
          <a:p>
            <a:r>
              <a:rPr lang="en-US" sz="1050" dirty="0" smtClean="0">
                <a:solidFill>
                  <a:srgbClr val="FFFF00"/>
                </a:solidFill>
              </a:rPr>
              <a:t>DOW RHI</a:t>
            </a:r>
          </a:p>
          <a:p>
            <a:r>
              <a:rPr lang="en-US" sz="1050" dirty="0" smtClean="0">
                <a:solidFill>
                  <a:srgbClr val="00FF00"/>
                </a:solidFill>
              </a:rPr>
              <a:t>Citation</a:t>
            </a:r>
            <a:endParaRPr lang="en-US" sz="1050" dirty="0">
              <a:solidFill>
                <a:srgbClr val="00FF00"/>
              </a:solidFill>
            </a:endParaRPr>
          </a:p>
        </p:txBody>
      </p:sp>
      <p:sp>
        <p:nvSpPr>
          <p:cNvPr id="17" name="TextBox 16"/>
          <p:cNvSpPr txBox="1"/>
          <p:nvPr/>
        </p:nvSpPr>
        <p:spPr>
          <a:xfrm>
            <a:off x="5771204" y="511718"/>
            <a:ext cx="1197490" cy="338554"/>
          </a:xfrm>
          <a:prstGeom prst="rect">
            <a:avLst/>
          </a:prstGeom>
          <a:noFill/>
        </p:spPr>
        <p:txBody>
          <a:bodyPr wrap="square" rtlCol="0">
            <a:spAutoFit/>
          </a:bodyPr>
          <a:lstStyle/>
          <a:p>
            <a:r>
              <a:rPr lang="en-US" sz="1600" dirty="0" smtClean="0">
                <a:solidFill>
                  <a:srgbClr val="FFFFFF"/>
                </a:solidFill>
              </a:rPr>
              <a:t>1945 UTC</a:t>
            </a:r>
            <a:endParaRPr lang="en-US" sz="1600" dirty="0">
              <a:solidFill>
                <a:srgbClr val="FFFFFF"/>
              </a:solidFill>
            </a:endParaRPr>
          </a:p>
        </p:txBody>
      </p:sp>
      <p:sp>
        <p:nvSpPr>
          <p:cNvPr id="18" name="TextBox 17"/>
          <p:cNvSpPr txBox="1"/>
          <p:nvPr/>
        </p:nvSpPr>
        <p:spPr>
          <a:xfrm>
            <a:off x="5771204" y="1242851"/>
            <a:ext cx="1184706" cy="338554"/>
          </a:xfrm>
          <a:prstGeom prst="rect">
            <a:avLst/>
          </a:prstGeom>
          <a:noFill/>
        </p:spPr>
        <p:txBody>
          <a:bodyPr wrap="square" rtlCol="0">
            <a:spAutoFit/>
          </a:bodyPr>
          <a:lstStyle/>
          <a:p>
            <a:r>
              <a:rPr lang="en-US" sz="1600" dirty="0" smtClean="0">
                <a:solidFill>
                  <a:srgbClr val="FFFFFF"/>
                </a:solidFill>
              </a:rPr>
              <a:t>1949 UTC</a:t>
            </a:r>
            <a:endParaRPr lang="en-US" sz="1600" dirty="0">
              <a:solidFill>
                <a:srgbClr val="FFFFFF"/>
              </a:solidFill>
            </a:endParaRPr>
          </a:p>
        </p:txBody>
      </p:sp>
      <p:sp>
        <p:nvSpPr>
          <p:cNvPr id="19" name="TextBox 18"/>
          <p:cNvSpPr txBox="1"/>
          <p:nvPr/>
        </p:nvSpPr>
        <p:spPr>
          <a:xfrm>
            <a:off x="416707" y="1843089"/>
            <a:ext cx="2264503" cy="338554"/>
          </a:xfrm>
          <a:prstGeom prst="rect">
            <a:avLst/>
          </a:prstGeom>
          <a:noFill/>
        </p:spPr>
        <p:txBody>
          <a:bodyPr wrap="square" rtlCol="0">
            <a:spAutoFit/>
          </a:bodyPr>
          <a:lstStyle/>
          <a:p>
            <a:r>
              <a:rPr lang="en-US" sz="1600" dirty="0" smtClean="0">
                <a:solidFill>
                  <a:srgbClr val="FFFFFF"/>
                </a:solidFill>
              </a:rPr>
              <a:t>DOW RHI – 1945 UTC</a:t>
            </a:r>
            <a:endParaRPr lang="en-US" sz="1600" dirty="0">
              <a:solidFill>
                <a:srgbClr val="FFFFFF"/>
              </a:solidFill>
            </a:endParaRPr>
          </a:p>
        </p:txBody>
      </p:sp>
      <p:sp>
        <p:nvSpPr>
          <p:cNvPr id="20" name="TextBox 19"/>
          <p:cNvSpPr txBox="1"/>
          <p:nvPr/>
        </p:nvSpPr>
        <p:spPr>
          <a:xfrm>
            <a:off x="3400650" y="153572"/>
            <a:ext cx="2116554" cy="307777"/>
          </a:xfrm>
          <a:prstGeom prst="rect">
            <a:avLst/>
          </a:prstGeom>
          <a:noFill/>
        </p:spPr>
        <p:txBody>
          <a:bodyPr wrap="square" rtlCol="0">
            <a:spAutoFit/>
          </a:bodyPr>
          <a:lstStyle/>
          <a:p>
            <a:r>
              <a:rPr lang="en-US" sz="1400" dirty="0" smtClean="0">
                <a:solidFill>
                  <a:srgbClr val="FFFFFF"/>
                </a:solidFill>
              </a:rPr>
              <a:t>2DS Probe (Citation)</a:t>
            </a:r>
            <a:endParaRPr lang="en-US" sz="1400" dirty="0">
              <a:solidFill>
                <a:srgbClr val="FFFFFF"/>
              </a:solidFill>
            </a:endParaRPr>
          </a:p>
        </p:txBody>
      </p:sp>
      <p:sp>
        <p:nvSpPr>
          <p:cNvPr id="21" name="Content Placeholder 7"/>
          <p:cNvSpPr txBox="1">
            <a:spLocks/>
          </p:cNvSpPr>
          <p:nvPr/>
        </p:nvSpPr>
        <p:spPr>
          <a:xfrm>
            <a:off x="7189563" y="2372224"/>
            <a:ext cx="1679906" cy="3799976"/>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solidFill>
                  <a:schemeClr val="bg1"/>
                </a:solidFill>
                <a:latin typeface="Apple SD Gothic Neo" charset="-127"/>
                <a:ea typeface="Apple SD Gothic Neo" charset="-127"/>
                <a:cs typeface="Apple SD Gothic Neo" charset="-127"/>
              </a:rPr>
              <a:t>Shallow down-valley flow</a:t>
            </a:r>
          </a:p>
          <a:p>
            <a:r>
              <a:rPr lang="en-US" sz="1600" dirty="0" smtClean="0">
                <a:solidFill>
                  <a:schemeClr val="bg1"/>
                </a:solidFill>
                <a:latin typeface="Apple SD Gothic Neo" charset="-127"/>
                <a:ea typeface="Apple SD Gothic Neo" charset="-127"/>
                <a:cs typeface="Apple SD Gothic Neo" charset="-127"/>
              </a:rPr>
              <a:t>Little to no liquid water aloft</a:t>
            </a:r>
          </a:p>
          <a:p>
            <a:r>
              <a:rPr lang="en-US" sz="1600" dirty="0" smtClean="0">
                <a:solidFill>
                  <a:schemeClr val="bg1"/>
                </a:solidFill>
                <a:latin typeface="Apple SD Gothic Neo" charset="-127"/>
                <a:ea typeface="Apple SD Gothic Neo" charset="-127"/>
                <a:cs typeface="Apple SD Gothic Neo" charset="-127"/>
              </a:rPr>
              <a:t>Large aggregates in area of increasing Z/decreasing ZDR</a:t>
            </a:r>
          </a:p>
          <a:p>
            <a:r>
              <a:rPr lang="en-US" sz="1600" dirty="0" smtClean="0">
                <a:solidFill>
                  <a:schemeClr val="bg1"/>
                </a:solidFill>
                <a:latin typeface="Apple SD Gothic Neo" charset="-127"/>
                <a:ea typeface="Apple SD Gothic Neo" charset="-127"/>
                <a:cs typeface="Apple SD Gothic Neo" charset="-127"/>
              </a:rPr>
              <a:t>Pristine </a:t>
            </a:r>
            <a:r>
              <a:rPr lang="en-US" sz="1600" dirty="0" err="1" smtClean="0">
                <a:solidFill>
                  <a:schemeClr val="bg1"/>
                </a:solidFill>
                <a:latin typeface="Apple SD Gothic Neo" charset="-127"/>
                <a:ea typeface="Apple SD Gothic Neo" charset="-127"/>
                <a:cs typeface="Apple SD Gothic Neo" charset="-127"/>
              </a:rPr>
              <a:t>stellars</a:t>
            </a:r>
            <a:r>
              <a:rPr lang="en-US" sz="1600" dirty="0" smtClean="0">
                <a:solidFill>
                  <a:schemeClr val="bg1"/>
                </a:solidFill>
                <a:latin typeface="Apple SD Gothic Neo" charset="-127"/>
                <a:ea typeface="Apple SD Gothic Neo" charset="-127"/>
                <a:cs typeface="Apple SD Gothic Neo" charset="-127"/>
              </a:rPr>
              <a:t> above at -13°C</a:t>
            </a:r>
          </a:p>
        </p:txBody>
      </p:sp>
    </p:spTree>
    <p:extLst>
      <p:ext uri="{BB962C8B-B14F-4D97-AF65-F5344CB8AC3E}">
        <p14:creationId xmlns:p14="http://schemas.microsoft.com/office/powerpoint/2010/main" val="1031059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938" r="10966" b="20543"/>
          <a:stretch/>
        </p:blipFill>
        <p:spPr>
          <a:xfrm>
            <a:off x="3854594" y="2830513"/>
            <a:ext cx="5200125" cy="394351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77549" y="5591679"/>
            <a:ext cx="1411477" cy="713986"/>
          </a:xfrm>
          <a:prstGeom prst="rect">
            <a:avLst/>
          </a:prstGeom>
        </p:spPr>
      </p:pic>
      <p:grpSp>
        <p:nvGrpSpPr>
          <p:cNvPr id="3" name="Group 2"/>
          <p:cNvGrpSpPr/>
          <p:nvPr/>
        </p:nvGrpSpPr>
        <p:grpSpPr>
          <a:xfrm>
            <a:off x="58448" y="50199"/>
            <a:ext cx="4800600" cy="4000500"/>
            <a:chOff x="58448" y="1504950"/>
            <a:chExt cx="4800600" cy="400050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86" r="7715"/>
            <a:stretch/>
          </p:blipFill>
          <p:spPr>
            <a:xfrm>
              <a:off x="58448" y="1504950"/>
              <a:ext cx="4800600" cy="4000500"/>
            </a:xfrm>
            <a:prstGeom prst="rect">
              <a:avLst/>
            </a:prstGeom>
            <a:ln>
              <a:solidFill>
                <a:schemeClr val="bg1"/>
              </a:solidFill>
            </a:ln>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248" t="7386" r="20268"/>
            <a:stretch/>
          </p:blipFill>
          <p:spPr>
            <a:xfrm flipH="1">
              <a:off x="536431" y="1786585"/>
              <a:ext cx="3652982" cy="3705009"/>
            </a:xfrm>
            <a:prstGeom prst="rect">
              <a:avLst/>
            </a:prstGeom>
            <a:ln>
              <a:noFill/>
            </a:ln>
            <a:scene3d>
              <a:camera prst="orthographicFront">
                <a:rot lat="0" lon="0" rev="0"/>
              </a:camera>
              <a:lightRig rig="threePt" dir="t"/>
            </a:scene3d>
            <a:sp3d/>
          </p:spPr>
        </p:pic>
      </p:grpSp>
      <p:cxnSp>
        <p:nvCxnSpPr>
          <p:cNvPr id="10" name="Straight Connector 9"/>
          <p:cNvCxnSpPr/>
          <p:nvPr/>
        </p:nvCxnSpPr>
        <p:spPr>
          <a:xfrm>
            <a:off x="4175558" y="3616036"/>
            <a:ext cx="3735387" cy="3463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6431" y="3616036"/>
            <a:ext cx="5310187" cy="222840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832763" y="3934689"/>
            <a:ext cx="2078183" cy="188204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txBox="1">
            <a:spLocks/>
          </p:cNvSpPr>
          <p:nvPr/>
        </p:nvSpPr>
        <p:spPr>
          <a:xfrm>
            <a:off x="4994605" y="1082679"/>
            <a:ext cx="3965519" cy="1624730"/>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latin typeface="Apple SD Gothic Neo" charset="-127"/>
                <a:ea typeface="Apple SD Gothic Neo" charset="-127"/>
                <a:cs typeface="Apple SD Gothic Neo" charset="-127"/>
              </a:rPr>
              <a:t>Data collection in remote regions</a:t>
            </a:r>
          </a:p>
          <a:p>
            <a:pPr lvl="1"/>
            <a:r>
              <a:rPr lang="en-US" sz="2000" dirty="0" smtClean="0">
                <a:solidFill>
                  <a:schemeClr val="bg1"/>
                </a:solidFill>
                <a:latin typeface="Apple SD Gothic Neo" charset="-127"/>
                <a:ea typeface="Apple SD Gothic Neo" charset="-127"/>
                <a:cs typeface="Apple SD Gothic Neo" charset="-127"/>
              </a:rPr>
              <a:t>inland, valleys, high terrain, lee </a:t>
            </a:r>
          </a:p>
        </p:txBody>
      </p:sp>
      <p:sp>
        <p:nvSpPr>
          <p:cNvPr id="25" name="Content Placeholder 7"/>
          <p:cNvSpPr txBox="1">
            <a:spLocks/>
          </p:cNvSpPr>
          <p:nvPr/>
        </p:nvSpPr>
        <p:spPr>
          <a:xfrm>
            <a:off x="73946" y="4153547"/>
            <a:ext cx="3694489" cy="2604548"/>
          </a:xfrm>
          <a:prstGeom prst="rect">
            <a:avLst/>
          </a:prstGeom>
          <a:solidFill>
            <a:schemeClr val="tx1">
              <a:lumMod val="85000"/>
            </a:schemeClr>
          </a:solidFill>
          <a:ln w="38100">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bg1"/>
                </a:solidFill>
                <a:latin typeface="Apple SD Gothic Neo" charset="-127"/>
                <a:ea typeface="Apple SD Gothic Neo" charset="-127"/>
                <a:cs typeface="Apple SD Gothic Neo" charset="-127"/>
              </a:rPr>
              <a:t>Greatest enhancement near windward slopes</a:t>
            </a:r>
          </a:p>
          <a:p>
            <a:pPr lvl="1"/>
            <a:r>
              <a:rPr lang="en-US" sz="2000" dirty="0" smtClean="0">
                <a:solidFill>
                  <a:schemeClr val="bg1"/>
                </a:solidFill>
                <a:latin typeface="Apple SD Gothic Neo" charset="-127"/>
                <a:ea typeface="Apple SD Gothic Neo" charset="-127"/>
                <a:cs typeface="Apple SD Gothic Neo" charset="-127"/>
              </a:rPr>
              <a:t>not highest terrain</a:t>
            </a:r>
          </a:p>
          <a:p>
            <a:r>
              <a:rPr lang="en-US" sz="2400" dirty="0" smtClean="0">
                <a:solidFill>
                  <a:schemeClr val="bg1"/>
                </a:solidFill>
                <a:latin typeface="Apple SD Gothic Neo" charset="-127"/>
                <a:ea typeface="Apple SD Gothic Neo" charset="-127"/>
                <a:cs typeface="Apple SD Gothic Neo" charset="-127"/>
              </a:rPr>
              <a:t>Lifting through the bright band</a:t>
            </a:r>
          </a:p>
          <a:p>
            <a:r>
              <a:rPr lang="en-US" sz="2400" dirty="0" smtClean="0">
                <a:solidFill>
                  <a:schemeClr val="bg1"/>
                </a:solidFill>
                <a:latin typeface="Apple SD Gothic Neo" charset="-127"/>
                <a:ea typeface="Apple SD Gothic Neo" charset="-127"/>
                <a:cs typeface="Apple SD Gothic Neo" charset="-127"/>
              </a:rPr>
              <a:t>Echo tops descend in lee</a:t>
            </a:r>
          </a:p>
        </p:txBody>
      </p:sp>
      <p:sp>
        <p:nvSpPr>
          <p:cNvPr id="26" name="Title 25"/>
          <p:cNvSpPr>
            <a:spLocks noGrp="1"/>
          </p:cNvSpPr>
          <p:nvPr>
            <p:ph type="title"/>
          </p:nvPr>
        </p:nvSpPr>
        <p:spPr>
          <a:xfrm>
            <a:off x="4978838" y="81342"/>
            <a:ext cx="3965520" cy="1001338"/>
          </a:xfrm>
        </p:spPr>
        <p:txBody>
          <a:bodyPr/>
          <a:lstStyle/>
          <a:p>
            <a:pPr algn="ctr"/>
            <a:r>
              <a:rPr lang="en-US" b="1" dirty="0" smtClean="0"/>
              <a:t>Airborne Radar</a:t>
            </a:r>
            <a:endParaRPr lang="en-US" b="1" dirty="0"/>
          </a:p>
        </p:txBody>
      </p:sp>
    </p:spTree>
    <p:extLst>
      <p:ext uri="{BB962C8B-B14F-4D97-AF65-F5344CB8AC3E}">
        <p14:creationId xmlns:p14="http://schemas.microsoft.com/office/powerpoint/2010/main" val="750270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15316</TotalTime>
  <Words>764</Words>
  <Application>Microsoft Macintosh PowerPoint</Application>
  <PresentationFormat>On-screen Show (4:3)</PresentationFormat>
  <Paragraphs>99</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Apple SD Gothic Neo</vt:lpstr>
      <vt:lpstr>Calibri</vt:lpstr>
      <vt:lpstr>Calibri Light</vt:lpstr>
      <vt:lpstr>Wingdings</vt:lpstr>
      <vt:lpstr>Arial</vt:lpstr>
      <vt:lpstr>Office Theme</vt:lpstr>
      <vt:lpstr>OLYMPEX: A Unique and Comprehensive Dataset for Understanding Precipitation Processes in Complex Terrain</vt:lpstr>
      <vt:lpstr>OLYMPEX</vt:lpstr>
      <vt:lpstr>Detailed surface observations</vt:lpstr>
      <vt:lpstr>PowerPoint Presentation</vt:lpstr>
      <vt:lpstr>PowerPoint Presentation</vt:lpstr>
      <vt:lpstr>Kelvin-Helmholtz waves</vt:lpstr>
      <vt:lpstr>PowerPoint Presentation</vt:lpstr>
      <vt:lpstr>DOW 11/12/15 </vt:lpstr>
      <vt:lpstr>Airborne Radar</vt:lpstr>
      <vt:lpstr>Snowpack Analysis</vt:lpstr>
      <vt:lpstr>Bob as a PI</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 Dehart</dc:creator>
  <cp:lastModifiedBy>Jennifer C. Dehart</cp:lastModifiedBy>
  <cp:revision>110</cp:revision>
  <dcterms:created xsi:type="dcterms:W3CDTF">2017-01-13T01:27:14Z</dcterms:created>
  <dcterms:modified xsi:type="dcterms:W3CDTF">2017-01-24T23:07:31Z</dcterms:modified>
</cp:coreProperties>
</file>