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4" r:id="rId3"/>
    <p:sldMasterId id="2147483670" r:id="rId4"/>
  </p:sldMasterIdLst>
  <p:notesMasterIdLst>
    <p:notesMasterId r:id="rId15"/>
  </p:notesMasterIdLst>
  <p:sldIdLst>
    <p:sldId id="294" r:id="rId5"/>
    <p:sldId id="293" r:id="rId6"/>
    <p:sldId id="269" r:id="rId7"/>
    <p:sldId id="286" r:id="rId8"/>
    <p:sldId id="284" r:id="rId9"/>
    <p:sldId id="285" r:id="rId10"/>
    <p:sldId id="282" r:id="rId11"/>
    <p:sldId id="281" r:id="rId12"/>
    <p:sldId id="296" r:id="rId13"/>
    <p:sldId id="29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A86"/>
    <a:srgbClr val="ADB84B"/>
    <a:srgbClr val="ECDA24"/>
    <a:srgbClr val="CDC15E"/>
    <a:srgbClr val="ACB64A"/>
    <a:srgbClr val="40544A"/>
    <a:srgbClr val="2C433D"/>
    <a:srgbClr val="104830"/>
    <a:srgbClr val="BBC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7879" autoAdjust="0"/>
  </p:normalViewPr>
  <p:slideViewPr>
    <p:cSldViewPr snapToGrid="0" snapToObjects="1">
      <p:cViewPr varScale="1">
        <p:scale>
          <a:sx n="107" d="100"/>
          <a:sy n="107" d="100"/>
        </p:scale>
        <p:origin x="-4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F3364-7D9B-8E4D-A2CE-B1C3153CDF7C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57DD5-BB52-5347-B943-9136020CB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77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40 ships. 12 a/c</a:t>
            </a: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8AC481-C493-9644-AF84-A99ECDDDEE57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40 ships. 12 a/c</a:t>
            </a: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F5C6AD-CE41-8D42-BCFA-5DA37956D967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5FD3C96-21DA-E949-B108-438FE08CD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8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F0FFA-D4EA-7846-B4A4-F43227330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1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5FD3C96-21DA-E949-B108-438FE08CD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70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F0FFA-D4EA-7846-B4A4-F43227330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14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5FD3C96-21DA-E949-B108-438FE08CD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77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5035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3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23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025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777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584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229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512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696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368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197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5FD3C96-21DA-E949-B108-438FE08CD3B8}" type="slidenum">
              <a:rPr lang="en-US">
                <a:solidFill>
                  <a:prstClr val="white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72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5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latin typeface="Times New Roman"/>
            </a:endParaRPr>
          </a:p>
        </p:txBody>
      </p:sp>
      <p:sp>
        <p:nvSpPr>
          <p:cNvPr id="85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latin typeface="Times New Roman"/>
            </a:endParaRPr>
          </a:p>
        </p:txBody>
      </p:sp>
      <p:sp>
        <p:nvSpPr>
          <p:cNvPr id="85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ABEE0C1-9196-8F41-A621-7AE1D5C8A8A3}" type="slidenum">
              <a:rPr lang="en-US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334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5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latin typeface="Times New Roman"/>
            </a:endParaRPr>
          </a:p>
        </p:txBody>
      </p:sp>
      <p:sp>
        <p:nvSpPr>
          <p:cNvPr id="85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latin typeface="Times New Roman"/>
            </a:endParaRPr>
          </a:p>
        </p:txBody>
      </p:sp>
      <p:sp>
        <p:nvSpPr>
          <p:cNvPr id="85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ABEE0C1-9196-8F41-A621-7AE1D5C8A8A3}" type="slidenum">
              <a:rPr lang="en-US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167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1/9/17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73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gate-are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TextBox 3"/>
          <p:cNvSpPr txBox="1">
            <a:spLocks noChangeArrowheads="1"/>
          </p:cNvSpPr>
          <p:nvPr/>
        </p:nvSpPr>
        <p:spPr bwMode="auto">
          <a:xfrm>
            <a:off x="11870" y="1160463"/>
            <a:ext cx="39004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Times New Roman" charset="0"/>
              </a:rPr>
              <a:t>GATE 1974</a:t>
            </a:r>
          </a:p>
        </p:txBody>
      </p:sp>
      <p:pic>
        <p:nvPicPr>
          <p:cNvPr id="118787" name="Picture 3" descr="GATE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/>
          <a:stretch>
            <a:fillRect/>
          </a:stretch>
        </p:blipFill>
        <p:spPr bwMode="auto">
          <a:xfrm>
            <a:off x="535745" y="1922463"/>
            <a:ext cx="285273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51043" y="27420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91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Box 2"/>
          <p:cNvSpPr txBox="1">
            <a:spLocks noChangeArrowheads="1"/>
          </p:cNvSpPr>
          <p:nvPr/>
        </p:nvSpPr>
        <p:spPr bwMode="auto">
          <a:xfrm>
            <a:off x="6215092" y="1859444"/>
            <a:ext cx="23066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BFBFBF"/>
                </a:solidFill>
                <a:latin typeface="Arial Black" charset="0"/>
                <a:cs typeface="Arial Black" charset="0"/>
              </a:rPr>
              <a:t>Detente</a:t>
            </a:r>
          </a:p>
        </p:txBody>
      </p:sp>
      <p:sp>
        <p:nvSpPr>
          <p:cNvPr id="117762" name="TextBox 3"/>
          <p:cNvSpPr txBox="1">
            <a:spLocks noChangeArrowheads="1"/>
          </p:cNvSpPr>
          <p:nvPr/>
        </p:nvSpPr>
        <p:spPr bwMode="auto">
          <a:xfrm>
            <a:off x="2077736" y="452562"/>
            <a:ext cx="49885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BFBFBF"/>
                </a:solidFill>
                <a:latin typeface="Arial Black" charset="0"/>
                <a:cs typeface="Arial Black" charset="0"/>
              </a:rPr>
              <a:t>The promise of global prediction</a:t>
            </a:r>
            <a:endParaRPr lang="en-US" sz="3200" dirty="0">
              <a:solidFill>
                <a:srgbClr val="BFBFBF"/>
              </a:solidFill>
              <a:latin typeface="Arial Black" charset="0"/>
              <a:cs typeface="Arial Black" charset="0"/>
            </a:endParaRPr>
          </a:p>
        </p:txBody>
      </p:sp>
      <p:cxnSp>
        <p:nvCxnSpPr>
          <p:cNvPr id="117763" name="Straight Arrow Connector 5"/>
          <p:cNvCxnSpPr>
            <a:cxnSpLocks noChangeShapeType="1"/>
            <a:stCxn id="117765" idx="2"/>
          </p:cNvCxnSpPr>
          <p:nvPr/>
        </p:nvCxnSpPr>
        <p:spPr bwMode="auto">
          <a:xfrm>
            <a:off x="1660613" y="2443644"/>
            <a:ext cx="2606587" cy="1434089"/>
          </a:xfrm>
          <a:prstGeom prst="straightConnector1">
            <a:avLst/>
          </a:prstGeom>
          <a:noFill/>
          <a:ln w="9525">
            <a:solidFill>
              <a:srgbClr val="BBE0E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765" name="TextBox 16"/>
          <p:cNvSpPr txBox="1">
            <a:spLocks noChangeArrowheads="1"/>
          </p:cNvSpPr>
          <p:nvPr/>
        </p:nvSpPr>
        <p:spPr bwMode="auto">
          <a:xfrm>
            <a:off x="330288" y="1858868"/>
            <a:ext cx="26606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BFBFBF"/>
                </a:solidFill>
                <a:latin typeface="Arial Black" charset="0"/>
                <a:cs typeface="Arial Black" charset="0"/>
              </a:rPr>
              <a:t>Satellites</a:t>
            </a:r>
            <a:endParaRPr lang="en-US" sz="3200" dirty="0">
              <a:solidFill>
                <a:srgbClr val="BFBFBF"/>
              </a:solidFill>
              <a:latin typeface="Arial Black" charset="0"/>
              <a:cs typeface="Arial Black" charset="0"/>
            </a:endParaRPr>
          </a:p>
        </p:txBody>
      </p:sp>
      <p:cxnSp>
        <p:nvCxnSpPr>
          <p:cNvPr id="117766" name="Straight Arrow Connector 17"/>
          <p:cNvCxnSpPr>
            <a:cxnSpLocks noChangeShapeType="1"/>
            <a:stCxn id="117762" idx="2"/>
            <a:endCxn id="117767" idx="0"/>
          </p:cNvCxnSpPr>
          <p:nvPr/>
        </p:nvCxnSpPr>
        <p:spPr bwMode="auto">
          <a:xfrm flipH="1">
            <a:off x="4572000" y="1529780"/>
            <a:ext cx="1" cy="2413570"/>
          </a:xfrm>
          <a:prstGeom prst="straightConnector1">
            <a:avLst/>
          </a:prstGeom>
          <a:noFill/>
          <a:ln w="9525">
            <a:solidFill>
              <a:srgbClr val="BBE0E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767" name="TextBox 27"/>
          <p:cNvSpPr txBox="1">
            <a:spLocks noChangeArrowheads="1"/>
          </p:cNvSpPr>
          <p:nvPr/>
        </p:nvSpPr>
        <p:spPr bwMode="auto">
          <a:xfrm>
            <a:off x="1254125" y="3943350"/>
            <a:ext cx="66357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prstClr val="white">
                    <a:lumMod val="75000"/>
                  </a:prstClr>
                </a:solidFill>
                <a:latin typeface="Arial Black" charset="0"/>
                <a:cs typeface="Arial Black" charset="0"/>
              </a:rPr>
              <a:t>Global Atmospheric Research Program</a:t>
            </a:r>
          </a:p>
        </p:txBody>
      </p:sp>
      <p:cxnSp>
        <p:nvCxnSpPr>
          <p:cNvPr id="117768" name="Straight Arrow Connector 38"/>
          <p:cNvCxnSpPr>
            <a:cxnSpLocks noChangeShapeType="1"/>
            <a:stCxn id="117767" idx="2"/>
            <a:endCxn id="117769" idx="0"/>
          </p:cNvCxnSpPr>
          <p:nvPr/>
        </p:nvCxnSpPr>
        <p:spPr bwMode="auto">
          <a:xfrm>
            <a:off x="4572000" y="5020568"/>
            <a:ext cx="1" cy="892441"/>
          </a:xfrm>
          <a:prstGeom prst="straightConnector1">
            <a:avLst/>
          </a:prstGeom>
          <a:noFill/>
          <a:ln w="9525">
            <a:solidFill>
              <a:srgbClr val="BBE0E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769" name="TextBox 40"/>
          <p:cNvSpPr txBox="1">
            <a:spLocks noChangeArrowheads="1"/>
          </p:cNvSpPr>
          <p:nvPr/>
        </p:nvSpPr>
        <p:spPr bwMode="auto">
          <a:xfrm>
            <a:off x="3417888" y="5913009"/>
            <a:ext cx="2308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BFBFBF"/>
                </a:solidFill>
                <a:latin typeface="Arial Black" charset="0"/>
                <a:cs typeface="Arial Black" charset="0"/>
              </a:rPr>
              <a:t>“ GATE ”</a:t>
            </a:r>
          </a:p>
        </p:txBody>
      </p:sp>
      <p:cxnSp>
        <p:nvCxnSpPr>
          <p:cNvPr id="14" name="Straight Arrow Connector 6"/>
          <p:cNvCxnSpPr>
            <a:cxnSpLocks noChangeShapeType="1"/>
            <a:stCxn id="117761" idx="2"/>
          </p:cNvCxnSpPr>
          <p:nvPr/>
        </p:nvCxnSpPr>
        <p:spPr bwMode="auto">
          <a:xfrm flipH="1">
            <a:off x="4876801" y="2444220"/>
            <a:ext cx="2491610" cy="1450447"/>
          </a:xfrm>
          <a:prstGeom prst="straightConnector1">
            <a:avLst/>
          </a:prstGeom>
          <a:noFill/>
          <a:ln w="9525">
            <a:solidFill>
              <a:srgbClr val="BBE0E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8851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gate_ma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39700"/>
            <a:ext cx="5664200" cy="6578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TextBox 3"/>
          <p:cNvSpPr txBox="1">
            <a:spLocks noChangeArrowheads="1"/>
          </p:cNvSpPr>
          <p:nvPr/>
        </p:nvSpPr>
        <p:spPr bwMode="auto">
          <a:xfrm>
            <a:off x="4497388" y="841375"/>
            <a:ext cx="1816100" cy="923925"/>
          </a:xfrm>
          <a:prstGeom prst="rect">
            <a:avLst/>
          </a:prstGeom>
          <a:solidFill>
            <a:srgbClr val="425A87"/>
          </a:solidFill>
          <a:ln w="28575">
            <a:solidFill>
              <a:schemeClr val="bg2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 Black"/>
                <a:cs typeface="Arial Black"/>
              </a:rPr>
              <a:t>1974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 Black"/>
                <a:cs typeface="Arial Black"/>
              </a:rPr>
              <a:t>40 ships!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 Black"/>
                <a:cs typeface="Arial Black"/>
              </a:rPr>
              <a:t>12 aircraft!</a:t>
            </a:r>
          </a:p>
        </p:txBody>
      </p:sp>
      <p:pic>
        <p:nvPicPr>
          <p:cNvPr id="120839" name="Picture 2" descr="GATE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/>
          <a:stretch>
            <a:fillRect/>
          </a:stretch>
        </p:blipFill>
        <p:spPr bwMode="auto">
          <a:xfrm>
            <a:off x="2170113" y="381000"/>
            <a:ext cx="1789112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95600" y="3124200"/>
            <a:ext cx="2693988" cy="2352675"/>
            <a:chOff x="2895600" y="3124200"/>
            <a:chExt cx="2693988" cy="2352675"/>
          </a:xfrm>
        </p:grpSpPr>
        <p:sp>
          <p:nvSpPr>
            <p:cNvPr id="120835" name="Oval 4"/>
            <p:cNvSpPr>
              <a:spLocks noChangeAspect="1"/>
            </p:cNvSpPr>
            <p:nvPr/>
          </p:nvSpPr>
          <p:spPr bwMode="auto">
            <a:xfrm>
              <a:off x="2895600" y="3124200"/>
              <a:ext cx="1322388" cy="1285875"/>
            </a:xfrm>
            <a:prstGeom prst="ellipse">
              <a:avLst/>
            </a:prstGeom>
            <a:solidFill>
              <a:schemeClr val="accent1">
                <a:alpha val="72940"/>
              </a:schemeClr>
            </a:solidFill>
            <a:ln w="9525">
              <a:solidFill>
                <a:srgbClr val="6A28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0836" name="Oval 5"/>
            <p:cNvSpPr>
              <a:spLocks noChangeAspect="1"/>
            </p:cNvSpPr>
            <p:nvPr/>
          </p:nvSpPr>
          <p:spPr bwMode="auto">
            <a:xfrm>
              <a:off x="3581400" y="4191000"/>
              <a:ext cx="1322388" cy="1285875"/>
            </a:xfrm>
            <a:prstGeom prst="ellipse">
              <a:avLst/>
            </a:prstGeom>
            <a:solidFill>
              <a:schemeClr val="accent1">
                <a:alpha val="72940"/>
              </a:schemeClr>
            </a:solidFill>
            <a:ln w="9525">
              <a:solidFill>
                <a:srgbClr val="6A28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4267200" y="3124200"/>
              <a:ext cx="1322388" cy="128587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952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20838" name="Oval 7"/>
            <p:cNvSpPr>
              <a:spLocks noChangeAspect="1"/>
            </p:cNvSpPr>
            <p:nvPr/>
          </p:nvSpPr>
          <p:spPr bwMode="auto">
            <a:xfrm>
              <a:off x="3581400" y="3505200"/>
              <a:ext cx="1322388" cy="1285875"/>
            </a:xfrm>
            <a:prstGeom prst="ellipse">
              <a:avLst/>
            </a:prstGeom>
            <a:solidFill>
              <a:schemeClr val="accent1">
                <a:alpha val="72940"/>
              </a:schemeClr>
            </a:solidFill>
            <a:ln w="9525">
              <a:solidFill>
                <a:srgbClr val="6A28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464300" y="3454400"/>
            <a:ext cx="2138363" cy="1200150"/>
          </a:xfrm>
          <a:prstGeom prst="rect">
            <a:avLst/>
          </a:prstGeom>
          <a:solidFill>
            <a:srgbClr val="425A87"/>
          </a:solidFill>
          <a:ln w="28575">
            <a:solidFill>
              <a:schemeClr val="bg2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 Black"/>
                <a:cs typeface="Arial Black"/>
              </a:rPr>
              <a:t>4 shipborne scanning digital </a:t>
            </a:r>
            <a:br>
              <a:rPr lang="en-US" sz="1800" b="1" dirty="0" smtClean="0">
                <a:solidFill>
                  <a:srgbClr val="FFFFFF"/>
                </a:solidFill>
                <a:latin typeface="Arial Black"/>
                <a:cs typeface="Arial Black"/>
              </a:rPr>
            </a:br>
            <a:r>
              <a:rPr lang="en-US" sz="1800" b="1" dirty="0" smtClean="0">
                <a:solidFill>
                  <a:srgbClr val="FFFFFF"/>
                </a:solidFill>
                <a:latin typeface="Arial Black"/>
                <a:cs typeface="Arial Black"/>
              </a:rPr>
              <a:t>C-band radars</a:t>
            </a:r>
          </a:p>
        </p:txBody>
      </p:sp>
      <p:cxnSp>
        <p:nvCxnSpPr>
          <p:cNvPr id="120841" name="Straight Connector 4"/>
          <p:cNvCxnSpPr>
            <a:cxnSpLocks noChangeShapeType="1"/>
          </p:cNvCxnSpPr>
          <p:nvPr/>
        </p:nvCxnSpPr>
        <p:spPr bwMode="auto">
          <a:xfrm>
            <a:off x="2613025" y="3228975"/>
            <a:ext cx="0" cy="165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842" name="Straight Connector 12"/>
          <p:cNvCxnSpPr>
            <a:cxnSpLocks noChangeShapeType="1"/>
          </p:cNvCxnSpPr>
          <p:nvPr/>
        </p:nvCxnSpPr>
        <p:spPr bwMode="auto">
          <a:xfrm>
            <a:off x="5794375" y="3217863"/>
            <a:ext cx="0" cy="165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598986" y="2348442"/>
            <a:ext cx="2597678" cy="369332"/>
          </a:xfrm>
          <a:prstGeom prst="rect">
            <a:avLst/>
          </a:prstGeom>
          <a:solidFill>
            <a:srgbClr val="425A87"/>
          </a:solidFill>
          <a:ln w="28575">
            <a:solidFill>
              <a:schemeClr val="bg2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 Black"/>
                <a:cs typeface="Arial Black"/>
              </a:rPr>
              <a:t>16 sounding sites</a:t>
            </a:r>
          </a:p>
        </p:txBody>
      </p:sp>
    </p:spTree>
    <p:extLst>
      <p:ext uri="{BB962C8B-B14F-4D97-AF65-F5344CB8AC3E}">
        <p14:creationId xmlns:p14="http://schemas.microsoft.com/office/powerpoint/2010/main" val="338548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91554" y="901925"/>
            <a:ext cx="2629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omic Sans MS"/>
                <a:cs typeface="Comic Sans MS"/>
              </a:rPr>
              <a:t>GATE 1974</a:t>
            </a:r>
            <a:endParaRPr lang="en-US" sz="36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GATEsquallline_grab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8045" y="-106832"/>
            <a:ext cx="10617227" cy="69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5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bo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0440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5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dra_vanguar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043" y="0"/>
            <a:ext cx="10415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5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ssian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5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ree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527"/>
            <a:ext cx="9144000" cy="606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5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qu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49" y="0"/>
            <a:ext cx="4563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5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Box 3"/>
          <p:cNvSpPr txBox="1">
            <a:spLocks noChangeArrowheads="1"/>
          </p:cNvSpPr>
          <p:nvPr/>
        </p:nvSpPr>
        <p:spPr bwMode="auto">
          <a:xfrm>
            <a:off x="0" y="3136612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BFBFBF"/>
                </a:solidFill>
                <a:latin typeface="Arial Black" charset="0"/>
                <a:cs typeface="Arial Black" charset="0"/>
              </a:rPr>
              <a:t>How did this happen?</a:t>
            </a:r>
            <a:endParaRPr lang="en-US" sz="3200" dirty="0">
              <a:solidFill>
                <a:srgbClr val="BFBFBF"/>
              </a:solidFill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32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1417</TotalTime>
  <Words>53</Words>
  <Application>Microsoft Macintosh PowerPoint</Application>
  <PresentationFormat>On-screen Show (4:3)</PresentationFormat>
  <Paragraphs>17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 Black </vt:lpstr>
      <vt:lpstr>10_Default Design</vt:lpstr>
      <vt:lpstr>11_Default Design</vt:lpstr>
      <vt:lpstr>1_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63</cp:revision>
  <dcterms:created xsi:type="dcterms:W3CDTF">2016-04-01T14:11:53Z</dcterms:created>
  <dcterms:modified xsi:type="dcterms:W3CDTF">2017-01-10T05:14:46Z</dcterms:modified>
</cp:coreProperties>
</file>