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74" r:id="rId2"/>
    <p:sldId id="278" r:id="rId3"/>
    <p:sldId id="256" r:id="rId4"/>
    <p:sldId id="259" r:id="rId5"/>
    <p:sldId id="260" r:id="rId6"/>
    <p:sldId id="258" r:id="rId7"/>
    <p:sldId id="265" r:id="rId8"/>
    <p:sldId id="267" r:id="rId9"/>
    <p:sldId id="268" r:id="rId10"/>
    <p:sldId id="266" r:id="rId11"/>
    <p:sldId id="269" r:id="rId12"/>
    <p:sldId id="257" r:id="rId13"/>
    <p:sldId id="270" r:id="rId14"/>
    <p:sldId id="275" r:id="rId15"/>
    <p:sldId id="272" r:id="rId16"/>
    <p:sldId id="279" r:id="rId17"/>
    <p:sldId id="263" r:id="rId18"/>
    <p:sldId id="276" r:id="rId19"/>
    <p:sldId id="273" r:id="rId20"/>
    <p:sldId id="271" r:id="rId21"/>
    <p:sldId id="264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6257" autoAdjust="0"/>
  </p:normalViewPr>
  <p:slideViewPr>
    <p:cSldViewPr snapToGrid="0">
      <p:cViewPr varScale="1">
        <p:scale>
          <a:sx n="93" d="100"/>
          <a:sy n="93" d="100"/>
        </p:scale>
        <p:origin x="-1032" y="-104"/>
      </p:cViewPr>
      <p:guideLst>
        <p:guide orient="horz" pos="16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81647-2C6B-0743-855D-3FDF6E246810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A6532-89E2-E646-83E5-1152E998B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5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OLYMPEX was a field</a:t>
            </a:r>
            <a:r>
              <a:rPr lang="en-US" baseline="0" dirty="0" smtClean="0"/>
              <a:t> experiment that brought an unprecedented level of technology to a meteorological field campaign. GATE had the most platforms. OLYMPEX had the most technology.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9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ER2 was able to clearly show the upper level cloud not seen by even the W-band radar </a:t>
            </a:r>
            <a:r>
              <a:rPr lang="en-US" baseline="0" smtClean="0"/>
              <a:t>on the DC8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0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Postfrontal</a:t>
            </a:r>
            <a:r>
              <a:rPr lang="en-US" baseline="0" dirty="0" smtClean="0"/>
              <a:t> cell structures indicated in detail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5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NCFR</a:t>
            </a:r>
            <a:r>
              <a:rPr lang="en-US" dirty="0" smtClean="0"/>
              <a:t> sampled 3 times…</a:t>
            </a:r>
            <a:r>
              <a:rPr lang="en-US" dirty="0" smtClean="0">
                <a:solidFill>
                  <a:srgbClr val="000000"/>
                </a:solidFill>
              </a:rPr>
              <a:t>soundings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smtClean="0"/>
              <a:t>ahead and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3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Had 3 AR cases…well shown by model 3h forecast…</a:t>
            </a:r>
            <a:r>
              <a:rPr lang="en-US" b="1" dirty="0" smtClean="0">
                <a:solidFill>
                  <a:srgbClr val="000000"/>
                </a:solidFill>
              </a:rPr>
              <a:t>windward enhancement</a:t>
            </a:r>
            <a:r>
              <a:rPr lang="en-US" b="1" baseline="0" dirty="0" smtClean="0">
                <a:solidFill>
                  <a:srgbClr val="000000"/>
                </a:solidFill>
              </a:rPr>
              <a:t>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rain shadow </a:t>
            </a:r>
            <a:r>
              <a:rPr lang="en-US" baseline="0" dirty="0" smtClean="0"/>
              <a:t>seen also in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OLYMPEX was</a:t>
            </a:r>
            <a:r>
              <a:rPr lang="en-US" baseline="0" dirty="0" smtClean="0"/>
              <a:t> carried out here.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Radar RHI sectors over the wedges; ocean, windward, lee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Surface sites: precipitation; PSDs; fall velocities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Snow poles and SNOTELs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Soundings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A/C flights on both sides of the mountains and offshore over the radars and </a:t>
            </a:r>
            <a:r>
              <a:rPr lang="en-US" baseline="0" dirty="0" err="1" smtClean="0"/>
              <a:t>sfc</a:t>
            </a:r>
            <a:r>
              <a:rPr lang="en-US" baseline="0" dirty="0" smtClean="0"/>
              <a:t> sites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70-150 inches of rain, enhanced</a:t>
            </a:r>
            <a:r>
              <a:rPr lang="en-US" baseline="0" dirty="0" smtClean="0"/>
              <a:t> over terrain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0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dataset</a:t>
            </a:r>
            <a:r>
              <a:rPr lang="en-US" baseline="0" dirty="0" smtClean="0"/>
              <a:t> collected was not only </a:t>
            </a:r>
            <a:r>
              <a:rPr lang="en-US" b="1" u="sng" baseline="0" dirty="0" smtClean="0"/>
              <a:t>huge</a:t>
            </a:r>
            <a:r>
              <a:rPr lang="en-US" u="none" baseline="0" dirty="0" smtClean="0"/>
              <a:t>…</a:t>
            </a:r>
            <a:r>
              <a:rPr lang="en-US" baseline="0" dirty="0" smtClean="0"/>
              <a:t>but also…</a:t>
            </a:r>
            <a:r>
              <a:rPr lang="en-US" b="1" u="sng" baseline="0" dirty="0" smtClean="0"/>
              <a:t>homogeneous</a:t>
            </a:r>
            <a:r>
              <a:rPr lang="en-US" baseline="0" dirty="0" smtClean="0"/>
              <a:t>…facilitating…</a:t>
            </a:r>
            <a:r>
              <a:rPr lang="en-US" b="1" u="sng" baseline="0" dirty="0" smtClean="0"/>
              <a:t>statistics</a:t>
            </a:r>
            <a:endParaRPr lang="en-US" b="0" u="none" baseline="0" dirty="0" smtClean="0"/>
          </a:p>
          <a:p>
            <a:r>
              <a:rPr lang="en-US" b="0" u="none" baseline="0" dirty="0" smtClean="0"/>
              <a:t>Storms passing over the OLYMPEX area all had a variation of this </a:t>
            </a:r>
            <a:r>
              <a:rPr lang="en-US" b="1" u="none" baseline="0" dirty="0" smtClean="0"/>
              <a:t>idealized structure</a:t>
            </a:r>
            <a:r>
              <a:rPr lang="en-US" b="0" u="none" baseline="0" dirty="0" smtClean="0"/>
              <a:t>…consisting of </a:t>
            </a:r>
            <a:r>
              <a:rPr lang="en-US" b="1" u="none" baseline="0" dirty="0" smtClean="0"/>
              <a:t>characteristic sectors</a:t>
            </a:r>
            <a:r>
              <a:rPr lang="en-US" b="0" u="none" baseline="0" dirty="0" smtClean="0"/>
              <a:t>…(describe)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78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3 aircraft</a:t>
            </a:r>
            <a:r>
              <a:rPr lang="en-US" baseline="0" dirty="0" smtClean="0"/>
              <a:t> coordinated with a GPM overpass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33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DC8 was key platform for comparing windward and lee</a:t>
            </a:r>
            <a:r>
              <a:rPr lang="en-US" baseline="0" dirty="0" smtClean="0"/>
              <a:t> structures of storms</a:t>
            </a:r>
          </a:p>
          <a:p>
            <a:r>
              <a:rPr lang="en-US" baseline="0" dirty="0" smtClean="0"/>
              <a:t>Dec8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2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r>
              <a:rPr lang="en-US" baseline="0" dirty="0" smtClean="0"/>
              <a:t> nested approx. within Nov-Dec</a:t>
            </a:r>
          </a:p>
          <a:p>
            <a:r>
              <a:rPr lang="en-US" baseline="0" dirty="0" smtClean="0"/>
              <a:t>Some measurements over the whole season</a:t>
            </a:r>
          </a:p>
          <a:p>
            <a:r>
              <a:rPr lang="en-US" baseline="0" dirty="0" smtClean="0"/>
              <a:t>Snowpack surveys at key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6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high elevations the snow was monitored—both</a:t>
            </a:r>
            <a:r>
              <a:rPr lang="en-US" baseline="0" dirty="0" smtClean="0"/>
              <a:t> by cameras and surveys like this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76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Illustrates the amount of rain—there were overflows</a:t>
            </a:r>
            <a:r>
              <a:rPr lang="en-US" baseline="0" dirty="0" smtClean="0"/>
              <a:t> of Lake Quinault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A6532-89E2-E646-83E5-1152E998B8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2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12/11/16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667"/>
            <a:ext cx="7772400" cy="1470025"/>
          </a:xfrm>
        </p:spPr>
        <p:txBody>
          <a:bodyPr/>
          <a:lstStyle/>
          <a:p>
            <a:r>
              <a:rPr lang="en-US" dirty="0"/>
              <a:t> The Olympic Mountains Experiment for GPM (OLYMPEX)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986" y="5497237"/>
            <a:ext cx="8434029" cy="79400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R. A. Houze, Jr., L. A. </a:t>
            </a:r>
            <a:r>
              <a:rPr lang="en-US" dirty="0" err="1" smtClean="0">
                <a:solidFill>
                  <a:srgbClr val="000000"/>
                </a:solidFill>
              </a:rPr>
              <a:t>McMurdie</a:t>
            </a:r>
            <a:r>
              <a:rPr lang="en-US" dirty="0" smtClean="0">
                <a:solidFill>
                  <a:srgbClr val="000000"/>
                </a:solidFill>
              </a:rPr>
              <a:t>, W. A. Petersen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49" y="1638109"/>
            <a:ext cx="4397253" cy="3727856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0" y="6398749"/>
            <a:ext cx="9144000" cy="374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AGU Fall Meeting 2016, 12 December 2016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5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39220"/>
            <a:ext cx="9144000" cy="5579561"/>
            <a:chOff x="0" y="278637"/>
            <a:chExt cx="9144000" cy="55795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77900"/>
              <a:ext cx="9144000" cy="488029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91308" y="278637"/>
              <a:ext cx="4461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DOW X-band radar in the Quinault Valley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73365"/>
            <a:ext cx="9144000" cy="4768470"/>
            <a:chOff x="0" y="774179"/>
            <a:chExt cx="9144000" cy="47684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545295"/>
              <a:ext cx="9144000" cy="399735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25854" y="774179"/>
              <a:ext cx="63226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Drop size distribution at a windward site</a:t>
              </a:r>
              <a:endParaRPr lang="en-US" sz="20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203" t="80333" r="14568" b="12756"/>
          <a:stretch/>
        </p:blipFill>
        <p:spPr>
          <a:xfrm>
            <a:off x="889001" y="2935112"/>
            <a:ext cx="6815666" cy="4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" y="1333500"/>
            <a:ext cx="9004108" cy="4635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604" y="933390"/>
            <a:ext cx="457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Timeline of data assets—openly available!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5608" r="19293" b="35836"/>
          <a:stretch/>
        </p:blipFill>
        <p:spPr>
          <a:xfrm>
            <a:off x="375920" y="1333500"/>
            <a:ext cx="459105" cy="2974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608" t="29534" r="19276" b="43569"/>
          <a:stretch/>
        </p:blipFill>
        <p:spPr>
          <a:xfrm>
            <a:off x="382579" y="3570368"/>
            <a:ext cx="460642" cy="1246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5608" t="29534" r="19276" b="66242"/>
          <a:stretch/>
        </p:blipFill>
        <p:spPr>
          <a:xfrm>
            <a:off x="382579" y="5056903"/>
            <a:ext cx="460642" cy="1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9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9144000" cy="681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728" y="422052"/>
            <a:ext cx="2665481" cy="55448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" name="Picture 3" descr="logo_imag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661" y="175134"/>
            <a:ext cx="2429679" cy="20598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3120" y="1105281"/>
            <a:ext cx="5597228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15 Pacific frontal systems sampled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Including 3 “atmospheric rivers”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Aircraft sampled over ocean, windward, and lee sides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Multiple radar </a:t>
            </a:r>
            <a:r>
              <a:rPr lang="en-US" dirty="0" err="1" smtClean="0">
                <a:latin typeface="Symbol" charset="2"/>
                <a:cs typeface="Symbol" charset="2"/>
              </a:rPr>
              <a:t>λ</a:t>
            </a:r>
            <a:r>
              <a:rPr lang="en-US" dirty="0" err="1" smtClean="0"/>
              <a:t>’s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Lidar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Cloud physics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Coordinated with satellite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Coordinated with ground-based sites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research radars on land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Dual polarization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RHI sectors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Ocean, windward, lee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Surface instruments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Precipitation rate, PSD and fallspeed time series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Multiple altitudes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Windward and lee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Snow assessment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Cameras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Surveys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37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151759"/>
            <a:ext cx="9144000" cy="55448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0" y="4458635"/>
            <a:ext cx="9144000" cy="6444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000000"/>
                </a:solidFill>
              </a:rPr>
              <a:t>Supported by: </a:t>
            </a:r>
            <a:r>
              <a:rPr lang="en-US" sz="1800" dirty="0">
                <a:solidFill>
                  <a:srgbClr val="000000"/>
                </a:solidFill>
              </a:rPr>
              <a:t>NASA </a:t>
            </a:r>
            <a:r>
              <a:rPr lang="en-US" sz="1800" dirty="0" smtClean="0">
                <a:solidFill>
                  <a:srgbClr val="000000"/>
                </a:solidFill>
              </a:rPr>
              <a:t>Grants </a:t>
            </a:r>
            <a:r>
              <a:rPr lang="en-US" sz="1800" dirty="0">
                <a:solidFill>
                  <a:srgbClr val="000000"/>
                </a:solidFill>
              </a:rPr>
              <a:t>NNX13AG71G, </a:t>
            </a:r>
            <a:r>
              <a:rPr lang="en-US" sz="1800" dirty="0" smtClean="0">
                <a:solidFill>
                  <a:srgbClr val="000000"/>
                </a:solidFill>
              </a:rPr>
              <a:t>NNX15AL38G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and </a:t>
            </a:r>
            <a:r>
              <a:rPr lang="en-US" sz="1800" dirty="0">
                <a:solidFill>
                  <a:srgbClr val="000000"/>
                </a:solidFill>
              </a:rPr>
              <a:t>NSF Grant AGS-1503155    </a:t>
            </a:r>
          </a:p>
        </p:txBody>
      </p:sp>
    </p:spTree>
    <p:extLst>
      <p:ext uri="{BB962C8B-B14F-4D97-AF65-F5344CB8AC3E}">
        <p14:creationId xmlns:p14="http://schemas.microsoft.com/office/powerpoint/2010/main" val="169925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151759"/>
            <a:ext cx="9144000" cy="554482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3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667" b="4374"/>
          <a:stretch/>
        </p:blipFill>
        <p:spPr>
          <a:xfrm>
            <a:off x="0" y="1"/>
            <a:ext cx="10244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9889" y="723473"/>
            <a:ext cx="8664222" cy="5411055"/>
            <a:chOff x="239889" y="594695"/>
            <a:chExt cx="8664222" cy="5411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1234" r="4012"/>
            <a:stretch/>
          </p:blipFill>
          <p:spPr>
            <a:xfrm>
              <a:off x="239889" y="1698910"/>
              <a:ext cx="8664222" cy="43068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55313" y="594695"/>
              <a:ext cx="3647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Lidar observations from ER2 showing upper level cloud 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6642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3302" r="6551" b="2412"/>
          <a:stretch/>
        </p:blipFill>
        <p:spPr>
          <a:xfrm>
            <a:off x="510325" y="74328"/>
            <a:ext cx="4126606" cy="33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t="2441" r="3458"/>
          <a:stretch/>
        </p:blipFill>
        <p:spPr>
          <a:xfrm>
            <a:off x="6298842" y="81333"/>
            <a:ext cx="2540358" cy="6690575"/>
          </a:xfrm>
          <a:prstGeom prst="rect">
            <a:avLst/>
          </a:prstGeom>
          <a:noFill/>
          <a:ln w="127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5">
            <a:alphaModFix/>
          </a:blip>
          <a:srcRect r="6629"/>
          <a:stretch/>
        </p:blipFill>
        <p:spPr>
          <a:xfrm>
            <a:off x="521593" y="3458469"/>
            <a:ext cx="4126606" cy="3313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Shape 98"/>
          <p:cNvCxnSpPr/>
          <p:nvPr/>
        </p:nvCxnSpPr>
        <p:spPr>
          <a:xfrm flipH="1">
            <a:off x="1753136" y="1189665"/>
            <a:ext cx="228600" cy="667425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99" name="Shape 99"/>
          <p:cNvCxnSpPr/>
          <p:nvPr/>
        </p:nvCxnSpPr>
        <p:spPr>
          <a:xfrm rot="10800000">
            <a:off x="3276600" y="5181600"/>
            <a:ext cx="838199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00" name="Shape 100"/>
          <p:cNvSpPr txBox="1"/>
          <p:nvPr/>
        </p:nvSpPr>
        <p:spPr>
          <a:xfrm>
            <a:off x="1295400" y="4996933"/>
            <a:ext cx="17526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-15°C at 4.5 km</a:t>
            </a:r>
          </a:p>
        </p:txBody>
      </p:sp>
      <p:sp>
        <p:nvSpPr>
          <p:cNvPr id="101" name="Shape 101"/>
          <p:cNvSpPr txBox="1"/>
          <p:nvPr/>
        </p:nvSpPr>
        <p:spPr>
          <a:xfrm>
            <a:off x="1489655" y="531527"/>
            <a:ext cx="17526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Increased liquid water content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4670737" y="2495373"/>
            <a:ext cx="1752600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Dendrites, aggregates, plates in 2DS-H probe imagery</a:t>
            </a:r>
          </a:p>
        </p:txBody>
      </p:sp>
      <p:cxnSp>
        <p:nvCxnSpPr>
          <p:cNvPr id="103" name="Shape 103"/>
          <p:cNvCxnSpPr/>
          <p:nvPr/>
        </p:nvCxnSpPr>
        <p:spPr>
          <a:xfrm rot="10800000" flipH="1">
            <a:off x="5417710" y="2028486"/>
            <a:ext cx="817809" cy="52118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104" name="Shape 104"/>
          <p:cNvCxnSpPr/>
          <p:nvPr/>
        </p:nvCxnSpPr>
        <p:spPr>
          <a:xfrm>
            <a:off x="5417710" y="3721119"/>
            <a:ext cx="817809" cy="62228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939925" y="136750"/>
            <a:ext cx="1497000" cy="62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="1" dirty="0"/>
              <a:t>5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07 UTC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8923" y="844398"/>
            <a:ext cx="2703635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dirty="0" smtClean="0"/>
              <a:t>Citation A/C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317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020" y="742695"/>
            <a:ext cx="7772400" cy="1470025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35" y="2286270"/>
            <a:ext cx="7275167" cy="3789790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Physical validation to support GPM algorithms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</a:rPr>
              <a:t>Orographic effects on frontal precipitation</a:t>
            </a:r>
          </a:p>
          <a:p>
            <a:pPr marL="457200" indent="-457200" algn="l">
              <a:buFont typeface="Arial"/>
              <a:buChar char="•"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74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2135" y="688779"/>
            <a:ext cx="8821391" cy="5480443"/>
            <a:chOff x="232135" y="345552"/>
            <a:chExt cx="8821391" cy="54804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r="3528"/>
            <a:stretch/>
          </p:blipFill>
          <p:spPr>
            <a:xfrm>
              <a:off x="232135" y="1016000"/>
              <a:ext cx="8821391" cy="480999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48027" y="345552"/>
              <a:ext cx="56963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A postfrontal cell seen by Ka-band radar on the coast</a:t>
              </a:r>
              <a:endParaRPr lang="en-US" sz="2000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810" y="58747"/>
            <a:ext cx="1562669" cy="1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00" y="0"/>
            <a:ext cx="62068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230" y="771858"/>
            <a:ext cx="21492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narrow cold frontal rainband seen by the NPOL</a:t>
            </a:r>
            <a:br>
              <a:rPr lang="en-US" sz="2000" dirty="0" smtClean="0"/>
            </a:br>
            <a:r>
              <a:rPr lang="en-US" sz="2000" dirty="0" smtClean="0"/>
              <a:t>S-band radar &amp; soundings before and after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244" y="771858"/>
            <a:ext cx="1562669" cy="1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3087" b="6309"/>
          <a:stretch/>
        </p:blipFill>
        <p:spPr>
          <a:xfrm>
            <a:off x="850900" y="322199"/>
            <a:ext cx="7427586" cy="6213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0576" y="430963"/>
            <a:ext cx="19733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WRF 3h</a:t>
            </a:r>
            <a:br>
              <a:rPr lang="en-US" sz="2000" dirty="0" smtClean="0"/>
            </a:br>
            <a:r>
              <a:rPr lang="en-US" sz="2000" dirty="0" smtClean="0"/>
              <a:t>precipitation forecast</a:t>
            </a:r>
          </a:p>
          <a:p>
            <a:pPr algn="r"/>
            <a:r>
              <a:rPr lang="en-US" sz="2000" dirty="0" smtClean="0"/>
              <a:t>for an</a:t>
            </a:r>
            <a:br>
              <a:rPr lang="en-US" sz="2000" dirty="0" smtClean="0"/>
            </a:br>
            <a:r>
              <a:rPr lang="en-US" sz="2000" dirty="0" smtClean="0"/>
              <a:t>atmospheric</a:t>
            </a:r>
            <a:br>
              <a:rPr lang="en-US" sz="2000" dirty="0" smtClean="0"/>
            </a:br>
            <a:r>
              <a:rPr lang="en-US" sz="2000" dirty="0" smtClean="0"/>
              <a:t>river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331" y="2751147"/>
            <a:ext cx="1562669" cy="15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12900" y="0"/>
            <a:ext cx="5905740" cy="6858000"/>
            <a:chOff x="1612900" y="0"/>
            <a:chExt cx="590574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2900" y="0"/>
              <a:ext cx="5905740" cy="6858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056924" y="1863776"/>
              <a:ext cx="8384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DC-8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ER-2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Citation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6769" y="528320"/>
            <a:ext cx="1815206" cy="1463040"/>
            <a:chOff x="7112669" y="528320"/>
            <a:chExt cx="1815206" cy="1463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2669" y="528320"/>
              <a:ext cx="1815206" cy="1463040"/>
            </a:xfrm>
            <a:prstGeom prst="rect">
              <a:avLst/>
            </a:prstGeom>
          </p:spPr>
        </p:pic>
        <p:sp>
          <p:nvSpPr>
            <p:cNvPr id="3" name="4-Point Star 2"/>
            <p:cNvSpPr/>
            <p:nvPr/>
          </p:nvSpPr>
          <p:spPr>
            <a:xfrm>
              <a:off x="7210425" y="660400"/>
              <a:ext cx="171449" cy="171449"/>
            </a:xfrm>
            <a:prstGeom prst="star4">
              <a:avLst>
                <a:gd name="adj" fmla="val 21196"/>
              </a:avLst>
            </a:prstGeom>
            <a:noFill/>
            <a:ln w="2857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365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0"/>
            <a:ext cx="8991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30" y="0"/>
            <a:ext cx="706966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923" y="146538"/>
            <a:ext cx="2143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Storms passing over the </a:t>
            </a:r>
            <a:br>
              <a:rPr lang="en-US" sz="2000" dirty="0" smtClean="0"/>
            </a:br>
            <a:r>
              <a:rPr lang="en-US" sz="2000" dirty="0" smtClean="0"/>
              <a:t>Olympic Mountains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471536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384" y="762000"/>
            <a:ext cx="18261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Coordination</a:t>
            </a:r>
            <a:r>
              <a:rPr lang="en-US" sz="2000" dirty="0"/>
              <a:t> </a:t>
            </a:r>
            <a:r>
              <a:rPr lang="en-US" sz="2000" dirty="0" smtClean="0"/>
              <a:t>of</a:t>
            </a:r>
          </a:p>
          <a:p>
            <a:r>
              <a:rPr lang="en-US" sz="2000" dirty="0" smtClean="0"/>
              <a:t>3 aircraft</a:t>
            </a:r>
          </a:p>
          <a:p>
            <a:r>
              <a:rPr lang="en-US" sz="2000" dirty="0" smtClean="0"/>
              <a:t>with</a:t>
            </a:r>
            <a:br>
              <a:rPr lang="en-US" sz="2000" dirty="0" smtClean="0"/>
            </a:br>
            <a:r>
              <a:rPr lang="en-US" sz="2000" dirty="0" smtClean="0"/>
              <a:t>GPM satellite</a:t>
            </a:r>
            <a:br>
              <a:rPr lang="en-US" sz="2000" dirty="0" smtClean="0"/>
            </a:br>
            <a:r>
              <a:rPr lang="en-US" sz="2000" dirty="0" smtClean="0"/>
              <a:t>overpass</a:t>
            </a:r>
            <a:endParaRPr lang="en-US" sz="2000" dirty="0"/>
          </a:p>
        </p:txBody>
      </p:sp>
      <p:cxnSp>
        <p:nvCxnSpPr>
          <p:cNvPr id="5" name="Straight Arrow Connector 4"/>
          <p:cNvCxnSpPr>
            <a:endCxn id="11" idx="0"/>
          </p:cNvCxnSpPr>
          <p:nvPr/>
        </p:nvCxnSpPr>
        <p:spPr>
          <a:xfrm flipH="1">
            <a:off x="1837953" y="1870674"/>
            <a:ext cx="1575899" cy="134199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1" idx="2"/>
          </p:cNvCxnSpPr>
          <p:nvPr/>
        </p:nvCxnSpPr>
        <p:spPr>
          <a:xfrm flipH="1" flipV="1">
            <a:off x="1837953" y="3582003"/>
            <a:ext cx="1179891" cy="1743273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2220" y="3212671"/>
            <a:ext cx="173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GPM radar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190240" y="375920"/>
            <a:ext cx="1452880" cy="18694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91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35" y="166077"/>
            <a:ext cx="4012330" cy="6525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535" y="240752"/>
            <a:ext cx="16803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DC8 aircraft radar data at</a:t>
            </a:r>
            <a:br>
              <a:rPr lang="en-US" sz="2000" dirty="0" smtClean="0"/>
            </a:br>
            <a:r>
              <a:rPr lang="en-US" sz="2000" dirty="0" smtClean="0"/>
              <a:t>3 different wavelengths</a:t>
            </a:r>
          </a:p>
          <a:p>
            <a:r>
              <a:rPr lang="en-US" sz="2000" dirty="0"/>
              <a:t>s</a:t>
            </a:r>
            <a:r>
              <a:rPr lang="en-US" sz="2000" dirty="0" smtClean="0"/>
              <a:t>ees both windward and lee sides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155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5692" y="2979618"/>
            <a:ext cx="148492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Lifting upstream of barrier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9144000" cy="49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1866</TotalTime>
  <Words>512</Words>
  <Application>Microsoft Macintosh PowerPoint</Application>
  <PresentationFormat>On-screen Show (4:3)</PresentationFormat>
  <Paragraphs>90</Paragraphs>
  <Slides>22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Theme</vt:lpstr>
      <vt:lpstr> The Olympic Mountains Experiment for GPM (OLYMPEX)</vt:lpstr>
      <vt:lpstr>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1507 UTC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41</cp:revision>
  <dcterms:created xsi:type="dcterms:W3CDTF">2016-11-23T19:33:13Z</dcterms:created>
  <dcterms:modified xsi:type="dcterms:W3CDTF">2016-12-12T20:49:05Z</dcterms:modified>
</cp:coreProperties>
</file>