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78" r:id="rId4"/>
  </p:sldMasterIdLst>
  <p:notesMasterIdLst>
    <p:notesMasterId r:id="rId32"/>
  </p:notesMasterIdLst>
  <p:sldIdLst>
    <p:sldId id="325" r:id="rId5"/>
    <p:sldId id="327" r:id="rId6"/>
    <p:sldId id="328" r:id="rId7"/>
    <p:sldId id="332" r:id="rId8"/>
    <p:sldId id="334" r:id="rId9"/>
    <p:sldId id="319" r:id="rId10"/>
    <p:sldId id="336" r:id="rId11"/>
    <p:sldId id="329" r:id="rId12"/>
    <p:sldId id="269" r:id="rId13"/>
    <p:sldId id="337" r:id="rId14"/>
    <p:sldId id="331" r:id="rId15"/>
    <p:sldId id="330" r:id="rId16"/>
    <p:sldId id="338" r:id="rId17"/>
    <p:sldId id="349" r:id="rId18"/>
    <p:sldId id="340" r:id="rId19"/>
    <p:sldId id="348" r:id="rId20"/>
    <p:sldId id="342" r:id="rId21"/>
    <p:sldId id="346" r:id="rId22"/>
    <p:sldId id="344" r:id="rId23"/>
    <p:sldId id="347" r:id="rId24"/>
    <p:sldId id="351" r:id="rId25"/>
    <p:sldId id="352" r:id="rId26"/>
    <p:sldId id="353" r:id="rId27"/>
    <p:sldId id="354" r:id="rId28"/>
    <p:sldId id="355" r:id="rId29"/>
    <p:sldId id="350" r:id="rId30"/>
    <p:sldId id="35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76BD"/>
    <a:srgbClr val="ADB84B"/>
    <a:srgbClr val="ECDA24"/>
    <a:srgbClr val="CDC15E"/>
    <a:srgbClr val="ACB64A"/>
    <a:srgbClr val="40544A"/>
    <a:srgbClr val="2C433D"/>
    <a:srgbClr val="104830"/>
    <a:srgbClr val="BBC2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569" autoAdjust="0"/>
  </p:normalViewPr>
  <p:slideViewPr>
    <p:cSldViewPr snapToGrid="0">
      <p:cViewPr varScale="1">
        <p:scale>
          <a:sx n="96" d="100"/>
          <a:sy n="96" d="100"/>
        </p:scale>
        <p:origin x="-1032" y="-112"/>
      </p:cViewPr>
      <p:guideLst>
        <p:guide orient="horz" pos="21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F3364-7D9B-8E4D-A2CE-B1C3153CDF7C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57DD5-BB52-5347-B943-9136020CB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77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one of the conclusions of this study it is</a:t>
            </a:r>
          </a:p>
          <a:p>
            <a:r>
              <a:rPr lang="en-US" dirty="0" smtClean="0"/>
              <a:t>suggested that the term "bright band" be reserved</a:t>
            </a:r>
          </a:p>
          <a:p>
            <a:r>
              <a:rPr lang="en-US" dirty="0" smtClean="0"/>
              <a:t>for those cases where the intensification of the radar</a:t>
            </a:r>
          </a:p>
          <a:p>
            <a:r>
              <a:rPr lang="en-US" dirty="0" smtClean="0"/>
              <a:t>echo is associated with melting snow.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57DD5-BB52-5347-B943-9136020CB7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93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Came to MIT to study dynamics under Charney,</a:t>
            </a:r>
            <a:r>
              <a:rPr lang="en-US" baseline="0" dirty="0" smtClean="0"/>
              <a:t> Phillips, Lorenz, Sanders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57DD5-BB52-5347-B943-9136020CB7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75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 ways that I think of 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57DD5-BB52-5347-B943-9136020CB7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31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CloudSat: W-band, 94 GHz, 3 mm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TRMM: Ka-band, 13.8 GHz, 2.17 cm</a:t>
            </a:r>
          </a:p>
        </p:txBody>
      </p:sp>
      <p:sp>
        <p:nvSpPr>
          <p:cNvPr id="1085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17CCFBA-7118-0C45-A35D-5DDC9A7CC6A2}" type="slidenum">
              <a:rPr lang="en-US" sz="1200">
                <a:solidFill>
                  <a:prstClr val="black"/>
                </a:solidFill>
              </a:rPr>
              <a:pPr eaLnBrk="1" hangingPunct="1"/>
              <a:t>17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Like an RHI</a:t>
            </a:r>
          </a:p>
          <a:p>
            <a:r>
              <a:rPr lang="en-US" dirty="0" smtClean="0"/>
              <a:t>See clearly </a:t>
            </a:r>
            <a:r>
              <a:rPr lang="en-US" dirty="0" err="1" smtClean="0"/>
              <a:t>conv</a:t>
            </a:r>
            <a:r>
              <a:rPr lang="en-US" dirty="0" smtClean="0"/>
              <a:t> &amp; </a:t>
            </a:r>
            <a:r>
              <a:rPr lang="en-US" dirty="0" err="1" smtClean="0"/>
              <a:t>sf</a:t>
            </a:r>
            <a:r>
              <a:rPr lang="en-US" dirty="0" smtClean="0"/>
              <a:t> areas</a:t>
            </a:r>
          </a:p>
          <a:p>
            <a:r>
              <a:rPr lang="en-US" dirty="0" smtClean="0"/>
              <a:t>TRMM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algorithm</a:t>
            </a:r>
            <a:r>
              <a:rPr lang="en-US" baseline="0" dirty="0" err="1" smtClean="0">
                <a:sym typeface="Wingdings"/>
              </a:rPr>
              <a:t>C</a:t>
            </a:r>
            <a:r>
              <a:rPr lang="en-US" baseline="0" dirty="0" smtClean="0">
                <a:sym typeface="Wingdings"/>
              </a:rPr>
              <a:t>/SF </a:t>
            </a:r>
            <a:r>
              <a:rPr lang="en-US" baseline="0" dirty="0" err="1" smtClean="0">
                <a:sym typeface="Wingdings"/>
              </a:rPr>
              <a:t>separationimp</a:t>
            </a:r>
            <a:r>
              <a:rPr lang="en-US" baseline="0" dirty="0" smtClean="0">
                <a:sym typeface="Wingdings"/>
              </a:rPr>
              <a:t>. For latent heating calculations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2659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u="sng" dirty="0" smtClean="0"/>
              <a:t>Strong BSRs </a:t>
            </a:r>
            <a:r>
              <a:rPr lang="en-US" dirty="0" smtClean="0"/>
              <a:t>develop where </a:t>
            </a:r>
            <a:r>
              <a:rPr lang="en-US" u="sng" dirty="0" smtClean="0"/>
              <a:t>moderate WCCs </a:t>
            </a:r>
            <a:r>
              <a:rPr lang="en-US" dirty="0" smtClean="0"/>
              <a:t>occur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Strong</a:t>
            </a:r>
            <a:r>
              <a:rPr lang="en-US" baseline="0" dirty="0" smtClean="0"/>
              <a:t> BSRs manifest more strongly over the oceans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True in both DJF and JJA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Fronts produce BSRs in winter</a:t>
            </a:r>
            <a:r>
              <a:rPr lang="en-US" baseline="0" dirty="0" smtClean="0"/>
              <a:t> hemispheres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Plum rain region is combination of midlatitude troughs and the westward extension of the Indian monsoon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Mei Yu, </a:t>
            </a:r>
            <a:r>
              <a:rPr lang="en-US" baseline="0" dirty="0" err="1" smtClean="0"/>
              <a:t>Baiu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Jangma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461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841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A3DBE180-99B4-104A-A27E-CA9B87317FB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01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18CFF18B-C84B-7343-8C9D-9F8262313C8B}" type="slidenum">
              <a:rPr lang="en-US">
                <a:latin typeface="Calibri"/>
              </a:rPr>
              <a:pPr defTabSz="457200"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3589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803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4148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3537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3231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5561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2843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3899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8359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7720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134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4450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9135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3462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96389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009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30061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84790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1264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5941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98135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5974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9523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03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38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11/23/16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701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MAustin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23" y="1200323"/>
            <a:ext cx="5909822" cy="56503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3531" y="3799942"/>
            <a:ext cx="35647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Pauline Austin</a:t>
            </a:r>
          </a:p>
          <a:p>
            <a:pPr algn="ctr"/>
            <a:r>
              <a:rPr lang="en-US" sz="2400" dirty="0" smtClean="0"/>
              <a:t>1916-2011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861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600"/>
            <a:ext cx="9144000" cy="4601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4295" y="5399136"/>
            <a:ext cx="1674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404040"/>
                </a:solidFill>
              </a:rPr>
              <a:t>Leary and Houze (1979)</a:t>
            </a:r>
            <a:endParaRPr lang="en-US" sz="12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56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552430"/>
            <a:ext cx="9144000" cy="3753141"/>
            <a:chOff x="0" y="879255"/>
            <a:chExt cx="9144000" cy="3753141"/>
          </a:xfrm>
        </p:grpSpPr>
        <p:sp>
          <p:nvSpPr>
            <p:cNvPr id="4" name="TextBox 3"/>
            <p:cNvSpPr txBox="1"/>
            <p:nvPr/>
          </p:nvSpPr>
          <p:spPr>
            <a:xfrm>
              <a:off x="0" y="2077851"/>
              <a:ext cx="91440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u="sng" dirty="0" smtClean="0">
                  <a:latin typeface="Comic Sans MS"/>
                  <a:cs typeface="Comic Sans MS"/>
                </a:rPr>
                <a:t>Doppler Radar</a:t>
              </a:r>
            </a:p>
            <a:p>
              <a:pPr algn="ctr"/>
              <a:endParaRPr lang="en-US" sz="3200" dirty="0" smtClean="0">
                <a:latin typeface="Comic Sans MS"/>
                <a:cs typeface="Comic Sans MS"/>
              </a:endParaRPr>
            </a:p>
            <a:p>
              <a:pPr algn="ctr"/>
              <a:r>
                <a:rPr lang="en-US" sz="3200" dirty="0" smtClean="0">
                  <a:latin typeface="Comic Sans MS"/>
                  <a:cs typeface="Comic Sans MS"/>
                </a:rPr>
                <a:t>Kansas  1985  “PRESTORM”</a:t>
              </a:r>
            </a:p>
            <a:p>
              <a:pPr algn="ctr"/>
              <a:endParaRPr lang="en-US" sz="3200" dirty="0" smtClean="0">
                <a:latin typeface="Comic Sans MS"/>
                <a:cs typeface="Comic Sans MS"/>
              </a:endParaRPr>
            </a:p>
            <a:p>
              <a:pPr algn="ctr"/>
              <a:r>
                <a:rPr lang="en-US" sz="3200" dirty="0">
                  <a:latin typeface="Comic Sans MS"/>
                  <a:cs typeface="Comic Sans MS"/>
                </a:rPr>
                <a:t>West </a:t>
              </a:r>
              <a:r>
                <a:rPr lang="en-US" sz="3200" dirty="0" smtClean="0">
                  <a:latin typeface="Comic Sans MS"/>
                  <a:cs typeface="Comic Sans MS"/>
                </a:rPr>
                <a:t>Pacific  1992</a:t>
              </a:r>
              <a:r>
                <a:rPr lang="en-US" sz="3200" dirty="0">
                  <a:latin typeface="Comic Sans MS"/>
                  <a:cs typeface="Comic Sans MS"/>
                </a:rPr>
                <a:t>-</a:t>
              </a:r>
              <a:r>
                <a:rPr lang="en-US" sz="3200" dirty="0" smtClean="0">
                  <a:latin typeface="Comic Sans MS"/>
                  <a:cs typeface="Comic Sans MS"/>
                </a:rPr>
                <a:t>1993  “TOGA COARE”</a:t>
              </a:r>
              <a:endParaRPr lang="en-US" sz="3200" dirty="0">
                <a:latin typeface="Comic Sans MS"/>
                <a:cs typeface="Comic Sans M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979477" y="879255"/>
              <a:ext cx="503823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763" lvl="0" indent="-4763" algn="ctr">
                <a:spcAft>
                  <a:spcPts val="1800"/>
                </a:spcAft>
              </a:pPr>
              <a:r>
                <a:rPr lang="en-US" sz="5400" dirty="0" smtClean="0">
                  <a:solidFill>
                    <a:prstClr val="white"/>
                  </a:solidFill>
                </a:rPr>
                <a:t>The 1980’s – 90’s</a:t>
              </a:r>
              <a:endParaRPr lang="en-US" sz="54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8071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714"/>
          <a:stretch/>
        </p:blipFill>
        <p:spPr>
          <a:xfrm>
            <a:off x="0" y="1909704"/>
            <a:ext cx="9144000" cy="317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98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197256"/>
            <a:ext cx="9144000" cy="4463488"/>
            <a:chOff x="0" y="981449"/>
            <a:chExt cx="9144000" cy="4463488"/>
          </a:xfrm>
        </p:grpSpPr>
        <p:sp>
          <p:nvSpPr>
            <p:cNvPr id="4" name="TextBox 3"/>
            <p:cNvSpPr txBox="1"/>
            <p:nvPr/>
          </p:nvSpPr>
          <p:spPr>
            <a:xfrm>
              <a:off x="0" y="2397949"/>
              <a:ext cx="91440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u="sng" dirty="0" smtClean="0">
                  <a:latin typeface="Comic Sans MS"/>
                  <a:cs typeface="Comic Sans MS"/>
                </a:rPr>
                <a:t>Dual Polarization</a:t>
              </a:r>
            </a:p>
            <a:p>
              <a:pPr algn="ctr"/>
              <a:endParaRPr lang="en-US" sz="3200" dirty="0" smtClean="0">
                <a:latin typeface="Comic Sans MS"/>
                <a:cs typeface="Comic Sans MS"/>
              </a:endParaRPr>
            </a:p>
            <a:p>
              <a:pPr algn="ctr"/>
              <a:r>
                <a:rPr lang="en-US" sz="3200" dirty="0" smtClean="0">
                  <a:latin typeface="Comic Sans MS"/>
                  <a:cs typeface="Comic Sans MS"/>
                </a:rPr>
                <a:t>Equatorial Indian Ocean 2011-2012</a:t>
              </a:r>
            </a:p>
            <a:p>
              <a:pPr algn="ctr"/>
              <a:endParaRPr lang="en-US" sz="3200" dirty="0">
                <a:latin typeface="Comic Sans MS"/>
                <a:cs typeface="Comic Sans MS"/>
              </a:endParaRPr>
            </a:p>
            <a:p>
              <a:pPr algn="ctr"/>
              <a:r>
                <a:rPr lang="en-US" sz="3200" dirty="0" smtClean="0">
                  <a:latin typeface="Comic Sans MS"/>
                  <a:cs typeface="Comic Sans MS"/>
                </a:rPr>
                <a:t>“DYNAMO” </a:t>
              </a:r>
            </a:p>
            <a:p>
              <a:pPr algn="ctr"/>
              <a:endParaRPr lang="en-US" sz="3200" dirty="0">
                <a:latin typeface="Comic Sans MS"/>
                <a:cs typeface="Comic Sans M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939671" y="981449"/>
              <a:ext cx="323462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763" lvl="0" indent="-4763" algn="ctr">
                <a:spcAft>
                  <a:spcPts val="1800"/>
                </a:spcAft>
              </a:pPr>
              <a:r>
                <a:rPr lang="en-US" sz="5400" dirty="0" smtClean="0">
                  <a:solidFill>
                    <a:prstClr val="white"/>
                  </a:solidFill>
                </a:rPr>
                <a:t>The 2000’s</a:t>
              </a:r>
              <a:endParaRPr lang="en-US" sz="54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580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4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8390" y="297051"/>
            <a:ext cx="174537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NCAR S-Pol radar in DYNAMO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047832" y="5781425"/>
            <a:ext cx="1838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Ph. D. Granddaughters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33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77333" y="1066800"/>
            <a:ext cx="7789334" cy="4724400"/>
            <a:chOff x="778933" y="1286933"/>
            <a:chExt cx="7789334" cy="4724400"/>
          </a:xfrm>
        </p:grpSpPr>
        <p:sp>
          <p:nvSpPr>
            <p:cNvPr id="18" name="Rectangle 17"/>
            <p:cNvSpPr/>
            <p:nvPr/>
          </p:nvSpPr>
          <p:spPr>
            <a:xfrm>
              <a:off x="778933" y="1286933"/>
              <a:ext cx="7789334" cy="4724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0072" r="7658"/>
            <a:stretch/>
          </p:blipFill>
          <p:spPr>
            <a:xfrm>
              <a:off x="921028" y="2027138"/>
              <a:ext cx="7522739" cy="383654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985745" y="5132047"/>
              <a:ext cx="14580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Barnes &amp; Houze 2014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32122" y="1550115"/>
              <a:ext cx="47824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NCAR S-Pol radar in DYNAMO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764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2408838"/>
            <a:ext cx="9167949" cy="2040325"/>
            <a:chOff x="0" y="131511"/>
            <a:chExt cx="9167949" cy="2040325"/>
          </a:xfrm>
        </p:grpSpPr>
        <p:sp>
          <p:nvSpPr>
            <p:cNvPr id="4" name="TextBox 3"/>
            <p:cNvSpPr txBox="1"/>
            <p:nvPr/>
          </p:nvSpPr>
          <p:spPr>
            <a:xfrm>
              <a:off x="5247" y="1402395"/>
              <a:ext cx="916270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dirty="0">
                  <a:solidFill>
                    <a:srgbClr val="F2F2F2"/>
                  </a:solidFill>
                  <a:effectLst>
                    <a:glow rad="101600">
                      <a:prstClr val="black">
                        <a:alpha val="75000"/>
                      </a:prstClr>
                    </a:glow>
                    <a:outerShdw blurRad="38100" dist="38100" dir="2700000" algn="tl">
                      <a:srgbClr val="000000"/>
                    </a:outerShdw>
                  </a:effectLst>
                  <a:latin typeface="Comic Sans MS"/>
                  <a:ea typeface="ＭＳ Ｐゴシック" charset="0"/>
                  <a:cs typeface="Comic Sans MS"/>
                </a:rPr>
                <a:t>Radars in Space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131511"/>
              <a:ext cx="914399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763" lvl="0" indent="-4763" algn="ctr">
                <a:spcAft>
                  <a:spcPts val="1800"/>
                </a:spcAft>
              </a:pPr>
              <a:r>
                <a:rPr lang="en-US" sz="5400" dirty="0" smtClean="0">
                  <a:solidFill>
                    <a:prstClr val="white"/>
                  </a:solidFill>
                </a:rPr>
                <a:t>The 2000’s (cont.)</a:t>
              </a:r>
              <a:endParaRPr lang="en-US" sz="54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09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0413" y="1713678"/>
            <a:ext cx="8992055" cy="3430645"/>
            <a:chOff x="-3483" y="1556158"/>
            <a:chExt cx="8992055" cy="3430645"/>
          </a:xfrm>
        </p:grpSpPr>
        <p:sp>
          <p:nvSpPr>
            <p:cNvPr id="11" name="TextBox 10"/>
            <p:cNvSpPr txBox="1"/>
            <p:nvPr/>
          </p:nvSpPr>
          <p:spPr bwMode="auto">
            <a:xfrm>
              <a:off x="2322677" y="3908891"/>
              <a:ext cx="2470150" cy="107721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F2F2F2"/>
                  </a:solidFill>
                  <a:effectLst>
                    <a:glow rad="101600">
                      <a:prstClr val="black">
                        <a:alpha val="75000"/>
                      </a:prstClr>
                    </a:glow>
                    <a:outerShdw blurRad="38100" dist="38100" dir="2700000" algn="tl">
                      <a:srgbClr val="000000"/>
                    </a:outerShdw>
                  </a:effectLst>
                  <a:latin typeface="Century Gothic" charset="0"/>
                  <a:ea typeface="ＭＳ Ｐゴシック" charset="0"/>
                  <a:cs typeface="Century Gothic" charset="0"/>
                </a:rPr>
                <a:t>CloudSat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F2F2F2"/>
                  </a:solidFill>
                  <a:effectLst>
                    <a:glow rad="101600">
                      <a:prstClr val="black">
                        <a:alpha val="75000"/>
                      </a:prstClr>
                    </a:glow>
                    <a:outerShdw blurRad="38100" dist="38100" dir="2700000" algn="tl">
                      <a:srgbClr val="000000"/>
                    </a:outerShdw>
                  </a:effectLst>
                  <a:latin typeface="Century Gothic" charset="0"/>
                  <a:ea typeface="ＭＳ Ｐゴシック" charset="0"/>
                  <a:cs typeface="Century Gothic" charset="0"/>
                </a:rPr>
                <a:t>2006</a:t>
              </a:r>
              <a:r>
                <a:rPr lang="en-US" sz="3200" b="1" dirty="0" smtClean="0">
                  <a:solidFill>
                    <a:srgbClr val="F2F2F2"/>
                  </a:solidFill>
                  <a:effectLst>
                    <a:glow rad="101600">
                      <a:prstClr val="black">
                        <a:alpha val="75000"/>
                      </a:prstClr>
                    </a:glow>
                    <a:outerShdw blurRad="38100" dist="38100" dir="2700000" algn="tl">
                      <a:srgbClr val="000000"/>
                    </a:outerShdw>
                  </a:effectLst>
                  <a:latin typeface="Century Gothic" charset="0"/>
                  <a:ea typeface="ＭＳ Ｐゴシック" charset="0"/>
                  <a:cs typeface="Century Gothic" charset="0"/>
                </a:rPr>
                <a:t>-</a:t>
              </a:r>
              <a:endParaRPr lang="en-US" sz="3200" b="1" dirty="0">
                <a:solidFill>
                  <a:srgbClr val="F2F2F2"/>
                </a:solidFill>
                <a:effectLst>
                  <a:glow rad="101600">
                    <a:prstClr val="black">
                      <a:alpha val="75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70217" y="3908891"/>
              <a:ext cx="2175869" cy="1077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F2F2F2"/>
                  </a:solidFill>
                  <a:effectLst>
                    <a:glow rad="101600">
                      <a:prstClr val="black">
                        <a:alpha val="75000"/>
                      </a:prstClr>
                    </a:glow>
                    <a:outerShdw blurRad="38100" dist="38100" dir="2700000" algn="tl">
                      <a:srgbClr val="000000"/>
                    </a:outerShdw>
                  </a:effectLst>
                  <a:latin typeface="Century Gothic" charset="0"/>
                  <a:ea typeface="ＭＳ Ｐゴシック" charset="0"/>
                  <a:cs typeface="Century Gothic" charset="0"/>
                </a:rPr>
                <a:t>TRMM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F2F2F2"/>
                  </a:solidFill>
                  <a:effectLst>
                    <a:glow rad="101600">
                      <a:prstClr val="black">
                        <a:alpha val="75000"/>
                      </a:prstClr>
                    </a:glow>
                    <a:outerShdw blurRad="38100" dist="38100" dir="2700000" algn="tl">
                      <a:srgbClr val="000000"/>
                    </a:outerShdw>
                  </a:effectLst>
                  <a:latin typeface="Century Gothic" charset="0"/>
                  <a:ea typeface="ＭＳ Ｐゴシック" charset="0"/>
                  <a:cs typeface="Century Gothic" charset="0"/>
                </a:rPr>
                <a:t>1997-</a:t>
              </a:r>
              <a:endParaRPr lang="en-US" sz="3200" dirty="0">
                <a:solidFill>
                  <a:srgbClr val="F2F2F2"/>
                </a:solidFill>
                <a:effectLst>
                  <a:glow rad="101600">
                    <a:prstClr val="black">
                      <a:alpha val="75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07523" name="Picture 3" descr="TRMM_in_Space_Larg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83" y="1564227"/>
              <a:ext cx="2323269" cy="2323651"/>
            </a:xfrm>
            <a:prstGeom prst="rect">
              <a:avLst/>
            </a:prstGeom>
            <a:noFill/>
            <a:ln w="9525">
              <a:solidFill>
                <a:schemeClr val="tx2">
                  <a:lumMod val="20000"/>
                  <a:lumOff val="8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524" name="Picture 4" descr="CloudSat2images.jpe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985" y="1560325"/>
              <a:ext cx="2379583" cy="2327553"/>
            </a:xfrm>
            <a:prstGeom prst="rect">
              <a:avLst/>
            </a:prstGeom>
            <a:noFill/>
            <a:ln w="9525">
              <a:solidFill>
                <a:schemeClr val="tx2">
                  <a:lumMod val="20000"/>
                  <a:lumOff val="8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 descr="626967main_diagram-gmi-lg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0123" y="1556158"/>
              <a:ext cx="4268449" cy="233172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3" name="TextBox 12"/>
            <p:cNvSpPr txBox="1"/>
            <p:nvPr/>
          </p:nvSpPr>
          <p:spPr bwMode="auto">
            <a:xfrm>
              <a:off x="5641823" y="3908891"/>
              <a:ext cx="2470150" cy="10779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dirty="0" smtClean="0">
                  <a:solidFill>
                    <a:srgbClr val="F2F2F2"/>
                  </a:solidFill>
                  <a:effectLst>
                    <a:glow rad="101600">
                      <a:prstClr val="black">
                        <a:alpha val="75000"/>
                      </a:prstClr>
                    </a:glow>
                    <a:outerShdw blurRad="38100" dist="38100" dir="2700000" algn="tl">
                      <a:srgbClr val="000000"/>
                    </a:outerShdw>
                  </a:effectLst>
                  <a:latin typeface="Century Gothic" charset="0"/>
                  <a:ea typeface="ＭＳ Ｐゴシック" charset="0"/>
                  <a:cs typeface="Century Gothic" charset="0"/>
                </a:rPr>
                <a:t>GPM</a:t>
              </a:r>
              <a:endParaRPr lang="en-US" sz="3200" b="1" dirty="0">
                <a:solidFill>
                  <a:srgbClr val="F2F2F2"/>
                </a:solidFill>
                <a:effectLst>
                  <a:glow rad="101600">
                    <a:prstClr val="black">
                      <a:alpha val="75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Century Gothic" charset="0"/>
                <a:ea typeface="ＭＳ Ｐゴシック" charset="0"/>
                <a:cs typeface="Century Gothic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dirty="0" smtClean="0">
                  <a:solidFill>
                    <a:srgbClr val="F2F2F2"/>
                  </a:solidFill>
                  <a:effectLst>
                    <a:glow rad="101600">
                      <a:prstClr val="black">
                        <a:alpha val="75000"/>
                      </a:prstClr>
                    </a:glow>
                    <a:outerShdw blurRad="38100" dist="38100" dir="2700000" algn="tl">
                      <a:srgbClr val="000000"/>
                    </a:outerShdw>
                  </a:effectLst>
                  <a:latin typeface="Century Gothic" charset="0"/>
                  <a:ea typeface="ＭＳ Ｐゴシック" charset="0"/>
                  <a:cs typeface="Century Gothic" charset="0"/>
                </a:rPr>
                <a:t>2014-</a:t>
              </a:r>
              <a:endParaRPr lang="en-US" sz="3200" dirty="0">
                <a:solidFill>
                  <a:srgbClr val="F2F2F2"/>
                </a:solidFill>
                <a:effectLst>
                  <a:glow rad="101600">
                    <a:prstClr val="black">
                      <a:alpha val="75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664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ebra_westPac_20100121_1618_PAPER_TOP_LEFT_xsect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0" r="5392" b="9329"/>
          <a:stretch/>
        </p:blipFill>
        <p:spPr>
          <a:xfrm>
            <a:off x="283879" y="1538941"/>
            <a:ext cx="8650945" cy="48377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2039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Bright band seen by TRMM over the West Pacific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211622" y="4540368"/>
            <a:ext cx="2423316" cy="64236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86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34471" y="1778000"/>
            <a:ext cx="8875059" cy="3316941"/>
            <a:chOff x="164353" y="1778000"/>
            <a:chExt cx="8875059" cy="3316941"/>
          </a:xfrm>
        </p:grpSpPr>
        <p:grpSp>
          <p:nvGrpSpPr>
            <p:cNvPr id="12" name="Group 11"/>
            <p:cNvGrpSpPr/>
            <p:nvPr/>
          </p:nvGrpSpPr>
          <p:grpSpPr>
            <a:xfrm>
              <a:off x="164353" y="1778000"/>
              <a:ext cx="8875059" cy="3316941"/>
              <a:chOff x="164353" y="1778000"/>
              <a:chExt cx="8875059" cy="3316941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64353" y="1778000"/>
                <a:ext cx="8875059" cy="33169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 smtClean="0"/>
                  <a:t>FR</a:t>
                </a:r>
                <a:endParaRPr lang="en-US" dirty="0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3281" t="27887" r="6925" b="52102"/>
              <a:stretch/>
            </p:blipFill>
            <p:spPr>
              <a:xfrm>
                <a:off x="325240" y="2611502"/>
                <a:ext cx="8493520" cy="1773734"/>
              </a:xfrm>
              <a:prstGeom prst="rect">
                <a:avLst/>
              </a:prstGeom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642471" y="2495176"/>
                <a:ext cx="7799294" cy="1462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075765" y="2095066"/>
              <a:ext cx="695575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</a:rPr>
                <a:t>Frequency of broad regions of bright band seen by TRMM radar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934722" y="4675457"/>
            <a:ext cx="199731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Houze et al. 2015</a:t>
            </a:r>
          </a:p>
        </p:txBody>
      </p:sp>
    </p:spTree>
    <p:extLst>
      <p:ext uri="{BB962C8B-B14F-4D97-AF65-F5344CB8AC3E}">
        <p14:creationId xmlns:p14="http://schemas.microsoft.com/office/powerpoint/2010/main" val="695076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22" t="2342" r="1513" b="2429"/>
          <a:stretch/>
        </p:blipFill>
        <p:spPr>
          <a:xfrm>
            <a:off x="1082318" y="1310374"/>
            <a:ext cx="6979364" cy="455958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060827" y="3991053"/>
            <a:ext cx="3168414" cy="1946998"/>
            <a:chOff x="2267781" y="3991053"/>
            <a:chExt cx="3168414" cy="1946998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5144617" y="3991053"/>
              <a:ext cx="0" cy="164566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H="1">
              <a:off x="2267781" y="5627140"/>
              <a:ext cx="287683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 rot="16200000">
              <a:off x="4849747" y="4664868"/>
              <a:ext cx="803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Height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43432" y="5568719"/>
              <a:ext cx="7653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Range</a:t>
              </a:r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304982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dirty="0" smtClean="0"/>
              <a:t>MIT 1945-1949</a:t>
            </a:r>
          </a:p>
        </p:txBody>
      </p:sp>
    </p:spTree>
    <p:extLst>
      <p:ext uri="{BB962C8B-B14F-4D97-AF65-F5344CB8AC3E}">
        <p14:creationId xmlns:p14="http://schemas.microsoft.com/office/powerpoint/2010/main" val="1250855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99059" y="1526775"/>
            <a:ext cx="7606324" cy="42806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052" t="35818" b="33249"/>
          <a:stretch/>
        </p:blipFill>
        <p:spPr>
          <a:xfrm>
            <a:off x="1590868" y="2079556"/>
            <a:ext cx="6051690" cy="3489189"/>
          </a:xfrm>
          <a:prstGeom prst="rect">
            <a:avLst/>
          </a:prstGeom>
        </p:spPr>
      </p:pic>
      <p:sp>
        <p:nvSpPr>
          <p:cNvPr id="4" name="Oval 3"/>
          <p:cNvSpPr>
            <a:spLocks noChangeAspect="1"/>
          </p:cNvSpPr>
          <p:nvPr/>
        </p:nvSpPr>
        <p:spPr>
          <a:xfrm>
            <a:off x="2683294" y="3266611"/>
            <a:ext cx="142707" cy="160094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24346" y="1681268"/>
            <a:ext cx="657438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Frequency of broad regions of bright band seen by GPM radar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6346" y="4280676"/>
            <a:ext cx="7565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DJF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44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0"/>
            <a:ext cx="7324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3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0"/>
            <a:ext cx="6033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3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393700"/>
            <a:ext cx="39243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38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"/>
            <a:ext cx="9144000" cy="584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20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00"/>
            <a:ext cx="9144000" cy="598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20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lyAndSpe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76"/>
            <a:ext cx="9144000" cy="594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77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836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5290"/>
            <a:ext cx="9144000" cy="368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21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69" t="2778"/>
          <a:stretch/>
        </p:blipFill>
        <p:spPr>
          <a:xfrm>
            <a:off x="378166" y="0"/>
            <a:ext cx="838766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3100" y="4704834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feet</a:t>
            </a:r>
            <a:endParaRPr lang="en-US" sz="14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5400" y="1047234"/>
            <a:ext cx="1877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r</a:t>
            </a:r>
            <a:r>
              <a:rPr lang="en-US" sz="1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eflectivity per volume</a:t>
            </a:r>
            <a:endParaRPr lang="en-US" sz="14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1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13338"/>
            <a:ext cx="91439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dirty="0" smtClean="0"/>
              <a:t>MIT: 1967-1972</a:t>
            </a:r>
          </a:p>
          <a:p>
            <a:pPr algn="ctr">
              <a:spcAft>
                <a:spcPts val="1800"/>
              </a:spcAft>
            </a:pPr>
            <a:r>
              <a:rPr lang="en-US" sz="3200" dirty="0" smtClean="0"/>
              <a:t>Charney, Phillips, Lorenz, Sanders, …</a:t>
            </a:r>
          </a:p>
          <a:p>
            <a:pPr algn="ctr">
              <a:spcAft>
                <a:spcPts val="1800"/>
              </a:spcAft>
            </a:pPr>
            <a:r>
              <a:rPr lang="en-US" sz="3200" dirty="0" smtClean="0"/>
              <a:t>Vietnam war!</a:t>
            </a:r>
          </a:p>
        </p:txBody>
      </p:sp>
    </p:spTree>
    <p:extLst>
      <p:ext uri="{BB962C8B-B14F-4D97-AF65-F5344CB8AC3E}">
        <p14:creationId xmlns:p14="http://schemas.microsoft.com/office/powerpoint/2010/main" val="202693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17601"/>
            <a:ext cx="914399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600" u="sng" dirty="0" smtClean="0"/>
              <a:t>Pauline Austin</a:t>
            </a:r>
          </a:p>
          <a:p>
            <a:pPr algn="ctr">
              <a:lnSpc>
                <a:spcPct val="200000"/>
              </a:lnSpc>
            </a:pPr>
            <a:r>
              <a:rPr lang="en-US" sz="3600" dirty="0" smtClean="0"/>
              <a:t>Teacher</a:t>
            </a:r>
          </a:p>
          <a:p>
            <a:pPr algn="ctr">
              <a:lnSpc>
                <a:spcPct val="200000"/>
              </a:lnSpc>
            </a:pPr>
            <a:r>
              <a:rPr lang="en-US" sz="3600" dirty="0" smtClean="0"/>
              <a:t>Mentor</a:t>
            </a:r>
          </a:p>
          <a:p>
            <a:pPr algn="ctr">
              <a:lnSpc>
                <a:spcPct val="200000"/>
              </a:lnSpc>
            </a:pPr>
            <a:r>
              <a:rPr lang="en-US" sz="3600" dirty="0" smtClean="0"/>
              <a:t>Career long influence</a:t>
            </a:r>
          </a:p>
        </p:txBody>
      </p:sp>
    </p:spTree>
    <p:extLst>
      <p:ext uri="{BB962C8B-B14F-4D97-AF65-F5344CB8AC3E}">
        <p14:creationId xmlns:p14="http://schemas.microsoft.com/office/powerpoint/2010/main" val="285300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3136612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Milestones after I left MIT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38053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2423"/>
            <a:ext cx="914399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63" indent="-4763" algn="ctr">
              <a:spcAft>
                <a:spcPts val="1800"/>
              </a:spcAft>
            </a:pPr>
            <a:r>
              <a:rPr lang="en-US" sz="5400" u="sng" dirty="0" smtClean="0"/>
              <a:t>The 1970’s</a:t>
            </a:r>
          </a:p>
          <a:p>
            <a:pPr marL="4763" indent="-4763" algn="ctr">
              <a:spcAft>
                <a:spcPts val="1800"/>
              </a:spcAft>
            </a:pPr>
            <a:r>
              <a:rPr lang="en-US" sz="3200" dirty="0" smtClean="0">
                <a:latin typeface="Comic Sans MS"/>
                <a:cs typeface="Comic Sans MS"/>
              </a:rPr>
              <a:t>“GATE”</a:t>
            </a:r>
          </a:p>
          <a:p>
            <a:pPr marL="4763" indent="-4763" algn="ctr">
              <a:spcAft>
                <a:spcPts val="1800"/>
              </a:spcAft>
              <a:tabLst>
                <a:tab pos="282575" algn="l"/>
              </a:tabLst>
            </a:pPr>
            <a:r>
              <a:rPr lang="en-US" sz="3200" dirty="0" smtClean="0">
                <a:latin typeface="Comic Sans MS"/>
                <a:cs typeface="Comic Sans MS"/>
              </a:rPr>
              <a:t>Tropical Atlantic Ocean</a:t>
            </a:r>
          </a:p>
          <a:p>
            <a:pPr marL="4763" indent="-4763" algn="ctr">
              <a:spcAft>
                <a:spcPts val="1800"/>
              </a:spcAft>
            </a:pPr>
            <a:r>
              <a:rPr lang="en-US" sz="3200" dirty="0">
                <a:latin typeface="Comic Sans MS"/>
                <a:cs typeface="Comic Sans MS"/>
              </a:rPr>
              <a:t>Q</a:t>
            </a:r>
            <a:r>
              <a:rPr lang="en-US" sz="3200" dirty="0" smtClean="0">
                <a:latin typeface="Comic Sans MS"/>
                <a:cs typeface="Comic Sans MS"/>
              </a:rPr>
              <a:t>uantitative radar in the tropics</a:t>
            </a:r>
          </a:p>
        </p:txBody>
      </p:sp>
    </p:spTree>
    <p:extLst>
      <p:ext uri="{BB962C8B-B14F-4D97-AF65-F5344CB8AC3E}">
        <p14:creationId xmlns:p14="http://schemas.microsoft.com/office/powerpoint/2010/main" val="366436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TEsquallline_grab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9798"/>
            <a:ext cx="9144000" cy="59984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220" y="901925"/>
            <a:ext cx="84655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omic Sans MS"/>
                <a:cs typeface="Comic Sans MS"/>
              </a:rPr>
              <a:t>GATE 1974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omic Sans MS"/>
                <a:cs typeface="Comic Sans MS"/>
              </a:rPr>
              <a:t>Quantitative radar over equatorial Atlantic</a:t>
            </a:r>
            <a:endParaRPr lang="en-US" sz="32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554" t="54343" r="13128" b="8211"/>
          <a:stretch/>
        </p:blipFill>
        <p:spPr>
          <a:xfrm>
            <a:off x="5959305" y="4353081"/>
            <a:ext cx="3184696" cy="207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53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 cmpd="sng"/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rgbClr val="FF0000"/>
          </a:solidFill>
        </a:ln>
      </a:spPr>
      <a:bodyPr wrap="square" rtlCol="0">
        <a:spAutoFit/>
      </a:bodyPr>
      <a:lstStyle>
        <a:defPPr>
          <a:defRPr sz="2000" dirty="0" smtClean="0">
            <a:solidFill>
              <a:srgbClr val="FF000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3457</TotalTime>
  <Words>349</Words>
  <Application>Microsoft Macintosh PowerPoint</Application>
  <PresentationFormat>On-screen Show (4:3)</PresentationFormat>
  <Paragraphs>75</Paragraphs>
  <Slides>27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 Black </vt:lpstr>
      <vt:lpstr>2_Office Theme</vt:lpstr>
      <vt:lpstr>Default Theme</vt:lpstr>
      <vt:lpstr>1_Default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 Department of Atmos. Sci.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Houze</dc:creator>
  <cp:lastModifiedBy>Robert Houze</cp:lastModifiedBy>
  <cp:revision>92</cp:revision>
  <dcterms:created xsi:type="dcterms:W3CDTF">2016-04-01T14:11:53Z</dcterms:created>
  <dcterms:modified xsi:type="dcterms:W3CDTF">2016-11-23T23:37:09Z</dcterms:modified>
</cp:coreProperties>
</file>