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1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3.bin" ContentType="application/vnd.openxmlformats-officedocument.oleObject"/>
  <Override PartName="/ppt/notesSlides/notesSlide9.xml" ContentType="application/vnd.openxmlformats-officedocument.presentationml.notesSlide+xml"/>
  <Override PartName="/ppt/embeddings/oleObject4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96" r:id="rId3"/>
    <p:sldMasterId id="2147483698" r:id="rId4"/>
    <p:sldMasterId id="2147483722" r:id="rId5"/>
    <p:sldMasterId id="2147483746" r:id="rId6"/>
    <p:sldMasterId id="2147483770" r:id="rId7"/>
    <p:sldMasterId id="2147483782" r:id="rId8"/>
    <p:sldMasterId id="2147483830" r:id="rId9"/>
    <p:sldMasterId id="2147483842" r:id="rId10"/>
    <p:sldMasterId id="2147483878" r:id="rId11"/>
    <p:sldMasterId id="2147483890" r:id="rId12"/>
  </p:sldMasterIdLst>
  <p:notesMasterIdLst>
    <p:notesMasterId r:id="rId59"/>
  </p:notesMasterIdLst>
  <p:sldIdLst>
    <p:sldId id="388" r:id="rId13"/>
    <p:sldId id="364" r:id="rId14"/>
    <p:sldId id="389" r:id="rId15"/>
    <p:sldId id="403" r:id="rId16"/>
    <p:sldId id="404" r:id="rId17"/>
    <p:sldId id="297" r:id="rId18"/>
    <p:sldId id="269" r:id="rId19"/>
    <p:sldId id="282" r:id="rId20"/>
    <p:sldId id="265" r:id="rId21"/>
    <p:sldId id="284" r:id="rId22"/>
    <p:sldId id="270" r:id="rId23"/>
    <p:sldId id="273" r:id="rId24"/>
    <p:sldId id="340" r:id="rId25"/>
    <p:sldId id="338" r:id="rId26"/>
    <p:sldId id="406" r:id="rId27"/>
    <p:sldId id="286" r:id="rId28"/>
    <p:sldId id="289" r:id="rId29"/>
    <p:sldId id="408" r:id="rId30"/>
    <p:sldId id="373" r:id="rId31"/>
    <p:sldId id="374" r:id="rId32"/>
    <p:sldId id="375" r:id="rId33"/>
    <p:sldId id="333" r:id="rId34"/>
    <p:sldId id="339" r:id="rId35"/>
    <p:sldId id="290" r:id="rId36"/>
    <p:sldId id="352" r:id="rId37"/>
    <p:sldId id="343" r:id="rId38"/>
    <p:sldId id="344" r:id="rId39"/>
    <p:sldId id="347" r:id="rId40"/>
    <p:sldId id="304" r:id="rId41"/>
    <p:sldId id="367" r:id="rId42"/>
    <p:sldId id="410" r:id="rId43"/>
    <p:sldId id="370" r:id="rId44"/>
    <p:sldId id="371" r:id="rId45"/>
    <p:sldId id="376" r:id="rId46"/>
    <p:sldId id="377" r:id="rId47"/>
    <p:sldId id="378" r:id="rId48"/>
    <p:sldId id="379" r:id="rId49"/>
    <p:sldId id="413" r:id="rId50"/>
    <p:sldId id="380" r:id="rId51"/>
    <p:sldId id="381" r:id="rId52"/>
    <p:sldId id="382" r:id="rId53"/>
    <p:sldId id="383" r:id="rId54"/>
    <p:sldId id="384" r:id="rId55"/>
    <p:sldId id="386" r:id="rId56"/>
    <p:sldId id="405" r:id="rId57"/>
    <p:sldId id="387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6497"/>
    <a:srgbClr val="0B2E5B"/>
    <a:srgbClr val="062652"/>
    <a:srgbClr val="3F0000"/>
    <a:srgbClr val="001079"/>
    <a:srgbClr val="FBFEFA"/>
    <a:srgbClr val="E4CD93"/>
    <a:srgbClr val="BDAC7A"/>
    <a:srgbClr val="291A48"/>
    <a:srgbClr val="5D5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382" autoAdjust="0"/>
    <p:restoredTop sz="97661" autoAdjust="0"/>
  </p:normalViewPr>
  <p:slideViewPr>
    <p:cSldViewPr snapToGrid="0">
      <p:cViewPr varScale="1">
        <p:scale>
          <a:sx n="104" d="100"/>
          <a:sy n="104" d="100"/>
        </p:scale>
        <p:origin x="-1160" y="-104"/>
      </p:cViewPr>
      <p:guideLst>
        <p:guide orient="horz" pos="405"/>
        <p:guide pos="2384"/>
      </p:guideLst>
    </p:cSldViewPr>
  </p:slideViewPr>
  <p:notesTextViewPr>
    <p:cViewPr>
      <p:scale>
        <a:sx n="95" d="100"/>
        <a:sy n="9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38.xml"/><Relationship Id="rId51" Type="http://schemas.openxmlformats.org/officeDocument/2006/relationships/slide" Target="slides/slide39.xml"/><Relationship Id="rId52" Type="http://schemas.openxmlformats.org/officeDocument/2006/relationships/slide" Target="slides/slide40.xml"/><Relationship Id="rId53" Type="http://schemas.openxmlformats.org/officeDocument/2006/relationships/slide" Target="slides/slide41.xml"/><Relationship Id="rId54" Type="http://schemas.openxmlformats.org/officeDocument/2006/relationships/slide" Target="slides/slide42.xml"/><Relationship Id="rId55" Type="http://schemas.openxmlformats.org/officeDocument/2006/relationships/slide" Target="slides/slide43.xml"/><Relationship Id="rId56" Type="http://schemas.openxmlformats.org/officeDocument/2006/relationships/slide" Target="slides/slide44.xml"/><Relationship Id="rId57" Type="http://schemas.openxmlformats.org/officeDocument/2006/relationships/slide" Target="slides/slide45.xml"/><Relationship Id="rId58" Type="http://schemas.openxmlformats.org/officeDocument/2006/relationships/slide" Target="slides/slide46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28.xml"/><Relationship Id="rId41" Type="http://schemas.openxmlformats.org/officeDocument/2006/relationships/slide" Target="slides/slide29.xml"/><Relationship Id="rId42" Type="http://schemas.openxmlformats.org/officeDocument/2006/relationships/slide" Target="slides/slide30.xml"/><Relationship Id="rId43" Type="http://schemas.openxmlformats.org/officeDocument/2006/relationships/slide" Target="slides/slide31.xml"/><Relationship Id="rId44" Type="http://schemas.openxmlformats.org/officeDocument/2006/relationships/slide" Target="slides/slide32.xml"/><Relationship Id="rId45" Type="http://schemas.openxmlformats.org/officeDocument/2006/relationships/slide" Target="slides/slide33.xml"/><Relationship Id="rId46" Type="http://schemas.openxmlformats.org/officeDocument/2006/relationships/slide" Target="slides/slide34.xml"/><Relationship Id="rId47" Type="http://schemas.openxmlformats.org/officeDocument/2006/relationships/slide" Target="slides/slide35.xml"/><Relationship Id="rId48" Type="http://schemas.openxmlformats.org/officeDocument/2006/relationships/slide" Target="slides/slide36.xml"/><Relationship Id="rId49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slide" Target="slides/slide22.xml"/><Relationship Id="rId35" Type="http://schemas.openxmlformats.org/officeDocument/2006/relationships/slide" Target="slides/slide23.xml"/><Relationship Id="rId36" Type="http://schemas.openxmlformats.org/officeDocument/2006/relationships/slide" Target="slides/slide24.xml"/><Relationship Id="rId37" Type="http://schemas.openxmlformats.org/officeDocument/2006/relationships/slide" Target="slides/slide25.xml"/><Relationship Id="rId38" Type="http://schemas.openxmlformats.org/officeDocument/2006/relationships/slide" Target="slides/slide26.xml"/><Relationship Id="rId39" Type="http://schemas.openxmlformats.org/officeDocument/2006/relationships/slide" Target="slides/slide2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BBB77-DE39-6B4F-8800-00C084A6FA03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9BFC8-47A1-7D40-8511-9EBC037355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573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028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Interested</a:t>
            </a:r>
            <a:r>
              <a:rPr lang="en-US" baseline="0" dirty="0" smtClean="0"/>
              <a:t> in how much of the low-latitude rainfall is due to storms with and without storms containing these extreme forms of convective &amp; </a:t>
            </a:r>
            <a:r>
              <a:rPr lang="en-US" baseline="0" dirty="0" err="1" smtClean="0"/>
              <a:t>sf</a:t>
            </a:r>
            <a:r>
              <a:rPr lang="en-US" baseline="0" dirty="0" smtClean="0"/>
              <a:t> echo</a:t>
            </a:r>
          </a:p>
          <a:p>
            <a:r>
              <a:rPr lang="en-US" baseline="0" dirty="0" smtClean="0"/>
              <a:t>Next-----------------how much of low-</a:t>
            </a:r>
            <a:r>
              <a:rPr lang="en-US" baseline="0" dirty="0" err="1" smtClean="0"/>
              <a:t>lat</a:t>
            </a:r>
            <a:r>
              <a:rPr lang="en-US" baseline="0" dirty="0" smtClean="0"/>
              <a:t> rain is due to storms containing DCC, WCC, or BSR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8600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Did a good job of</a:t>
            </a:r>
            <a:r>
              <a:rPr lang="en-US" baseline="0" dirty="0" smtClean="0"/>
              <a:t> measuring the rain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Now</a:t>
            </a:r>
            <a:r>
              <a:rPr lang="en-US" baseline="0" dirty="0" smtClean="0"/>
              <a:t> w</a:t>
            </a:r>
            <a:r>
              <a:rPr lang="en-US" dirty="0" smtClean="0"/>
              <a:t>ell known</a:t>
            </a:r>
            <a:r>
              <a:rPr lang="en-US" baseline="0" dirty="0" smtClean="0"/>
              <a:t> from TRMM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Major features: ITCZ,</a:t>
            </a:r>
            <a:r>
              <a:rPr lang="en-US" baseline="0" dirty="0" smtClean="0"/>
              <a:t> SPCZ, MC, Africa, tropical S. America</a:t>
            </a:r>
          </a:p>
          <a:p>
            <a:pPr marL="171450" indent="-171450">
              <a:buFont typeface="Arial"/>
              <a:buChar char="•"/>
            </a:pPr>
            <a:r>
              <a:rPr lang="en-US" b="1" baseline="0" dirty="0" smtClean="0">
                <a:solidFill>
                  <a:srgbClr val="FF0000"/>
                </a:solidFill>
              </a:rPr>
              <a:t>NOTE ESP</a:t>
            </a:r>
            <a:r>
              <a:rPr lang="en-US" b="0" baseline="0" dirty="0" smtClean="0">
                <a:solidFill>
                  <a:srgbClr val="FF0000"/>
                </a:solidFill>
              </a:rPr>
              <a:t>: Amazon and </a:t>
            </a:r>
            <a:r>
              <a:rPr lang="en-US" b="0" u="sng" baseline="0" dirty="0" smtClean="0">
                <a:solidFill>
                  <a:srgbClr val="FF0000"/>
                </a:solidFill>
              </a:rPr>
              <a:t>MC</a:t>
            </a:r>
            <a:r>
              <a:rPr lang="en-US" b="0" baseline="0" dirty="0" smtClean="0">
                <a:solidFill>
                  <a:srgbClr val="FF0000"/>
                </a:solidFill>
              </a:rPr>
              <a:t> in DJF, </a:t>
            </a:r>
            <a:r>
              <a:rPr lang="en-US" baseline="0" dirty="0" smtClean="0"/>
              <a:t>S. </a:t>
            </a:r>
            <a:r>
              <a:rPr lang="en-US" u="sng" baseline="0" dirty="0" smtClean="0"/>
              <a:t>Asian monsoon </a:t>
            </a:r>
            <a:r>
              <a:rPr lang="en-US" baseline="0" dirty="0" smtClean="0"/>
              <a:t>in JJA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511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Storms containing features defined by strong thresholds account quit a bit of total rain, but certainly not all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Storms containing features defined by moderate thresholds account for nearly all precipitation 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Slight exceptions—ITCZ and monsoon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254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ISE—oceanic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DCC,</a:t>
            </a:r>
            <a:r>
              <a:rPr lang="en-US" baseline="0" dirty="0" smtClean="0"/>
              <a:t> strong—continental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NOTE</a:t>
            </a:r>
            <a:r>
              <a:rPr lang="en-US" baseline="0" dirty="0" smtClean="0">
                <a:sym typeface="Wingdings"/>
              </a:rPr>
              <a:t></a:t>
            </a:r>
            <a:r>
              <a:rPr lang="en-US" baseline="0" dirty="0" smtClean="0"/>
              <a:t>DCC, strong—absent not only over open </a:t>
            </a:r>
            <a:r>
              <a:rPr lang="en-US" u="sng" baseline="0" dirty="0" smtClean="0"/>
              <a:t>oceans but also Amazon, and Maritime Continent</a:t>
            </a:r>
          </a:p>
          <a:p>
            <a:pPr marL="171450" indent="-171450">
              <a:buFont typeface="Arial"/>
              <a:buChar char="•"/>
            </a:pPr>
            <a:r>
              <a:rPr lang="en-US" u="sng" baseline="0" dirty="0" smtClean="0"/>
              <a:t>Concentrations of ISEs at coastlines </a:t>
            </a:r>
            <a:r>
              <a:rPr lang="en-US" baseline="0" dirty="0" smtClean="0"/>
              <a:t>of S. America, Madagascar, and to a lesser extent India &amp; Burma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46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dirty="0" smtClean="0"/>
              <a:t>NOTE: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Convergence</a:t>
            </a:r>
            <a:r>
              <a:rPr lang="en-US" baseline="0" dirty="0" smtClean="0"/>
              <a:t> on </a:t>
            </a:r>
            <a:r>
              <a:rPr lang="en-US" dirty="0" smtClean="0"/>
              <a:t>on coast</a:t>
            </a:r>
            <a:r>
              <a:rPr lang="en-US" baseline="0" dirty="0" smtClean="0"/>
              <a:t> of South America, India, and Burma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Monsoon flow reversal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341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How</a:t>
            </a:r>
            <a:r>
              <a:rPr lang="en-US" baseline="0" dirty="0" smtClean="0"/>
              <a:t> do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 of convection </a:t>
            </a:r>
            <a:r>
              <a:rPr lang="en-US" u="sng" baseline="0" dirty="0" smtClean="0"/>
              <a:t>and mesoscale organization </a:t>
            </a:r>
            <a:r>
              <a:rPr lang="en-US" baseline="0" dirty="0" smtClean="0"/>
              <a:t>relate to this rain pattern?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In this rain map, note;</a:t>
            </a:r>
            <a:endParaRPr lang="en-US" u="sng" baseline="0" dirty="0" smtClean="0"/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 Amazonia and MC in DJF—WET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/>
              <a:t>Argentina –DRY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88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WCC</a:t>
            </a:r>
            <a:r>
              <a:rPr lang="en-US" baseline="0" dirty="0" smtClean="0"/>
              <a:t> by moderate thresholds look </a:t>
            </a:r>
            <a:r>
              <a:rPr lang="en-US" u="sng" baseline="0" dirty="0" smtClean="0"/>
              <a:t>most like the rain map</a:t>
            </a:r>
            <a:endParaRPr lang="en-US" u="sng" dirty="0" smtClean="0"/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Moderate &amp; strong WCCs all in same places—more over ocean with moderate thresholds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DCC strong—same as previous slide comparing with ISE—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u="sng" dirty="0" smtClean="0"/>
              <a:t>Lacks any correspondence</a:t>
            </a:r>
            <a:r>
              <a:rPr lang="en-US" u="sng" baseline="0" dirty="0" smtClean="0"/>
              <a:t> </a:t>
            </a:r>
            <a:r>
              <a:rPr lang="en-US" baseline="0" dirty="0" smtClean="0"/>
              <a:t>to the rain map don’t occur in all the same places as WCCS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aseline="0" dirty="0" smtClean="0"/>
              <a:t>Esp. over Amazon &amp; MC &amp; oceans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 smtClean="0">
                <a:sym typeface="Wingdings"/>
              </a:rPr>
              <a:t> rainfall and </a:t>
            </a:r>
            <a:r>
              <a:rPr lang="en-US" baseline="0" dirty="0" smtClean="0"/>
              <a:t>mesoscale system occurrence don’t depend on having the strongest convection</a:t>
            </a:r>
          </a:p>
          <a:p>
            <a:pPr marL="171450" indent="-171450">
              <a:buFont typeface="Arial"/>
              <a:buChar char="•"/>
            </a:pP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8530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Generally</a:t>
            </a:r>
            <a:r>
              <a:rPr lang="en-US" baseline="0" dirty="0" smtClean="0"/>
              <a:t> similar behavior with some additional features in monsoons of America and Asia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WCCs in both monsoon zones, both moderate and strong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NW subcontinent gets DCC of the strong threshold type—not  so much in </a:t>
            </a:r>
            <a:r>
              <a:rPr lang="en-US" baseline="0" dirty="0" err="1" smtClean="0"/>
              <a:t>Bangledesh</a:t>
            </a:r>
            <a:r>
              <a:rPr lang="en-US" baseline="0" dirty="0" smtClean="0"/>
              <a:t>, where the DCCs are of the moderate type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Hard to see what’s going on in </a:t>
            </a:r>
            <a:r>
              <a:rPr lang="en-US" baseline="0" dirty="0" err="1" smtClean="0"/>
              <a:t>Mesosamerica</a:t>
            </a:r>
            <a:r>
              <a:rPr lang="en-US" baseline="0" dirty="0" smtClean="0"/>
              <a:t>—zoom in…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345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Strong BSRs </a:t>
            </a:r>
            <a:r>
              <a:rPr lang="en-US" dirty="0" smtClean="0"/>
              <a:t>develop where </a:t>
            </a:r>
            <a:r>
              <a:rPr lang="en-US" u="sng" dirty="0" smtClean="0"/>
              <a:t>moderate WCCs </a:t>
            </a:r>
            <a:r>
              <a:rPr lang="en-US" dirty="0" smtClean="0"/>
              <a:t>occur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Strong</a:t>
            </a:r>
            <a:r>
              <a:rPr lang="en-US" baseline="0" dirty="0" smtClean="0"/>
              <a:t> BSRs manifest more strongly over the oceans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True in both DJF and JJA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Fronts produce BSRs in winter</a:t>
            </a:r>
            <a:r>
              <a:rPr lang="en-US" baseline="0" dirty="0" smtClean="0"/>
              <a:t> hemispheres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Plum rain region is combination of midlatitude troughs and the westward extension of the Indian monsoon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Mei Yu, </a:t>
            </a:r>
            <a:r>
              <a:rPr lang="en-US" baseline="0" dirty="0" err="1" smtClean="0"/>
              <a:t>Baiu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Jangma</a:t>
            </a:r>
            <a:endParaRPr lang="en-US" dirty="0" smtClean="0"/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61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9921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12F0C7A-2699-554F-8AEB-CD1860E4ED22}" type="slidenum">
              <a:rPr lang="en-CA" sz="1200">
                <a:solidFill>
                  <a:srgbClr val="000000"/>
                </a:solidFill>
                <a:latin typeface="Calibri" charset="0"/>
              </a:rPr>
              <a:pPr eaLnBrk="1" hangingPunct="1"/>
              <a:t>3</a:t>
            </a:fld>
            <a:endParaRPr lang="en-CA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92.5 minute orbit; approximately 16 orbits per day.</a:t>
            </a:r>
          </a:p>
          <a:p>
            <a:pPr algn="just" eaLnBrk="1" hangingPunct="1">
              <a:spcBef>
                <a:spcPct val="0"/>
              </a:spcBef>
            </a:pP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Revisits specific locations 10-20 times per 30 day period (dependent on latitude).</a:t>
            </a:r>
          </a:p>
          <a:p>
            <a:pPr algn="just" eaLnBrk="1" hangingPunct="1">
              <a:spcBef>
                <a:spcPct val="0"/>
              </a:spcBef>
            </a:pP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Our data set consists of 1648 TRMM 2A23 &amp; 2A25 rain containing orbit files from the monsoon season (June – September) in 2002 &amp; 2003.</a:t>
            </a:r>
          </a:p>
          <a:p>
            <a:pPr algn="just" eaLnBrk="1" hangingPunct="1">
              <a:spcBef>
                <a:spcPct val="0"/>
              </a:spcBef>
            </a:pP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The TRMM 2A25 data contains </a:t>
            </a:r>
            <a:r>
              <a:rPr lang="en-CA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corrected TRMM  reflectivity data</a:t>
            </a: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 in 250 m height bins.</a:t>
            </a:r>
          </a:p>
          <a:p>
            <a:pPr algn="just" eaLnBrk="1" hangingPunct="1">
              <a:spcBef>
                <a:spcPct val="0"/>
              </a:spcBef>
            </a:pP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The TRMM 2A23 algorithm detects the presence of a bright band and </a:t>
            </a:r>
            <a:r>
              <a:rPr lang="en-CA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categorizes precipitation as stratiform, convective or other</a:t>
            </a:r>
            <a:r>
              <a:rPr lang="en-CA">
                <a:latin typeface="Calibri" charset="0"/>
                <a:ea typeface="ＭＳ Ｐゴシック" charset="0"/>
                <a:cs typeface="ＭＳ Ｐゴシック" charset="0"/>
              </a:rPr>
              <a:t> (unclassified).</a:t>
            </a: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3D structure</a:t>
            </a:r>
            <a:r>
              <a:rPr lang="en-US" baseline="0" dirty="0" smtClean="0"/>
              <a:t>--thresholds: </a:t>
            </a:r>
            <a:r>
              <a:rPr lang="en-US" u="sng" baseline="0" dirty="0" smtClean="0"/>
              <a:t>intensity</a:t>
            </a:r>
            <a:r>
              <a:rPr lang="en-US" baseline="0" dirty="0" smtClean="0"/>
              <a:t>, </a:t>
            </a:r>
            <a:r>
              <a:rPr lang="en-US" u="sng" baseline="0" dirty="0" smtClean="0"/>
              <a:t>height</a:t>
            </a:r>
            <a:r>
              <a:rPr lang="en-US" baseline="0" dirty="0" smtClean="0"/>
              <a:t>, &amp; </a:t>
            </a:r>
            <a:r>
              <a:rPr lang="en-US" u="sng" baseline="0" dirty="0" smtClean="0"/>
              <a:t>area </a:t>
            </a:r>
            <a:endParaRPr lang="en-US" u="sn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67358-1342-BD4C-9B83-1C8A0825B83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3230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013EBAD-6008-8D49-8680-FE46D5D66C1D}" type="slidenum">
              <a:rPr lang="en-US" sz="1200">
                <a:solidFill>
                  <a:srgbClr val="000000"/>
                </a:solidFill>
                <a:latin typeface="Calibri" charset="0"/>
              </a:rPr>
              <a:pPr eaLnBrk="1" hangingPunct="1"/>
              <a:t>6</a:t>
            </a:fld>
            <a:endParaRPr lang="en-US" sz="12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9730" tIns="44865" rIns="89730" bIns="44865" numCol="1" anchor="t" anchorCtr="0" compatLnSpc="1">
            <a:prstTxWarp prst="textNoShape">
              <a:avLst/>
            </a:prstTxWarp>
          </a:bodyPr>
          <a:lstStyle/>
          <a:p>
            <a:pPr marL="171450" indent="-17145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TRMM </a:t>
            </a:r>
            <a:r>
              <a:rPr lang="en-CA" b="0" dirty="0">
                <a:latin typeface="Calibri" charset="0"/>
                <a:ea typeface="ＭＳ Ｐゴシック" charset="0"/>
                <a:cs typeface="ＭＳ Ｐゴシック" charset="0"/>
              </a:rPr>
              <a:t>PR 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is a radar; it samples </a:t>
            </a:r>
            <a:r>
              <a:rPr lang="en-CA" b="0" dirty="0">
                <a:latin typeface="Calibri" charset="0"/>
                <a:ea typeface="ＭＳ Ｐゴシック" charset="0"/>
                <a:cs typeface="ＭＳ Ｐゴシック" charset="0"/>
              </a:rPr>
              <a:t>a 3D 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volume</a:t>
            </a:r>
            <a:r>
              <a:rPr lang="en-CA" b="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with fine spatial resolution</a:t>
            </a: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171450" indent="-171450" algn="just" eaLnBrk="1" hangingPunct="1">
              <a:spcBef>
                <a:spcPct val="0"/>
              </a:spcBef>
              <a:buFont typeface="Arial"/>
              <a:buChar char="•"/>
            </a:pPr>
            <a:r>
              <a:rPr lang="en-CA" b="0" dirty="0" smtClean="0">
                <a:latin typeface="Calibri" charset="0"/>
                <a:ea typeface="ＭＳ Ｐゴシック" charset="0"/>
                <a:cs typeface="ＭＳ Ｐゴシック" charset="0"/>
              </a:rPr>
              <a:t>Like</a:t>
            </a:r>
            <a:r>
              <a:rPr lang="en-CA" b="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to look at the radar like a radar meteorologist</a:t>
            </a:r>
            <a:endParaRPr lang="en-CA" b="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CA" b="1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6B0CEA5-7784-6845-BA3F-5B19C2D35008}" type="slidenum">
              <a:rPr lang="en-US">
                <a:solidFill>
                  <a:prstClr val="black"/>
                </a:solidFill>
                <a:latin typeface="Calibri"/>
              </a:rPr>
              <a:pPr/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4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4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Like any radar the data</a:t>
            </a:r>
            <a:r>
              <a:rPr lang="en-US" baseline="0" dirty="0" smtClean="0"/>
              <a:t> come in along beams at range gates.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Need to </a:t>
            </a:r>
            <a:r>
              <a:rPr lang="en-US" u="sng" baseline="0" dirty="0" smtClean="0"/>
              <a:t>interpolate</a:t>
            </a:r>
            <a:r>
              <a:rPr lang="en-US" baseline="0" dirty="0" smtClean="0"/>
              <a:t>….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….and in the case of the TRMM </a:t>
            </a:r>
            <a:r>
              <a:rPr lang="en-US" u="sng" baseline="0" dirty="0" smtClean="0"/>
              <a:t>PR locate the data relative to Earth</a:t>
            </a:r>
            <a:endParaRPr lang="en-US" u="sng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Interpolation</a:t>
            </a:r>
            <a:r>
              <a:rPr lang="en-US" baseline="0" dirty="0" smtClean="0"/>
              <a:t> serves two purposes: visualization, objective identification of objects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61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</a:p>
          <a:p>
            <a:r>
              <a:rPr lang="en-US" dirty="0" smtClean="0"/>
              <a:t>Note: altitude,</a:t>
            </a:r>
            <a:r>
              <a:rPr lang="en-US" baseline="0" dirty="0" smtClean="0"/>
              <a:t> </a:t>
            </a:r>
            <a:r>
              <a:rPr lang="en-US" dirty="0" smtClean="0"/>
              <a:t> red x-sec</a:t>
            </a:r>
            <a:r>
              <a:rPr lang="en-US" baseline="0" dirty="0" smtClean="0"/>
              <a:t> </a:t>
            </a:r>
            <a:r>
              <a:rPr lang="en-US" dirty="0" smtClean="0"/>
              <a:t>line</a:t>
            </a:r>
          </a:p>
          <a:p>
            <a:r>
              <a:rPr lang="en-US" dirty="0" smtClean="0"/>
              <a:t>Important</a:t>
            </a:r>
            <a:r>
              <a:rPr lang="en-US" baseline="0" dirty="0" smtClean="0"/>
              <a:t> analysis tool; 1000’s of x-</a:t>
            </a:r>
            <a:r>
              <a:rPr lang="en-US" baseline="0" dirty="0" err="1" smtClean="0"/>
              <a:t>secs</a:t>
            </a:r>
            <a:r>
              <a:rPr lang="en-US" baseline="0" dirty="0" smtClean="0"/>
              <a:t>-------see example in next slide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08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Like an RHI</a:t>
            </a:r>
          </a:p>
          <a:p>
            <a:r>
              <a:rPr lang="en-US" dirty="0" smtClean="0"/>
              <a:t>See clearly </a:t>
            </a:r>
            <a:r>
              <a:rPr lang="en-US" dirty="0" err="1" smtClean="0"/>
              <a:t>conv</a:t>
            </a:r>
            <a:r>
              <a:rPr lang="en-US" dirty="0" smtClean="0"/>
              <a:t> &amp; </a:t>
            </a:r>
            <a:r>
              <a:rPr lang="en-US" dirty="0" err="1" smtClean="0"/>
              <a:t>sf</a:t>
            </a:r>
            <a:r>
              <a:rPr lang="en-US" dirty="0" smtClean="0"/>
              <a:t> areas</a:t>
            </a:r>
          </a:p>
          <a:p>
            <a:r>
              <a:rPr lang="en-US" dirty="0" smtClean="0"/>
              <a:t>TRMM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algorithm</a:t>
            </a:r>
            <a:r>
              <a:rPr lang="en-US" baseline="0" dirty="0" err="1" smtClean="0">
                <a:sym typeface="Wingdings"/>
              </a:rPr>
              <a:t>C</a:t>
            </a:r>
            <a:r>
              <a:rPr lang="en-US" baseline="0" dirty="0" smtClean="0">
                <a:sym typeface="Wingdings"/>
              </a:rPr>
              <a:t>/SF </a:t>
            </a:r>
            <a:r>
              <a:rPr lang="en-US" baseline="0" dirty="0" err="1" smtClean="0">
                <a:sym typeface="Wingdings"/>
              </a:rPr>
              <a:t>separationimp</a:t>
            </a:r>
            <a:r>
              <a:rPr lang="en-US" baseline="0" dirty="0" smtClean="0">
                <a:sym typeface="Wingdings"/>
              </a:rPr>
              <a:t>. For latent heating calculations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89BFC8-47A1-7D40-8511-9EBC037355E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596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04D6-272A-F74C-BC65-C10933C489EA}" type="slidenum">
              <a:rPr lang="en-US">
                <a:solidFill>
                  <a:prstClr val="black"/>
                </a:solidFill>
                <a:latin typeface="Calibri"/>
              </a:rPr>
              <a:pPr/>
              <a:t>11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pPr marL="171450" indent="-171450">
              <a:buFont typeface="Arial"/>
              <a:buChar char="•"/>
            </a:pPr>
            <a:r>
              <a:rPr lang="en-US" u="sng" dirty="0" smtClean="0"/>
              <a:t>First</a:t>
            </a:r>
            <a:r>
              <a:rPr lang="en-US" u="none" dirty="0" smtClean="0"/>
              <a:t>—we</a:t>
            </a:r>
            <a:r>
              <a:rPr lang="en-US" dirty="0" smtClean="0"/>
              <a:t> look at </a:t>
            </a:r>
            <a:r>
              <a:rPr lang="en-US" u="sng" dirty="0" smtClean="0"/>
              <a:t>convective</a:t>
            </a:r>
            <a:r>
              <a:rPr lang="en-US" dirty="0" smtClean="0"/>
              <a:t> echo structure in the TRMM data. </a:t>
            </a:r>
          </a:p>
          <a:p>
            <a:pPr marL="171450" indent="-171450">
              <a:buFont typeface="Arial"/>
              <a:buChar char="•"/>
            </a:pPr>
            <a:r>
              <a:rPr lang="en-US" u="sng" dirty="0" smtClean="0"/>
              <a:t>To </a:t>
            </a:r>
            <a:r>
              <a:rPr lang="en-US" u="sng" dirty="0"/>
              <a:t>do this</a:t>
            </a:r>
            <a:r>
              <a:rPr lang="en-US" dirty="0" smtClean="0"/>
              <a:t>—identify </a:t>
            </a:r>
            <a:r>
              <a:rPr lang="en-US" dirty="0"/>
              <a:t>3D echo </a:t>
            </a:r>
            <a:r>
              <a:rPr lang="ja-JP" altLang="en-US" dirty="0">
                <a:latin typeface="Arial"/>
              </a:rPr>
              <a:t>“</a:t>
            </a:r>
            <a:r>
              <a:rPr lang="en-US" u="sng" dirty="0"/>
              <a:t>cores</a:t>
            </a:r>
            <a:r>
              <a:rPr lang="ja-JP" altLang="en-US" dirty="0" smtClean="0">
                <a:latin typeface="Arial"/>
              </a:rPr>
              <a:t>”</a:t>
            </a:r>
            <a:r>
              <a:rPr lang="en-US" altLang="ja-JP" dirty="0" smtClean="0">
                <a:latin typeface="Arial"/>
              </a:rPr>
              <a:t> that are EMBEDDED in larger echoes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Shallow isolated</a:t>
            </a:r>
            <a:r>
              <a:rPr lang="en-US" baseline="0" dirty="0" smtClean="0">
                <a:latin typeface="Arial"/>
              </a:rPr>
              <a:t>—are generally </a:t>
            </a:r>
            <a:r>
              <a:rPr lang="en-US" u="sng" baseline="0" dirty="0" smtClean="0">
                <a:latin typeface="Arial"/>
              </a:rPr>
              <a:t>warm rain </a:t>
            </a:r>
            <a:r>
              <a:rPr lang="en-US" baseline="0" dirty="0" smtClean="0">
                <a:latin typeface="Arial"/>
              </a:rPr>
              <a:t>showers or small cumulonimbus clouds—fall into the category of “</a:t>
            </a:r>
            <a:r>
              <a:rPr lang="en-US" u="sng" baseline="0" dirty="0" smtClean="0">
                <a:latin typeface="Arial"/>
              </a:rPr>
              <a:t>congestus</a:t>
            </a:r>
            <a:r>
              <a:rPr lang="en-US" baseline="0" dirty="0" smtClean="0">
                <a:latin typeface="Arial"/>
              </a:rPr>
              <a:t>”</a:t>
            </a:r>
          </a:p>
          <a:p>
            <a:pPr marL="628650" lvl="1" indent="-171450">
              <a:buFont typeface="Arial"/>
              <a:buChar char="•"/>
            </a:pPr>
            <a:r>
              <a:rPr lang="en-US" u="sng" dirty="0" smtClean="0">
                <a:latin typeface="Arial"/>
              </a:rPr>
              <a:t>Deep cores</a:t>
            </a:r>
            <a:r>
              <a:rPr lang="en-US" dirty="0" smtClean="0">
                <a:latin typeface="Arial"/>
              </a:rPr>
              <a:t>—associated with young,</a:t>
            </a:r>
            <a:r>
              <a:rPr lang="en-US" baseline="0" dirty="0" smtClean="0">
                <a:latin typeface="Arial"/>
              </a:rPr>
              <a:t> extremely vigorous convection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Wide cores</a:t>
            </a:r>
            <a:r>
              <a:rPr lang="en-US" baseline="0" dirty="0" smtClean="0">
                <a:latin typeface="Arial"/>
              </a:rPr>
              <a:t>—indicate where intense convection is aggregating and growing upscale into mesoscale systems</a:t>
            </a:r>
          </a:p>
          <a:p>
            <a:pPr marL="171450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Two categories</a:t>
            </a:r>
            <a:r>
              <a:rPr lang="en-US" baseline="0" dirty="0" smtClean="0">
                <a:latin typeface="Arial"/>
              </a:rPr>
              <a:t> 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strong</a:t>
            </a:r>
            <a:r>
              <a:rPr lang="en-US" baseline="0" dirty="0" smtClean="0">
                <a:latin typeface="Arial"/>
              </a:rPr>
              <a:t> categories are better indicators of processes over </a:t>
            </a:r>
            <a:r>
              <a:rPr lang="en-US" u="sng" baseline="0" dirty="0" smtClean="0">
                <a:latin typeface="Arial"/>
              </a:rPr>
              <a:t>land</a:t>
            </a:r>
          </a:p>
          <a:p>
            <a:pPr marL="628650" lvl="1" indent="-171450">
              <a:buFont typeface="Arial"/>
              <a:buChar char="•"/>
            </a:pPr>
            <a:r>
              <a:rPr lang="en-US" u="sng" baseline="0" dirty="0" smtClean="0">
                <a:latin typeface="Arial"/>
              </a:rPr>
              <a:t>moderate </a:t>
            </a:r>
            <a:r>
              <a:rPr lang="en-US" baseline="0" dirty="0" smtClean="0">
                <a:latin typeface="Arial"/>
              </a:rPr>
              <a:t>better over </a:t>
            </a:r>
            <a:r>
              <a:rPr lang="en-US" u="sng" baseline="0" dirty="0" smtClean="0">
                <a:latin typeface="Arial"/>
              </a:rPr>
              <a:t>oceans</a:t>
            </a:r>
          </a:p>
          <a:p>
            <a:endParaRPr lang="en-US" baseline="0" dirty="0" smtClean="0">
              <a:latin typeface="Arial"/>
            </a:endParaRPr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ED304D6-272A-F74C-BC65-C10933C489EA}" type="slidenum">
              <a:rPr lang="en-US">
                <a:solidFill>
                  <a:prstClr val="black"/>
                </a:solidFill>
                <a:latin typeface="Calibri"/>
              </a:rPr>
              <a:pPr/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 lIns="89730" tIns="44865" rIns="89730" bIns="44865"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31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7476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18957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004560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26684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4830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3403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77794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12333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15471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86885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738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074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43740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76021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2934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432114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27289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291571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62584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48762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10617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1004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0967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16729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20672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99471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48220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1562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130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0971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077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9860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0165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415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1465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76337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9633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F95B3-5579-2C41-8CD3-A9D9D3436CA8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4187011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EBD68-4906-7944-AD22-412261DE290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952047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354FC-DE04-C64F-93CA-0581EDEC3A1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805733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56CD9-73DB-C649-A626-E3D68329BB21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5803244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BF6AA9-F19C-704F-8516-10D8C34033BB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24966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D090F6-5CC6-7245-8EB8-615334C2CA54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370674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A60B1F-EDDD-1242-BB0B-9A0E62A9E128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56542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501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40825D-895C-1E41-9107-40DC4BD87479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0937281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ED86E-195F-0544-A063-FE257B4DD233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42857883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D34773-1587-564C-8417-40356C4A3FA6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7782280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FFEFB-60B4-DD43-9FB4-98D2708C5422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6293140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EE2B7-2393-E943-8040-7911A4B8B027}" type="slidenum">
              <a:rPr lang="en-US">
                <a:solidFill>
                  <a:srgbClr val="FFFFFF"/>
                </a:solidFill>
                <a:latin typeface="Arial"/>
                <a:ea typeface="ＭＳ Ｐゴシック"/>
              </a:rPr>
              <a:pPr/>
              <a:t>‹#›</a:t>
            </a:fld>
            <a:endParaRPr lang="en-US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981855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284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28916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15291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0480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62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2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7771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8587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5420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17732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3516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68601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9939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581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2823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850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626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0261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6559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26171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25832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13941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5953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062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4206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3629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05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274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716060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01954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3066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6489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50938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240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0825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51333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38307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841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90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463599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664582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293948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74960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1518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81624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07311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1088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885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86310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7182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1770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95255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4307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55285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58941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6025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23524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79457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534950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81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556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834524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789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483770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42035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901016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310842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5551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70447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84391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146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90.xml"/><Relationship Id="rId2" Type="http://schemas.openxmlformats.org/officeDocument/2006/relationships/slideLayout" Target="../slideLayouts/slideLayout91.xml"/><Relationship Id="rId3" Type="http://schemas.openxmlformats.org/officeDocument/2006/relationships/slideLayout" Target="../slideLayouts/slideLayout92.xml"/><Relationship Id="rId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6.xml"/><Relationship Id="rId8" Type="http://schemas.openxmlformats.org/officeDocument/2006/relationships/slideLayout" Target="../slideLayouts/slideLayout97.xml"/><Relationship Id="rId9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9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07.xml"/><Relationship Id="rId8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18.xml"/><Relationship Id="rId8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1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9.xml"/><Relationship Id="rId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3.xml"/><Relationship Id="rId8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1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9.xml"/><Relationship Id="rId3" Type="http://schemas.openxmlformats.org/officeDocument/2006/relationships/slideLayout" Target="../slideLayouts/slideLayout70.xml"/><Relationship Id="rId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4.xml"/><Relationship Id="rId8" Type="http://schemas.openxmlformats.org/officeDocument/2006/relationships/slideLayout" Target="../slideLayouts/slideLayout75.xml"/><Relationship Id="rId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79.xml"/><Relationship Id="rId2" Type="http://schemas.openxmlformats.org/officeDocument/2006/relationships/slideLayout" Target="../slideLayouts/slideLayout80.xml"/><Relationship Id="rId3" Type="http://schemas.openxmlformats.org/officeDocument/2006/relationships/slideLayout" Target="../slideLayouts/slideLayout81.xml"/><Relationship Id="rId4" Type="http://schemas.openxmlformats.org/officeDocument/2006/relationships/slideLayout" Target="../slideLayouts/slideLayout82.xml"/><Relationship Id="rId5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5.xml"/><Relationship Id="rId8" Type="http://schemas.openxmlformats.org/officeDocument/2006/relationships/slideLayout" Target="../slideLayouts/slideLayout86.xml"/><Relationship Id="rId9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/>
              <a:t>11/28/16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94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516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58629-F800-734D-B8CD-F7D830A4ED5D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8055AB-76F8-9B4D-874F-1FD5548A5803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706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6943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740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 b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CA">
              <a:latin typeface="Palatino Linotype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solidFill>
                  <a:srgbClr val="000000"/>
                </a:solidFill>
                <a:latin typeface="Palatino Linotype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85ABF06-999A-6E43-8BAC-3290E820C7D8}" type="slidenum">
              <a:rPr lang="en-CA"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CA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530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1"/>
            </a:gs>
            <a:gs pos="50000">
              <a:schemeClr val="bg1"/>
            </a:gs>
            <a:gs pos="100000">
              <a:schemeClr val="accent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C6F195CE-D83C-B547-8F75-4F604798EF5E}" type="slidenum">
              <a: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7771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39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06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625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24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E26D7-5AF0-7F48-A459-B66B89AE6A9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11/28/16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E5106-A82F-5C4E-98DD-5121794A502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39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17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07.xml"/><Relationship Id="rId2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36.png"/><Relationship Id="rId3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Relationship Id="rId2" Type="http://schemas.openxmlformats.org/officeDocument/2006/relationships/hyperlink" Target="http://trmm.atmos.washington.edu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Relationship Id="rId2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524934"/>
            <a:ext cx="9143999" cy="3984261"/>
            <a:chOff x="3" y="1327590"/>
            <a:chExt cx="9143999" cy="3984261"/>
          </a:xfrm>
        </p:grpSpPr>
        <p:sp>
          <p:nvSpPr>
            <p:cNvPr id="4" name="TextBox 3"/>
            <p:cNvSpPr txBox="1"/>
            <p:nvPr/>
          </p:nvSpPr>
          <p:spPr>
            <a:xfrm>
              <a:off x="3" y="1327590"/>
              <a:ext cx="914399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>
                  <a:solidFill>
                    <a:prstClr val="black"/>
                  </a:solidFill>
                  <a:latin typeface="Calibri"/>
                </a:rPr>
                <a:t>Patterns of Convection Seen by the TRMM and GPM Satellites</a:t>
              </a:r>
              <a:endParaRPr lang="en-US" sz="3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" y="3926856"/>
              <a:ext cx="91439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Robert A. Houze, Jr.</a:t>
              </a:r>
              <a:br>
                <a:rPr lang="en-US" sz="280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2400" dirty="0" smtClean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Stacy Brodzik, Kristen Rasmussen</a:t>
              </a:r>
              <a:br>
                <a:rPr lang="en-US" sz="2800" dirty="0" smtClean="0">
                  <a:solidFill>
                    <a:prstClr val="black"/>
                  </a:solidFill>
                  <a:latin typeface="Calibri"/>
                </a:rPr>
              </a:br>
              <a:r>
                <a:rPr lang="en-US" sz="2800" dirty="0" smtClean="0">
                  <a:solidFill>
                    <a:prstClr val="black"/>
                  </a:solidFill>
                  <a:latin typeface="Calibri"/>
                </a:rPr>
                <a:t>Manuel Zuluaga, Erich Stocker</a:t>
              </a:r>
              <a:endParaRPr lang="en-US" sz="2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0" y="648866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University of North Dakota Seminar, Grand Forks, 10 November 2016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744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_xsec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3" b="9329"/>
          <a:stretch/>
        </p:blipFill>
        <p:spPr>
          <a:xfrm>
            <a:off x="0" y="1661727"/>
            <a:ext cx="9144000" cy="4714981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7200" y="454967"/>
            <a:ext cx="8257806" cy="6098233"/>
            <a:chOff x="457200" y="454967"/>
            <a:chExt cx="8257806" cy="6098233"/>
          </a:xfrm>
        </p:grpSpPr>
        <p:grpSp>
          <p:nvGrpSpPr>
            <p:cNvPr id="16" name="Group 15"/>
            <p:cNvGrpSpPr/>
            <p:nvPr/>
          </p:nvGrpSpPr>
          <p:grpSpPr>
            <a:xfrm>
              <a:off x="791219" y="1248360"/>
              <a:ext cx="5955395" cy="5304840"/>
              <a:chOff x="791219" y="1248360"/>
              <a:chExt cx="5955395" cy="530484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206169" y="1371600"/>
                <a:ext cx="0" cy="5181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/>
              <p:cNvSpPr txBox="1"/>
              <p:nvPr/>
            </p:nvSpPr>
            <p:spPr>
              <a:xfrm>
                <a:off x="5539771" y="1248360"/>
                <a:ext cx="12068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Convective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976332" y="1248360"/>
                <a:ext cx="113515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Stratiform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91219" y="1248360"/>
                <a:ext cx="7314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FF00"/>
                    </a:solidFill>
                    <a:latin typeface="Calibri"/>
                  </a:rPr>
                  <a:t>Other</a:t>
                </a:r>
                <a:endParaRPr lang="en-US" dirty="0">
                  <a:solidFill>
                    <a:srgbClr val="FFFF00"/>
                  </a:solidFill>
                  <a:latin typeface="Calibri"/>
                </a:endParaRPr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5288036" y="1371600"/>
                <a:ext cx="0" cy="5181600"/>
              </a:xfrm>
              <a:prstGeom prst="line">
                <a:avLst/>
              </a:prstGeom>
              <a:ln>
                <a:solidFill>
                  <a:srgbClr val="FFFF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457200" y="454967"/>
              <a:ext cx="8257806" cy="584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rgbClr val="00000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 dirty="0" smtClean="0">
                  <a:solidFill>
                    <a:prstClr val="white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TRMM algorithm subdivisions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2822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9035" y="66785"/>
            <a:ext cx="8414986" cy="868049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CA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</a:t>
            </a:r>
            <a:r>
              <a:rPr lang="en-C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onvective cores</a:t>
            </a:r>
            <a:endParaRPr lang="en-C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23700" y="503382"/>
            <a:ext cx="5873387" cy="3207289"/>
            <a:chOff x="914400" y="3200400"/>
            <a:chExt cx="6372425" cy="3479800"/>
          </a:xfrm>
        </p:grpSpPr>
        <p:sp>
          <p:nvSpPr>
            <p:cNvPr id="106502" name="Line 6"/>
            <p:cNvSpPr>
              <a:spLocks noChangeShapeType="1"/>
            </p:cNvSpPr>
            <p:nvPr/>
          </p:nvSpPr>
          <p:spPr bwMode="auto">
            <a:xfrm>
              <a:off x="914400" y="6173788"/>
              <a:ext cx="3429000" cy="2286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3" name="Line 7"/>
            <p:cNvSpPr>
              <a:spLocks noChangeShapeType="1"/>
            </p:cNvSpPr>
            <p:nvPr/>
          </p:nvSpPr>
          <p:spPr bwMode="auto">
            <a:xfrm flipV="1">
              <a:off x="914400" y="4624388"/>
              <a:ext cx="2489200" cy="154940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4" name="Line 8"/>
            <p:cNvSpPr>
              <a:spLocks noChangeShapeType="1"/>
            </p:cNvSpPr>
            <p:nvPr/>
          </p:nvSpPr>
          <p:spPr bwMode="auto">
            <a:xfrm flipV="1">
              <a:off x="4343400" y="4783138"/>
              <a:ext cx="909638" cy="161925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5" name="Text Box 9"/>
            <p:cNvSpPr txBox="1">
              <a:spLocks noChangeArrowheads="1"/>
            </p:cNvSpPr>
            <p:nvPr/>
          </p:nvSpPr>
          <p:spPr bwMode="auto">
            <a:xfrm rot="208255">
              <a:off x="2041134" y="5798198"/>
              <a:ext cx="1133043" cy="4341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 smtClean="0">
                  <a:solidFill>
                    <a:srgbClr val="D1D1CB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land</a:t>
              </a:r>
            </a:p>
          </p:txBody>
        </p:sp>
        <p:sp>
          <p:nvSpPr>
            <p:cNvPr id="106507" name="Freeform 11" descr="25%"/>
            <p:cNvSpPr>
              <a:spLocks/>
            </p:cNvSpPr>
            <p:nvPr/>
          </p:nvSpPr>
          <p:spPr bwMode="auto">
            <a:xfrm>
              <a:off x="914400" y="6188075"/>
              <a:ext cx="3427413" cy="481013"/>
            </a:xfrm>
            <a:custGeom>
              <a:avLst/>
              <a:gdLst>
                <a:gd name="T0" fmla="*/ 0 w 2159"/>
                <a:gd name="T1" fmla="*/ 0 h 303"/>
                <a:gd name="T2" fmla="*/ 0 w 2159"/>
                <a:gd name="T3" fmla="*/ 160 h 303"/>
                <a:gd name="T4" fmla="*/ 2159 w 2159"/>
                <a:gd name="T5" fmla="*/ 303 h 303"/>
                <a:gd name="T6" fmla="*/ 2157 w 2159"/>
                <a:gd name="T7" fmla="*/ 140 h 303"/>
                <a:gd name="T8" fmla="*/ 0 w 2159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9" h="303">
                  <a:moveTo>
                    <a:pt x="0" y="0"/>
                  </a:moveTo>
                  <a:lnTo>
                    <a:pt x="0" y="160"/>
                  </a:lnTo>
                  <a:lnTo>
                    <a:pt x="2159" y="303"/>
                  </a:lnTo>
                  <a:lnTo>
                    <a:pt x="2157" y="140"/>
                  </a:lnTo>
                  <a:lnTo>
                    <a:pt x="0" y="0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chemeClr val="bg1"/>
              </a:bgClr>
            </a:patt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8" name="Freeform 12" descr="25%"/>
            <p:cNvSpPr>
              <a:spLocks/>
            </p:cNvSpPr>
            <p:nvPr/>
          </p:nvSpPr>
          <p:spPr bwMode="auto">
            <a:xfrm>
              <a:off x="4313238" y="4749800"/>
              <a:ext cx="979487" cy="1930400"/>
            </a:xfrm>
            <a:custGeom>
              <a:avLst/>
              <a:gdLst>
                <a:gd name="T0" fmla="*/ 0 w 617"/>
                <a:gd name="T1" fmla="*/ 1058 h 1216"/>
                <a:gd name="T2" fmla="*/ 0 w 617"/>
                <a:gd name="T3" fmla="*/ 1216 h 1216"/>
                <a:gd name="T4" fmla="*/ 617 w 617"/>
                <a:gd name="T5" fmla="*/ 74 h 1216"/>
                <a:gd name="T6" fmla="*/ 611 w 617"/>
                <a:gd name="T7" fmla="*/ 0 h 1216"/>
                <a:gd name="T8" fmla="*/ 0 w 617"/>
                <a:gd name="T9" fmla="*/ 1058 h 1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7" h="1216">
                  <a:moveTo>
                    <a:pt x="0" y="1058"/>
                  </a:moveTo>
                  <a:lnTo>
                    <a:pt x="0" y="1216"/>
                  </a:lnTo>
                  <a:lnTo>
                    <a:pt x="617" y="74"/>
                  </a:lnTo>
                  <a:lnTo>
                    <a:pt x="611" y="0"/>
                  </a:lnTo>
                  <a:lnTo>
                    <a:pt x="0" y="1058"/>
                  </a:lnTo>
                  <a:close/>
                </a:path>
              </a:pathLst>
            </a:custGeom>
            <a:pattFill prst="pct25">
              <a:fgClr>
                <a:schemeClr val="tx2"/>
              </a:fgClr>
              <a:bgClr>
                <a:schemeClr val="bg1"/>
              </a:bgClr>
            </a:pattFill>
            <a:ln w="19050" cmpd="sng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graphicFrame>
          <p:nvGraphicFramePr>
            <p:cNvPr id="106509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91126143"/>
                </p:ext>
              </p:extLst>
            </p:nvPr>
          </p:nvGraphicFramePr>
          <p:xfrm>
            <a:off x="4800600" y="3200400"/>
            <a:ext cx="1676400" cy="1112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3" name="Bitmap Image" r:id="rId4" imgW="2381582" imgH="1580952" progId="Paint.Picture">
                    <p:embed/>
                  </p:oleObj>
                </mc:Choice>
                <mc:Fallback>
                  <p:oleObj name="Bitmap Image" r:id="rId4" imgW="2381582" imgH="1580952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0600" y="3200400"/>
                          <a:ext cx="1676400" cy="11128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6510" name="Line 14"/>
            <p:cNvSpPr>
              <a:spLocks noChangeShapeType="1"/>
            </p:cNvSpPr>
            <p:nvPr/>
          </p:nvSpPr>
          <p:spPr bwMode="auto">
            <a:xfrm flipH="1">
              <a:off x="4419599" y="5113716"/>
              <a:ext cx="1666009" cy="1911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1" name="Arc 15"/>
            <p:cNvSpPr>
              <a:spLocks/>
            </p:cNvSpPr>
            <p:nvPr/>
          </p:nvSpPr>
          <p:spPr bwMode="auto">
            <a:xfrm>
              <a:off x="4094163" y="4246563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2" name="Arc 16"/>
            <p:cNvSpPr>
              <a:spLocks/>
            </p:cNvSpPr>
            <p:nvPr/>
          </p:nvSpPr>
          <p:spPr bwMode="auto">
            <a:xfrm>
              <a:off x="4318000" y="409575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3" name="Arc 17"/>
            <p:cNvSpPr>
              <a:spLocks/>
            </p:cNvSpPr>
            <p:nvPr/>
          </p:nvSpPr>
          <p:spPr bwMode="auto">
            <a:xfrm>
              <a:off x="4876800" y="381000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4" name="Arc 18"/>
            <p:cNvSpPr>
              <a:spLocks/>
            </p:cNvSpPr>
            <p:nvPr/>
          </p:nvSpPr>
          <p:spPr bwMode="auto">
            <a:xfrm>
              <a:off x="4572000" y="396240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5" name="Arc 19"/>
            <p:cNvSpPr>
              <a:spLocks/>
            </p:cNvSpPr>
            <p:nvPr/>
          </p:nvSpPr>
          <p:spPr bwMode="auto">
            <a:xfrm>
              <a:off x="4579938" y="3956050"/>
              <a:ext cx="381000" cy="4572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0" y="-1"/>
                  </a:moveTo>
                  <a:cubicBezTo>
                    <a:pt x="11929" y="-1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16" name="Rectangle 20"/>
            <p:cNvSpPr>
              <a:spLocks noChangeArrowheads="1"/>
            </p:cNvSpPr>
            <p:nvPr/>
          </p:nvSpPr>
          <p:spPr bwMode="auto">
            <a:xfrm flipH="1">
              <a:off x="3525838" y="4678363"/>
              <a:ext cx="665162" cy="112712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scene3d>
              <a:camera prst="legacyObliqueTopRight"/>
              <a:lightRig rig="legacyFlat3" dir="t"/>
            </a:scene3d>
            <a:sp3d extrusionH="544500" prstMaterial="legacyMatt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91240B29-F687-4f45-9708-019B960494DF}">
                <a14:hiddenLine xmlns:a14="http://schemas.microsoft.com/office/drawing/2010/main" w="28575">
                  <a:noFill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106506" name="Text Box 10"/>
            <p:cNvSpPr txBox="1">
              <a:spLocks noChangeArrowheads="1"/>
            </p:cNvSpPr>
            <p:nvPr/>
          </p:nvSpPr>
          <p:spPr bwMode="auto">
            <a:xfrm>
              <a:off x="3476625" y="4851400"/>
              <a:ext cx="777875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echo</a:t>
              </a:r>
              <a:b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</a:br>
              <a:r>
                <a:rPr lang="en-US" b="1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charset="0"/>
                  <a:ea typeface="ＭＳ Ｐゴシック" charset="0"/>
                </a:rPr>
                <a:t>core</a:t>
              </a:r>
            </a:p>
          </p:txBody>
        </p:sp>
        <p:sp>
          <p:nvSpPr>
            <p:cNvPr id="106500" name="Text Box 4"/>
            <p:cNvSpPr txBox="1">
              <a:spLocks noChangeArrowheads="1"/>
            </p:cNvSpPr>
            <p:nvPr/>
          </p:nvSpPr>
          <p:spPr bwMode="auto">
            <a:xfrm>
              <a:off x="6094310" y="4551533"/>
              <a:ext cx="1192515" cy="173642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 smtClean="0">
                  <a:solidFill>
                    <a:srgbClr val="FFFF00"/>
                  </a:solidFill>
                  <a:latin typeface="Arial" charset="0"/>
                  <a:ea typeface="ＭＳ Ｐゴシック" charset="0"/>
                </a:rPr>
                <a:t>3D</a:t>
              </a: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 convective echo bounded </a:t>
              </a:r>
              <a:b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</a:br>
              <a:r>
                <a:rPr lang="en-US" sz="1400" b="1" dirty="0" smtClean="0">
                  <a:solidFill>
                    <a:srgbClr val="FFFFFF"/>
                  </a:solidFill>
                  <a:latin typeface="Arial" charset="0"/>
                  <a:ea typeface="ＭＳ Ｐゴシック" charset="0"/>
                </a:rPr>
                <a:t>by threshold dBZ</a:t>
              </a: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485056"/>
              </p:ext>
            </p:extLst>
          </p:nvPr>
        </p:nvGraphicFramePr>
        <p:xfrm>
          <a:off x="477575" y="4304207"/>
          <a:ext cx="6999112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123"/>
                <a:gridCol w="1342433"/>
                <a:gridCol w="1749778"/>
                <a:gridCol w="174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Type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Threshold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Width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Height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Shallow-</a:t>
                      </a:r>
                      <a:r>
                        <a:rPr lang="en-CA" sz="1600" dirty="0" smtClean="0">
                          <a:solidFill>
                            <a:srgbClr val="FFFF00"/>
                          </a:solidFill>
                        </a:rPr>
                        <a:t>isolated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17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2 pixels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&lt; 5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Deep-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strong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&gt;10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Deep-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moderate</a:t>
                      </a:r>
                      <a:endParaRPr lang="en-US" sz="1600" dirty="0" smtClean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&gt; 8 km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Wide-</a:t>
                      </a:r>
                      <a:r>
                        <a:rPr lang="en-US" sz="1600" dirty="0" smtClean="0">
                          <a:solidFill>
                            <a:srgbClr val="FFFF00"/>
                          </a:solidFill>
                        </a:rPr>
                        <a:t>strong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40</a:t>
                      </a:r>
                      <a:r>
                        <a:rPr lang="en-US" sz="1600" baseline="0" dirty="0" smtClean="0"/>
                        <a:t>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&gt;1000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Wide</a:t>
                      </a:r>
                      <a:r>
                        <a:rPr lang="en-US" sz="1600" baseline="0" dirty="0" smtClean="0"/>
                        <a:t>-</a:t>
                      </a:r>
                      <a:r>
                        <a:rPr lang="en-US" sz="1600" baseline="0" dirty="0" smtClean="0">
                          <a:solidFill>
                            <a:srgbClr val="FFFF00"/>
                          </a:solidFill>
                        </a:rPr>
                        <a:t>moderate</a:t>
                      </a:r>
                      <a:endParaRPr lang="en-US" sz="1600" dirty="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dirty="0" smtClean="0"/>
                        <a:t>30 dBZ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&gt;800 km</a:t>
                      </a:r>
                      <a:r>
                        <a:rPr lang="en-CA" sz="1600" baseline="3000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43897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862069" y="137442"/>
            <a:ext cx="5604496" cy="593820"/>
          </a:xfr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algn="l"/>
            <a:r>
              <a:rPr lang="en-CA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Broad stratiform regions</a:t>
            </a:r>
            <a:endParaRPr lang="en-CA" sz="2400" b="1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322184"/>
              </p:ext>
            </p:extLst>
          </p:nvPr>
        </p:nvGraphicFramePr>
        <p:xfrm>
          <a:off x="943141" y="4898647"/>
          <a:ext cx="390690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57123"/>
                <a:gridCol w="174977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Type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>
                          <a:solidFill>
                            <a:srgbClr val="FFFF00"/>
                          </a:solidFill>
                        </a:rPr>
                        <a:t>Width</a:t>
                      </a:r>
                      <a:endParaRPr lang="en-US" sz="1600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686B5D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sz="1600" dirty="0" smtClean="0"/>
                        <a:t>Strong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CA" sz="1600" dirty="0" smtClean="0"/>
                        <a:t>&gt; 50,000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Moderate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600" dirty="0" smtClean="0"/>
                        <a:t>&gt; 30,000 km</a:t>
                      </a:r>
                      <a:r>
                        <a:rPr lang="en-CA" sz="1600" baseline="30000" dirty="0" smtClean="0"/>
                        <a:t>2</a:t>
                      </a:r>
                      <a:endParaRPr lang="en-US" sz="1600" dirty="0" smtClean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1931340" y="3746867"/>
            <a:ext cx="3160468" cy="210698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 flipV="1">
            <a:off x="1931340" y="2318804"/>
            <a:ext cx="2294265" cy="142806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5091808" y="2465122"/>
            <a:ext cx="838402" cy="1492443"/>
          </a:xfrm>
          <a:prstGeom prst="lin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 rot="208255">
            <a:off x="2969837" y="3400691"/>
            <a:ext cx="104431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D1D1C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land</a:t>
            </a:r>
          </a:p>
        </p:txBody>
      </p:sp>
      <p:sp>
        <p:nvSpPr>
          <p:cNvPr id="106507" name="Freeform 11" descr="25%"/>
          <p:cNvSpPr>
            <a:spLocks/>
          </p:cNvSpPr>
          <p:nvPr/>
        </p:nvSpPr>
        <p:spPr bwMode="auto">
          <a:xfrm>
            <a:off x="1931340" y="3760035"/>
            <a:ext cx="3159005" cy="443344"/>
          </a:xfrm>
          <a:custGeom>
            <a:avLst/>
            <a:gdLst>
              <a:gd name="T0" fmla="*/ 0 w 2159"/>
              <a:gd name="T1" fmla="*/ 0 h 303"/>
              <a:gd name="T2" fmla="*/ 0 w 2159"/>
              <a:gd name="T3" fmla="*/ 160 h 303"/>
              <a:gd name="T4" fmla="*/ 2159 w 2159"/>
              <a:gd name="T5" fmla="*/ 303 h 303"/>
              <a:gd name="T6" fmla="*/ 2157 w 2159"/>
              <a:gd name="T7" fmla="*/ 140 h 303"/>
              <a:gd name="T8" fmla="*/ 0 w 2159"/>
              <a:gd name="T9" fmla="*/ 0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59" h="303">
                <a:moveTo>
                  <a:pt x="0" y="0"/>
                </a:moveTo>
                <a:lnTo>
                  <a:pt x="0" y="160"/>
                </a:lnTo>
                <a:lnTo>
                  <a:pt x="2159" y="303"/>
                </a:lnTo>
                <a:lnTo>
                  <a:pt x="2157" y="140"/>
                </a:lnTo>
                <a:lnTo>
                  <a:pt x="0" y="0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190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8" name="Freeform 12" descr="25%"/>
          <p:cNvSpPr>
            <a:spLocks/>
          </p:cNvSpPr>
          <p:nvPr/>
        </p:nvSpPr>
        <p:spPr bwMode="auto">
          <a:xfrm>
            <a:off x="5064008" y="2434395"/>
            <a:ext cx="902781" cy="1779226"/>
          </a:xfrm>
          <a:custGeom>
            <a:avLst/>
            <a:gdLst>
              <a:gd name="T0" fmla="*/ 0 w 617"/>
              <a:gd name="T1" fmla="*/ 1058 h 1216"/>
              <a:gd name="T2" fmla="*/ 0 w 617"/>
              <a:gd name="T3" fmla="*/ 1216 h 1216"/>
              <a:gd name="T4" fmla="*/ 617 w 617"/>
              <a:gd name="T5" fmla="*/ 74 h 1216"/>
              <a:gd name="T6" fmla="*/ 611 w 617"/>
              <a:gd name="T7" fmla="*/ 0 h 1216"/>
              <a:gd name="T8" fmla="*/ 0 w 617"/>
              <a:gd name="T9" fmla="*/ 1058 h 1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17" h="1216">
                <a:moveTo>
                  <a:pt x="0" y="1058"/>
                </a:moveTo>
                <a:lnTo>
                  <a:pt x="0" y="1216"/>
                </a:lnTo>
                <a:lnTo>
                  <a:pt x="617" y="74"/>
                </a:lnTo>
                <a:lnTo>
                  <a:pt x="611" y="0"/>
                </a:lnTo>
                <a:lnTo>
                  <a:pt x="0" y="1058"/>
                </a:lnTo>
                <a:close/>
              </a:path>
            </a:pathLst>
          </a:custGeom>
          <a:pattFill prst="pct25">
            <a:fgClr>
              <a:schemeClr val="tx2"/>
            </a:fgClr>
            <a:bgClr>
              <a:schemeClr val="bg1"/>
            </a:bgClr>
          </a:pattFill>
          <a:ln w="19050" cmpd="sng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06509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6774474"/>
              </p:ext>
            </p:extLst>
          </p:nvPr>
        </p:nvGraphicFramePr>
        <p:xfrm>
          <a:off x="5002520" y="974442"/>
          <a:ext cx="1545117" cy="1025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7" name="Bitmap Image" r:id="rId4" imgW="2381582" imgH="1580952" progId="Paint.Picture">
                  <p:embed/>
                </p:oleObj>
              </mc:Choice>
              <mc:Fallback>
                <p:oleObj name="Bitmap Image" r:id="rId4" imgW="2381582" imgH="1580952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2520" y="974442"/>
                        <a:ext cx="1545117" cy="10256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511" name="Arc 15"/>
          <p:cNvSpPr>
            <a:spLocks/>
          </p:cNvSpPr>
          <p:nvPr/>
        </p:nvSpPr>
        <p:spPr bwMode="auto">
          <a:xfrm>
            <a:off x="4562869" y="2130054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2" name="Arc 16"/>
          <p:cNvSpPr>
            <a:spLocks/>
          </p:cNvSpPr>
          <p:nvPr/>
        </p:nvSpPr>
        <p:spPr bwMode="auto">
          <a:xfrm>
            <a:off x="4740645" y="1944732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3" name="Arc 17"/>
          <p:cNvSpPr>
            <a:spLocks/>
          </p:cNvSpPr>
          <p:nvPr/>
        </p:nvSpPr>
        <p:spPr bwMode="auto">
          <a:xfrm>
            <a:off x="5108634" y="1628915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5" name="Arc 19"/>
          <p:cNvSpPr>
            <a:spLocks/>
          </p:cNvSpPr>
          <p:nvPr/>
        </p:nvSpPr>
        <p:spPr bwMode="auto">
          <a:xfrm>
            <a:off x="4933052" y="1763527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16" name="Rectangle 20"/>
          <p:cNvSpPr>
            <a:spLocks noChangeArrowheads="1"/>
          </p:cNvSpPr>
          <p:nvPr/>
        </p:nvSpPr>
        <p:spPr bwMode="auto">
          <a:xfrm flipH="1">
            <a:off x="3014133" y="2788484"/>
            <a:ext cx="2199119" cy="6189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legacyObliqueTopRight"/>
            <a:lightRig rig="legacyFlat3" dir="t"/>
          </a:scene3d>
          <a:sp3d extrusionH="544500" prstMaterial="legacyMatte">
            <a:bevelT w="13500" h="13500" prst="angle"/>
            <a:bevelB w="13500" h="13500" prst="angle"/>
            <a:extrusionClr>
              <a:schemeClr val="tx1"/>
            </a:extrusionClr>
          </a:sp3d>
          <a:extLst>
            <a:ext uri="{91240B29-F687-4f45-9708-019B960494DF}">
              <a14:hiddenLine xmlns:a14="http://schemas.microsoft.com/office/drawing/2010/main" w="28575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3" name="Arc 15"/>
          <p:cNvSpPr>
            <a:spLocks/>
          </p:cNvSpPr>
          <p:nvPr/>
        </p:nvSpPr>
        <p:spPr bwMode="auto">
          <a:xfrm>
            <a:off x="4291878" y="2254405"/>
            <a:ext cx="430792" cy="443852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  <a:gd name="connsiteX0" fmla="*/ 1802 w 26136"/>
              <a:gd name="connsiteY0" fmla="*/ 0 h 22679"/>
              <a:gd name="connsiteX1" fmla="*/ 23402 w 26136"/>
              <a:gd name="connsiteY1" fmla="*/ 21601 h 22679"/>
              <a:gd name="connsiteX0" fmla="*/ 1802 w 26136"/>
              <a:gd name="connsiteY0" fmla="*/ 0 h 22679"/>
              <a:gd name="connsiteX1" fmla="*/ 26136 w 26136"/>
              <a:gd name="connsiteY1" fmla="*/ 19648 h 22679"/>
              <a:gd name="connsiteX2" fmla="*/ 1802 w 26136"/>
              <a:gd name="connsiteY2" fmla="*/ 21601 h 22679"/>
              <a:gd name="connsiteX3" fmla="*/ 1802 w 26136"/>
              <a:gd name="connsiteY3" fmla="*/ 0 h 22679"/>
              <a:gd name="connsiteX0" fmla="*/ 1802 w 26527"/>
              <a:gd name="connsiteY0" fmla="*/ 0 h 22679"/>
              <a:gd name="connsiteX1" fmla="*/ 26527 w 26527"/>
              <a:gd name="connsiteY1" fmla="*/ 20625 h 22679"/>
              <a:gd name="connsiteX0" fmla="*/ 1802 w 26527"/>
              <a:gd name="connsiteY0" fmla="*/ 0 h 22679"/>
              <a:gd name="connsiteX1" fmla="*/ 26136 w 26527"/>
              <a:gd name="connsiteY1" fmla="*/ 19648 h 22679"/>
              <a:gd name="connsiteX2" fmla="*/ 1802 w 26527"/>
              <a:gd name="connsiteY2" fmla="*/ 21601 h 22679"/>
              <a:gd name="connsiteX3" fmla="*/ 1802 w 26527"/>
              <a:gd name="connsiteY3" fmla="*/ 0 h 22679"/>
              <a:gd name="connsiteX0" fmla="*/ 1629 w 26354"/>
              <a:gd name="connsiteY0" fmla="*/ 0 h 22828"/>
              <a:gd name="connsiteX1" fmla="*/ 26354 w 26354"/>
              <a:gd name="connsiteY1" fmla="*/ 20625 h 22828"/>
              <a:gd name="connsiteX0" fmla="*/ 1629 w 26354"/>
              <a:gd name="connsiteY0" fmla="*/ 0 h 22828"/>
              <a:gd name="connsiteX1" fmla="*/ 23619 w 26354"/>
              <a:gd name="connsiteY1" fmla="*/ 20299 h 22828"/>
              <a:gd name="connsiteX2" fmla="*/ 1629 w 26354"/>
              <a:gd name="connsiteY2" fmla="*/ 21601 h 22828"/>
              <a:gd name="connsiteX3" fmla="*/ 1629 w 26354"/>
              <a:gd name="connsiteY3" fmla="*/ 0 h 22828"/>
              <a:gd name="connsiteX0" fmla="*/ 1773 w 26498"/>
              <a:gd name="connsiteY0" fmla="*/ 0 h 22751"/>
              <a:gd name="connsiteX1" fmla="*/ 26498 w 26498"/>
              <a:gd name="connsiteY1" fmla="*/ 20625 h 22751"/>
              <a:gd name="connsiteX0" fmla="*/ 1773 w 26498"/>
              <a:gd name="connsiteY0" fmla="*/ 0 h 22751"/>
              <a:gd name="connsiteX1" fmla="*/ 25716 w 26498"/>
              <a:gd name="connsiteY1" fmla="*/ 19973 h 22751"/>
              <a:gd name="connsiteX2" fmla="*/ 1773 w 26498"/>
              <a:gd name="connsiteY2" fmla="*/ 21601 h 22751"/>
              <a:gd name="connsiteX3" fmla="*/ 1773 w 26498"/>
              <a:gd name="connsiteY3" fmla="*/ 0 h 22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98" h="22751" fill="none" extrusionOk="0">
                <a:moveTo>
                  <a:pt x="1773" y="0"/>
                </a:moveTo>
                <a:cubicBezTo>
                  <a:pt x="13702" y="0"/>
                  <a:pt x="26498" y="8695"/>
                  <a:pt x="26498" y="20625"/>
                </a:cubicBezTo>
              </a:path>
              <a:path w="26498" h="22751" stroke="0" extrusionOk="0">
                <a:moveTo>
                  <a:pt x="1773" y="0"/>
                </a:moveTo>
                <a:cubicBezTo>
                  <a:pt x="13702" y="0"/>
                  <a:pt x="25716" y="8043"/>
                  <a:pt x="25716" y="19973"/>
                </a:cubicBezTo>
                <a:cubicBezTo>
                  <a:pt x="18516" y="19973"/>
                  <a:pt x="5764" y="24930"/>
                  <a:pt x="1773" y="21601"/>
                </a:cubicBezTo>
                <a:cubicBezTo>
                  <a:pt x="-2218" y="18272"/>
                  <a:pt x="1773" y="7200"/>
                  <a:pt x="1773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4" name="Arc 15"/>
          <p:cNvSpPr>
            <a:spLocks/>
          </p:cNvSpPr>
          <p:nvPr/>
        </p:nvSpPr>
        <p:spPr bwMode="auto">
          <a:xfrm>
            <a:off x="4121938" y="2452980"/>
            <a:ext cx="351163" cy="421396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-1"/>
                </a:moveTo>
                <a:cubicBezTo>
                  <a:pt x="11929" y="-1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088120" y="2788484"/>
            <a:ext cx="914400" cy="242346"/>
          </a:xfrm>
          <a:prstGeom prst="rect">
            <a:avLst/>
          </a:prstGeom>
          <a:solidFill>
            <a:srgbClr val="C1C1C1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4225605" y="2698538"/>
            <a:ext cx="337264" cy="89946"/>
          </a:xfrm>
          <a:prstGeom prst="rect">
            <a:avLst/>
          </a:prstGeom>
          <a:solidFill>
            <a:srgbClr val="959595"/>
          </a:solidFill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6506" name="Text Box 10"/>
          <p:cNvSpPr txBox="1">
            <a:spLocks noChangeArrowheads="1"/>
          </p:cNvSpPr>
          <p:nvPr/>
        </p:nvSpPr>
        <p:spPr bwMode="auto">
          <a:xfrm>
            <a:off x="3115733" y="2744555"/>
            <a:ext cx="205565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Stratiform echo volume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>
            <a:off x="5400844" y="2887584"/>
            <a:ext cx="112562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D1D0CB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06500" name="Text Box 4"/>
          <p:cNvSpPr txBox="1">
            <a:spLocks noChangeArrowheads="1"/>
          </p:cNvSpPr>
          <p:nvPr/>
        </p:nvSpPr>
        <p:spPr bwMode="auto">
          <a:xfrm>
            <a:off x="6400800" y="2602287"/>
            <a:ext cx="2065866" cy="52322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FFFF00"/>
                </a:solidFill>
                <a:latin typeface="Arial" charset="0"/>
                <a:ea typeface="ＭＳ Ｐゴシック" charset="0"/>
              </a:rPr>
              <a:t>Look for ones that are broad and contiguous</a:t>
            </a:r>
          </a:p>
        </p:txBody>
      </p:sp>
    </p:spTree>
    <p:extLst>
      <p:ext uri="{BB962C8B-B14F-4D97-AF65-F5344CB8AC3E}">
        <p14:creationId xmlns:p14="http://schemas.microsoft.com/office/powerpoint/2010/main" val="3861853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14" y="1905506"/>
            <a:ext cx="81280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schemeClr val="bg1"/>
                </a:solidFill>
              </a:rPr>
              <a:t>Terminology</a:t>
            </a:r>
            <a:r>
              <a:rPr lang="en-US" sz="3200" dirty="0" smtClean="0">
                <a:solidFill>
                  <a:schemeClr val="bg1"/>
                </a:solidFill>
              </a:rPr>
              <a:t>:</a:t>
            </a:r>
          </a:p>
          <a:p>
            <a:pPr algn="ctr"/>
            <a:endParaRPr lang="en-US" sz="3200" dirty="0" smtClean="0">
              <a:solidFill>
                <a:schemeClr val="bg1"/>
              </a:solidFill>
            </a:endParaRP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ISE—isolated shallow echoes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DCC—deep convective cores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WCC—wide convective cores</a:t>
            </a:r>
          </a:p>
          <a:p>
            <a:pPr marL="1593850"/>
            <a:r>
              <a:rPr lang="en-US" sz="3200" dirty="0" smtClean="0">
                <a:solidFill>
                  <a:schemeClr val="bg1"/>
                </a:solidFill>
              </a:rPr>
              <a:t>BSR—broad </a:t>
            </a:r>
            <a:r>
              <a:rPr lang="en-US" sz="3200" smtClean="0">
                <a:solidFill>
                  <a:schemeClr val="bg1"/>
                </a:solidFill>
              </a:rPr>
              <a:t>stratiform regions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11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384" y="601121"/>
            <a:ext cx="8833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>
                <a:solidFill>
                  <a:prstClr val="white"/>
                </a:solidFill>
                <a:latin typeface="Calibri"/>
              </a:rPr>
              <a:t>More terminology:</a:t>
            </a:r>
          </a:p>
          <a:p>
            <a:pPr algn="ctr"/>
            <a:endParaRPr lang="en-US" sz="3200" u="sng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We call a contiguous radar echo a </a:t>
            </a:r>
            <a:r>
              <a:rPr lang="en-US" sz="2800" dirty="0">
                <a:solidFill>
                  <a:prstClr val="white"/>
                </a:solidFill>
              </a:rPr>
              <a:t>“</a:t>
            </a:r>
            <a:r>
              <a:rPr lang="en-US" sz="2800" dirty="0" smtClean="0">
                <a:solidFill>
                  <a:prstClr val="white"/>
                </a:solidFill>
              </a:rPr>
              <a:t>storm”</a:t>
            </a:r>
          </a:p>
          <a:p>
            <a:pPr algn="ctr"/>
            <a:endParaRPr lang="en-US" sz="3200" dirty="0" smtClean="0">
              <a:solidFill>
                <a:prstClr val="white"/>
              </a:solidFill>
            </a:endParaRPr>
          </a:p>
          <a:p>
            <a:pPr algn="ctr"/>
            <a:r>
              <a:rPr lang="en-US" sz="3200" u="sng" dirty="0" smtClean="0">
                <a:solidFill>
                  <a:prstClr val="white"/>
                </a:solidFill>
                <a:latin typeface="Calibri"/>
              </a:rPr>
              <a:t>Note:</a:t>
            </a:r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/>
            <a:endParaRPr lang="en-US" sz="3200" dirty="0" smtClean="0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 sz="2800" dirty="0" smtClean="0">
                <a:solidFill>
                  <a:prstClr val="white"/>
                </a:solidFill>
                <a:latin typeface="Calibri"/>
              </a:rPr>
              <a:t>A storm may or may not contain a DCC, WCC, or BSR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553224" y="5208935"/>
            <a:ext cx="715740" cy="484369"/>
            <a:chOff x="6375593" y="5232401"/>
            <a:chExt cx="715740" cy="484369"/>
          </a:xfrm>
        </p:grpSpPr>
        <p:sp>
          <p:nvSpPr>
            <p:cNvPr id="4" name="Freeform 3"/>
            <p:cNvSpPr/>
            <p:nvPr/>
          </p:nvSpPr>
          <p:spPr>
            <a:xfrm>
              <a:off x="6854583" y="5232401"/>
              <a:ext cx="236750" cy="299334"/>
            </a:xfrm>
            <a:custGeom>
              <a:avLst/>
              <a:gdLst>
                <a:gd name="connsiteX0" fmla="*/ 1355 w 195849"/>
                <a:gd name="connsiteY0" fmla="*/ 50800 h 305037"/>
                <a:gd name="connsiteX1" fmla="*/ 26755 w 195849"/>
                <a:gd name="connsiteY1" fmla="*/ 296334 h 305037"/>
                <a:gd name="connsiteX2" fmla="*/ 183388 w 195849"/>
                <a:gd name="connsiteY2" fmla="*/ 232834 h 305037"/>
                <a:gd name="connsiteX3" fmla="*/ 174922 w 195849"/>
                <a:gd name="connsiteY3" fmla="*/ 67734 h 305037"/>
                <a:gd name="connsiteX4" fmla="*/ 86022 w 195849"/>
                <a:gd name="connsiteY4" fmla="*/ 0 h 305037"/>
                <a:gd name="connsiteX0" fmla="*/ 46119 w 172880"/>
                <a:gd name="connsiteY0" fmla="*/ 8467 h 307801"/>
                <a:gd name="connsiteX1" fmla="*/ 3786 w 172880"/>
                <a:gd name="connsiteY1" fmla="*/ 296334 h 307801"/>
                <a:gd name="connsiteX2" fmla="*/ 160419 w 172880"/>
                <a:gd name="connsiteY2" fmla="*/ 232834 h 307801"/>
                <a:gd name="connsiteX3" fmla="*/ 151953 w 172880"/>
                <a:gd name="connsiteY3" fmla="*/ 67734 h 307801"/>
                <a:gd name="connsiteX4" fmla="*/ 63053 w 172880"/>
                <a:gd name="connsiteY4" fmla="*/ 0 h 307801"/>
                <a:gd name="connsiteX0" fmla="*/ 109251 w 236012"/>
                <a:gd name="connsiteY0" fmla="*/ 8467 h 307801"/>
                <a:gd name="connsiteX1" fmla="*/ 66918 w 236012"/>
                <a:gd name="connsiteY1" fmla="*/ 296334 h 307801"/>
                <a:gd name="connsiteX2" fmla="*/ 223551 w 236012"/>
                <a:gd name="connsiteY2" fmla="*/ 232834 h 307801"/>
                <a:gd name="connsiteX3" fmla="*/ 215085 w 236012"/>
                <a:gd name="connsiteY3" fmla="*/ 67734 h 307801"/>
                <a:gd name="connsiteX4" fmla="*/ 126185 w 236012"/>
                <a:gd name="connsiteY4" fmla="*/ 0 h 307801"/>
                <a:gd name="connsiteX0" fmla="*/ 109251 w 236750"/>
                <a:gd name="connsiteY0" fmla="*/ 0 h 299334"/>
                <a:gd name="connsiteX1" fmla="*/ 66918 w 236750"/>
                <a:gd name="connsiteY1" fmla="*/ 287867 h 299334"/>
                <a:gd name="connsiteX2" fmla="*/ 223551 w 236750"/>
                <a:gd name="connsiteY2" fmla="*/ 224367 h 299334"/>
                <a:gd name="connsiteX3" fmla="*/ 215085 w 236750"/>
                <a:gd name="connsiteY3" fmla="*/ 59267 h 299334"/>
                <a:gd name="connsiteX4" fmla="*/ 109252 w 236750"/>
                <a:gd name="connsiteY4" fmla="*/ 4233 h 299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750" h="299334">
                  <a:moveTo>
                    <a:pt x="109251" y="0"/>
                  </a:moveTo>
                  <a:cubicBezTo>
                    <a:pt x="-96419" y="14464"/>
                    <a:pt x="47868" y="250473"/>
                    <a:pt x="66918" y="287867"/>
                  </a:cubicBezTo>
                  <a:cubicBezTo>
                    <a:pt x="85968" y="325262"/>
                    <a:pt x="198857" y="262467"/>
                    <a:pt x="223551" y="224367"/>
                  </a:cubicBezTo>
                  <a:cubicBezTo>
                    <a:pt x="248245" y="186267"/>
                    <a:pt x="234135" y="95956"/>
                    <a:pt x="215085" y="59267"/>
                  </a:cubicBezTo>
                  <a:cubicBezTo>
                    <a:pt x="196035" y="22578"/>
                    <a:pt x="109252" y="4233"/>
                    <a:pt x="109252" y="4233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375593" y="5347438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rgbClr val="B9CDE5"/>
                  </a:solidFill>
                </a:rPr>
                <a:t>DCC</a:t>
              </a:r>
            </a:p>
          </p:txBody>
        </p:sp>
      </p:grpSp>
      <p:sp>
        <p:nvSpPr>
          <p:cNvPr id="3" name="Freeform 2"/>
          <p:cNvSpPr/>
          <p:nvPr/>
        </p:nvSpPr>
        <p:spPr>
          <a:xfrm>
            <a:off x="6076552" y="4826945"/>
            <a:ext cx="1560413" cy="1505219"/>
          </a:xfrm>
          <a:custGeom>
            <a:avLst/>
            <a:gdLst>
              <a:gd name="connsiteX0" fmla="*/ 324279 w 1614861"/>
              <a:gd name="connsiteY0" fmla="*/ 307724 h 1370528"/>
              <a:gd name="connsiteX1" fmla="*/ 1486280 w 1614861"/>
              <a:gd name="connsiteY1" fmla="*/ 64544 h 1370528"/>
              <a:gd name="connsiteX2" fmla="*/ 1418721 w 1614861"/>
              <a:gd name="connsiteY2" fmla="*/ 1347991 h 1370528"/>
              <a:gd name="connsiteX3" fmla="*/ 0 w 1614861"/>
              <a:gd name="connsiteY3" fmla="*/ 915672 h 1370528"/>
              <a:gd name="connsiteX4" fmla="*/ 0 w 1614861"/>
              <a:gd name="connsiteY4" fmla="*/ 915672 h 1370528"/>
              <a:gd name="connsiteX0" fmla="*/ 378325 w 1668907"/>
              <a:gd name="connsiteY0" fmla="*/ 307724 h 1377099"/>
              <a:gd name="connsiteX1" fmla="*/ 1540326 w 1668907"/>
              <a:gd name="connsiteY1" fmla="*/ 64544 h 1377099"/>
              <a:gd name="connsiteX2" fmla="*/ 1472767 w 1668907"/>
              <a:gd name="connsiteY2" fmla="*/ 1347991 h 1377099"/>
              <a:gd name="connsiteX3" fmla="*/ 54046 w 1668907"/>
              <a:gd name="connsiteY3" fmla="*/ 915672 h 1377099"/>
              <a:gd name="connsiteX4" fmla="*/ 324279 w 1668907"/>
              <a:gd name="connsiteY4" fmla="*/ 388783 h 1377099"/>
              <a:gd name="connsiteX0" fmla="*/ 284299 w 1568815"/>
              <a:gd name="connsiteY0" fmla="*/ 307724 h 1457912"/>
              <a:gd name="connsiteX1" fmla="*/ 1446300 w 1568815"/>
              <a:gd name="connsiteY1" fmla="*/ 64544 h 1457912"/>
              <a:gd name="connsiteX2" fmla="*/ 1378741 w 1568815"/>
              <a:gd name="connsiteY2" fmla="*/ 1347991 h 1457912"/>
              <a:gd name="connsiteX3" fmla="*/ 68113 w 1568815"/>
              <a:gd name="connsiteY3" fmla="*/ 1280442 h 1457912"/>
              <a:gd name="connsiteX4" fmla="*/ 230253 w 1568815"/>
              <a:gd name="connsiteY4" fmla="*/ 388783 h 1457912"/>
              <a:gd name="connsiteX0" fmla="*/ 270312 w 1554828"/>
              <a:gd name="connsiteY0" fmla="*/ 307724 h 1463639"/>
              <a:gd name="connsiteX1" fmla="*/ 1432313 w 1554828"/>
              <a:gd name="connsiteY1" fmla="*/ 64544 h 1463639"/>
              <a:gd name="connsiteX2" fmla="*/ 1364754 w 1554828"/>
              <a:gd name="connsiteY2" fmla="*/ 1347991 h 1463639"/>
              <a:gd name="connsiteX3" fmla="*/ 54126 w 1554828"/>
              <a:gd name="connsiteY3" fmla="*/ 1280442 h 1463639"/>
              <a:gd name="connsiteX4" fmla="*/ 283825 w 1554828"/>
              <a:gd name="connsiteY4" fmla="*/ 267194 h 1463639"/>
              <a:gd name="connsiteX0" fmla="*/ 270312 w 1554828"/>
              <a:gd name="connsiteY0" fmla="*/ 350929 h 1506844"/>
              <a:gd name="connsiteX1" fmla="*/ 1432313 w 1554828"/>
              <a:gd name="connsiteY1" fmla="*/ 107749 h 1506844"/>
              <a:gd name="connsiteX2" fmla="*/ 1364754 w 1554828"/>
              <a:gd name="connsiteY2" fmla="*/ 1391196 h 1506844"/>
              <a:gd name="connsiteX3" fmla="*/ 54126 w 1554828"/>
              <a:gd name="connsiteY3" fmla="*/ 1323647 h 1506844"/>
              <a:gd name="connsiteX4" fmla="*/ 283825 w 1554828"/>
              <a:gd name="connsiteY4" fmla="*/ 310399 h 1506844"/>
              <a:gd name="connsiteX0" fmla="*/ 270312 w 1554828"/>
              <a:gd name="connsiteY0" fmla="*/ 350929 h 1506844"/>
              <a:gd name="connsiteX1" fmla="*/ 1432313 w 1554828"/>
              <a:gd name="connsiteY1" fmla="*/ 107749 h 1506844"/>
              <a:gd name="connsiteX2" fmla="*/ 1364754 w 1554828"/>
              <a:gd name="connsiteY2" fmla="*/ 1391196 h 1506844"/>
              <a:gd name="connsiteX3" fmla="*/ 54126 w 1554828"/>
              <a:gd name="connsiteY3" fmla="*/ 1323647 h 1506844"/>
              <a:gd name="connsiteX4" fmla="*/ 283825 w 1554828"/>
              <a:gd name="connsiteY4" fmla="*/ 310399 h 1506844"/>
              <a:gd name="connsiteX0" fmla="*/ 274172 w 1558688"/>
              <a:gd name="connsiteY0" fmla="*/ 350929 h 1506844"/>
              <a:gd name="connsiteX1" fmla="*/ 1436173 w 1558688"/>
              <a:gd name="connsiteY1" fmla="*/ 107749 h 1506844"/>
              <a:gd name="connsiteX2" fmla="*/ 1368614 w 1558688"/>
              <a:gd name="connsiteY2" fmla="*/ 1391196 h 1506844"/>
              <a:gd name="connsiteX3" fmla="*/ 57986 w 1558688"/>
              <a:gd name="connsiteY3" fmla="*/ 1323647 h 1506844"/>
              <a:gd name="connsiteX4" fmla="*/ 287685 w 1558688"/>
              <a:gd name="connsiteY4" fmla="*/ 310399 h 1506844"/>
              <a:gd name="connsiteX0" fmla="*/ 275897 w 1560413"/>
              <a:gd name="connsiteY0" fmla="*/ 350929 h 1505219"/>
              <a:gd name="connsiteX1" fmla="*/ 1437898 w 1560413"/>
              <a:gd name="connsiteY1" fmla="*/ 107749 h 1505219"/>
              <a:gd name="connsiteX2" fmla="*/ 1370339 w 1560413"/>
              <a:gd name="connsiteY2" fmla="*/ 1391196 h 1505219"/>
              <a:gd name="connsiteX3" fmla="*/ 59711 w 1560413"/>
              <a:gd name="connsiteY3" fmla="*/ 1323647 h 1505219"/>
              <a:gd name="connsiteX4" fmla="*/ 280944 w 1560413"/>
              <a:gd name="connsiteY4" fmla="*/ 344266 h 150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0413" h="1505219">
                <a:moveTo>
                  <a:pt x="275897" y="350929"/>
                </a:moveTo>
                <a:cubicBezTo>
                  <a:pt x="603554" y="-60000"/>
                  <a:pt x="1255491" y="-65629"/>
                  <a:pt x="1437898" y="107749"/>
                </a:cubicBezTo>
                <a:cubicBezTo>
                  <a:pt x="1620305" y="281127"/>
                  <a:pt x="1600037" y="1188546"/>
                  <a:pt x="1370339" y="1391196"/>
                </a:cubicBezTo>
                <a:cubicBezTo>
                  <a:pt x="1140641" y="1593846"/>
                  <a:pt x="241277" y="1498135"/>
                  <a:pt x="59711" y="1323647"/>
                </a:cubicBezTo>
                <a:cubicBezTo>
                  <a:pt x="-121855" y="1149159"/>
                  <a:pt x="156999" y="515663"/>
                  <a:pt x="280944" y="34426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35409" y="4731306"/>
            <a:ext cx="1240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Radar echo</a:t>
            </a:r>
            <a:b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“STORM”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461890" y="4623900"/>
            <a:ext cx="2328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smtClean="0">
                <a:solidFill>
                  <a:schemeClr val="bg1"/>
                </a:solidFill>
                <a:latin typeface="Calibri"/>
              </a:rPr>
              <a:t>For example:</a:t>
            </a:r>
            <a:endParaRPr lang="en-US" sz="2800" u="sng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51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14" y="3136612"/>
            <a:ext cx="8128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TRMM</a:t>
            </a:r>
          </a:p>
        </p:txBody>
      </p:sp>
    </p:spTree>
    <p:extLst>
      <p:ext uri="{BB962C8B-B14F-4D97-AF65-F5344CB8AC3E}">
        <p14:creationId xmlns:p14="http://schemas.microsoft.com/office/powerpoint/2010/main" val="442221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</a:rPr>
              <a:t>Rainfall from TRMM PR</a:t>
            </a:r>
          </a:p>
        </p:txBody>
      </p:sp>
    </p:spTree>
    <p:extLst>
      <p:ext uri="{BB962C8B-B14F-4D97-AF65-F5344CB8AC3E}">
        <p14:creationId xmlns:p14="http://schemas.microsoft.com/office/powerpoint/2010/main" val="13676078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68" b="4066"/>
          <a:stretch/>
        </p:blipFill>
        <p:spPr>
          <a:xfrm>
            <a:off x="1206500" y="179495"/>
            <a:ext cx="6711207" cy="64990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45397" y="259590"/>
            <a:ext cx="2172828" cy="26316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4852" y="4261821"/>
            <a:ext cx="2145709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Storms with extreme echo features explain most of the precipitation in low latitudes</a:t>
            </a:r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14" y="3136612"/>
            <a:ext cx="8128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GPM</a:t>
            </a:r>
          </a:p>
        </p:txBody>
      </p:sp>
    </p:spTree>
    <p:extLst>
      <p:ext uri="{BB962C8B-B14F-4D97-AF65-F5344CB8AC3E}">
        <p14:creationId xmlns:p14="http://schemas.microsoft.com/office/powerpoint/2010/main" val="3164080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26498" y="467890"/>
            <a:ext cx="7691005" cy="6186411"/>
            <a:chOff x="726498" y="227957"/>
            <a:chExt cx="7691005" cy="6186411"/>
          </a:xfrm>
        </p:grpSpPr>
        <p:grpSp>
          <p:nvGrpSpPr>
            <p:cNvPr id="7" name="Group 6"/>
            <p:cNvGrpSpPr/>
            <p:nvPr/>
          </p:nvGrpSpPr>
          <p:grpSpPr>
            <a:xfrm>
              <a:off x="726498" y="227957"/>
              <a:ext cx="7691005" cy="6186411"/>
              <a:chOff x="1" y="0"/>
              <a:chExt cx="7691005" cy="618641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2"/>
              <a:srcRect b="16667"/>
              <a:stretch/>
            </p:blipFill>
            <p:spPr>
              <a:xfrm>
                <a:off x="1" y="3121476"/>
                <a:ext cx="3657600" cy="3048001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3"/>
              <a:srcRect b="15741"/>
              <a:stretch/>
            </p:blipFill>
            <p:spPr>
              <a:xfrm>
                <a:off x="4033406" y="3104543"/>
                <a:ext cx="3657600" cy="3081868"/>
              </a:xfrm>
              <a:prstGeom prst="rect">
                <a:avLst/>
              </a:prstGeom>
            </p:spPr>
          </p:pic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/>
              <a:srcRect b="13426"/>
              <a:stretch/>
            </p:blipFill>
            <p:spPr>
              <a:xfrm>
                <a:off x="1" y="0"/>
                <a:ext cx="3657600" cy="3166533"/>
              </a:xfrm>
              <a:prstGeom prst="rect">
                <a:avLst/>
              </a:prstGeom>
            </p:spPr>
          </p:pic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/>
              <a:srcRect b="11343"/>
              <a:stretch/>
            </p:blipFill>
            <p:spPr>
              <a:xfrm>
                <a:off x="4033406" y="1"/>
                <a:ext cx="3657600" cy="3242733"/>
              </a:xfrm>
              <a:prstGeom prst="rect">
                <a:avLst/>
              </a:prstGeom>
            </p:spPr>
          </p:pic>
        </p:grpSp>
        <p:grpSp>
          <p:nvGrpSpPr>
            <p:cNvPr id="11" name="Group 10"/>
            <p:cNvGrpSpPr/>
            <p:nvPr/>
          </p:nvGrpSpPr>
          <p:grpSpPr>
            <a:xfrm>
              <a:off x="915799" y="2640275"/>
              <a:ext cx="4746976" cy="3573692"/>
              <a:chOff x="915799" y="2640275"/>
              <a:chExt cx="4746976" cy="3573692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915799" y="2640275"/>
                <a:ext cx="50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DJF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4949832" y="2640275"/>
                <a:ext cx="71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MAM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15799" y="5844635"/>
                <a:ext cx="465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JJA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4949832" y="5844635"/>
                <a:ext cx="592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SON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990077" y="87539"/>
            <a:ext cx="3163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Overall Mean Rain Rate (mm/h)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92789" b="4"/>
          <a:stretch/>
        </p:blipFill>
        <p:spPr>
          <a:xfrm>
            <a:off x="2743200" y="6594404"/>
            <a:ext cx="3657600" cy="2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9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964086"/>
            <a:ext cx="9144000" cy="4929828"/>
            <a:chOff x="0" y="94266"/>
            <a:chExt cx="9144000" cy="4929828"/>
          </a:xfrm>
        </p:grpSpPr>
        <p:sp>
          <p:nvSpPr>
            <p:cNvPr id="10" name="Rectangle 9"/>
            <p:cNvSpPr/>
            <p:nvPr/>
          </p:nvSpPr>
          <p:spPr>
            <a:xfrm>
              <a:off x="0" y="800188"/>
              <a:ext cx="9144000" cy="42239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555" y="977322"/>
              <a:ext cx="7693721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smtClean="0">
                  <a:solidFill>
                    <a:prstClr val="white"/>
                  </a:solidFill>
                  <a:latin typeface="Arial"/>
                  <a:cs typeface="Arial"/>
                </a:rPr>
                <a:t>Global Distribution of Different Forms of Convection as Seen by TRMM</a:t>
              </a:r>
              <a:endParaRPr lang="en-US" sz="4400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94555" y="3204398"/>
              <a:ext cx="599625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Robert A. Houze, Jr.</a:t>
              </a: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University of Washington</a:t>
              </a:r>
            </a:p>
            <a:p>
              <a:pPr algn="ctr"/>
              <a:endParaRPr lang="en-US" dirty="0">
                <a:solidFill>
                  <a:prstClr val="white"/>
                </a:solidFill>
                <a:latin typeface="Arial"/>
                <a:cs typeface="Arial"/>
              </a:endParaRPr>
            </a:p>
            <a:p>
              <a:pPr algn="ctr"/>
              <a:r>
                <a:rPr lang="en-US" dirty="0" smtClean="0">
                  <a:solidFill>
                    <a:prstClr val="white"/>
                  </a:solidFill>
                  <a:latin typeface="Arial"/>
                  <a:cs typeface="Arial"/>
                </a:rPr>
                <a:t>with: K. L. Rasmussen, M. D. Zuluaga, and S. R. Brodzik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54222"/>
              <a:ext cx="9144000" cy="175175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94266"/>
              <a:ext cx="9144000" cy="13146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/>
            <a:srcRect l="85473" t="62727" r="6099"/>
            <a:stretch/>
          </p:blipFill>
          <p:spPr>
            <a:xfrm>
              <a:off x="8228964" y="919328"/>
              <a:ext cx="770707" cy="49000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/>
            <a:srcRect l="3935" b="45709"/>
            <a:stretch/>
          </p:blipFill>
          <p:spPr>
            <a:xfrm>
              <a:off x="33423" y="1464117"/>
              <a:ext cx="2911878" cy="463086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7601629" y="5448770"/>
            <a:ext cx="12546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August 2015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40886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84162" y="434025"/>
            <a:ext cx="7691006" cy="6304944"/>
            <a:chOff x="684162" y="211025"/>
            <a:chExt cx="7691006" cy="6304944"/>
          </a:xfrm>
        </p:grpSpPr>
        <p:grpSp>
          <p:nvGrpSpPr>
            <p:cNvPr id="10" name="Group 9"/>
            <p:cNvGrpSpPr/>
            <p:nvPr/>
          </p:nvGrpSpPr>
          <p:grpSpPr>
            <a:xfrm>
              <a:off x="684162" y="211025"/>
              <a:ext cx="7691006" cy="6304944"/>
              <a:chOff x="0" y="-25400"/>
              <a:chExt cx="7691006" cy="6304944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/>
              <a:srcRect b="13426"/>
              <a:stretch/>
            </p:blipFill>
            <p:spPr>
              <a:xfrm>
                <a:off x="0" y="0"/>
                <a:ext cx="3657600" cy="3166533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3"/>
              <a:srcRect b="12500"/>
              <a:stretch/>
            </p:blipFill>
            <p:spPr>
              <a:xfrm>
                <a:off x="4033406" y="-25400"/>
                <a:ext cx="3657600" cy="320040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/>
              <a:srcRect b="13078"/>
              <a:stretch/>
            </p:blipFill>
            <p:spPr>
              <a:xfrm>
                <a:off x="1" y="3100306"/>
                <a:ext cx="3657600" cy="3179238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5"/>
              <a:srcRect b="13773"/>
              <a:stretch/>
            </p:blipFill>
            <p:spPr>
              <a:xfrm>
                <a:off x="4033406" y="3100306"/>
                <a:ext cx="3657600" cy="3153838"/>
              </a:xfrm>
              <a:prstGeom prst="rect">
                <a:avLst/>
              </a:prstGeom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915799" y="2640275"/>
              <a:ext cx="4746976" cy="3573692"/>
              <a:chOff x="915799" y="2640275"/>
              <a:chExt cx="4746976" cy="3573692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915799" y="2640275"/>
                <a:ext cx="50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DJF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949832" y="2640275"/>
                <a:ext cx="71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MAM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15799" y="5844635"/>
                <a:ext cx="465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JJA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4949832" y="5844635"/>
                <a:ext cx="592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SON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/>
          <a:srcRect t="92789" b="4"/>
          <a:stretch/>
        </p:blipFill>
        <p:spPr>
          <a:xfrm>
            <a:off x="2743200" y="6594404"/>
            <a:ext cx="3657600" cy="26359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0" y="8753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Minus Storms Containing Strong Threshold Features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4774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62881" y="446726"/>
            <a:ext cx="7665832" cy="6262611"/>
            <a:chOff x="662881" y="240659"/>
            <a:chExt cx="7665832" cy="6262611"/>
          </a:xfrm>
        </p:grpSpPr>
        <p:grpSp>
          <p:nvGrpSpPr>
            <p:cNvPr id="19" name="Group 18"/>
            <p:cNvGrpSpPr/>
            <p:nvPr/>
          </p:nvGrpSpPr>
          <p:grpSpPr>
            <a:xfrm>
              <a:off x="662881" y="240659"/>
              <a:ext cx="7665832" cy="6262611"/>
              <a:chOff x="-15030" y="-25400"/>
              <a:chExt cx="7665832" cy="6262611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" y="-25400"/>
                <a:ext cx="3657600" cy="365760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3"/>
              <a:srcRect b="13273"/>
              <a:stretch/>
            </p:blipFill>
            <p:spPr>
              <a:xfrm>
                <a:off x="3993202" y="-22545"/>
                <a:ext cx="3657600" cy="317214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b="15227"/>
              <a:stretch/>
            </p:blipFill>
            <p:spPr>
              <a:xfrm>
                <a:off x="3967974" y="3122164"/>
                <a:ext cx="3667369" cy="3021913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15030" y="0"/>
                <a:ext cx="3712460" cy="3629546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b="14349"/>
              <a:stretch/>
            </p:blipFill>
            <p:spPr>
              <a:xfrm>
                <a:off x="0" y="3104439"/>
                <a:ext cx="3682400" cy="3132772"/>
              </a:xfrm>
              <a:prstGeom prst="rect">
                <a:avLst/>
              </a:prstGeom>
            </p:spPr>
          </p:pic>
        </p:grpSp>
        <p:grpSp>
          <p:nvGrpSpPr>
            <p:cNvPr id="3" name="Group 2"/>
            <p:cNvGrpSpPr/>
            <p:nvPr/>
          </p:nvGrpSpPr>
          <p:grpSpPr>
            <a:xfrm>
              <a:off x="915799" y="2640275"/>
              <a:ext cx="4746976" cy="3573692"/>
              <a:chOff x="915799" y="2640275"/>
              <a:chExt cx="4746976" cy="3573692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915799" y="2640275"/>
                <a:ext cx="5063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DJF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949832" y="2640275"/>
                <a:ext cx="7129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MAM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15799" y="5844635"/>
                <a:ext cx="4654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JJA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4949832" y="5844635"/>
                <a:ext cx="5925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  <a:latin typeface="Calibri"/>
                  </a:rPr>
                  <a:t>SON</a:t>
                </a: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0" y="8753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Calibri"/>
              </a:rPr>
              <a:t>Minus Storms Containing Moderate Threshold Features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/>
          <a:srcRect t="92789" b="4"/>
          <a:stretch/>
        </p:blipFill>
        <p:spPr>
          <a:xfrm>
            <a:off x="2743200" y="6594404"/>
            <a:ext cx="3657600" cy="26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67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8000" y="2397949"/>
            <a:ext cx="81280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The next few slides are maps of the frequency of occurrence of </a:t>
            </a:r>
            <a:r>
              <a:rPr lang="en-US" sz="3200" dirty="0" smtClean="0">
                <a:solidFill>
                  <a:srgbClr val="FFFFFF"/>
                </a:solidFill>
              </a:rPr>
              <a:t>ISEs, DCCs, WCCs , and BSRs </a:t>
            </a:r>
            <a:r>
              <a:rPr lang="en-US" sz="3200" dirty="0" smtClean="0">
                <a:solidFill>
                  <a:schemeClr val="bg1"/>
                </a:solidFill>
              </a:rPr>
              <a:t>defined by both the strong and moderate thresholds </a:t>
            </a:r>
          </a:p>
        </p:txBody>
      </p:sp>
    </p:spTree>
    <p:extLst>
      <p:ext uri="{BB962C8B-B14F-4D97-AF65-F5344CB8AC3E}">
        <p14:creationId xmlns:p14="http://schemas.microsoft.com/office/powerpoint/2010/main" val="1301569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797048" y="391789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797048" y="1962736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797048" y="3547193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797048" y="5118140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0"/>
            <a:ext cx="737762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86238" y="4640870"/>
            <a:ext cx="1771708" cy="120032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ISEs are oceanic; strong DCC echoes are continental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797048" y="391789"/>
            <a:ext cx="986349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797048" y="1962736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1771390" y="3547193"/>
            <a:ext cx="986349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771390" y="5118140"/>
            <a:ext cx="986349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689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36907"/>
            <a:ext cx="9144000" cy="5931058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9144000" cy="56964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2016" y="533955"/>
            <a:ext cx="3278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5D5D5D"/>
                </a:solidFill>
              </a:rPr>
              <a:t>1000 hPa Climatology</a:t>
            </a:r>
          </a:p>
        </p:txBody>
      </p:sp>
      <p:sp>
        <p:nvSpPr>
          <p:cNvPr id="4" name="Rectangle 3"/>
          <p:cNvSpPr/>
          <p:nvPr/>
        </p:nvSpPr>
        <p:spPr>
          <a:xfrm>
            <a:off x="1321790" y="910054"/>
            <a:ext cx="920069" cy="243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95872" y="2993190"/>
            <a:ext cx="920069" cy="2432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51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600"/>
            <a:ext cx="9144000" cy="5366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744045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5D5D5D"/>
                </a:solidFill>
                <a:latin typeface="Calibri"/>
              </a:rPr>
              <a:t>Rainfall from TRMM PR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5679" y="444212"/>
            <a:ext cx="1170112" cy="584776"/>
          </a:xfrm>
          <a:prstGeom prst="rect">
            <a:avLst/>
          </a:prstGeom>
          <a:solidFill>
            <a:schemeClr val="bg1"/>
          </a:solidFill>
          <a:ln w="1905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Calibri"/>
              </a:rPr>
              <a:t>Recall</a:t>
            </a:r>
          </a:p>
        </p:txBody>
      </p:sp>
    </p:spTree>
    <p:extLst>
      <p:ext uri="{BB962C8B-B14F-4D97-AF65-F5344CB8AC3E}">
        <p14:creationId xmlns:p14="http://schemas.microsoft.com/office/powerpoint/2010/main" val="1272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28"/>
          <a:stretch/>
        </p:blipFill>
        <p:spPr>
          <a:xfrm>
            <a:off x="973250" y="0"/>
            <a:ext cx="712279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25502" y="407894"/>
            <a:ext cx="661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D5D5D"/>
                </a:solidFill>
              </a:rPr>
              <a:t>Deep and wide convective cores in DJF</a:t>
            </a:r>
          </a:p>
        </p:txBody>
      </p:sp>
      <p:sp>
        <p:nvSpPr>
          <p:cNvPr id="7" name="Rectangle 6"/>
          <p:cNvSpPr/>
          <p:nvPr/>
        </p:nvSpPr>
        <p:spPr>
          <a:xfrm>
            <a:off x="7693296" y="0"/>
            <a:ext cx="145070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663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628831" y="1194312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28831" y="2386086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28831" y="3583225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28831" y="4788543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55574" y="4650040"/>
            <a:ext cx="1755648" cy="190821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Raininess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u="sng" dirty="0" smtClean="0">
                <a:solidFill>
                  <a:srgbClr val="FF0000"/>
                </a:solidFill>
              </a:rPr>
              <a:t>is</a:t>
            </a:r>
            <a:r>
              <a:rPr lang="en-US" dirty="0" smtClean="0">
                <a:solidFill>
                  <a:srgbClr val="FF0000"/>
                </a:solidFill>
              </a:rPr>
              <a:t> associated with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mesoscale organization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but </a:t>
            </a:r>
            <a:r>
              <a:rPr lang="en-US" u="sng" dirty="0" smtClean="0">
                <a:solidFill>
                  <a:srgbClr val="FF0000"/>
                </a:solidFill>
              </a:rPr>
              <a:t>not</a:t>
            </a:r>
            <a:r>
              <a:rPr lang="en-US" dirty="0">
                <a:solidFill>
                  <a:srgbClr val="FF0000"/>
                </a:solidFill>
              </a:rPr>
              <a:t> 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intensity of convection</a:t>
            </a:r>
          </a:p>
        </p:txBody>
      </p:sp>
    </p:spTree>
    <p:extLst>
      <p:ext uri="{BB962C8B-B14F-4D97-AF65-F5344CB8AC3E}">
        <p14:creationId xmlns:p14="http://schemas.microsoft.com/office/powerpoint/2010/main" val="132941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5528"/>
          <a:stretch/>
        </p:blipFill>
        <p:spPr>
          <a:xfrm>
            <a:off x="973250" y="0"/>
            <a:ext cx="712279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93296" y="0"/>
            <a:ext cx="145070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844852" y="4261821"/>
            <a:ext cx="2145709" cy="92333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JJA has additional features associated with monsoons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766392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25502" y="407894"/>
            <a:ext cx="6618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D5D5D"/>
                </a:solidFill>
              </a:rPr>
              <a:t>Deep and wide convective cores in JJA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2603173" y="1194312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603173" y="2386086"/>
            <a:ext cx="246888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03173" y="3583225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603173" y="4788543"/>
            <a:ext cx="228600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6284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8000" y="1413064"/>
            <a:ext cx="81280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Extensive stratiform precipitation regions develop when well organized mesoscale convective systems reach a mature stage.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BSRs occur in regions where upscale development of mesoscale convection occurs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Is that all?</a:t>
            </a:r>
          </a:p>
        </p:txBody>
      </p:sp>
    </p:spTree>
    <p:extLst>
      <p:ext uri="{BB962C8B-B14F-4D97-AF65-F5344CB8AC3E}">
        <p14:creationId xmlns:p14="http://schemas.microsoft.com/office/powerpoint/2010/main" val="3443796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0"/>
            <a:ext cx="7318364" cy="68580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12303" y="426790"/>
            <a:ext cx="97888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1912303" y="1922014"/>
            <a:ext cx="978887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12303" y="3423855"/>
            <a:ext cx="978887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99474" y="4909030"/>
            <a:ext cx="978887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255242" y="426790"/>
            <a:ext cx="54125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346737" y="1922014"/>
            <a:ext cx="36576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228786" y="3423855"/>
            <a:ext cx="541254" cy="0"/>
          </a:xfrm>
          <a:prstGeom prst="line">
            <a:avLst/>
          </a:prstGeom>
          <a:ln w="38100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33908" y="4909030"/>
            <a:ext cx="365760" cy="0"/>
          </a:xfrm>
          <a:prstGeom prst="line">
            <a:avLst/>
          </a:prstGeom>
          <a:ln w="381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725548" y="443689"/>
            <a:ext cx="1313846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Fronts produce BSRs in winter in  subtropics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36123" y="426790"/>
            <a:ext cx="1469688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Strong BSRs develop from WCCs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262287" y="4401198"/>
            <a:ext cx="1698717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“Plum rain” region in JJA: monsoon + baroclinic effects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4515" y="1951850"/>
            <a:ext cx="1119331" cy="1631216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FF0000"/>
                </a:solidFill>
              </a:rPr>
              <a:t>Manifest more strongly over oceans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25548" y="2759224"/>
            <a:ext cx="1235456" cy="101566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Monsoon regions different? </a:t>
            </a:r>
          </a:p>
        </p:txBody>
      </p:sp>
    </p:spTree>
    <p:extLst>
      <p:ext uri="{BB962C8B-B14F-4D97-AF65-F5344CB8AC3E}">
        <p14:creationId xmlns:p14="http://schemas.microsoft.com/office/powerpoint/2010/main" val="4142025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4" name="Text Box 4"/>
          <p:cNvSpPr txBox="1">
            <a:spLocks noChangeArrowheads="1"/>
          </p:cNvSpPr>
          <p:nvPr/>
        </p:nvSpPr>
        <p:spPr bwMode="auto">
          <a:xfrm>
            <a:off x="685800" y="351245"/>
            <a:ext cx="777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FFFFFF"/>
                </a:solidFill>
                <a:cs typeface="Arial" charset="0"/>
              </a:rPr>
              <a:t>The TRMM Satellite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FFFFFF"/>
                </a:solidFill>
                <a:cs typeface="Arial" charset="0"/>
              </a:rPr>
              <a:t>1997-2014</a:t>
            </a:r>
            <a:endParaRPr lang="en-US" sz="2800" b="1" dirty="0" smtClean="0">
              <a:solidFill>
                <a:srgbClr val="FFFFFF"/>
              </a:solidFill>
              <a:cs typeface="Arial" charset="0"/>
            </a:endParaRPr>
          </a:p>
        </p:txBody>
      </p:sp>
      <p:graphicFrame>
        <p:nvGraphicFramePr>
          <p:cNvPr id="4404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941903"/>
              </p:ext>
            </p:extLst>
          </p:nvPr>
        </p:nvGraphicFramePr>
        <p:xfrm>
          <a:off x="3519921" y="1464270"/>
          <a:ext cx="2171989" cy="14711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3" name="Bitmap Image" r:id="rId4" imgW="2381582" imgH="1580952" progId="">
                  <p:embed/>
                </p:oleObj>
              </mc:Choice>
              <mc:Fallback>
                <p:oleObj name="Bitmap Image" r:id="rId4" imgW="2381582" imgH="158095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9921" y="1464270"/>
                        <a:ext cx="2171989" cy="1471161"/>
                      </a:xfrm>
                      <a:prstGeom prst="rect">
                        <a:avLst/>
                      </a:prstGeom>
                      <a:noFill/>
                      <a:ln w="38100" cmpd="sng"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7" name="TextBox 13"/>
          <p:cNvSpPr txBox="1">
            <a:spLocks noChangeArrowheads="1"/>
          </p:cNvSpPr>
          <p:nvPr/>
        </p:nvSpPr>
        <p:spPr bwMode="auto">
          <a:xfrm>
            <a:off x="1100887" y="2578022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Precipitation Radar</a:t>
            </a:r>
          </a:p>
        </p:txBody>
      </p:sp>
      <p:sp>
        <p:nvSpPr>
          <p:cNvPr id="44039" name="TextBox 17"/>
          <p:cNvSpPr txBox="1">
            <a:spLocks noChangeArrowheads="1"/>
          </p:cNvSpPr>
          <p:nvPr/>
        </p:nvSpPr>
        <p:spPr bwMode="auto">
          <a:xfrm>
            <a:off x="172452" y="6002421"/>
            <a:ext cx="34951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cs typeface="Arial"/>
              </a:rPr>
              <a:t>Low altitude, low inclination orbit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468313" y="3429000"/>
            <a:ext cx="8229600" cy="2352675"/>
            <a:chOff x="468313" y="3429000"/>
            <a:chExt cx="8229600" cy="2352675"/>
          </a:xfrm>
        </p:grpSpPr>
        <p:graphicFrame>
          <p:nvGraphicFramePr>
            <p:cNvPr id="4403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5703882"/>
                </p:ext>
              </p:extLst>
            </p:nvPr>
          </p:nvGraphicFramePr>
          <p:xfrm>
            <a:off x="468313" y="3429000"/>
            <a:ext cx="8229600" cy="23526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24" name="Bitmap Image" r:id="rId6" imgW="4963218" imgH="1419048" progId="">
                    <p:embed/>
                  </p:oleObj>
                </mc:Choice>
                <mc:Fallback>
                  <p:oleObj name="Bitmap Image" r:id="rId6" imgW="4963218" imgH="141904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8313" y="3429000"/>
                          <a:ext cx="8229600" cy="2352675"/>
                        </a:xfrm>
                        <a:prstGeom prst="rect">
                          <a:avLst/>
                        </a:prstGeom>
                        <a:solidFill>
                          <a:srgbClr val="23FF05"/>
                        </a:solidFill>
                        <a:ln w="38100" cmpd="sng"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Rectangle 1"/>
            <p:cNvSpPr/>
            <p:nvPr/>
          </p:nvSpPr>
          <p:spPr bwMode="auto">
            <a:xfrm>
              <a:off x="6188075" y="3622675"/>
              <a:ext cx="76200" cy="317500"/>
            </a:xfrm>
            <a:prstGeom prst="rect">
              <a:avLst/>
            </a:prstGeom>
            <a:solidFill>
              <a:srgbClr val="23FF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pitchFamily="-110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233794" y="3622675"/>
              <a:ext cx="386081" cy="69850"/>
            </a:xfrm>
            <a:prstGeom prst="rect">
              <a:avLst/>
            </a:prstGeom>
            <a:solidFill>
              <a:srgbClr val="23FF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pitchFamily="-110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6574156" y="3657599"/>
              <a:ext cx="45719" cy="92075"/>
            </a:xfrm>
            <a:prstGeom prst="rect">
              <a:avLst/>
            </a:prstGeom>
            <a:solidFill>
              <a:srgbClr val="23FF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pitchFamily="-110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574156" y="3844925"/>
              <a:ext cx="45719" cy="165100"/>
            </a:xfrm>
            <a:prstGeom prst="rect">
              <a:avLst/>
            </a:prstGeom>
            <a:solidFill>
              <a:srgbClr val="23FF05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b="1">
                <a:solidFill>
                  <a:srgbClr val="000000"/>
                </a:solidFill>
                <a:latin typeface="Arial" pitchFamily="-110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 bwMode="auto">
            <a:xfrm flipH="1">
              <a:off x="6188075" y="4010025"/>
              <a:ext cx="22225" cy="152400"/>
            </a:xfrm>
            <a:prstGeom prst="line">
              <a:avLst/>
            </a:prstGeom>
            <a:noFill/>
            <a:ln w="38100" cap="flat" cmpd="sng" algn="ctr">
              <a:solidFill>
                <a:srgbClr val="23FF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>
              <a:off x="6230619" y="3981450"/>
              <a:ext cx="0" cy="180975"/>
            </a:xfrm>
            <a:prstGeom prst="line">
              <a:avLst/>
            </a:prstGeom>
            <a:noFill/>
            <a:ln w="38100" cap="flat" cmpd="sng" algn="ctr">
              <a:solidFill>
                <a:srgbClr val="23FF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>
              <a:off x="6797675" y="3959225"/>
              <a:ext cx="0" cy="123825"/>
            </a:xfrm>
            <a:prstGeom prst="line">
              <a:avLst/>
            </a:prstGeom>
            <a:noFill/>
            <a:ln w="38100" cap="flat" cmpd="sng" algn="ctr">
              <a:solidFill>
                <a:srgbClr val="23FF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>
              <a:off x="6668769" y="3898900"/>
              <a:ext cx="182881" cy="0"/>
            </a:xfrm>
            <a:prstGeom prst="line">
              <a:avLst/>
            </a:prstGeom>
            <a:noFill/>
            <a:ln w="38100" cap="flat" cmpd="sng" algn="ctr">
              <a:solidFill>
                <a:srgbClr val="23FF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/>
            <p:cNvCxnSpPr/>
            <p:nvPr/>
          </p:nvCxnSpPr>
          <p:spPr bwMode="auto">
            <a:xfrm flipH="1">
              <a:off x="6210301" y="4124325"/>
              <a:ext cx="184149" cy="0"/>
            </a:xfrm>
            <a:prstGeom prst="line">
              <a:avLst/>
            </a:prstGeom>
            <a:noFill/>
            <a:ln w="38100" cap="flat" cmpd="sng" algn="ctr">
              <a:solidFill>
                <a:srgbClr val="23FF05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 bwMode="auto">
            <a:xfrm flipH="1">
              <a:off x="6394450" y="4124325"/>
              <a:ext cx="18414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flipH="1">
              <a:off x="6546850" y="4276725"/>
              <a:ext cx="184149" cy="0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H="1">
              <a:off x="6580506" y="4010025"/>
              <a:ext cx="4443" cy="219075"/>
            </a:xfrm>
            <a:prstGeom prst="line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44040" name="Straight Arrow Connector 18"/>
          <p:cNvCxnSpPr>
            <a:cxnSpLocks noChangeShapeType="1"/>
          </p:cNvCxnSpPr>
          <p:nvPr/>
        </p:nvCxnSpPr>
        <p:spPr bwMode="auto">
          <a:xfrm flipV="1">
            <a:off x="1029368" y="4772526"/>
            <a:ext cx="334212" cy="1296737"/>
          </a:xfrm>
          <a:prstGeom prst="straightConnector1">
            <a:avLst/>
          </a:prstGeom>
          <a:noFill/>
          <a:ln w="38100" cmpd="sng">
            <a:solidFill>
              <a:schemeClr val="tx1">
                <a:lumMod val="50000"/>
                <a:lumOff val="50000"/>
              </a:schemeClr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" name="Rectangle 5"/>
          <p:cNvSpPr/>
          <p:nvPr/>
        </p:nvSpPr>
        <p:spPr bwMode="auto">
          <a:xfrm>
            <a:off x="468313" y="3429000"/>
            <a:ext cx="8229600" cy="2352675"/>
          </a:xfrm>
          <a:prstGeom prst="rect">
            <a:avLst/>
          </a:prstGeom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-110" charset="0"/>
            </a:endParaRPr>
          </a:p>
        </p:txBody>
      </p:sp>
      <p:cxnSp>
        <p:nvCxnSpPr>
          <p:cNvPr id="14" name="Straight Arrow Connector 13"/>
          <p:cNvCxnSpPr>
            <a:stCxn id="44037" idx="3"/>
          </p:cNvCxnSpPr>
          <p:nvPr/>
        </p:nvCxnSpPr>
        <p:spPr bwMode="auto">
          <a:xfrm flipV="1">
            <a:off x="3273277" y="2499901"/>
            <a:ext cx="1031352" cy="262787"/>
          </a:xfrm>
          <a:prstGeom prst="straightConnector1">
            <a:avLst/>
          </a:prstGeom>
          <a:noFill/>
          <a:ln w="38100" cap="flat" cmpd="sng" algn="ctr">
            <a:solidFill>
              <a:srgbClr val="7E7E7E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Rectangle 4"/>
          <p:cNvSpPr/>
          <p:nvPr/>
        </p:nvSpPr>
        <p:spPr bwMode="auto">
          <a:xfrm>
            <a:off x="1587473" y="3547294"/>
            <a:ext cx="6062928" cy="109899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623864" y="5549660"/>
            <a:ext cx="6386771" cy="134558"/>
          </a:xfrm>
          <a:prstGeom prst="rect">
            <a:avLst/>
          </a:prstGeom>
          <a:solidFill>
            <a:srgbClr val="0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59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464" y="1362271"/>
            <a:ext cx="7716772" cy="5114221"/>
          </a:xfrm>
          <a:prstGeom prst="rect">
            <a:avLst/>
          </a:prstGeom>
          <a:noFill/>
          <a:ln>
            <a:solidFill>
              <a:srgbClr val="4F81BD"/>
            </a:solidFill>
          </a:ln>
          <a:effectLst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200" u="sng" dirty="0" smtClean="0">
                <a:latin typeface="Calibri"/>
              </a:rPr>
              <a:t>Convective cores</a:t>
            </a:r>
            <a:endParaRPr lang="en-US" sz="2200" u="sng" dirty="0"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Shallow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isolated echoes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—oceanic</a:t>
            </a:r>
            <a:endParaRPr lang="en-US" dirty="0">
              <a:solidFill>
                <a:srgbClr val="346497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Deep intense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cores—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continental, not in rainiest zones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Concentrated on upstream side of coasts and/or mountains</a:t>
            </a:r>
            <a:endParaRPr lang="en-US" dirty="0">
              <a:solidFill>
                <a:srgbClr val="346497"/>
              </a:solidFill>
              <a:latin typeface="Calibri"/>
            </a:endParaRP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>
                <a:solidFill>
                  <a:srgbClr val="000000"/>
                </a:solidFill>
                <a:latin typeface="Calibri"/>
              </a:rPr>
              <a:t>Upscale growth of convection</a:t>
            </a:r>
            <a:r>
              <a:rPr lang="en-US" sz="2200" dirty="0">
                <a:solidFill>
                  <a:srgbClr val="000000"/>
                </a:solidFill>
                <a:latin typeface="Calibri"/>
              </a:rPr>
              <a:t> (“aggregation,” “organization”</a:t>
            </a:r>
            <a:r>
              <a:rPr lang="en-US" sz="2200" dirty="0" smtClean="0">
                <a:solidFill>
                  <a:srgbClr val="000000"/>
                </a:solidFill>
                <a:latin typeface="Calibri"/>
              </a:rPr>
              <a:t>)</a:t>
            </a:r>
            <a:endParaRPr lang="en-US" sz="2200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</a:rPr>
              <a:t>Mesoscale organization coincides with rainiest areas</a:t>
            </a:r>
            <a:endParaRPr lang="en-US" dirty="0" smtClean="0">
              <a:solidFill>
                <a:srgbClr val="346497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Mesoscale organization associated with </a:t>
            </a:r>
            <a:r>
              <a:rPr lang="en-US" u="sng" dirty="0" smtClean="0">
                <a:solidFill>
                  <a:srgbClr val="346497"/>
                </a:solidFill>
                <a:latin typeface="Calibri"/>
              </a:rPr>
              <a:t>less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deep &amp;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intense convection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 smtClean="0">
                <a:solidFill>
                  <a:srgbClr val="000000"/>
                </a:solidFill>
                <a:latin typeface="Calibri"/>
              </a:rPr>
              <a:t>Stratiform development</a:t>
            </a:r>
            <a:endParaRPr lang="en-US" sz="2200" u="sng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>
                <a:solidFill>
                  <a:srgbClr val="346497"/>
                </a:solidFill>
                <a:latin typeface="Calibri"/>
              </a:rPr>
              <a:t>Wherever mesoscale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aggregation occurs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Manifests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most strongly over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oceans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200" u="sng" dirty="0" smtClean="0">
                <a:solidFill>
                  <a:srgbClr val="000000"/>
                </a:solidFill>
                <a:latin typeface="Calibri"/>
              </a:rPr>
              <a:t>Stratiform structure varies!</a:t>
            </a:r>
            <a:endParaRPr lang="en-US" sz="2200" u="sng" dirty="0">
              <a:solidFill>
                <a:srgbClr val="000000"/>
              </a:solidFill>
              <a:latin typeface="Calibri"/>
            </a:endParaRPr>
          </a:p>
          <a:p>
            <a:pPr marL="512763" indent="-285750">
              <a:buFont typeface="Arial"/>
              <a:buChar char="•"/>
            </a:pPr>
            <a:r>
              <a:rPr lang="en-US" dirty="0">
                <a:solidFill>
                  <a:srgbClr val="346497"/>
                </a:solidFill>
                <a:latin typeface="Calibri"/>
              </a:rPr>
              <a:t>Mesoscale system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type—over open tropical oceans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Widespread cellular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form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—in ITCZ </a:t>
            </a:r>
            <a:r>
              <a:rPr lang="en-US" dirty="0">
                <a:solidFill>
                  <a:srgbClr val="346497"/>
                </a:solidFill>
                <a:latin typeface="Calibri"/>
              </a:rPr>
              <a:t>and </a:t>
            </a:r>
            <a:r>
              <a:rPr lang="en-US" dirty="0" smtClean="0">
                <a:solidFill>
                  <a:srgbClr val="346497"/>
                </a:solidFill>
                <a:latin typeface="Calibri"/>
              </a:rPr>
              <a:t>monsoonal coastal regions</a:t>
            </a:r>
          </a:p>
          <a:p>
            <a:pPr marL="512763" indent="-285750">
              <a:buFont typeface="Arial"/>
              <a:buChar char="•"/>
            </a:pPr>
            <a:r>
              <a:rPr lang="en-US" dirty="0" smtClean="0">
                <a:solidFill>
                  <a:srgbClr val="346497"/>
                </a:solidFill>
                <a:latin typeface="Calibri"/>
              </a:rPr>
              <a:t>Frontal—over subtropical oceans in winter</a:t>
            </a:r>
            <a:endParaRPr lang="en-US" dirty="0">
              <a:solidFill>
                <a:srgbClr val="346497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584" y="36444"/>
            <a:ext cx="636044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3800" dirty="0" smtClean="0">
                <a:latin typeface="Arial"/>
                <a:cs typeface="Arial"/>
              </a:rPr>
              <a:t>Conclusions from TRMM: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82" y="789030"/>
            <a:ext cx="761519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/>
            <a:r>
              <a:rPr lang="en-US" sz="2200" u="sng" dirty="0" smtClean="0">
                <a:solidFill>
                  <a:srgbClr val="346497"/>
                </a:solidFill>
                <a:latin typeface="Arial"/>
                <a:cs typeface="Arial"/>
              </a:rPr>
              <a:t>The nature of convection varies across low latitudes!</a:t>
            </a:r>
            <a:endParaRPr lang="en-US" sz="2200" u="sng" dirty="0">
              <a:solidFill>
                <a:srgbClr val="346497"/>
              </a:solidFill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60554" t="8054" r="3862" b="38326"/>
          <a:stretch/>
        </p:blipFill>
        <p:spPr>
          <a:xfrm>
            <a:off x="6490026" y="46580"/>
            <a:ext cx="2653974" cy="57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60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814" y="3136612"/>
            <a:ext cx="812800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Calibri"/>
              </a:rPr>
              <a:t>Now apply categories to GPM</a:t>
            </a:r>
          </a:p>
        </p:txBody>
      </p:sp>
    </p:spTree>
    <p:extLst>
      <p:ext uri="{BB962C8B-B14F-4D97-AF65-F5344CB8AC3E}">
        <p14:creationId xmlns:p14="http://schemas.microsoft.com/office/powerpoint/2010/main" val="456722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2389059"/>
              </p:ext>
            </p:extLst>
          </p:nvPr>
        </p:nvGraphicFramePr>
        <p:xfrm>
          <a:off x="433913" y="647280"/>
          <a:ext cx="8276174" cy="556344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83052"/>
                <a:gridCol w="2143604"/>
                <a:gridCol w="1121825"/>
                <a:gridCol w="2827693"/>
              </a:tblGrid>
              <a:tr h="387365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Object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Echo Characteristic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Height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Area</a:t>
                      </a:r>
                      <a:endParaRPr lang="en-US" sz="1800" dirty="0"/>
                    </a:p>
                  </a:txBody>
                  <a:tcPr/>
                </a:tc>
              </a:tr>
              <a:tr h="68295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Isolated Shallow Echoes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min detectable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&lt; 4</a:t>
                      </a:r>
                      <a:r>
                        <a:rPr lang="en-US" sz="1800" baseline="0" dirty="0" smtClean="0"/>
                        <a:t> km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 pixels</a:t>
                      </a:r>
                      <a:endParaRPr lang="en-US" sz="1800" dirty="0"/>
                    </a:p>
                  </a:txBody>
                  <a:tcPr anchor="ctr"/>
                </a:tc>
              </a:tr>
              <a:tr h="640080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Deep Convective Cores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40 dBZ (</a:t>
                      </a:r>
                      <a:r>
                        <a:rPr lang="en-US" sz="1800" u="sng" dirty="0" smtClean="0"/>
                        <a:t>strong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10 km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N/A</a:t>
                      </a:r>
                      <a:endParaRPr lang="en-US" sz="1800" dirty="0"/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64008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8 km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N/A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</a:tr>
              <a:tr h="640080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Wide Convective</a:t>
                      </a:r>
                      <a:r>
                        <a:rPr lang="en-US" sz="1800" baseline="0" dirty="0" smtClean="0"/>
                        <a:t> Cores</a:t>
                      </a:r>
                      <a:endParaRPr lang="en-US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 40 dBZ (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1000 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59590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 30 dBZ (</a:t>
                      </a:r>
                      <a:r>
                        <a:rPr lang="en-US" sz="1800" u="sng" dirty="0" smtClean="0">
                          <a:solidFill>
                            <a:schemeClr val="tx1"/>
                          </a:solidFill>
                        </a:rPr>
                        <a:t>moderate</a:t>
                      </a: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tx1"/>
                          </a:solidFill>
                        </a:rPr>
                        <a:t>&gt;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800 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at some altitude</a:t>
                      </a:r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635027">
                <a:tc rowSpan="3">
                  <a:txBody>
                    <a:bodyPr/>
                    <a:lstStyle/>
                    <a:p>
                      <a:r>
                        <a:rPr lang="en-US" sz="1800" dirty="0" smtClean="0"/>
                        <a:t>Broad Stratiform Regions</a:t>
                      </a:r>
                      <a:endParaRPr lang="en-US" sz="1800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en-US" sz="1800" dirty="0" smtClean="0"/>
                        <a:t>Contiguous stratiform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&gt; 50,000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u="sng" baseline="0" dirty="0" smtClean="0">
                          <a:solidFill>
                            <a:schemeClr val="tx1"/>
                          </a:solidFill>
                        </a:rPr>
                        <a:t>strong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1800" baseline="30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</a:tr>
              <a:tr h="742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&gt; 30,000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800" dirty="0" smtClean="0"/>
                        <a:t>(</a:t>
                      </a:r>
                      <a:r>
                        <a:rPr lang="en-US" sz="1800" u="sng" dirty="0" smtClean="0"/>
                        <a:t>moderate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 anchor="ctr">
                    <a:solidFill>
                      <a:srgbClr val="9AB9E5"/>
                    </a:solidFill>
                  </a:tcPr>
                </a:tc>
              </a:tr>
              <a:tr h="59908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aseline="30000" dirty="0" smtClean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solidFill>
                      <a:srgbClr val="0D0D0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30-50,000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km</a:t>
                      </a:r>
                      <a:r>
                        <a:rPr lang="en-US" sz="1800" baseline="30000" dirty="0" smtClean="0">
                          <a:solidFill>
                            <a:schemeClr val="tx1"/>
                          </a:solidFill>
                        </a:rPr>
                        <a:t>2 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en-US" sz="1800" u="sng" baseline="0" dirty="0" smtClean="0">
                          <a:solidFill>
                            <a:schemeClr val="tx1"/>
                          </a:solidFill>
                        </a:rPr>
                        <a:t>filtered</a:t>
                      </a:r>
                      <a:r>
                        <a:rPr lang="en-US" sz="1800" baseline="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anchor="ctr">
                    <a:solidFill>
                      <a:srgbClr val="D0E0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5296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19822" t="18123" r="57289" b="5270"/>
          <a:stretch/>
        </p:blipFill>
        <p:spPr>
          <a:xfrm>
            <a:off x="3427593" y="914400"/>
            <a:ext cx="2314723" cy="17474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0" y="79645"/>
            <a:ext cx="908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Recall TRMM South America Results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424" t="14876" r="58478" b="7709"/>
          <a:stretch/>
        </p:blipFill>
        <p:spPr>
          <a:xfrm>
            <a:off x="3401684" y="4795924"/>
            <a:ext cx="2340634" cy="17474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9052" t="13900" r="57335" b="14869"/>
          <a:stretch/>
        </p:blipFill>
        <p:spPr>
          <a:xfrm>
            <a:off x="3401682" y="2862889"/>
            <a:ext cx="2340634" cy="174747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88746" y="1464970"/>
            <a:ext cx="2342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Deep Convective Cores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(strong)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8746" y="3470411"/>
            <a:ext cx="234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Wide Convective Cores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(strong)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746" y="5345947"/>
            <a:ext cx="175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Broad Stratiform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(strong)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6224" y="1378654"/>
            <a:ext cx="2703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Frequencies of occurrence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See Houze et al. 2015 for full low-latitude patterns of these features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6019" y="2128764"/>
            <a:ext cx="50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DJF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06019" y="4059164"/>
            <a:ext cx="50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DJF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06019" y="5861352"/>
            <a:ext cx="506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DJF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8323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239" y="2767281"/>
            <a:ext cx="90835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Calibri"/>
              </a:rPr>
              <a:t>Now…</a:t>
            </a:r>
          </a:p>
          <a:p>
            <a:pPr algn="ctr"/>
            <a:r>
              <a:rPr lang="en-US" sz="4000" dirty="0" smtClean="0">
                <a:solidFill>
                  <a:srgbClr val="FFFFFF"/>
                </a:solidFill>
                <a:latin typeface="Calibri"/>
              </a:rPr>
              <a:t>Look at North America with GPM</a:t>
            </a:r>
          </a:p>
        </p:txBody>
      </p:sp>
    </p:spTree>
    <p:extLst>
      <p:ext uri="{BB962C8B-B14F-4D97-AF65-F5344CB8AC3E}">
        <p14:creationId xmlns:p14="http://schemas.microsoft.com/office/powerpoint/2010/main" val="1169901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477" y="3075057"/>
            <a:ext cx="9083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Calibri"/>
              </a:rPr>
              <a:t>Probability of Shallow Isolated Echoes</a:t>
            </a:r>
            <a:endParaRPr lang="en-US" sz="40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168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780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02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0"/>
            <a:ext cx="7803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24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052903" y="842129"/>
            <a:ext cx="7038194" cy="5173742"/>
            <a:chOff x="639671" y="842128"/>
            <a:chExt cx="7038194" cy="5173742"/>
          </a:xfrm>
        </p:grpSpPr>
        <p:sp>
          <p:nvSpPr>
            <p:cNvPr id="8" name="TextBox 7"/>
            <p:cNvSpPr txBox="1"/>
            <p:nvPr/>
          </p:nvSpPr>
          <p:spPr>
            <a:xfrm>
              <a:off x="639671" y="842128"/>
              <a:ext cx="703819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u="sng" dirty="0" smtClean="0"/>
                <a:t>Rotunno (1983) </a:t>
              </a:r>
              <a:r>
                <a:rPr lang="en-US" sz="2800" dirty="0" smtClean="0"/>
                <a:t>showed that the horizontal extent of a sea breeze is given by </a:t>
              </a:r>
              <a:endParaRPr lang="en-US" sz="2800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218699" y="2227581"/>
              <a:ext cx="3229164" cy="1820423"/>
              <a:chOff x="1926861" y="2100893"/>
              <a:chExt cx="3229164" cy="1820423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19587" y="2100893"/>
                <a:ext cx="3036438" cy="1024949"/>
              </a:xfrm>
              <a:prstGeom prst="rect">
                <a:avLst/>
              </a:prstGeom>
            </p:spPr>
          </p:pic>
          <p:cxnSp>
            <p:nvCxnSpPr>
              <p:cNvPr id="10" name="Straight Arrow Connector 9"/>
              <p:cNvCxnSpPr/>
              <p:nvPr/>
            </p:nvCxnSpPr>
            <p:spPr>
              <a:xfrm flipH="1" flipV="1">
                <a:off x="3151674" y="2890342"/>
                <a:ext cx="8758" cy="62186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926861" y="3459651"/>
                <a:ext cx="24583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 smtClean="0"/>
                  <a:t>Diurnal frequency</a:t>
                </a:r>
                <a:endParaRPr lang="en-US" sz="2400" dirty="0"/>
              </a:p>
            </p:txBody>
          </p:sp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5412" y="5207079"/>
              <a:ext cx="2214546" cy="80879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39671" y="4287033"/>
              <a:ext cx="73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and</a:t>
              </a:r>
              <a:endParaRPr lang="en-US" sz="2800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3384587" y="5337189"/>
              <a:ext cx="2998835" cy="526395"/>
              <a:chOff x="4988991" y="5166708"/>
              <a:chExt cx="2998835" cy="526395"/>
            </a:xfrm>
          </p:grpSpPr>
          <p:sp>
            <p:nvSpPr>
              <p:cNvPr id="20" name="TextBox 19"/>
              <p:cNvSpPr txBox="1"/>
              <p:nvPr/>
            </p:nvSpPr>
            <p:spPr>
              <a:xfrm>
                <a:off x="4988991" y="5166708"/>
                <a:ext cx="299883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as latitude </a:t>
                </a:r>
                <a:r>
                  <a:rPr lang="en-US" sz="2800" dirty="0">
                    <a:latin typeface="Wingdings"/>
                    <a:ea typeface="Wingdings"/>
                    <a:cs typeface="Wingdings"/>
                    <a:sym typeface="Wingdings"/>
                  </a:rPr>
                  <a:t> </a:t>
                </a:r>
                <a:r>
                  <a:rPr lang="en-US" sz="2800" dirty="0" smtClean="0">
                    <a:latin typeface="Wingdings"/>
                    <a:ea typeface="Wingdings"/>
                    <a:cs typeface="Wingdings"/>
                    <a:sym typeface="Wingdings"/>
                  </a:rPr>
                  <a:t>   </a:t>
                </a:r>
                <a:r>
                  <a:rPr lang="en-US" sz="2800" dirty="0" smtClean="0"/>
                  <a:t> </a:t>
                </a:r>
                <a:endParaRPr lang="en-US" sz="2800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/>
              <a:srcRect l="33712" t="28690" r="41890" b="16736"/>
              <a:stretch/>
            </p:blipFill>
            <p:spPr>
              <a:xfrm>
                <a:off x="6700309" y="5251716"/>
                <a:ext cx="540318" cy="44138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7222432" y="5166708"/>
                <a:ext cx="67032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/>
                  <a:t>30°</a:t>
                </a:r>
                <a:endParaRPr lang="en-US" sz="28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1985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0581" y="1843951"/>
            <a:ext cx="86828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libri"/>
              </a:rPr>
              <a:t>Probability of Extreme Convection</a:t>
            </a:r>
          </a:p>
          <a:p>
            <a:pPr marL="2112963" indent="-342900"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alibri"/>
              </a:rPr>
              <a:t>Deep Conv.</a:t>
            </a:r>
          </a:p>
          <a:p>
            <a:pPr marL="2112963" indent="-342900"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alibri"/>
              </a:rPr>
              <a:t>Wide Conv.</a:t>
            </a:r>
          </a:p>
          <a:p>
            <a:pPr marL="2112963" indent="-342900">
              <a:buFont typeface="Arial"/>
              <a:buChar char="•"/>
            </a:pPr>
            <a:r>
              <a:rPr lang="en-US" sz="4000" dirty="0" smtClean="0">
                <a:solidFill>
                  <a:schemeClr val="bg1"/>
                </a:solidFill>
                <a:latin typeface="Calibri"/>
              </a:rPr>
              <a:t>Broad SF</a:t>
            </a:r>
          </a:p>
          <a:p>
            <a:pPr marL="854075"/>
            <a:r>
              <a:rPr lang="en-US" sz="4000" dirty="0" smtClean="0">
                <a:solidFill>
                  <a:schemeClr val="bg1"/>
                </a:solidFill>
                <a:latin typeface="Calibri"/>
              </a:rPr>
              <a:t>(using moderate thresholds)</a:t>
            </a:r>
            <a:endParaRPr lang="en-US" sz="40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9047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04107" y="2273300"/>
            <a:ext cx="5535786" cy="3497881"/>
            <a:chOff x="1804107" y="2463800"/>
            <a:chExt cx="5535786" cy="3497881"/>
          </a:xfrm>
        </p:grpSpPr>
        <p:pic>
          <p:nvPicPr>
            <p:cNvPr id="9" name="Picture 8" descr="583773main_GPM_Banner_1_full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51"/>
            <a:stretch/>
          </p:blipFill>
          <p:spPr>
            <a:xfrm>
              <a:off x="1804107" y="2463800"/>
              <a:ext cx="5535786" cy="3497881"/>
            </a:xfrm>
            <a:prstGeom prst="rect">
              <a:avLst/>
            </a:prstGeom>
          </p:spPr>
        </p:pic>
        <p:pic>
          <p:nvPicPr>
            <p:cNvPr id="16" name="Picture 15" descr="GPM_Log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2118" y="4577058"/>
              <a:ext cx="1183223" cy="638941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219026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24500" cmpd="dbl">
                  <a:noFill/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"/>
                <a:cs typeface="Arial"/>
              </a:rPr>
              <a:t>The GPM Satellite</a:t>
            </a:r>
            <a:endParaRPr lang="en-US" sz="3600" b="1" dirty="0">
              <a:ln w="24500" cmpd="dbl">
                <a:noFill/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528" y="1215511"/>
            <a:ext cx="86423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BFFB2"/>
                </a:solidFill>
                <a:latin typeface="Calibri"/>
              </a:rPr>
              <a:t>Satellite Validation in the Pacific Northwest</a:t>
            </a:r>
            <a:endParaRPr lang="en-US" sz="3600" dirty="0">
              <a:solidFill>
                <a:srgbClr val="FBFFB2"/>
              </a:solidFill>
              <a:latin typeface="Calibri"/>
            </a:endParaRPr>
          </a:p>
        </p:txBody>
      </p:sp>
      <p:pic>
        <p:nvPicPr>
          <p:cNvPr id="4" name="Picture 3" descr="GPMlaunc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2"/>
          <a:stretch/>
        </p:blipFill>
        <p:spPr>
          <a:xfrm>
            <a:off x="523570" y="1224283"/>
            <a:ext cx="8171382" cy="5124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58928" y="5320492"/>
            <a:ext cx="1333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Calibri"/>
              </a:rPr>
              <a:t>27 Feb 2014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12358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633" t="3494" r="51506" b="57720"/>
          <a:stretch/>
        </p:blipFill>
        <p:spPr>
          <a:xfrm>
            <a:off x="4564513" y="198293"/>
            <a:ext cx="3078950" cy="213625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45067"/>
            <a:ext cx="6218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DJF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deep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d/w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wide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ise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3297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45067"/>
            <a:ext cx="909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MAM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deep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d/w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wide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ise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56520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" y="745067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JJA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deep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d/w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wide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ise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435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3" y="0"/>
            <a:ext cx="7366319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745067"/>
            <a:ext cx="741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SON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58428" y="0"/>
            <a:ext cx="6014134" cy="2276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15344" y="895263"/>
            <a:ext cx="587037" cy="10936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9561" y="1628348"/>
            <a:ext cx="81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deep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80178" y="3769703"/>
            <a:ext cx="6852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d/w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6118" y="6154052"/>
            <a:ext cx="790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wide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30838" y="6186636"/>
            <a:ext cx="787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/</a:t>
            </a:r>
            <a:r>
              <a:rPr lang="en-US" sz="2400" dirty="0" smtClean="0">
                <a:solidFill>
                  <a:prstClr val="black"/>
                </a:solidFill>
                <a:latin typeface="Calibri"/>
              </a:rPr>
              <a:t>f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7493" y="3966668"/>
            <a:ext cx="5740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bsr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9045" y="2312459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8172" y="4537686"/>
            <a:ext cx="7550962" cy="2036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98242" y="1780748"/>
            <a:ext cx="528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Calibri"/>
              </a:rPr>
              <a:t>ise</a:t>
            </a:r>
            <a:endParaRPr lang="en-US" sz="2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540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1693" y="875871"/>
            <a:ext cx="8236856" cy="5632312"/>
          </a:xfrm>
          <a:prstGeom prst="rect">
            <a:avLst/>
          </a:prstGeom>
          <a:noFill/>
          <a:ln>
            <a:solidFill>
              <a:srgbClr val="346497"/>
            </a:solidFill>
          </a:ln>
        </p:spPr>
        <p:txBody>
          <a:bodyPr wrap="square" rtlCol="0">
            <a:spAutoFit/>
          </a:bodyPr>
          <a:lstStyle/>
          <a:p>
            <a:pPr marL="573088" indent="-342900">
              <a:buFont typeface="+mj-lt"/>
              <a:buAutoNum type="arabicPeriod"/>
            </a:pPr>
            <a:r>
              <a:rPr lang="en-US" b="1" dirty="0">
                <a:solidFill>
                  <a:srgbClr val="346497"/>
                </a:solidFill>
                <a:latin typeface="Calibri"/>
              </a:rPr>
              <a:t>Seasonal shifting of all categories</a:t>
            </a:r>
          </a:p>
          <a:p>
            <a:pPr marL="862013" lvl="2" indent="-17462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Shallow isolated echoes nearly all over ocean and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sort of follow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SST</a:t>
            </a:r>
          </a:p>
          <a:p>
            <a:pPr marL="862013" lvl="2" indent="-17462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Frontal BSRs show strong seasonal migration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WCC formation in the westerly belt, shifting N in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summer, &amp; coastlines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862013" lvl="1" indent="-174625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573088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346497"/>
                </a:solidFill>
                <a:latin typeface="Calibri"/>
              </a:rPr>
              <a:t>Mountain and near-mountain convection</a:t>
            </a:r>
            <a:endParaRPr lang="en-US" b="1" dirty="0">
              <a:solidFill>
                <a:srgbClr val="346497"/>
              </a:solidFill>
              <a:latin typeface="Calibri"/>
            </a:endParaRPr>
          </a:p>
          <a:p>
            <a:pPr marL="862013" lvl="1" indent="-174625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Much deep convective activity directly over mountains—unlike Andes and Himalayas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Mesoscale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development occurs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slightly west of Rockies but in a less focused pattern than over Argentina</a:t>
            </a:r>
          </a:p>
          <a:p>
            <a:pPr marL="862013" lvl="1" indent="-174625">
              <a:buFont typeface="Arial"/>
              <a:buChar char="•"/>
            </a:pPr>
            <a:endParaRPr lang="en-US" dirty="0" smtClean="0">
              <a:solidFill>
                <a:prstClr val="black"/>
              </a:solidFill>
              <a:latin typeface="Calibri"/>
            </a:endParaRPr>
          </a:p>
          <a:p>
            <a:pPr marL="573088" indent="-342900">
              <a:buFont typeface="+mj-lt"/>
              <a:buAutoNum type="arabicPeriod"/>
            </a:pPr>
            <a:r>
              <a:rPr lang="en-US" b="1" dirty="0">
                <a:solidFill>
                  <a:srgbClr val="346497"/>
                </a:solidFill>
                <a:latin typeface="Calibri"/>
              </a:rPr>
              <a:t>Coastal convection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Prominent coastal patterns, especially near mountains (Mexico)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Sea/land breeze pronounced along Gulf Coast (30°N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)</a:t>
            </a:r>
            <a:br>
              <a:rPr lang="en-US" dirty="0" smtClean="0">
                <a:solidFill>
                  <a:prstClr val="black"/>
                </a:solidFill>
                <a:latin typeface="Calibri"/>
              </a:rPr>
            </a:br>
            <a:endParaRPr lang="en-US" dirty="0">
              <a:solidFill>
                <a:prstClr val="black"/>
              </a:solidFill>
              <a:latin typeface="Calibri"/>
            </a:endParaRPr>
          </a:p>
          <a:p>
            <a:pPr marL="573088" indent="-342900">
              <a:buFont typeface="+mj-lt"/>
              <a:buAutoNum type="arabicPeriod"/>
            </a:pPr>
            <a:r>
              <a:rPr lang="en-US" b="1" dirty="0" smtClean="0">
                <a:solidFill>
                  <a:srgbClr val="346497"/>
                </a:solidFill>
                <a:latin typeface="Calibri"/>
              </a:rPr>
              <a:t>Stratiform regions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BSR development from convection is generally weak—as over other landmasses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Dominated 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by frontal activity</a:t>
            </a:r>
          </a:p>
          <a:p>
            <a:pPr marL="862013" lvl="1" indent="-174625">
              <a:buFont typeface="Arial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Some frontal stratiform misidentified as convective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5810" y="126702"/>
            <a:ext cx="8692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Conclusions from Early GPM data: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544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66952"/>
            <a:ext cx="9083523" cy="372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Database of 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Contiguous Echo Objects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Based </a:t>
            </a:r>
            <a:r>
              <a:rPr lang="en-US" sz="4000" dirty="0">
                <a:solidFill>
                  <a:prstClr val="black"/>
                </a:solidFill>
                <a:latin typeface="Calibri"/>
              </a:rPr>
              <a:t>on </a:t>
            </a:r>
            <a:r>
              <a:rPr lang="en-US" sz="4000" u="sng" dirty="0" smtClean="0">
                <a:solidFill>
                  <a:prstClr val="black"/>
                </a:solidFill>
                <a:latin typeface="Calibri"/>
              </a:rPr>
              <a:t>3D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 Structure</a:t>
            </a:r>
          </a:p>
          <a:p>
            <a:pPr algn="ctr"/>
            <a:r>
              <a:rPr lang="en-US" sz="4000" dirty="0">
                <a:solidFill>
                  <a:prstClr val="black"/>
                </a:solidFill>
                <a:latin typeface="Calibri"/>
              </a:rPr>
              <a:t>f</a:t>
            </a:r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or TRMM &amp; GPM radars</a:t>
            </a:r>
          </a:p>
          <a:p>
            <a:pPr algn="ctr"/>
            <a:r>
              <a:rPr lang="en-US" sz="4000" dirty="0" smtClean="0">
                <a:solidFill>
                  <a:prstClr val="black"/>
                </a:solidFill>
                <a:latin typeface="Calibri"/>
              </a:rPr>
              <a:t>available from</a:t>
            </a:r>
          </a:p>
          <a:p>
            <a:pPr algn="ctr"/>
            <a:r>
              <a:rPr lang="en-US" sz="3600" dirty="0" smtClean="0">
                <a:solidFill>
                  <a:prstClr val="black"/>
                </a:solidFill>
                <a:latin typeface="Calibri"/>
                <a:hlinkClick r:id="rId2"/>
              </a:rPr>
              <a:t>http://trmm.atmos.washington.edu</a:t>
            </a:r>
            <a:r>
              <a:rPr lang="en-US" sz="3600" dirty="0" smtClean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0673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31367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Supported by NASA grants NNX16AD75G, NNX15AL38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78366" y="3044280"/>
            <a:ext cx="11872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prstClr val="black"/>
                </a:solidFill>
                <a:latin typeface="Calibri"/>
              </a:rPr>
              <a:t>END</a:t>
            </a:r>
            <a:endParaRPr lang="en-US" sz="44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5592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9463" y="381001"/>
            <a:ext cx="7583487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GPM Orbit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 descr="GPMorbitCropped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10639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0" y="4884394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0" y="2680076"/>
            <a:ext cx="91440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903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609600" y="0"/>
            <a:ext cx="77747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  <a:latin typeface="Arial" pitchFamily="-110" charset="0"/>
            </a:endParaRPr>
          </a:p>
        </p:txBody>
      </p:sp>
      <p:pic>
        <p:nvPicPr>
          <p:cNvPr id="46081" name="Picture 2" descr="TRMMswa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00" y="773113"/>
            <a:ext cx="7696200" cy="5818187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2" name="Text Box 4"/>
          <p:cNvSpPr txBox="1">
            <a:spLocks noChangeArrowheads="1"/>
          </p:cNvSpPr>
          <p:nvPr/>
        </p:nvSpPr>
        <p:spPr bwMode="auto">
          <a:xfrm>
            <a:off x="6120525" y="6148388"/>
            <a:ext cx="2819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CA" sz="1600" b="1" smtClean="0">
                <a:solidFill>
                  <a:srgbClr val="FFFFFF"/>
                </a:solidFill>
              </a:rPr>
              <a:t>Kummerow et al, 1998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42563" y="3092450"/>
            <a:ext cx="32067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  <a:cs typeface="ＭＳ Ｐゴシック" charset="0"/>
              </a:rPr>
              <a:t>&gt;</a:t>
            </a:r>
            <a:endParaRPr lang="en-US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4" name="Rectangle 3"/>
          <p:cNvSpPr txBox="1">
            <a:spLocks noChangeArrowheads="1"/>
          </p:cNvSpPr>
          <p:nvPr/>
        </p:nvSpPr>
        <p:spPr bwMode="auto">
          <a:xfrm>
            <a:off x="609600" y="0"/>
            <a:ext cx="7772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CA" sz="2800" b="1" dirty="0" smtClean="0">
                <a:solidFill>
                  <a:srgbClr val="000000"/>
                </a:solidFill>
              </a:rPr>
              <a:t>TRMM Instruments</a:t>
            </a:r>
          </a:p>
        </p:txBody>
      </p:sp>
      <p:sp>
        <p:nvSpPr>
          <p:cNvPr id="46087" name="Text Box 5"/>
          <p:cNvSpPr txBox="1">
            <a:spLocks noChangeArrowheads="1"/>
          </p:cNvSpPr>
          <p:nvPr/>
        </p:nvSpPr>
        <p:spPr bwMode="auto">
          <a:xfrm>
            <a:off x="3202700" y="1795463"/>
            <a:ext cx="1044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800" b="1" smtClean="0">
                <a:solidFill>
                  <a:srgbClr val="FF0000"/>
                </a:solidFill>
                <a:latin typeface="Symbol" charset="0"/>
              </a:rPr>
              <a:t>λ</a:t>
            </a:r>
            <a:r>
              <a:rPr lang="en-US" sz="1800" smtClean="0">
                <a:solidFill>
                  <a:srgbClr val="FF0000"/>
                </a:solidFill>
              </a:rPr>
              <a:t>= 2 cm</a:t>
            </a:r>
          </a:p>
        </p:txBody>
      </p:sp>
      <p:sp>
        <p:nvSpPr>
          <p:cNvPr id="46088" name="Rectangle 6"/>
          <p:cNvSpPr>
            <a:spLocks noChangeArrowheads="1"/>
          </p:cNvSpPr>
          <p:nvPr/>
        </p:nvSpPr>
        <p:spPr bwMode="auto">
          <a:xfrm>
            <a:off x="764299" y="1816100"/>
            <a:ext cx="3482975" cy="304800"/>
          </a:xfrm>
          <a:prstGeom prst="rect">
            <a:avLst/>
          </a:prstGeom>
          <a:solidFill>
            <a:srgbClr val="FFFFCC"/>
          </a:solidFill>
          <a:ln w="2857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PR: Precipitation Radar </a:t>
            </a:r>
            <a:r>
              <a:rPr lang="en-US" b="1" dirty="0" err="1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</a:rPr>
              <a:t>λ</a:t>
            </a:r>
            <a:r>
              <a:rPr lang="en-US" b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 = 2 cm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855038" y="1752600"/>
            <a:ext cx="6084887" cy="3867150"/>
            <a:chOff x="2855038" y="1752600"/>
            <a:chExt cx="6084887" cy="3867150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>
              <a:off x="2855038" y="2752725"/>
              <a:ext cx="3792537" cy="2867025"/>
              <a:chOff x="1653" y="1830"/>
              <a:chExt cx="2389" cy="1806"/>
            </a:xfrm>
          </p:grpSpPr>
          <p:sp>
            <p:nvSpPr>
              <p:cNvPr id="46089" name="Line 9"/>
              <p:cNvSpPr>
                <a:spLocks noChangeShapeType="1"/>
              </p:cNvSpPr>
              <p:nvPr/>
            </p:nvSpPr>
            <p:spPr bwMode="auto">
              <a:xfrm flipV="1">
                <a:off x="1653" y="1849"/>
                <a:ext cx="457" cy="589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46090" name="Line 10"/>
              <p:cNvSpPr>
                <a:spLocks noChangeShapeType="1"/>
              </p:cNvSpPr>
              <p:nvPr/>
            </p:nvSpPr>
            <p:spPr bwMode="auto">
              <a:xfrm flipV="1">
                <a:off x="3680" y="1847"/>
                <a:ext cx="362" cy="587"/>
              </a:xfrm>
              <a:prstGeom prst="line">
                <a:avLst/>
              </a:prstGeom>
              <a:noFill/>
              <a:ln w="571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grpSp>
            <p:nvGrpSpPr>
              <p:cNvPr id="46091" name="Group 11"/>
              <p:cNvGrpSpPr>
                <a:grpSpLocks/>
              </p:cNvGrpSpPr>
              <p:nvPr/>
            </p:nvGrpSpPr>
            <p:grpSpPr bwMode="auto">
              <a:xfrm>
                <a:off x="1665" y="1830"/>
                <a:ext cx="2375" cy="1806"/>
                <a:chOff x="1665" y="1830"/>
                <a:chExt cx="2375" cy="1806"/>
              </a:xfrm>
            </p:grpSpPr>
            <p:sp>
              <p:nvSpPr>
                <p:cNvPr id="46092" name="Line 12"/>
                <p:cNvSpPr>
                  <a:spLocks noChangeShapeType="1"/>
                </p:cNvSpPr>
                <p:nvPr/>
              </p:nvSpPr>
              <p:spPr bwMode="auto">
                <a:xfrm rot="-5400000">
                  <a:off x="1060" y="3021"/>
                  <a:ext cx="1211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3" name="Line 13"/>
                <p:cNvSpPr>
                  <a:spLocks noChangeShapeType="1"/>
                </p:cNvSpPr>
                <p:nvPr/>
              </p:nvSpPr>
              <p:spPr bwMode="auto">
                <a:xfrm rot="-5400000">
                  <a:off x="1497" y="2452"/>
                  <a:ext cx="1229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4" name="Line 14"/>
                <p:cNvSpPr>
                  <a:spLocks noChangeShapeType="1"/>
                </p:cNvSpPr>
                <p:nvPr/>
              </p:nvSpPr>
              <p:spPr bwMode="auto">
                <a:xfrm>
                  <a:off x="1673" y="3634"/>
                  <a:ext cx="201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5" name="Line 15"/>
                <p:cNvSpPr>
                  <a:spLocks noChangeShapeType="1"/>
                </p:cNvSpPr>
                <p:nvPr/>
              </p:nvSpPr>
              <p:spPr bwMode="auto">
                <a:xfrm>
                  <a:off x="2106" y="3059"/>
                  <a:ext cx="1924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1668" y="3061"/>
                  <a:ext cx="452" cy="575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prstDash val="dash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7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3670" y="3041"/>
                  <a:ext cx="362" cy="587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8" name="Line 18"/>
                <p:cNvSpPr>
                  <a:spLocks noChangeShapeType="1"/>
                </p:cNvSpPr>
                <p:nvPr/>
              </p:nvSpPr>
              <p:spPr bwMode="auto">
                <a:xfrm rot="-5400000">
                  <a:off x="3077" y="3022"/>
                  <a:ext cx="1217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099" name="Line 19"/>
                <p:cNvSpPr>
                  <a:spLocks noChangeShapeType="1"/>
                </p:cNvSpPr>
                <p:nvPr/>
              </p:nvSpPr>
              <p:spPr bwMode="auto">
                <a:xfrm rot="-5400000">
                  <a:off x="3412" y="2450"/>
                  <a:ext cx="124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100" name="Line 20"/>
                <p:cNvSpPr>
                  <a:spLocks noChangeShapeType="1"/>
                </p:cNvSpPr>
                <p:nvPr/>
              </p:nvSpPr>
              <p:spPr bwMode="auto">
                <a:xfrm>
                  <a:off x="2098" y="1853"/>
                  <a:ext cx="1942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  <p:sp>
              <p:nvSpPr>
                <p:cNvPr id="46101" name="Line 21"/>
                <p:cNvSpPr>
                  <a:spLocks noChangeShapeType="1"/>
                </p:cNvSpPr>
                <p:nvPr/>
              </p:nvSpPr>
              <p:spPr bwMode="auto">
                <a:xfrm>
                  <a:off x="1665" y="2429"/>
                  <a:ext cx="2010" cy="0"/>
                </a:xfrm>
                <a:prstGeom prst="line">
                  <a:avLst/>
                </a:prstGeom>
                <a:noFill/>
                <a:ln w="57150">
                  <a:solidFill>
                    <a:srgbClr val="0033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mtClean="0">
                    <a:solidFill>
                      <a:srgbClr val="000000"/>
                    </a:solidFill>
                    <a:latin typeface="Arial" charset="0"/>
                    <a:ea typeface="ＭＳ Ｐゴシック" charset="0"/>
                    <a:cs typeface="ＭＳ Ｐゴシック" charset="0"/>
                  </a:endParaRPr>
                </a:p>
              </p:txBody>
            </p:sp>
          </p:grpSp>
        </p:grpSp>
        <p:cxnSp>
          <p:nvCxnSpPr>
            <p:cNvPr id="5" name="Straight Arrow Connector 4"/>
            <p:cNvCxnSpPr>
              <a:stCxn id="46086" idx="2"/>
            </p:cNvCxnSpPr>
            <p:nvPr/>
          </p:nvCxnSpPr>
          <p:spPr bwMode="auto">
            <a:xfrm flipH="1">
              <a:off x="6647575" y="3001963"/>
              <a:ext cx="1328738" cy="865764"/>
            </a:xfrm>
            <a:prstGeom prst="straightConnector1">
              <a:avLst/>
            </a:prstGeom>
            <a:noFill/>
            <a:ln w="57150" cap="flat" cmpd="sng" algn="ctr">
              <a:solidFill>
                <a:srgbClr val="80800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6086" name="Text Box 7"/>
            <p:cNvSpPr txBox="1">
              <a:spLocks noChangeArrowheads="1"/>
            </p:cNvSpPr>
            <p:nvPr/>
          </p:nvSpPr>
          <p:spPr bwMode="auto">
            <a:xfrm>
              <a:off x="7012700" y="1752600"/>
              <a:ext cx="1927225" cy="124936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srgbClr val="000000"/>
                  </a:solidFill>
                  <a:cs typeface="Arial" charset="0"/>
                </a:rPr>
                <a:t>Important!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</a:rPr>
                <a:t> Radar measures 3D </a:t>
              </a:r>
              <a:r>
                <a:rPr lang="en-US" sz="1800" u="sng" dirty="0" smtClean="0">
                  <a:solidFill>
                    <a:srgbClr val="FF0000"/>
                  </a:solidFill>
                  <a:cs typeface="Arial" charset="0"/>
                </a:rPr>
                <a:t>structure</a:t>
              </a:r>
              <a:r>
                <a:rPr lang="en-US" sz="1800" dirty="0" smtClean="0">
                  <a:solidFill>
                    <a:srgbClr val="FF0000"/>
                  </a:solidFill>
                  <a:cs typeface="Arial" charset="0"/>
                </a:rPr>
                <a:t> of radar echoes</a:t>
              </a:r>
            </a:p>
          </p:txBody>
        </p:sp>
      </p:grpSp>
      <p:cxnSp>
        <p:nvCxnSpPr>
          <p:cNvPr id="6" name="Straight Connector 5"/>
          <p:cNvCxnSpPr/>
          <p:nvPr/>
        </p:nvCxnSpPr>
        <p:spPr bwMode="auto">
          <a:xfrm>
            <a:off x="5160211" y="1671053"/>
            <a:ext cx="975894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633042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710" name="Rectangle 310"/>
          <p:cNvSpPr>
            <a:spLocks noChangeArrowheads="1"/>
          </p:cNvSpPr>
          <p:nvPr/>
        </p:nvSpPr>
        <p:spPr bwMode="auto">
          <a:xfrm>
            <a:off x="498475" y="1390650"/>
            <a:ext cx="8153400" cy="4648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4" name="Rectangle 104" descr="Wide upward diagonal"/>
          <p:cNvSpPr>
            <a:spLocks noChangeArrowheads="1"/>
          </p:cNvSpPr>
          <p:nvPr/>
        </p:nvSpPr>
        <p:spPr bwMode="auto">
          <a:xfrm>
            <a:off x="987425" y="5002213"/>
            <a:ext cx="7000875" cy="239712"/>
          </a:xfrm>
          <a:prstGeom prst="rect">
            <a:avLst/>
          </a:prstGeom>
          <a:pattFill prst="wdUpDiag">
            <a:fgClr>
              <a:srgbClr val="00FF00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5" name="Line 105"/>
          <p:cNvSpPr>
            <a:spLocks noChangeShapeType="1"/>
          </p:cNvSpPr>
          <p:nvPr/>
        </p:nvSpPr>
        <p:spPr bwMode="auto">
          <a:xfrm>
            <a:off x="990600" y="4972050"/>
            <a:ext cx="6929438" cy="0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7" name="Rectangle 107"/>
          <p:cNvSpPr>
            <a:spLocks noChangeArrowheads="1"/>
          </p:cNvSpPr>
          <p:nvPr/>
        </p:nvSpPr>
        <p:spPr bwMode="auto">
          <a:xfrm>
            <a:off x="5943600" y="4286250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8" name="Rectangle 108"/>
          <p:cNvSpPr>
            <a:spLocks noChangeArrowheads="1"/>
          </p:cNvSpPr>
          <p:nvPr/>
        </p:nvSpPr>
        <p:spPr bwMode="auto">
          <a:xfrm>
            <a:off x="4897438" y="42894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09" name="Rectangle 109"/>
          <p:cNvSpPr>
            <a:spLocks noChangeArrowheads="1"/>
          </p:cNvSpPr>
          <p:nvPr/>
        </p:nvSpPr>
        <p:spPr bwMode="auto">
          <a:xfrm>
            <a:off x="3846513" y="4289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0" name="Rectangle 110"/>
          <p:cNvSpPr>
            <a:spLocks noChangeArrowheads="1"/>
          </p:cNvSpPr>
          <p:nvPr/>
        </p:nvSpPr>
        <p:spPr bwMode="auto">
          <a:xfrm>
            <a:off x="2794000" y="42894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1" name="Rectangle 111"/>
          <p:cNvSpPr>
            <a:spLocks noChangeArrowheads="1"/>
          </p:cNvSpPr>
          <p:nvPr/>
        </p:nvSpPr>
        <p:spPr bwMode="auto">
          <a:xfrm>
            <a:off x="1743075" y="4289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2" name="Rectangle 112"/>
          <p:cNvSpPr>
            <a:spLocks noChangeArrowheads="1"/>
          </p:cNvSpPr>
          <p:nvPr/>
        </p:nvSpPr>
        <p:spPr bwMode="auto">
          <a:xfrm>
            <a:off x="5949950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3" name="Rectangle 113"/>
          <p:cNvSpPr>
            <a:spLocks noChangeArrowheads="1"/>
          </p:cNvSpPr>
          <p:nvPr/>
        </p:nvSpPr>
        <p:spPr bwMode="auto">
          <a:xfrm>
            <a:off x="4897438" y="35909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4" name="Rectangle 114"/>
          <p:cNvSpPr>
            <a:spLocks noChangeArrowheads="1"/>
          </p:cNvSpPr>
          <p:nvPr/>
        </p:nvSpPr>
        <p:spPr bwMode="auto">
          <a:xfrm>
            <a:off x="3846513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5" name="Rectangle 115"/>
          <p:cNvSpPr>
            <a:spLocks noChangeArrowheads="1"/>
          </p:cNvSpPr>
          <p:nvPr/>
        </p:nvSpPr>
        <p:spPr bwMode="auto">
          <a:xfrm>
            <a:off x="2794000" y="35909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6" name="Rectangle 116"/>
          <p:cNvSpPr>
            <a:spLocks noChangeArrowheads="1"/>
          </p:cNvSpPr>
          <p:nvPr/>
        </p:nvSpPr>
        <p:spPr bwMode="auto">
          <a:xfrm>
            <a:off x="1743075" y="35909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7" name="Rectangle 117"/>
          <p:cNvSpPr>
            <a:spLocks noChangeArrowheads="1"/>
          </p:cNvSpPr>
          <p:nvPr/>
        </p:nvSpPr>
        <p:spPr bwMode="auto">
          <a:xfrm>
            <a:off x="5949950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8" name="Rectangle 118"/>
          <p:cNvSpPr>
            <a:spLocks noChangeArrowheads="1"/>
          </p:cNvSpPr>
          <p:nvPr/>
        </p:nvSpPr>
        <p:spPr bwMode="auto">
          <a:xfrm>
            <a:off x="4897438" y="2892425"/>
            <a:ext cx="1052512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19" name="Rectangle 119"/>
          <p:cNvSpPr>
            <a:spLocks noChangeArrowheads="1"/>
          </p:cNvSpPr>
          <p:nvPr/>
        </p:nvSpPr>
        <p:spPr bwMode="auto">
          <a:xfrm>
            <a:off x="3846513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0" name="Rectangle 120"/>
          <p:cNvSpPr>
            <a:spLocks noChangeArrowheads="1"/>
          </p:cNvSpPr>
          <p:nvPr/>
        </p:nvSpPr>
        <p:spPr bwMode="auto">
          <a:xfrm>
            <a:off x="2794000" y="2892425"/>
            <a:ext cx="1052513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1" name="Rectangle 121"/>
          <p:cNvSpPr>
            <a:spLocks noChangeArrowheads="1"/>
          </p:cNvSpPr>
          <p:nvPr/>
        </p:nvSpPr>
        <p:spPr bwMode="auto">
          <a:xfrm>
            <a:off x="1743075" y="2892425"/>
            <a:ext cx="1050925" cy="698500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2" name="Rectangle 122"/>
          <p:cNvSpPr>
            <a:spLocks noChangeArrowheads="1"/>
          </p:cNvSpPr>
          <p:nvPr/>
        </p:nvSpPr>
        <p:spPr bwMode="auto">
          <a:xfrm>
            <a:off x="5949950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3" name="Rectangle 123"/>
          <p:cNvSpPr>
            <a:spLocks noChangeArrowheads="1"/>
          </p:cNvSpPr>
          <p:nvPr/>
        </p:nvSpPr>
        <p:spPr bwMode="auto">
          <a:xfrm>
            <a:off x="4897438" y="2152650"/>
            <a:ext cx="1052512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4" name="Rectangle 124"/>
          <p:cNvSpPr>
            <a:spLocks noChangeArrowheads="1"/>
          </p:cNvSpPr>
          <p:nvPr/>
        </p:nvSpPr>
        <p:spPr bwMode="auto">
          <a:xfrm>
            <a:off x="3846513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5" name="Rectangle 125"/>
          <p:cNvSpPr>
            <a:spLocks noChangeArrowheads="1"/>
          </p:cNvSpPr>
          <p:nvPr/>
        </p:nvSpPr>
        <p:spPr bwMode="auto">
          <a:xfrm>
            <a:off x="2794000" y="2152650"/>
            <a:ext cx="1052513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6" name="Rectangle 126"/>
          <p:cNvSpPr>
            <a:spLocks noChangeArrowheads="1"/>
          </p:cNvSpPr>
          <p:nvPr/>
        </p:nvSpPr>
        <p:spPr bwMode="auto">
          <a:xfrm>
            <a:off x="1743075" y="2152650"/>
            <a:ext cx="1050925" cy="739775"/>
          </a:xfrm>
          <a:prstGeom prst="rect">
            <a:avLst/>
          </a:prstGeom>
          <a:noFill/>
          <a:ln w="9525">
            <a:solidFill>
              <a:srgbClr val="26262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20000"/>
              </a:spcBef>
              <a:spcAft>
                <a:spcPct val="0"/>
              </a:spcAft>
            </a:pPr>
            <a:endParaRPr lang="en-US" sz="2800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7" name="Line 127"/>
          <p:cNvSpPr>
            <a:spLocks noChangeShapeType="1"/>
          </p:cNvSpPr>
          <p:nvPr/>
        </p:nvSpPr>
        <p:spPr bwMode="auto">
          <a:xfrm>
            <a:off x="1743075" y="2152650"/>
            <a:ext cx="5257800" cy="0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8" name="Line 128"/>
          <p:cNvSpPr>
            <a:spLocks noChangeShapeType="1"/>
          </p:cNvSpPr>
          <p:nvPr/>
        </p:nvSpPr>
        <p:spPr bwMode="auto">
          <a:xfrm>
            <a:off x="1743075" y="28924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29" name="Line 129"/>
          <p:cNvSpPr>
            <a:spLocks noChangeShapeType="1"/>
          </p:cNvSpPr>
          <p:nvPr/>
        </p:nvSpPr>
        <p:spPr bwMode="auto">
          <a:xfrm>
            <a:off x="1743075" y="35909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0" name="Line 130"/>
          <p:cNvSpPr>
            <a:spLocks noChangeShapeType="1"/>
          </p:cNvSpPr>
          <p:nvPr/>
        </p:nvSpPr>
        <p:spPr bwMode="auto">
          <a:xfrm>
            <a:off x="1743075" y="4289425"/>
            <a:ext cx="5257800" cy="0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1" name="Line 131"/>
          <p:cNvSpPr>
            <a:spLocks noChangeShapeType="1"/>
          </p:cNvSpPr>
          <p:nvPr/>
        </p:nvSpPr>
        <p:spPr bwMode="auto">
          <a:xfrm>
            <a:off x="1743075" y="4987925"/>
            <a:ext cx="5257800" cy="0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2" name="Line 132"/>
          <p:cNvSpPr>
            <a:spLocks noChangeShapeType="1"/>
          </p:cNvSpPr>
          <p:nvPr/>
        </p:nvSpPr>
        <p:spPr bwMode="auto">
          <a:xfrm>
            <a:off x="1743075" y="2152650"/>
            <a:ext cx="0" cy="2835275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3" name="Line 133"/>
          <p:cNvSpPr>
            <a:spLocks noChangeShapeType="1"/>
          </p:cNvSpPr>
          <p:nvPr/>
        </p:nvSpPr>
        <p:spPr bwMode="auto">
          <a:xfrm>
            <a:off x="2794000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4" name="Line 134"/>
          <p:cNvSpPr>
            <a:spLocks noChangeShapeType="1"/>
          </p:cNvSpPr>
          <p:nvPr/>
        </p:nvSpPr>
        <p:spPr bwMode="auto">
          <a:xfrm>
            <a:off x="3846513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5" name="Line 135"/>
          <p:cNvSpPr>
            <a:spLocks noChangeShapeType="1"/>
          </p:cNvSpPr>
          <p:nvPr/>
        </p:nvSpPr>
        <p:spPr bwMode="auto">
          <a:xfrm>
            <a:off x="4897438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6" name="Line 136"/>
          <p:cNvSpPr>
            <a:spLocks noChangeShapeType="1"/>
          </p:cNvSpPr>
          <p:nvPr/>
        </p:nvSpPr>
        <p:spPr bwMode="auto">
          <a:xfrm>
            <a:off x="5949950" y="2152650"/>
            <a:ext cx="0" cy="2835275"/>
          </a:xfrm>
          <a:prstGeom prst="line">
            <a:avLst/>
          </a:prstGeom>
          <a:noFill/>
          <a:ln w="12700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7" name="Line 137"/>
          <p:cNvSpPr>
            <a:spLocks noChangeShapeType="1"/>
          </p:cNvSpPr>
          <p:nvPr/>
        </p:nvSpPr>
        <p:spPr bwMode="auto">
          <a:xfrm>
            <a:off x="7000875" y="2152650"/>
            <a:ext cx="0" cy="2835275"/>
          </a:xfrm>
          <a:prstGeom prst="line">
            <a:avLst/>
          </a:prstGeom>
          <a:noFill/>
          <a:ln w="28575" cap="sq">
            <a:solidFill>
              <a:srgbClr val="26262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8" name="Oval 138"/>
          <p:cNvSpPr>
            <a:spLocks noChangeArrowheads="1"/>
          </p:cNvSpPr>
          <p:nvPr/>
        </p:nvSpPr>
        <p:spPr bwMode="auto">
          <a:xfrm>
            <a:off x="5911850" y="42481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39" name="Oval 139"/>
          <p:cNvSpPr>
            <a:spLocks noChangeArrowheads="1"/>
          </p:cNvSpPr>
          <p:nvPr/>
        </p:nvSpPr>
        <p:spPr bwMode="auto">
          <a:xfrm>
            <a:off x="4864100" y="42545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0" name="Oval 140"/>
          <p:cNvSpPr>
            <a:spLocks noChangeArrowheads="1"/>
          </p:cNvSpPr>
          <p:nvPr/>
        </p:nvSpPr>
        <p:spPr bwMode="auto">
          <a:xfrm>
            <a:off x="4857750" y="35560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1" name="Line 141"/>
          <p:cNvSpPr>
            <a:spLocks noChangeShapeType="1"/>
          </p:cNvSpPr>
          <p:nvPr/>
        </p:nvSpPr>
        <p:spPr bwMode="auto">
          <a:xfrm>
            <a:off x="3200400" y="1847850"/>
            <a:ext cx="2895600" cy="3124200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2" name="Line 142"/>
          <p:cNvSpPr>
            <a:spLocks noChangeShapeType="1"/>
          </p:cNvSpPr>
          <p:nvPr/>
        </p:nvSpPr>
        <p:spPr bwMode="auto">
          <a:xfrm>
            <a:off x="3200400" y="1847850"/>
            <a:ext cx="4189413" cy="3148013"/>
          </a:xfrm>
          <a:prstGeom prst="line">
            <a:avLst/>
          </a:prstGeom>
          <a:noFill/>
          <a:ln w="28575">
            <a:solidFill>
              <a:srgbClr val="26262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3" name="Oval 143"/>
          <p:cNvSpPr>
            <a:spLocks noChangeArrowheads="1"/>
          </p:cNvSpPr>
          <p:nvPr/>
        </p:nvSpPr>
        <p:spPr bwMode="auto">
          <a:xfrm>
            <a:off x="5918200" y="35623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4" name="Oval 144"/>
          <p:cNvSpPr>
            <a:spLocks noChangeArrowheads="1"/>
          </p:cNvSpPr>
          <p:nvPr/>
        </p:nvSpPr>
        <p:spPr bwMode="auto">
          <a:xfrm>
            <a:off x="6146800" y="40703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5" name="Oval 145"/>
          <p:cNvSpPr>
            <a:spLocks noChangeArrowheads="1"/>
          </p:cNvSpPr>
          <p:nvPr/>
        </p:nvSpPr>
        <p:spPr bwMode="auto">
          <a:xfrm>
            <a:off x="5580063" y="44354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6" name="Oval 146"/>
          <p:cNvSpPr>
            <a:spLocks noChangeArrowheads="1"/>
          </p:cNvSpPr>
          <p:nvPr/>
        </p:nvSpPr>
        <p:spPr bwMode="auto">
          <a:xfrm>
            <a:off x="5676900" y="37084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547" name="Text Box 147"/>
          <p:cNvSpPr txBox="1">
            <a:spLocks noChangeArrowheads="1"/>
          </p:cNvSpPr>
          <p:nvPr/>
        </p:nvSpPr>
        <p:spPr bwMode="auto">
          <a:xfrm>
            <a:off x="2667000" y="1543050"/>
            <a:ext cx="1501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262626"/>
                </a:solidFill>
                <a:latin typeface="Arial" charset="0"/>
                <a:ea typeface="ＭＳ Ｐゴシック" charset="0"/>
                <a:cs typeface="ＭＳ Ｐゴシック" charset="0"/>
              </a:rPr>
              <a:t>Satellite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2000" y="4041775"/>
            <a:ext cx="1295400" cy="1601788"/>
            <a:chOff x="4572000" y="4041775"/>
            <a:chExt cx="1295400" cy="1601788"/>
          </a:xfrm>
        </p:grpSpPr>
        <p:sp>
          <p:nvSpPr>
            <p:cNvPr id="358549" name="Line 149"/>
            <p:cNvSpPr>
              <a:spLocks noChangeShapeType="1"/>
            </p:cNvSpPr>
            <p:nvPr/>
          </p:nvSpPr>
          <p:spPr bwMode="auto">
            <a:xfrm>
              <a:off x="5210175" y="4041775"/>
              <a:ext cx="0" cy="930275"/>
            </a:xfrm>
            <a:prstGeom prst="line">
              <a:avLst/>
            </a:prstGeom>
            <a:noFill/>
            <a:ln w="28575">
              <a:solidFill>
                <a:srgbClr val="262626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50" name="Text Box 150"/>
            <p:cNvSpPr txBox="1">
              <a:spLocks noChangeArrowheads="1"/>
            </p:cNvSpPr>
            <p:nvPr/>
          </p:nvSpPr>
          <p:spPr bwMode="auto">
            <a:xfrm>
              <a:off x="4572000" y="5276850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262626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Geolocate</a:t>
              </a:r>
              <a:endParaRPr lang="en-US" dirty="0" smtClean="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334000" y="3905250"/>
            <a:ext cx="3048000" cy="762000"/>
            <a:chOff x="5334000" y="3905250"/>
            <a:chExt cx="3048000" cy="762000"/>
          </a:xfrm>
        </p:grpSpPr>
        <p:sp>
          <p:nvSpPr>
            <p:cNvPr id="358552" name="Oval 152"/>
            <p:cNvSpPr>
              <a:spLocks noChangeArrowheads="1"/>
            </p:cNvSpPr>
            <p:nvPr/>
          </p:nvSpPr>
          <p:spPr bwMode="auto">
            <a:xfrm>
              <a:off x="5334000" y="3905250"/>
              <a:ext cx="1219200" cy="7620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58553" name="Text Box 153"/>
            <p:cNvSpPr txBox="1">
              <a:spLocks noChangeArrowheads="1"/>
            </p:cNvSpPr>
            <p:nvPr/>
          </p:nvSpPr>
          <p:spPr bwMode="auto">
            <a:xfrm>
              <a:off x="7086600" y="4057650"/>
              <a:ext cx="1295400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914400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Interpolate</a:t>
              </a:r>
            </a:p>
          </p:txBody>
        </p:sp>
      </p:grpSp>
      <p:sp>
        <p:nvSpPr>
          <p:cNvPr id="358554" name="Oval 154"/>
          <p:cNvSpPr>
            <a:spLocks noChangeArrowheads="1"/>
          </p:cNvSpPr>
          <p:nvPr/>
        </p:nvSpPr>
        <p:spPr bwMode="auto">
          <a:xfrm>
            <a:off x="5175250" y="3994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1" name="Oval 311"/>
          <p:cNvSpPr>
            <a:spLocks noChangeArrowheads="1"/>
          </p:cNvSpPr>
          <p:nvPr/>
        </p:nvSpPr>
        <p:spPr bwMode="auto">
          <a:xfrm>
            <a:off x="6615113" y="44100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2" name="Oval 312"/>
          <p:cNvSpPr>
            <a:spLocks noChangeArrowheads="1"/>
          </p:cNvSpPr>
          <p:nvPr/>
        </p:nvSpPr>
        <p:spPr bwMode="auto">
          <a:xfrm>
            <a:off x="5970588" y="48529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3" name="Oval 313"/>
          <p:cNvSpPr>
            <a:spLocks noChangeArrowheads="1"/>
          </p:cNvSpPr>
          <p:nvPr/>
        </p:nvSpPr>
        <p:spPr bwMode="auto">
          <a:xfrm>
            <a:off x="5202238" y="33401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4" name="Oval 314"/>
          <p:cNvSpPr>
            <a:spLocks noChangeArrowheads="1"/>
          </p:cNvSpPr>
          <p:nvPr/>
        </p:nvSpPr>
        <p:spPr bwMode="auto">
          <a:xfrm>
            <a:off x="4876800" y="3676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5" name="Oval 315"/>
          <p:cNvSpPr>
            <a:spLocks noChangeArrowheads="1"/>
          </p:cNvSpPr>
          <p:nvPr/>
        </p:nvSpPr>
        <p:spPr bwMode="auto">
          <a:xfrm>
            <a:off x="4800600" y="30670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6" name="Oval 316"/>
          <p:cNvSpPr>
            <a:spLocks noChangeArrowheads="1"/>
          </p:cNvSpPr>
          <p:nvPr/>
        </p:nvSpPr>
        <p:spPr bwMode="auto">
          <a:xfrm>
            <a:off x="4516438" y="3263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7" name="Oval 317"/>
          <p:cNvSpPr>
            <a:spLocks noChangeArrowheads="1"/>
          </p:cNvSpPr>
          <p:nvPr/>
        </p:nvSpPr>
        <p:spPr bwMode="auto">
          <a:xfrm>
            <a:off x="7054850" y="475297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8" name="Oval 318"/>
          <p:cNvSpPr>
            <a:spLocks noChangeArrowheads="1"/>
          </p:cNvSpPr>
          <p:nvPr/>
        </p:nvSpPr>
        <p:spPr bwMode="auto">
          <a:xfrm>
            <a:off x="4354513" y="271938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19" name="Oval 319"/>
          <p:cNvSpPr>
            <a:spLocks noChangeArrowheads="1"/>
          </p:cNvSpPr>
          <p:nvPr/>
        </p:nvSpPr>
        <p:spPr bwMode="auto">
          <a:xfrm>
            <a:off x="4114800" y="2838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0" name="Oval 320"/>
          <p:cNvSpPr>
            <a:spLocks noChangeArrowheads="1"/>
          </p:cNvSpPr>
          <p:nvPr/>
        </p:nvSpPr>
        <p:spPr bwMode="auto">
          <a:xfrm>
            <a:off x="3921125" y="23685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1" name="Oval 321"/>
          <p:cNvSpPr>
            <a:spLocks noChangeArrowheads="1"/>
          </p:cNvSpPr>
          <p:nvPr/>
        </p:nvSpPr>
        <p:spPr bwMode="auto">
          <a:xfrm>
            <a:off x="3789363" y="25019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3" name="Oval 323"/>
          <p:cNvSpPr>
            <a:spLocks noChangeArrowheads="1"/>
          </p:cNvSpPr>
          <p:nvPr/>
        </p:nvSpPr>
        <p:spPr bwMode="auto">
          <a:xfrm>
            <a:off x="3805238" y="424973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4" name="Oval 324"/>
          <p:cNvSpPr>
            <a:spLocks noChangeArrowheads="1"/>
          </p:cNvSpPr>
          <p:nvPr/>
        </p:nvSpPr>
        <p:spPr bwMode="auto">
          <a:xfrm>
            <a:off x="2757488" y="425608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5" name="Oval 325"/>
          <p:cNvSpPr>
            <a:spLocks noChangeArrowheads="1"/>
          </p:cNvSpPr>
          <p:nvPr/>
        </p:nvSpPr>
        <p:spPr bwMode="auto">
          <a:xfrm>
            <a:off x="2751138" y="355758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6" name="Oval 326"/>
          <p:cNvSpPr>
            <a:spLocks noChangeArrowheads="1"/>
          </p:cNvSpPr>
          <p:nvPr/>
        </p:nvSpPr>
        <p:spPr bwMode="auto">
          <a:xfrm>
            <a:off x="3811588" y="3563938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7" name="Oval 327"/>
          <p:cNvSpPr>
            <a:spLocks noChangeArrowheads="1"/>
          </p:cNvSpPr>
          <p:nvPr/>
        </p:nvSpPr>
        <p:spPr bwMode="auto">
          <a:xfrm>
            <a:off x="3810000" y="28384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8" name="Oval 328"/>
          <p:cNvSpPr>
            <a:spLocks noChangeArrowheads="1"/>
          </p:cNvSpPr>
          <p:nvPr/>
        </p:nvSpPr>
        <p:spPr bwMode="auto">
          <a:xfrm>
            <a:off x="2762250" y="2844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29" name="Oval 329"/>
          <p:cNvSpPr>
            <a:spLocks noChangeArrowheads="1"/>
          </p:cNvSpPr>
          <p:nvPr/>
        </p:nvSpPr>
        <p:spPr bwMode="auto">
          <a:xfrm>
            <a:off x="2755900" y="21463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0" name="Oval 330"/>
          <p:cNvSpPr>
            <a:spLocks noChangeArrowheads="1"/>
          </p:cNvSpPr>
          <p:nvPr/>
        </p:nvSpPr>
        <p:spPr bwMode="auto">
          <a:xfrm>
            <a:off x="3816350" y="21526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1" name="Oval 331"/>
          <p:cNvSpPr>
            <a:spLocks noChangeArrowheads="1"/>
          </p:cNvSpPr>
          <p:nvPr/>
        </p:nvSpPr>
        <p:spPr bwMode="auto">
          <a:xfrm>
            <a:off x="5943600" y="28384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2" name="Oval 332"/>
          <p:cNvSpPr>
            <a:spLocks noChangeArrowheads="1"/>
          </p:cNvSpPr>
          <p:nvPr/>
        </p:nvSpPr>
        <p:spPr bwMode="auto">
          <a:xfrm>
            <a:off x="4895850" y="28448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3" name="Oval 333"/>
          <p:cNvSpPr>
            <a:spLocks noChangeArrowheads="1"/>
          </p:cNvSpPr>
          <p:nvPr/>
        </p:nvSpPr>
        <p:spPr bwMode="auto">
          <a:xfrm>
            <a:off x="4889500" y="21463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4" name="Oval 334"/>
          <p:cNvSpPr>
            <a:spLocks noChangeArrowheads="1"/>
          </p:cNvSpPr>
          <p:nvPr/>
        </p:nvSpPr>
        <p:spPr bwMode="auto">
          <a:xfrm>
            <a:off x="5943600" y="21526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5" name="Oval 335"/>
          <p:cNvSpPr>
            <a:spLocks noChangeArrowheads="1"/>
          </p:cNvSpPr>
          <p:nvPr/>
        </p:nvSpPr>
        <p:spPr bwMode="auto">
          <a:xfrm>
            <a:off x="2755900" y="49657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6" name="Oval 336"/>
          <p:cNvSpPr>
            <a:spLocks noChangeArrowheads="1"/>
          </p:cNvSpPr>
          <p:nvPr/>
        </p:nvSpPr>
        <p:spPr bwMode="auto">
          <a:xfrm>
            <a:off x="3816350" y="49720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7" name="Oval 337"/>
          <p:cNvSpPr>
            <a:spLocks noChangeArrowheads="1"/>
          </p:cNvSpPr>
          <p:nvPr/>
        </p:nvSpPr>
        <p:spPr bwMode="auto">
          <a:xfrm>
            <a:off x="4889500" y="496570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8" name="Oval 338"/>
          <p:cNvSpPr>
            <a:spLocks noChangeArrowheads="1"/>
          </p:cNvSpPr>
          <p:nvPr/>
        </p:nvSpPr>
        <p:spPr bwMode="auto">
          <a:xfrm>
            <a:off x="5943600" y="4972050"/>
            <a:ext cx="76200" cy="7620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262626"/>
            </a:solidFill>
            <a:round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58739" name="Rectangle 339"/>
          <p:cNvSpPr>
            <a:spLocks noChangeArrowheads="1"/>
          </p:cNvSpPr>
          <p:nvPr/>
        </p:nvSpPr>
        <p:spPr bwMode="auto">
          <a:xfrm>
            <a:off x="0" y="434975"/>
            <a:ext cx="91440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CA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Re-map and interpolate the PR reflectivity field</a:t>
            </a:r>
          </a:p>
        </p:txBody>
      </p:sp>
    </p:spTree>
    <p:extLst>
      <p:ext uri="{BB962C8B-B14F-4D97-AF65-F5344CB8AC3E}">
        <p14:creationId xmlns:p14="http://schemas.microsoft.com/office/powerpoint/2010/main" val="2964483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01053" y="1862442"/>
            <a:ext cx="8618018" cy="3133117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C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Use remapped </a:t>
            </a:r>
            <a:r>
              <a:rPr lang="en-CA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&amp;</a:t>
            </a:r>
            <a:r>
              <a:rPr lang="en-CA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 interpolated data to: </a:t>
            </a:r>
          </a:p>
          <a:p>
            <a:pPr algn="l"/>
            <a:endParaRPr lang="en-CA" sz="3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741363" indent="-276225" algn="l">
              <a:buFont typeface="Arial"/>
              <a:buChar char="•"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View PR data in visualization software</a:t>
            </a:r>
          </a:p>
          <a:p>
            <a:pPr marL="741363" indent="-276225" algn="l">
              <a:buFont typeface="Arial"/>
              <a:buChar char="•"/>
            </a:pP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  <a:p>
            <a:pPr marL="741363" indent="-276225" algn="l">
              <a:buFont typeface="Arial"/>
              <a:buChar char="•"/>
            </a:pPr>
            <a:r>
              <a:rPr lang="en-CA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Objectively identify 3D echo objects indicative of convective lifecycle stage</a:t>
            </a:r>
            <a:endParaRPr lang="en-CA" sz="32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9247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ebra_westPac_20100121_1618_PAPER_TOP_LEF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385"/>
            <a:ext cx="9144000" cy="59432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44911" y="6011938"/>
            <a:ext cx="1658553" cy="486359"/>
          </a:xfrm>
          <a:prstGeom prst="rect">
            <a:avLst/>
          </a:prstGeom>
          <a:noFill/>
          <a:ln w="28575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235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10.xml><?xml version="1.0" encoding="utf-8"?>
<a:theme xmlns:a="http://schemas.openxmlformats.org/drawingml/2006/main" name="3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Office Theme">
  <a:themeElements>
    <a:clrScheme name="Custom 4">
      <a:dk1>
        <a:srgbClr val="000000"/>
      </a:dk1>
      <a:lt1>
        <a:sysClr val="window" lastClr="FFFFFF"/>
      </a:lt1>
      <a:dk2>
        <a:srgbClr val="1B3861"/>
      </a:dk2>
      <a:lt2>
        <a:srgbClr val="287EB2"/>
      </a:lt2>
      <a:accent1>
        <a:srgbClr val="129FF4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9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rgbClr val="FF0000"/>
          </a:solidFill>
        </a:ln>
      </a:spPr>
      <a:bodyPr wrap="square" rtlCol="0">
        <a:spAutoFit/>
      </a:bodyPr>
      <a:lstStyle>
        <a:defPPr>
          <a:defRPr sz="2000" dirty="0" smtClean="0">
            <a:solidFill>
              <a:srgbClr val="FF0000"/>
            </a:solidFill>
          </a:defRPr>
        </a:defPPr>
      </a:lstStyle>
    </a:tx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1_Default Design">
  <a:themeElements>
    <a:clrScheme name="Default Design 4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Default Design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CA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10">
      <a:dk1>
        <a:srgbClr val="777777"/>
      </a:dk1>
      <a:lt1>
        <a:srgbClr val="FFFFFF"/>
      </a:lt1>
      <a:dk2>
        <a:srgbClr val="686B5D"/>
      </a:dk2>
      <a:lt2>
        <a:srgbClr val="D1D1CB"/>
      </a:lt2>
      <a:accent1>
        <a:srgbClr val="909082"/>
      </a:accent1>
      <a:accent2>
        <a:srgbClr val="809EA8"/>
      </a:accent2>
      <a:accent3>
        <a:srgbClr val="B9BAB6"/>
      </a:accent3>
      <a:accent4>
        <a:srgbClr val="DADADA"/>
      </a:accent4>
      <a:accent5>
        <a:srgbClr val="C6C6C1"/>
      </a:accent5>
      <a:accent6>
        <a:srgbClr val="738F98"/>
      </a:accent6>
      <a:hlink>
        <a:srgbClr val="FFCC66"/>
      </a:hlink>
      <a:folHlink>
        <a:srgbClr val="E9DCB9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>
            <a:ln>
              <a:noFill/>
            </a:ln>
            <a:solidFill>
              <a:srgbClr val="FF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8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5D5D5D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5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2000" dirty="0" smtClean="0">
            <a:solidFill>
              <a:srgbClr val="5D5D5D"/>
            </a:solidFill>
          </a:defRPr>
        </a:defPPr>
      </a:lstStyle>
    </a:txDef>
  </a:objectDefaults>
  <a:extraClrSchemeLst/>
</a:theme>
</file>

<file path=ppt/theme/theme9.xml><?xml version="1.0" encoding="utf-8"?>
<a:theme xmlns:a="http://schemas.openxmlformats.org/drawingml/2006/main" name="2_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rgbClr val="000000"/>
          </a:solidFill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10656</TotalTime>
  <Words>1742</Words>
  <Application>Microsoft Macintosh PowerPoint</Application>
  <PresentationFormat>On-screen Show (4:3)</PresentationFormat>
  <Paragraphs>331</Paragraphs>
  <Slides>46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Default Theme</vt:lpstr>
      <vt:lpstr>1_Default Theme</vt:lpstr>
      <vt:lpstr>11_Default Design</vt:lpstr>
      <vt:lpstr>1_Default Design</vt:lpstr>
      <vt:lpstr>4_Default Theme</vt:lpstr>
      <vt:lpstr>6_Default Theme</vt:lpstr>
      <vt:lpstr>8_Default Theme</vt:lpstr>
      <vt:lpstr>5_Default Theme</vt:lpstr>
      <vt:lpstr>2_Default Theme</vt:lpstr>
      <vt:lpstr>3_Default Theme</vt:lpstr>
      <vt:lpstr>Office Theme</vt:lpstr>
      <vt:lpstr>9_Default Theme</vt:lpstr>
      <vt:lpstr>Bitmap Image</vt:lpstr>
      <vt:lpstr>PowerPoint Presentation</vt:lpstr>
      <vt:lpstr>PowerPoint Presentation</vt:lpstr>
      <vt:lpstr>PowerPoint Presentation</vt:lpstr>
      <vt:lpstr>PowerPoint Presentation</vt:lpstr>
      <vt:lpstr>GPM Orbit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Convective cores</vt:lpstr>
      <vt:lpstr>Broad stratiform regions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Washington Department of Atmos. Sci.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Houze</dc:creator>
  <cp:lastModifiedBy>Robert Houze</cp:lastModifiedBy>
  <cp:revision>214</cp:revision>
  <dcterms:created xsi:type="dcterms:W3CDTF">2015-06-04T00:35:42Z</dcterms:created>
  <dcterms:modified xsi:type="dcterms:W3CDTF">2016-11-29T01:06:21Z</dcterms:modified>
</cp:coreProperties>
</file>