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42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708" r:id="rId3"/>
  </p:sldMasterIdLst>
  <p:notesMasterIdLst>
    <p:notesMasterId r:id="rId80"/>
  </p:notesMasterIdLst>
  <p:sldIdLst>
    <p:sldId id="316" r:id="rId4"/>
    <p:sldId id="337" r:id="rId5"/>
    <p:sldId id="353" r:id="rId6"/>
    <p:sldId id="461" r:id="rId7"/>
    <p:sldId id="470" r:id="rId8"/>
    <p:sldId id="267" r:id="rId9"/>
    <p:sldId id="398" r:id="rId10"/>
    <p:sldId id="450" r:id="rId11"/>
    <p:sldId id="399" r:id="rId12"/>
    <p:sldId id="471" r:id="rId13"/>
    <p:sldId id="352" r:id="rId14"/>
    <p:sldId id="475" r:id="rId15"/>
    <p:sldId id="459" r:id="rId16"/>
    <p:sldId id="462" r:id="rId17"/>
    <p:sldId id="463" r:id="rId18"/>
    <p:sldId id="464" r:id="rId19"/>
    <p:sldId id="465" r:id="rId20"/>
    <p:sldId id="466" r:id="rId21"/>
    <p:sldId id="467" r:id="rId22"/>
    <p:sldId id="468" r:id="rId23"/>
    <p:sldId id="469" r:id="rId24"/>
    <p:sldId id="359" r:id="rId25"/>
    <p:sldId id="362" r:id="rId26"/>
    <p:sldId id="360" r:id="rId27"/>
    <p:sldId id="400" r:id="rId28"/>
    <p:sldId id="401" r:id="rId29"/>
    <p:sldId id="402" r:id="rId30"/>
    <p:sldId id="403" r:id="rId31"/>
    <p:sldId id="405" r:id="rId32"/>
    <p:sldId id="408" r:id="rId33"/>
    <p:sldId id="409" r:id="rId34"/>
    <p:sldId id="410" r:id="rId35"/>
    <p:sldId id="453" r:id="rId36"/>
    <p:sldId id="411" r:id="rId37"/>
    <p:sldId id="414" r:id="rId38"/>
    <p:sldId id="415" r:id="rId39"/>
    <p:sldId id="416" r:id="rId40"/>
    <p:sldId id="455" r:id="rId41"/>
    <p:sldId id="419" r:id="rId42"/>
    <p:sldId id="421" r:id="rId43"/>
    <p:sldId id="420" r:id="rId44"/>
    <p:sldId id="380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430" r:id="rId54"/>
    <p:sldId id="431" r:id="rId55"/>
    <p:sldId id="432" r:id="rId56"/>
    <p:sldId id="434" r:id="rId57"/>
    <p:sldId id="439" r:id="rId58"/>
    <p:sldId id="445" r:id="rId59"/>
    <p:sldId id="446" r:id="rId60"/>
    <p:sldId id="435" r:id="rId61"/>
    <p:sldId id="436" r:id="rId62"/>
    <p:sldId id="454" r:id="rId63"/>
    <p:sldId id="389" r:id="rId64"/>
    <p:sldId id="395" r:id="rId65"/>
    <p:sldId id="447" r:id="rId66"/>
    <p:sldId id="448" r:id="rId67"/>
    <p:sldId id="392" r:id="rId68"/>
    <p:sldId id="458" r:id="rId69"/>
    <p:sldId id="472" r:id="rId70"/>
    <p:sldId id="473" r:id="rId71"/>
    <p:sldId id="456" r:id="rId72"/>
    <p:sldId id="320" r:id="rId73"/>
    <p:sldId id="396" r:id="rId74"/>
    <p:sldId id="474" r:id="rId75"/>
    <p:sldId id="457" r:id="rId76"/>
    <p:sldId id="440" r:id="rId77"/>
    <p:sldId id="397" r:id="rId78"/>
    <p:sldId id="413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FA2"/>
    <a:srgbClr val="282AFA"/>
    <a:srgbClr val="2D679E"/>
    <a:srgbClr val="245680"/>
    <a:srgbClr val="1B3E5C"/>
    <a:srgbClr val="F9FF92"/>
    <a:srgbClr val="65D853"/>
    <a:srgbClr val="FAFFA3"/>
    <a:srgbClr val="FBFFB2"/>
    <a:srgbClr val="F0F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5" autoAdjust="0"/>
  </p:normalViewPr>
  <p:slideViewPr>
    <p:cSldViewPr snapToGrid="0">
      <p:cViewPr>
        <p:scale>
          <a:sx n="100" d="100"/>
          <a:sy n="100" d="100"/>
        </p:scale>
        <p:origin x="-60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5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notesMaster" Target="notesMasters/notes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09BF2-04B6-6A4A-AAF0-6FD9D19C1BA7}" type="datetimeFigureOut">
              <a:rPr lang="en-US" smtClean="0"/>
              <a:t>11/2/16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18529-E9BF-D64B-8E75-D9DB8706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86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F710A-858E-854C-8962-C7C72F3230C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67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</a:t>
            </a:r>
            <a:r>
              <a:rPr lang="en-US" baseline="0" smtClean="0"/>
              <a:t>each wave?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</a:t>
            </a:r>
            <a:r>
              <a:rPr lang="en-US" baseline="0" smtClean="0"/>
              <a:t>each wave?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</a:t>
            </a:r>
            <a:r>
              <a:rPr lang="en-US" baseline="0" smtClean="0"/>
              <a:t>each wave?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</a:t>
            </a:r>
            <a:r>
              <a:rPr lang="en-US" baseline="0" smtClean="0"/>
              <a:t>each wave?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</a:t>
            </a:r>
            <a:r>
              <a:rPr lang="en-US" baseline="0" smtClean="0"/>
              <a:t>each wave?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+mn-lt"/>
              </a:rPr>
              <a:t>Two periods with high bright band. Reduction in low-level reflectivity enhancement when the bright band is lowered between the two waves.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50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54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54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Plotted on a log scale to emphasize contribution from larger</a:t>
            </a:r>
            <a:r>
              <a:rPr lang="en-US" baseline="0" dirty="0" smtClean="0"/>
              <a:t> drops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763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54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Melting level &gt; </a:t>
            </a:r>
            <a:r>
              <a:rPr lang="en-US" dirty="0" err="1" smtClean="0"/>
              <a:t>climo</a:t>
            </a:r>
            <a:r>
              <a:rPr lang="en-US" dirty="0" smtClean="0"/>
              <a:t> for moist onshore flow = 1.4 km</a:t>
            </a:r>
          </a:p>
          <a:p>
            <a:r>
              <a:rPr lang="en-US" dirty="0" smtClean="0"/>
              <a:t>The above sets the stage for precipitation,</a:t>
            </a:r>
            <a:r>
              <a:rPr lang="en-US" baseline="0" dirty="0" smtClean="0"/>
              <a:t> but have criteria of long period of </a:t>
            </a:r>
            <a:r>
              <a:rPr lang="en-US" baseline="0" dirty="0" err="1" smtClean="0"/>
              <a:t>precip</a:t>
            </a:r>
            <a:r>
              <a:rPr lang="en-US" baseline="0" dirty="0" smtClean="0"/>
              <a:t> to show that there is a mechanism for lift to produce precipitation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71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F710A-858E-854C-8962-C7C72F3230C2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67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Fall</a:t>
            </a:r>
            <a:r>
              <a:rPr lang="en-US" baseline="0" dirty="0" smtClean="0"/>
              <a:t> velocity: not increasing—so any drop growth being obscured by small drop production. </a:t>
            </a:r>
          </a:p>
          <a:p>
            <a:r>
              <a:rPr lang="en-US" baseline="0" dirty="0" smtClean="0"/>
              <a:t>Get flight path of citation from webpage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A6D39-75F8-3C45-A76C-593D5F1FDA9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41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up </a:t>
            </a:r>
            <a:r>
              <a:rPr lang="en-US" dirty="0" err="1" smtClean="0"/>
              <a:t>zdr</a:t>
            </a:r>
            <a:r>
              <a:rPr lang="en-US" dirty="0" smtClean="0"/>
              <a:t> again – </a:t>
            </a:r>
            <a:r>
              <a:rPr lang="en-US" dirty="0" err="1" smtClean="0"/>
              <a:t>oblateness</a:t>
            </a:r>
            <a:r>
              <a:rPr lang="en-US" dirty="0" smtClean="0"/>
              <a:t> of particles – plates are oblate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5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During period of max</a:t>
            </a:r>
            <a:r>
              <a:rPr lang="en-US" baseline="0" dirty="0" smtClean="0"/>
              <a:t> orographic enhancement!!!</a:t>
            </a:r>
          </a:p>
          <a:p>
            <a:r>
              <a:rPr lang="en-US" baseline="0" dirty="0" smtClean="0"/>
              <a:t>----- Meeting Notes (6/23/16 15:10) -----</a:t>
            </a:r>
          </a:p>
          <a:p>
            <a:r>
              <a:rPr lang="en-US" baseline="0" dirty="0" smtClean="0"/>
              <a:t>white arrows</a:t>
            </a:r>
          </a:p>
          <a:p>
            <a:r>
              <a:rPr lang="en-US" baseline="0" dirty="0" smtClean="0"/>
              <a:t>jet lifting below brightband</a:t>
            </a:r>
          </a:p>
          <a:p>
            <a:r>
              <a:rPr lang="en-US" baseline="0" dirty="0" smtClean="0"/>
              <a:t>drops form and fall out quickly</a:t>
            </a:r>
          </a:p>
          <a:p>
            <a:r>
              <a:rPr lang="en-US" baseline="0" dirty="0" smtClean="0"/>
              <a:t>don't have time to grow</a:t>
            </a:r>
          </a:p>
          <a:p>
            <a:endParaRPr lang="en-US" baseline="0" dirty="0" smtClean="0"/>
          </a:p>
          <a:p>
            <a:r>
              <a:rPr lang="en-US" baseline="0" dirty="0" smtClean="0"/>
              <a:t>Mention wind direction (make barb)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53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each wave?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each wave?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</a:t>
            </a:r>
            <a:r>
              <a:rPr lang="en-US" baseline="0" smtClean="0"/>
              <a:t>each wave?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loop of satellite images – main </a:t>
            </a:r>
            <a:r>
              <a:rPr lang="en-US" dirty="0" err="1" smtClean="0"/>
              <a:t>precip</a:t>
            </a:r>
            <a:r>
              <a:rPr lang="en-US" dirty="0" smtClean="0"/>
              <a:t> pulses 12z</a:t>
            </a:r>
            <a:r>
              <a:rPr lang="en-US" baseline="0" dirty="0" smtClean="0"/>
              <a:t> 18z 8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 6z 9 </a:t>
            </a:r>
            <a:r>
              <a:rPr lang="en-US" baseline="0" dirty="0" err="1" smtClean="0"/>
              <a:t>dec</a:t>
            </a:r>
            <a:r>
              <a:rPr lang="en-US" baseline="0" dirty="0" smtClean="0"/>
              <a:t>, gap near 00 z – or put labels for </a:t>
            </a:r>
            <a:r>
              <a:rPr lang="en-US" baseline="0" smtClean="0"/>
              <a:t>each wave?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4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84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897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666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9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172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516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442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591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958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77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789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387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969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897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666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9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172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516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442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591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65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958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789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387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969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78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6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9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5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9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58629-F800-734D-B8CD-F7D830A4ED5D}" type="datetimeFigureOut">
              <a:rPr lang="en-US" smtClean="0"/>
              <a:t>11/2/16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21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10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606B3-AFEB-8C46-A071-F262969E94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B4153-3FF7-DE45-A3E0-998DBBCE672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10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G"/><Relationship Id="rId5" Type="http://schemas.openxmlformats.org/officeDocument/2006/relationships/image" Target="../media/image27.jpe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8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7" Type="http://schemas.openxmlformats.org/officeDocument/2006/relationships/image" Target="../media/image40.JPG"/><Relationship Id="rId8" Type="http://schemas.openxmlformats.org/officeDocument/2006/relationships/image" Target="../media/image41.jpeg"/><Relationship Id="rId9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e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7" Type="http://schemas.openxmlformats.org/officeDocument/2006/relationships/image" Target="../media/image48.jpg"/><Relationship Id="rId8" Type="http://schemas.openxmlformats.org/officeDocument/2006/relationships/image" Target="../media/image49.JPG"/><Relationship Id="rId9" Type="http://schemas.openxmlformats.org/officeDocument/2006/relationships/image" Target="../media/image50.jpg"/><Relationship Id="rId10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gif"/><Relationship Id="rId3" Type="http://schemas.openxmlformats.org/officeDocument/2006/relationships/image" Target="../media/image60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24.jpe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jpg"/><Relationship Id="rId3" Type="http://schemas.openxmlformats.org/officeDocument/2006/relationships/image" Target="../media/image7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1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2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3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5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6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7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8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84.gif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.png"/><Relationship Id="rId7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4" Type="http://schemas.openxmlformats.org/officeDocument/2006/relationships/image" Target="../media/image111.jpg"/><Relationship Id="rId5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4" Type="http://schemas.openxmlformats.org/officeDocument/2006/relationships/image" Target="../media/image116.jpg"/><Relationship Id="rId5" Type="http://schemas.openxmlformats.org/officeDocument/2006/relationships/image" Target="../media/image11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83.gif"/><Relationship Id="rId6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21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Relationship Id="rId3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" y="165742"/>
            <a:ext cx="9143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Precipitation processes and their modulation by synoptic conditions and complex terrain during the Olympic Mountains Experiment (OLYMPEX)</a:t>
            </a:r>
            <a:endParaRPr lang="en-US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73276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BFFB2"/>
                </a:solidFill>
              </a:rPr>
              <a:t>UW Dynamics Seminar, 2 November 2016</a:t>
            </a:r>
            <a:endParaRPr lang="en-US" sz="1600" dirty="0">
              <a:solidFill>
                <a:srgbClr val="FBFFB2"/>
              </a:solidFill>
            </a:endParaRPr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353" y="3850685"/>
            <a:ext cx="2837295" cy="2405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296469"/>
            <a:ext cx="9143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BFFB2"/>
                </a:solidFill>
              </a:rPr>
              <a:t>Lynn McMurdie</a:t>
            </a:r>
          </a:p>
          <a:p>
            <a:pPr algn="ctr"/>
            <a:r>
              <a:rPr lang="en-US" sz="2400" dirty="0" smtClean="0">
                <a:solidFill>
                  <a:srgbClr val="FBFFB2"/>
                </a:solidFill>
              </a:rPr>
              <a:t>University of Washington</a:t>
            </a:r>
          </a:p>
          <a:p>
            <a:pPr algn="ctr"/>
            <a:r>
              <a:rPr lang="en-US" sz="2200" dirty="0" smtClean="0">
                <a:solidFill>
                  <a:srgbClr val="FBFFB2"/>
                </a:solidFill>
              </a:rPr>
              <a:t>Key co-conspirators: Robert </a:t>
            </a:r>
            <a:r>
              <a:rPr lang="en-US" sz="2200" dirty="0" err="1" smtClean="0">
                <a:solidFill>
                  <a:srgbClr val="FBFFB2"/>
                </a:solidFill>
              </a:rPr>
              <a:t>Houze</a:t>
            </a:r>
            <a:r>
              <a:rPr lang="en-US" sz="2200" dirty="0" smtClean="0">
                <a:solidFill>
                  <a:srgbClr val="FBFFB2"/>
                </a:solidFill>
              </a:rPr>
              <a:t>, Walt Petersen, Matt </a:t>
            </a:r>
            <a:r>
              <a:rPr lang="en-US" sz="2200" dirty="0" err="1" smtClean="0">
                <a:solidFill>
                  <a:srgbClr val="FBFFB2"/>
                </a:solidFill>
              </a:rPr>
              <a:t>Schwaller</a:t>
            </a:r>
            <a:r>
              <a:rPr lang="en-US" sz="2200" dirty="0" smtClean="0">
                <a:solidFill>
                  <a:srgbClr val="FBFFB2"/>
                </a:solidFill>
              </a:rPr>
              <a:t>,</a:t>
            </a:r>
          </a:p>
          <a:p>
            <a:pPr algn="ctr"/>
            <a:r>
              <a:rPr lang="en-US" sz="2200" dirty="0" smtClean="0">
                <a:solidFill>
                  <a:srgbClr val="FBFFB2"/>
                </a:solidFill>
              </a:rPr>
              <a:t>Joe </a:t>
            </a:r>
            <a:r>
              <a:rPr lang="en-US" sz="2200" dirty="0" err="1" smtClean="0">
                <a:solidFill>
                  <a:srgbClr val="FBFFB2"/>
                </a:solidFill>
              </a:rPr>
              <a:t>Zagrodnik</a:t>
            </a:r>
            <a:r>
              <a:rPr lang="en-US" sz="2200" dirty="0" smtClean="0">
                <a:solidFill>
                  <a:srgbClr val="FBFFB2"/>
                </a:solidFill>
              </a:rPr>
              <a:t>, Angela Rowe, Jen </a:t>
            </a:r>
            <a:r>
              <a:rPr lang="en-US" sz="2200" dirty="0" err="1" smtClean="0">
                <a:solidFill>
                  <a:srgbClr val="FBFFB2"/>
                </a:solidFill>
              </a:rPr>
              <a:t>DeHart</a:t>
            </a:r>
            <a:r>
              <a:rPr lang="en-US" sz="2200" dirty="0" smtClean="0">
                <a:solidFill>
                  <a:srgbClr val="FBFFB2"/>
                </a:solidFill>
              </a:rPr>
              <a:t>, Stacy </a:t>
            </a:r>
            <a:r>
              <a:rPr lang="en-US" sz="2200" dirty="0" err="1" smtClean="0">
                <a:solidFill>
                  <a:srgbClr val="FBFFB2"/>
                </a:solidFill>
              </a:rPr>
              <a:t>Brodzik</a:t>
            </a:r>
            <a:r>
              <a:rPr lang="en-US" sz="2200" dirty="0" smtClean="0">
                <a:solidFill>
                  <a:srgbClr val="FBFFB2"/>
                </a:solidFill>
              </a:rPr>
              <a:t> and Megan Chaplin</a:t>
            </a:r>
            <a:endParaRPr lang="en-US" sz="2200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8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0181" y="2995678"/>
            <a:ext cx="8148637" cy="86664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BFFB2"/>
                </a:solidFill>
              </a:rPr>
              <a:t>Magnitude of Operations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7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4" y="1770218"/>
            <a:ext cx="4853414" cy="45259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BFFB2"/>
                </a:solidFill>
              </a:rPr>
              <a:t>The OLYMPEX Strategy 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092867" y="1705347"/>
            <a:ext cx="7500312" cy="3956563"/>
            <a:chOff x="917699" y="1705347"/>
            <a:chExt cx="7500312" cy="3956563"/>
          </a:xfrm>
        </p:grpSpPr>
        <p:sp>
          <p:nvSpPr>
            <p:cNvPr id="7" name="TextBox 6"/>
            <p:cNvSpPr txBox="1"/>
            <p:nvPr/>
          </p:nvSpPr>
          <p:spPr>
            <a:xfrm>
              <a:off x="5219700" y="1705347"/>
              <a:ext cx="319831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Aircraft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ER2 &amp; DC8—over the top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Citation—through the clouds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917699" y="1720650"/>
              <a:ext cx="2825694" cy="3941260"/>
            </a:xfrm>
            <a:custGeom>
              <a:avLst/>
              <a:gdLst>
                <a:gd name="connsiteX0" fmla="*/ 0 w 672356"/>
                <a:gd name="connsiteY0" fmla="*/ 576197 h 1152394"/>
                <a:gd name="connsiteX1" fmla="*/ 336178 w 672356"/>
                <a:gd name="connsiteY1" fmla="*/ 0 h 1152394"/>
                <a:gd name="connsiteX2" fmla="*/ 672356 w 672356"/>
                <a:gd name="connsiteY2" fmla="*/ 576197 h 1152394"/>
                <a:gd name="connsiteX3" fmla="*/ 336178 w 672356"/>
                <a:gd name="connsiteY3" fmla="*/ 1152394 h 1152394"/>
                <a:gd name="connsiteX4" fmla="*/ 0 w 672356"/>
                <a:gd name="connsiteY4" fmla="*/ 576197 h 1152394"/>
                <a:gd name="connsiteX0" fmla="*/ 0 w 685630"/>
                <a:gd name="connsiteY0" fmla="*/ 590275 h 1166472"/>
                <a:gd name="connsiteX1" fmla="*/ 336178 w 685630"/>
                <a:gd name="connsiteY1" fmla="*/ 14078 h 1166472"/>
                <a:gd name="connsiteX2" fmla="*/ 590767 w 685630"/>
                <a:gd name="connsiteY2" fmla="*/ 211262 h 1166472"/>
                <a:gd name="connsiteX3" fmla="*/ 672356 w 685630"/>
                <a:gd name="connsiteY3" fmla="*/ 590275 h 1166472"/>
                <a:gd name="connsiteX4" fmla="*/ 336178 w 685630"/>
                <a:gd name="connsiteY4" fmla="*/ 1166472 h 1166472"/>
                <a:gd name="connsiteX5" fmla="*/ 0 w 685630"/>
                <a:gd name="connsiteY5" fmla="*/ 590275 h 1166472"/>
                <a:gd name="connsiteX0" fmla="*/ 0 w 1689186"/>
                <a:gd name="connsiteY0" fmla="*/ 3363067 h 3939264"/>
                <a:gd name="connsiteX1" fmla="*/ 336178 w 1689186"/>
                <a:gd name="connsiteY1" fmla="*/ 2786870 h 3939264"/>
                <a:gd name="connsiteX2" fmla="*/ 1686978 w 1689186"/>
                <a:gd name="connsiteY2" fmla="*/ 2896 h 3939264"/>
                <a:gd name="connsiteX3" fmla="*/ 672356 w 1689186"/>
                <a:gd name="connsiteY3" fmla="*/ 3363067 h 3939264"/>
                <a:gd name="connsiteX4" fmla="*/ 336178 w 1689186"/>
                <a:gd name="connsiteY4" fmla="*/ 3939264 h 3939264"/>
                <a:gd name="connsiteX5" fmla="*/ 0 w 1689186"/>
                <a:gd name="connsiteY5" fmla="*/ 3363067 h 3939264"/>
                <a:gd name="connsiteX0" fmla="*/ 0 w 1742959"/>
                <a:gd name="connsiteY0" fmla="*/ 3421790 h 3997987"/>
                <a:gd name="connsiteX1" fmla="*/ 336178 w 1742959"/>
                <a:gd name="connsiteY1" fmla="*/ 2845593 h 3997987"/>
                <a:gd name="connsiteX2" fmla="*/ 1686978 w 1742959"/>
                <a:gd name="connsiteY2" fmla="*/ 61619 h 3997987"/>
                <a:gd name="connsiteX3" fmla="*/ 1406241 w 1742959"/>
                <a:gd name="connsiteY3" fmla="*/ 1117725 h 3997987"/>
                <a:gd name="connsiteX4" fmla="*/ 672356 w 1742959"/>
                <a:gd name="connsiteY4" fmla="*/ 3421790 h 3997987"/>
                <a:gd name="connsiteX5" fmla="*/ 336178 w 1742959"/>
                <a:gd name="connsiteY5" fmla="*/ 3997987 h 3997987"/>
                <a:gd name="connsiteX6" fmla="*/ 0 w 1742959"/>
                <a:gd name="connsiteY6" fmla="*/ 3421790 h 3997987"/>
                <a:gd name="connsiteX0" fmla="*/ 0 w 2827340"/>
                <a:gd name="connsiteY0" fmla="*/ 3411282 h 3987479"/>
                <a:gd name="connsiteX1" fmla="*/ 336178 w 2827340"/>
                <a:gd name="connsiteY1" fmla="*/ 2835085 h 3987479"/>
                <a:gd name="connsiteX2" fmla="*/ 1686978 w 2827340"/>
                <a:gd name="connsiteY2" fmla="*/ 51111 h 3987479"/>
                <a:gd name="connsiteX3" fmla="*/ 2809925 w 2827340"/>
                <a:gd name="connsiteY3" fmla="*/ 1321111 h 3987479"/>
                <a:gd name="connsiteX4" fmla="*/ 672356 w 2827340"/>
                <a:gd name="connsiteY4" fmla="*/ 3411282 h 3987479"/>
                <a:gd name="connsiteX5" fmla="*/ 336178 w 2827340"/>
                <a:gd name="connsiteY5" fmla="*/ 3987479 h 3987479"/>
                <a:gd name="connsiteX6" fmla="*/ 0 w 2827340"/>
                <a:gd name="connsiteY6" fmla="*/ 3411282 h 3987479"/>
                <a:gd name="connsiteX0" fmla="*/ 0 w 2827340"/>
                <a:gd name="connsiteY0" fmla="*/ 3411282 h 3992310"/>
                <a:gd name="connsiteX1" fmla="*/ 336178 w 2827340"/>
                <a:gd name="connsiteY1" fmla="*/ 2835085 h 3992310"/>
                <a:gd name="connsiteX2" fmla="*/ 1686978 w 2827340"/>
                <a:gd name="connsiteY2" fmla="*/ 51111 h 3992310"/>
                <a:gd name="connsiteX3" fmla="*/ 2809925 w 2827340"/>
                <a:gd name="connsiteY3" fmla="*/ 1321111 h 3992310"/>
                <a:gd name="connsiteX4" fmla="*/ 939724 w 2827340"/>
                <a:gd name="connsiteY4" fmla="*/ 3518229 h 3992310"/>
                <a:gd name="connsiteX5" fmla="*/ 336178 w 2827340"/>
                <a:gd name="connsiteY5" fmla="*/ 3987479 h 3992310"/>
                <a:gd name="connsiteX6" fmla="*/ 0 w 2827340"/>
                <a:gd name="connsiteY6" fmla="*/ 3411282 h 3992310"/>
                <a:gd name="connsiteX0" fmla="*/ 0 w 2827340"/>
                <a:gd name="connsiteY0" fmla="*/ 3411282 h 3992310"/>
                <a:gd name="connsiteX1" fmla="*/ 336178 w 2827340"/>
                <a:gd name="connsiteY1" fmla="*/ 2835085 h 3992310"/>
                <a:gd name="connsiteX2" fmla="*/ 1686978 w 2827340"/>
                <a:gd name="connsiteY2" fmla="*/ 51111 h 3992310"/>
                <a:gd name="connsiteX3" fmla="*/ 2809925 w 2827340"/>
                <a:gd name="connsiteY3" fmla="*/ 1321111 h 3992310"/>
                <a:gd name="connsiteX4" fmla="*/ 939724 w 2827340"/>
                <a:gd name="connsiteY4" fmla="*/ 3518229 h 3992310"/>
                <a:gd name="connsiteX5" fmla="*/ 336178 w 2827340"/>
                <a:gd name="connsiteY5" fmla="*/ 3987479 h 3992310"/>
                <a:gd name="connsiteX6" fmla="*/ 0 w 2827340"/>
                <a:gd name="connsiteY6" fmla="*/ 3411282 h 3992310"/>
                <a:gd name="connsiteX0" fmla="*/ 0 w 3134813"/>
                <a:gd name="connsiteY0" fmla="*/ 2609177 h 4045597"/>
                <a:gd name="connsiteX1" fmla="*/ 643651 w 3134813"/>
                <a:gd name="connsiteY1" fmla="*/ 2835085 h 4045597"/>
                <a:gd name="connsiteX2" fmla="*/ 1994451 w 3134813"/>
                <a:gd name="connsiteY2" fmla="*/ 51111 h 4045597"/>
                <a:gd name="connsiteX3" fmla="*/ 3117398 w 3134813"/>
                <a:gd name="connsiteY3" fmla="*/ 1321111 h 4045597"/>
                <a:gd name="connsiteX4" fmla="*/ 1247197 w 3134813"/>
                <a:gd name="connsiteY4" fmla="*/ 3518229 h 4045597"/>
                <a:gd name="connsiteX5" fmla="*/ 643651 w 3134813"/>
                <a:gd name="connsiteY5" fmla="*/ 3987479 h 4045597"/>
                <a:gd name="connsiteX6" fmla="*/ 0 w 3134813"/>
                <a:gd name="connsiteY6" fmla="*/ 2609177 h 4045597"/>
                <a:gd name="connsiteX0" fmla="*/ 5713 w 3140526"/>
                <a:gd name="connsiteY0" fmla="*/ 2609177 h 4045597"/>
                <a:gd name="connsiteX1" fmla="*/ 1037048 w 3140526"/>
                <a:gd name="connsiteY1" fmla="*/ 2260243 h 4045597"/>
                <a:gd name="connsiteX2" fmla="*/ 2000164 w 3140526"/>
                <a:gd name="connsiteY2" fmla="*/ 51111 h 4045597"/>
                <a:gd name="connsiteX3" fmla="*/ 3123111 w 3140526"/>
                <a:gd name="connsiteY3" fmla="*/ 1321111 h 4045597"/>
                <a:gd name="connsiteX4" fmla="*/ 1252910 w 3140526"/>
                <a:gd name="connsiteY4" fmla="*/ 3518229 h 4045597"/>
                <a:gd name="connsiteX5" fmla="*/ 649364 w 3140526"/>
                <a:gd name="connsiteY5" fmla="*/ 3987479 h 4045597"/>
                <a:gd name="connsiteX6" fmla="*/ 5713 w 3140526"/>
                <a:gd name="connsiteY6" fmla="*/ 2609177 h 4045597"/>
                <a:gd name="connsiteX0" fmla="*/ 9576 w 2877020"/>
                <a:gd name="connsiteY0" fmla="*/ 2087808 h 4082882"/>
                <a:gd name="connsiteX1" fmla="*/ 773542 w 2877020"/>
                <a:gd name="connsiteY1" fmla="*/ 2260243 h 4082882"/>
                <a:gd name="connsiteX2" fmla="*/ 1736658 w 2877020"/>
                <a:gd name="connsiteY2" fmla="*/ 51111 h 4082882"/>
                <a:gd name="connsiteX3" fmla="*/ 2859605 w 2877020"/>
                <a:gd name="connsiteY3" fmla="*/ 1321111 h 4082882"/>
                <a:gd name="connsiteX4" fmla="*/ 989404 w 2877020"/>
                <a:gd name="connsiteY4" fmla="*/ 3518229 h 4082882"/>
                <a:gd name="connsiteX5" fmla="*/ 385858 w 2877020"/>
                <a:gd name="connsiteY5" fmla="*/ 3987479 h 4082882"/>
                <a:gd name="connsiteX6" fmla="*/ 9576 w 2877020"/>
                <a:gd name="connsiteY6" fmla="*/ 2087808 h 4082882"/>
                <a:gd name="connsiteX0" fmla="*/ 9576 w 2878088"/>
                <a:gd name="connsiteY0" fmla="*/ 2040891 h 4035965"/>
                <a:gd name="connsiteX1" fmla="*/ 773542 w 2878088"/>
                <a:gd name="connsiteY1" fmla="*/ 2213326 h 4035965"/>
                <a:gd name="connsiteX2" fmla="*/ 1348973 w 2878088"/>
                <a:gd name="connsiteY2" fmla="*/ 913246 h 4035965"/>
                <a:gd name="connsiteX3" fmla="*/ 1736658 w 2878088"/>
                <a:gd name="connsiteY3" fmla="*/ 4194 h 4035965"/>
                <a:gd name="connsiteX4" fmla="*/ 2859605 w 2878088"/>
                <a:gd name="connsiteY4" fmla="*/ 1274194 h 4035965"/>
                <a:gd name="connsiteX5" fmla="*/ 989404 w 2878088"/>
                <a:gd name="connsiteY5" fmla="*/ 3471312 h 4035965"/>
                <a:gd name="connsiteX6" fmla="*/ 385858 w 2878088"/>
                <a:gd name="connsiteY6" fmla="*/ 3940562 h 4035965"/>
                <a:gd name="connsiteX7" fmla="*/ 9576 w 2878088"/>
                <a:gd name="connsiteY7" fmla="*/ 2040891 h 4035965"/>
                <a:gd name="connsiteX0" fmla="*/ 9576 w 2878088"/>
                <a:gd name="connsiteY0" fmla="*/ 2040574 h 4035648"/>
                <a:gd name="connsiteX1" fmla="*/ 773542 w 2878088"/>
                <a:gd name="connsiteY1" fmla="*/ 2213009 h 4035648"/>
                <a:gd name="connsiteX2" fmla="*/ 1763394 w 2878088"/>
                <a:gd name="connsiteY2" fmla="*/ 966402 h 4035648"/>
                <a:gd name="connsiteX3" fmla="*/ 1736658 w 2878088"/>
                <a:gd name="connsiteY3" fmla="*/ 3877 h 4035648"/>
                <a:gd name="connsiteX4" fmla="*/ 2859605 w 2878088"/>
                <a:gd name="connsiteY4" fmla="*/ 1273877 h 4035648"/>
                <a:gd name="connsiteX5" fmla="*/ 989404 w 2878088"/>
                <a:gd name="connsiteY5" fmla="*/ 3470995 h 4035648"/>
                <a:gd name="connsiteX6" fmla="*/ 385858 w 2878088"/>
                <a:gd name="connsiteY6" fmla="*/ 3940245 h 4035648"/>
                <a:gd name="connsiteX7" fmla="*/ 9576 w 2878088"/>
                <a:gd name="connsiteY7" fmla="*/ 2040574 h 4035648"/>
                <a:gd name="connsiteX0" fmla="*/ 9576 w 2616191"/>
                <a:gd name="connsiteY0" fmla="*/ 2040574 h 4035648"/>
                <a:gd name="connsiteX1" fmla="*/ 773542 w 2616191"/>
                <a:gd name="connsiteY1" fmla="*/ 2213009 h 4035648"/>
                <a:gd name="connsiteX2" fmla="*/ 1763394 w 2616191"/>
                <a:gd name="connsiteY2" fmla="*/ 966402 h 4035648"/>
                <a:gd name="connsiteX3" fmla="*/ 1736658 w 2616191"/>
                <a:gd name="connsiteY3" fmla="*/ 3877 h 4035648"/>
                <a:gd name="connsiteX4" fmla="*/ 2592237 w 2616191"/>
                <a:gd name="connsiteY4" fmla="*/ 939667 h 4035648"/>
                <a:gd name="connsiteX5" fmla="*/ 989404 w 2616191"/>
                <a:gd name="connsiteY5" fmla="*/ 3470995 h 4035648"/>
                <a:gd name="connsiteX6" fmla="*/ 385858 w 2616191"/>
                <a:gd name="connsiteY6" fmla="*/ 3940245 h 4035648"/>
                <a:gd name="connsiteX7" fmla="*/ 9576 w 2616191"/>
                <a:gd name="connsiteY7" fmla="*/ 2040574 h 4035648"/>
                <a:gd name="connsiteX0" fmla="*/ 9576 w 2719872"/>
                <a:gd name="connsiteY0" fmla="*/ 2040574 h 4035648"/>
                <a:gd name="connsiteX1" fmla="*/ 773542 w 2719872"/>
                <a:gd name="connsiteY1" fmla="*/ 2213009 h 4035648"/>
                <a:gd name="connsiteX2" fmla="*/ 1763394 w 2719872"/>
                <a:gd name="connsiteY2" fmla="*/ 966402 h 4035648"/>
                <a:gd name="connsiteX3" fmla="*/ 1736658 w 2719872"/>
                <a:gd name="connsiteY3" fmla="*/ 3877 h 4035648"/>
                <a:gd name="connsiteX4" fmla="*/ 2592237 w 2719872"/>
                <a:gd name="connsiteY4" fmla="*/ 939667 h 4035648"/>
                <a:gd name="connsiteX5" fmla="*/ 989404 w 2719872"/>
                <a:gd name="connsiteY5" fmla="*/ 3470995 h 4035648"/>
                <a:gd name="connsiteX6" fmla="*/ 385858 w 2719872"/>
                <a:gd name="connsiteY6" fmla="*/ 3940245 h 4035648"/>
                <a:gd name="connsiteX7" fmla="*/ 9576 w 2719872"/>
                <a:gd name="connsiteY7" fmla="*/ 2040574 h 4035648"/>
                <a:gd name="connsiteX0" fmla="*/ 9576 w 2719872"/>
                <a:gd name="connsiteY0" fmla="*/ 2040574 h 4035648"/>
                <a:gd name="connsiteX1" fmla="*/ 773542 w 2719872"/>
                <a:gd name="connsiteY1" fmla="*/ 2213009 h 4035648"/>
                <a:gd name="connsiteX2" fmla="*/ 1763394 w 2719872"/>
                <a:gd name="connsiteY2" fmla="*/ 966402 h 4035648"/>
                <a:gd name="connsiteX3" fmla="*/ 1736658 w 2719872"/>
                <a:gd name="connsiteY3" fmla="*/ 3877 h 4035648"/>
                <a:gd name="connsiteX4" fmla="*/ 2592237 w 2719872"/>
                <a:gd name="connsiteY4" fmla="*/ 939667 h 4035648"/>
                <a:gd name="connsiteX5" fmla="*/ 989404 w 2719872"/>
                <a:gd name="connsiteY5" fmla="*/ 3470995 h 4035648"/>
                <a:gd name="connsiteX6" fmla="*/ 385858 w 2719872"/>
                <a:gd name="connsiteY6" fmla="*/ 3940245 h 4035648"/>
                <a:gd name="connsiteX7" fmla="*/ 9576 w 2719872"/>
                <a:gd name="connsiteY7" fmla="*/ 2040574 h 4035648"/>
                <a:gd name="connsiteX0" fmla="*/ 9576 w 2651574"/>
                <a:gd name="connsiteY0" fmla="*/ 2040574 h 4035648"/>
                <a:gd name="connsiteX1" fmla="*/ 773542 w 2651574"/>
                <a:gd name="connsiteY1" fmla="*/ 2213009 h 4035648"/>
                <a:gd name="connsiteX2" fmla="*/ 1763394 w 2651574"/>
                <a:gd name="connsiteY2" fmla="*/ 966402 h 4035648"/>
                <a:gd name="connsiteX3" fmla="*/ 1736658 w 2651574"/>
                <a:gd name="connsiteY3" fmla="*/ 3877 h 4035648"/>
                <a:gd name="connsiteX4" fmla="*/ 2592237 w 2651574"/>
                <a:gd name="connsiteY4" fmla="*/ 939667 h 4035648"/>
                <a:gd name="connsiteX5" fmla="*/ 989404 w 2651574"/>
                <a:gd name="connsiteY5" fmla="*/ 3470995 h 4035648"/>
                <a:gd name="connsiteX6" fmla="*/ 385858 w 2651574"/>
                <a:gd name="connsiteY6" fmla="*/ 3940245 h 4035648"/>
                <a:gd name="connsiteX7" fmla="*/ 9576 w 2651574"/>
                <a:gd name="connsiteY7" fmla="*/ 2040574 h 4035648"/>
                <a:gd name="connsiteX0" fmla="*/ 10974 w 2662319"/>
                <a:gd name="connsiteY0" fmla="*/ 2040574 h 3967215"/>
                <a:gd name="connsiteX1" fmla="*/ 774940 w 2662319"/>
                <a:gd name="connsiteY1" fmla="*/ 2213009 h 3967215"/>
                <a:gd name="connsiteX2" fmla="*/ 1764792 w 2662319"/>
                <a:gd name="connsiteY2" fmla="*/ 966402 h 3967215"/>
                <a:gd name="connsiteX3" fmla="*/ 1738056 w 2662319"/>
                <a:gd name="connsiteY3" fmla="*/ 3877 h 3967215"/>
                <a:gd name="connsiteX4" fmla="*/ 2593635 w 2662319"/>
                <a:gd name="connsiteY4" fmla="*/ 939667 h 3967215"/>
                <a:gd name="connsiteX5" fmla="*/ 1258171 w 2662319"/>
                <a:gd name="connsiteY5" fmla="*/ 3016469 h 3967215"/>
                <a:gd name="connsiteX6" fmla="*/ 387256 w 2662319"/>
                <a:gd name="connsiteY6" fmla="*/ 3940245 h 3967215"/>
                <a:gd name="connsiteX7" fmla="*/ 10974 w 2662319"/>
                <a:gd name="connsiteY7" fmla="*/ 2040574 h 3967215"/>
                <a:gd name="connsiteX0" fmla="*/ 10974 w 2688826"/>
                <a:gd name="connsiteY0" fmla="*/ 2040574 h 3967215"/>
                <a:gd name="connsiteX1" fmla="*/ 774940 w 2688826"/>
                <a:gd name="connsiteY1" fmla="*/ 2213009 h 3967215"/>
                <a:gd name="connsiteX2" fmla="*/ 1764792 w 2688826"/>
                <a:gd name="connsiteY2" fmla="*/ 966402 h 3967215"/>
                <a:gd name="connsiteX3" fmla="*/ 1738056 w 2688826"/>
                <a:gd name="connsiteY3" fmla="*/ 3877 h 3967215"/>
                <a:gd name="connsiteX4" fmla="*/ 2593635 w 2688826"/>
                <a:gd name="connsiteY4" fmla="*/ 939667 h 3967215"/>
                <a:gd name="connsiteX5" fmla="*/ 1258171 w 2688826"/>
                <a:gd name="connsiteY5" fmla="*/ 3016469 h 3967215"/>
                <a:gd name="connsiteX6" fmla="*/ 387256 w 2688826"/>
                <a:gd name="connsiteY6" fmla="*/ 3940245 h 3967215"/>
                <a:gd name="connsiteX7" fmla="*/ 10974 w 2688826"/>
                <a:gd name="connsiteY7" fmla="*/ 2040574 h 3967215"/>
                <a:gd name="connsiteX0" fmla="*/ 44226 w 2722078"/>
                <a:gd name="connsiteY0" fmla="*/ 2040574 h 3967215"/>
                <a:gd name="connsiteX1" fmla="*/ 808192 w 2722078"/>
                <a:gd name="connsiteY1" fmla="*/ 2213009 h 3967215"/>
                <a:gd name="connsiteX2" fmla="*/ 1798044 w 2722078"/>
                <a:gd name="connsiteY2" fmla="*/ 966402 h 3967215"/>
                <a:gd name="connsiteX3" fmla="*/ 1771308 w 2722078"/>
                <a:gd name="connsiteY3" fmla="*/ 3877 h 3967215"/>
                <a:gd name="connsiteX4" fmla="*/ 2626887 w 2722078"/>
                <a:gd name="connsiteY4" fmla="*/ 939667 h 3967215"/>
                <a:gd name="connsiteX5" fmla="*/ 1291423 w 2722078"/>
                <a:gd name="connsiteY5" fmla="*/ 3016469 h 3967215"/>
                <a:gd name="connsiteX6" fmla="*/ 420508 w 2722078"/>
                <a:gd name="connsiteY6" fmla="*/ 3940245 h 3967215"/>
                <a:gd name="connsiteX7" fmla="*/ 126991 w 2722078"/>
                <a:gd name="connsiteY7" fmla="*/ 2998403 h 3967215"/>
                <a:gd name="connsiteX8" fmla="*/ 44226 w 2722078"/>
                <a:gd name="connsiteY8" fmla="*/ 2040574 h 3967215"/>
                <a:gd name="connsiteX0" fmla="*/ 147842 w 2825694"/>
                <a:gd name="connsiteY0" fmla="*/ 2040574 h 3941260"/>
                <a:gd name="connsiteX1" fmla="*/ 911808 w 2825694"/>
                <a:gd name="connsiteY1" fmla="*/ 2213009 h 3941260"/>
                <a:gd name="connsiteX2" fmla="*/ 1901660 w 2825694"/>
                <a:gd name="connsiteY2" fmla="*/ 966402 h 3941260"/>
                <a:gd name="connsiteX3" fmla="*/ 1874924 w 2825694"/>
                <a:gd name="connsiteY3" fmla="*/ 3877 h 3941260"/>
                <a:gd name="connsiteX4" fmla="*/ 2730503 w 2825694"/>
                <a:gd name="connsiteY4" fmla="*/ 939667 h 3941260"/>
                <a:gd name="connsiteX5" fmla="*/ 1395039 w 2825694"/>
                <a:gd name="connsiteY5" fmla="*/ 3016469 h 3941260"/>
                <a:gd name="connsiteX6" fmla="*/ 524124 w 2825694"/>
                <a:gd name="connsiteY6" fmla="*/ 3940245 h 3941260"/>
                <a:gd name="connsiteX7" fmla="*/ 30081 w 2825694"/>
                <a:gd name="connsiteY7" fmla="*/ 3172193 h 3941260"/>
                <a:gd name="connsiteX8" fmla="*/ 147842 w 2825694"/>
                <a:gd name="connsiteY8" fmla="*/ 2040574 h 394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25694" h="3941260">
                  <a:moveTo>
                    <a:pt x="147842" y="2040574"/>
                  </a:moveTo>
                  <a:cubicBezTo>
                    <a:pt x="294796" y="1880710"/>
                    <a:pt x="619505" y="2392038"/>
                    <a:pt x="911808" y="2213009"/>
                  </a:cubicBezTo>
                  <a:cubicBezTo>
                    <a:pt x="1204111" y="2033980"/>
                    <a:pt x="1741141" y="1334591"/>
                    <a:pt x="1901660" y="966402"/>
                  </a:cubicBezTo>
                  <a:cubicBezTo>
                    <a:pt x="2062179" y="598213"/>
                    <a:pt x="1623152" y="-56281"/>
                    <a:pt x="1874924" y="3877"/>
                  </a:cubicBezTo>
                  <a:cubicBezTo>
                    <a:pt x="2126696" y="64035"/>
                    <a:pt x="2498554" y="393007"/>
                    <a:pt x="2730503" y="939667"/>
                  </a:cubicBezTo>
                  <a:cubicBezTo>
                    <a:pt x="3122872" y="1700222"/>
                    <a:pt x="2228435" y="2482952"/>
                    <a:pt x="1395039" y="3016469"/>
                  </a:cubicBezTo>
                  <a:cubicBezTo>
                    <a:pt x="1216695" y="3496513"/>
                    <a:pt x="751617" y="3914291"/>
                    <a:pt x="524124" y="3940245"/>
                  </a:cubicBezTo>
                  <a:cubicBezTo>
                    <a:pt x="296631" y="3966199"/>
                    <a:pt x="92795" y="3488805"/>
                    <a:pt x="30081" y="3172193"/>
                  </a:cubicBezTo>
                  <a:cubicBezTo>
                    <a:pt x="-32633" y="2855581"/>
                    <a:pt x="888" y="2200438"/>
                    <a:pt x="147842" y="2040574"/>
                  </a:cubicBezTo>
                  <a:close/>
                </a:path>
              </a:pathLst>
            </a:cu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718218" y="1913442"/>
            <a:ext cx="7349450" cy="3088735"/>
            <a:chOff x="1543050" y="1913442"/>
            <a:chExt cx="7349450" cy="3088735"/>
          </a:xfrm>
        </p:grpSpPr>
        <p:grpSp>
          <p:nvGrpSpPr>
            <p:cNvPr id="37" name="Group 36"/>
            <p:cNvGrpSpPr/>
            <p:nvPr/>
          </p:nvGrpSpPr>
          <p:grpSpPr>
            <a:xfrm>
              <a:off x="1543050" y="1913442"/>
              <a:ext cx="1618921" cy="2341421"/>
              <a:chOff x="1543050" y="1913442"/>
              <a:chExt cx="1618921" cy="2341421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940297" y="3852553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543050" y="2567738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692071" y="1913442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219700" y="4078847"/>
              <a:ext cx="36728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Upper air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Supplemental soundings in events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Windward and leeside stations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004093" y="3148442"/>
            <a:ext cx="6486246" cy="3055371"/>
            <a:chOff x="1828925" y="3148442"/>
            <a:chExt cx="6486246" cy="3055371"/>
          </a:xfrm>
        </p:grpSpPr>
        <p:sp>
          <p:nvSpPr>
            <p:cNvPr id="14" name="Oval 13"/>
            <p:cNvSpPr/>
            <p:nvPr/>
          </p:nvSpPr>
          <p:spPr>
            <a:xfrm rot="2788265">
              <a:off x="2445868" y="2531499"/>
              <a:ext cx="847094" cy="2080979"/>
            </a:xfrm>
            <a:prstGeom prst="ellipse">
              <a:avLst/>
            </a:prstGeom>
            <a:noFill/>
            <a:ln w="19050" cmpd="sng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45100" y="5003484"/>
              <a:ext cx="307007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Surface</a:t>
              </a:r>
              <a:r>
                <a:rPr lang="en-US" b="1" dirty="0" smtClean="0">
                  <a:solidFill>
                    <a:srgbClr val="FBFFB2"/>
                  </a:solidFill>
                </a:rPr>
                <a:t>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Particle sizes and fallspeeds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Rain and snow amounts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Snow cameras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40868" y="2025595"/>
            <a:ext cx="6628457" cy="2119363"/>
            <a:chOff x="2240868" y="2025595"/>
            <a:chExt cx="6628457" cy="2119363"/>
          </a:xfrm>
        </p:grpSpPr>
        <p:grpSp>
          <p:nvGrpSpPr>
            <p:cNvPr id="46" name="Group 45"/>
            <p:cNvGrpSpPr/>
            <p:nvPr/>
          </p:nvGrpSpPr>
          <p:grpSpPr>
            <a:xfrm>
              <a:off x="2240868" y="2591704"/>
              <a:ext cx="6628457" cy="1553254"/>
              <a:chOff x="2065700" y="2591704"/>
              <a:chExt cx="6628457" cy="1553254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2065700" y="3936929"/>
                <a:ext cx="217722" cy="208029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232400" y="2591704"/>
                <a:ext cx="346175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FF"/>
                    </a:solidFill>
                  </a:rPr>
                  <a:t>Radars for 3D structure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RHI sectors at 4 different wavelengths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Dual polarization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Doppler</a:t>
                </a: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2758378" y="3530946"/>
              <a:ext cx="217722" cy="20802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005469" y="2025595"/>
              <a:ext cx="217722" cy="20802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54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43500" cy="1143000"/>
          </a:xfrm>
        </p:spPr>
        <p:txBody>
          <a:bodyPr/>
          <a:lstStyle/>
          <a:p>
            <a:r>
              <a:rPr lang="en-US" dirty="0" smtClean="0"/>
              <a:t>Aircraft</a:t>
            </a:r>
            <a:endParaRPr lang="en-US" dirty="0"/>
          </a:p>
        </p:txBody>
      </p:sp>
      <p:pic>
        <p:nvPicPr>
          <p:cNvPr id="6" name="Picture 5" descr="DC-8.jpg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1" b="27862"/>
          <a:stretch/>
        </p:blipFill>
        <p:spPr>
          <a:xfrm>
            <a:off x="139700" y="2641599"/>
            <a:ext cx="5956300" cy="1714501"/>
          </a:xfrm>
          <a:prstGeom prst="rect">
            <a:avLst/>
          </a:prstGeom>
        </p:spPr>
      </p:pic>
      <p:pic>
        <p:nvPicPr>
          <p:cNvPr id="7" name="Picture 6" descr="ER-2 and DC-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21178" r="7679" b="23934"/>
          <a:stretch/>
        </p:blipFill>
        <p:spPr>
          <a:xfrm>
            <a:off x="4165600" y="546970"/>
            <a:ext cx="4838700" cy="2018429"/>
          </a:xfrm>
          <a:prstGeom prst="rect">
            <a:avLst/>
          </a:prstGeom>
        </p:spPr>
      </p:pic>
      <p:pic>
        <p:nvPicPr>
          <p:cNvPr id="8" name="Picture 7" descr="citation_at_PA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29676" r="11333" b="29177"/>
          <a:stretch/>
        </p:blipFill>
        <p:spPr>
          <a:xfrm>
            <a:off x="2959100" y="4546600"/>
            <a:ext cx="5740400" cy="2095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18000" y="2146300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ER-2 – Radars, Passive Radiometers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200" y="3962400"/>
            <a:ext cx="353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DC-8 – Radars, Passive Radiometers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80100" y="6248400"/>
            <a:ext cx="306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Citation – Cloud Physics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0600" y="584200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Above Clouds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56100" y="3937000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Above Clouds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35300" y="6172200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40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6" y="1166019"/>
            <a:ext cx="4853414" cy="4525963"/>
          </a:xfrm>
          <a:prstGeom prst="rect">
            <a:avLst/>
          </a:prstGeom>
        </p:spPr>
      </p:pic>
      <p:sp>
        <p:nvSpPr>
          <p:cNvPr id="38" name="Title 3"/>
          <p:cNvSpPr>
            <a:spLocks noGrp="1"/>
          </p:cNvSpPr>
          <p:nvPr>
            <p:ph type="title"/>
          </p:nvPr>
        </p:nvSpPr>
        <p:spPr>
          <a:xfrm>
            <a:off x="40316" y="23019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Radar RHI sectors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34932" y="292309"/>
            <a:ext cx="7336705" cy="4027304"/>
            <a:chOff x="1134932" y="292309"/>
            <a:chExt cx="7336705" cy="4027304"/>
          </a:xfrm>
        </p:grpSpPr>
        <p:grpSp>
          <p:nvGrpSpPr>
            <p:cNvPr id="8" name="Group 7"/>
            <p:cNvGrpSpPr/>
            <p:nvPr/>
          </p:nvGrpSpPr>
          <p:grpSpPr>
            <a:xfrm>
              <a:off x="1134932" y="2720917"/>
              <a:ext cx="2068516" cy="1598696"/>
              <a:chOff x="1134932" y="2720917"/>
              <a:chExt cx="2068516" cy="1598696"/>
            </a:xfrm>
          </p:grpSpPr>
          <p:sp>
            <p:nvSpPr>
              <p:cNvPr id="33" name="Freeform 32"/>
              <p:cNvSpPr/>
              <p:nvPr/>
            </p:nvSpPr>
            <p:spPr>
              <a:xfrm rot="14638960">
                <a:off x="2375766" y="2396614"/>
                <a:ext cx="441725" cy="1213638"/>
              </a:xfrm>
              <a:custGeom>
                <a:avLst/>
                <a:gdLst>
                  <a:gd name="connsiteX0" fmla="*/ 87581 w 613067"/>
                  <a:gd name="connsiteY0" fmla="*/ 0 h 974436"/>
                  <a:gd name="connsiteX1" fmla="*/ 0 w 613067"/>
                  <a:gd name="connsiteY1" fmla="*/ 974436 h 974436"/>
                  <a:gd name="connsiteX2" fmla="*/ 613067 w 613067"/>
                  <a:gd name="connsiteY2" fmla="*/ 843051 h 974436"/>
                  <a:gd name="connsiteX3" fmla="*/ 87581 w 613067"/>
                  <a:gd name="connsiteY3" fmla="*/ 0 h 974436"/>
                  <a:gd name="connsiteX0" fmla="*/ 87581 w 395884"/>
                  <a:gd name="connsiteY0" fmla="*/ 0 h 974436"/>
                  <a:gd name="connsiteX1" fmla="*/ 0 w 395884"/>
                  <a:gd name="connsiteY1" fmla="*/ 974436 h 974436"/>
                  <a:gd name="connsiteX2" fmla="*/ 395884 w 395884"/>
                  <a:gd name="connsiteY2" fmla="*/ 404937 h 974436"/>
                  <a:gd name="connsiteX3" fmla="*/ 87581 w 395884"/>
                  <a:gd name="connsiteY3" fmla="*/ 0 h 974436"/>
                  <a:gd name="connsiteX0" fmla="*/ 0 w 308303"/>
                  <a:gd name="connsiteY0" fmla="*/ 0 h 496176"/>
                  <a:gd name="connsiteX1" fmla="*/ 32804 w 308303"/>
                  <a:gd name="connsiteY1" fmla="*/ 496176 h 496176"/>
                  <a:gd name="connsiteX2" fmla="*/ 308303 w 308303"/>
                  <a:gd name="connsiteY2" fmla="*/ 404937 h 496176"/>
                  <a:gd name="connsiteX3" fmla="*/ 0 w 308303"/>
                  <a:gd name="connsiteY3" fmla="*/ 0 h 496176"/>
                  <a:gd name="connsiteX0" fmla="*/ 0 w 308303"/>
                  <a:gd name="connsiteY0" fmla="*/ 0 h 454053"/>
                  <a:gd name="connsiteX1" fmla="*/ 88512 w 308303"/>
                  <a:gd name="connsiteY1" fmla="*/ 454053 h 454053"/>
                  <a:gd name="connsiteX2" fmla="*/ 308303 w 308303"/>
                  <a:gd name="connsiteY2" fmla="*/ 404937 h 454053"/>
                  <a:gd name="connsiteX3" fmla="*/ 0 w 308303"/>
                  <a:gd name="connsiteY3" fmla="*/ 0 h 454053"/>
                  <a:gd name="connsiteX0" fmla="*/ 0 w 345191"/>
                  <a:gd name="connsiteY0" fmla="*/ 0 h 454053"/>
                  <a:gd name="connsiteX1" fmla="*/ 88512 w 345191"/>
                  <a:gd name="connsiteY1" fmla="*/ 454053 h 454053"/>
                  <a:gd name="connsiteX2" fmla="*/ 345191 w 345191"/>
                  <a:gd name="connsiteY2" fmla="*/ 403759 h 454053"/>
                  <a:gd name="connsiteX3" fmla="*/ 0 w 345191"/>
                  <a:gd name="connsiteY3" fmla="*/ 0 h 454053"/>
                  <a:gd name="connsiteX0" fmla="*/ 0 w 345191"/>
                  <a:gd name="connsiteY0" fmla="*/ 0 h 435933"/>
                  <a:gd name="connsiteX1" fmla="*/ 74791 w 345191"/>
                  <a:gd name="connsiteY1" fmla="*/ 435933 h 435933"/>
                  <a:gd name="connsiteX2" fmla="*/ 345191 w 345191"/>
                  <a:gd name="connsiteY2" fmla="*/ 403759 h 435933"/>
                  <a:gd name="connsiteX3" fmla="*/ 0 w 345191"/>
                  <a:gd name="connsiteY3" fmla="*/ 0 h 435933"/>
                  <a:gd name="connsiteX0" fmla="*/ 0 w 345191"/>
                  <a:gd name="connsiteY0" fmla="*/ 0 h 435933"/>
                  <a:gd name="connsiteX1" fmla="*/ 74791 w 345191"/>
                  <a:gd name="connsiteY1" fmla="*/ 435933 h 435933"/>
                  <a:gd name="connsiteX2" fmla="*/ 230284 w 345191"/>
                  <a:gd name="connsiteY2" fmla="*/ 417993 h 435933"/>
                  <a:gd name="connsiteX3" fmla="*/ 345191 w 345191"/>
                  <a:gd name="connsiteY3" fmla="*/ 403759 h 435933"/>
                  <a:gd name="connsiteX4" fmla="*/ 0 w 345191"/>
                  <a:gd name="connsiteY4" fmla="*/ 0 h 435933"/>
                  <a:gd name="connsiteX0" fmla="*/ 0 w 345191"/>
                  <a:gd name="connsiteY0" fmla="*/ 0 h 435933"/>
                  <a:gd name="connsiteX1" fmla="*/ 74791 w 345191"/>
                  <a:gd name="connsiteY1" fmla="*/ 435933 h 435933"/>
                  <a:gd name="connsiteX2" fmla="*/ 224984 w 345191"/>
                  <a:gd name="connsiteY2" fmla="*/ 432686 h 435933"/>
                  <a:gd name="connsiteX3" fmla="*/ 345191 w 345191"/>
                  <a:gd name="connsiteY3" fmla="*/ 403759 h 435933"/>
                  <a:gd name="connsiteX4" fmla="*/ 0 w 345191"/>
                  <a:gd name="connsiteY4" fmla="*/ 0 h 435933"/>
                  <a:gd name="connsiteX0" fmla="*/ 0 w 352709"/>
                  <a:gd name="connsiteY0" fmla="*/ 0 h 468334"/>
                  <a:gd name="connsiteX1" fmla="*/ 74791 w 352709"/>
                  <a:gd name="connsiteY1" fmla="*/ 435933 h 468334"/>
                  <a:gd name="connsiteX2" fmla="*/ 224984 w 352709"/>
                  <a:gd name="connsiteY2" fmla="*/ 432686 h 468334"/>
                  <a:gd name="connsiteX3" fmla="*/ 345191 w 352709"/>
                  <a:gd name="connsiteY3" fmla="*/ 403759 h 468334"/>
                  <a:gd name="connsiteX4" fmla="*/ 0 w 352709"/>
                  <a:gd name="connsiteY4" fmla="*/ 0 h 468334"/>
                  <a:gd name="connsiteX0" fmla="*/ 0 w 345191"/>
                  <a:gd name="connsiteY0" fmla="*/ 0 h 468334"/>
                  <a:gd name="connsiteX1" fmla="*/ 74791 w 345191"/>
                  <a:gd name="connsiteY1" fmla="*/ 435933 h 468334"/>
                  <a:gd name="connsiteX2" fmla="*/ 224984 w 345191"/>
                  <a:gd name="connsiteY2" fmla="*/ 432686 h 468334"/>
                  <a:gd name="connsiteX3" fmla="*/ 345191 w 345191"/>
                  <a:gd name="connsiteY3" fmla="*/ 403759 h 468334"/>
                  <a:gd name="connsiteX4" fmla="*/ 0 w 345191"/>
                  <a:gd name="connsiteY4" fmla="*/ 0 h 468334"/>
                  <a:gd name="connsiteX0" fmla="*/ 0 w 345191"/>
                  <a:gd name="connsiteY0" fmla="*/ 0 h 436278"/>
                  <a:gd name="connsiteX1" fmla="*/ 74791 w 345191"/>
                  <a:gd name="connsiteY1" fmla="*/ 435933 h 436278"/>
                  <a:gd name="connsiteX2" fmla="*/ 224984 w 345191"/>
                  <a:gd name="connsiteY2" fmla="*/ 432686 h 436278"/>
                  <a:gd name="connsiteX3" fmla="*/ 345191 w 345191"/>
                  <a:gd name="connsiteY3" fmla="*/ 403759 h 436278"/>
                  <a:gd name="connsiteX4" fmla="*/ 0 w 345191"/>
                  <a:gd name="connsiteY4" fmla="*/ 0 h 436278"/>
                  <a:gd name="connsiteX0" fmla="*/ 0 w 345191"/>
                  <a:gd name="connsiteY0" fmla="*/ 0 h 446852"/>
                  <a:gd name="connsiteX1" fmla="*/ 99214 w 345191"/>
                  <a:gd name="connsiteY1" fmla="*/ 446852 h 446852"/>
                  <a:gd name="connsiteX2" fmla="*/ 224984 w 345191"/>
                  <a:gd name="connsiteY2" fmla="*/ 432686 h 446852"/>
                  <a:gd name="connsiteX3" fmla="*/ 345191 w 345191"/>
                  <a:gd name="connsiteY3" fmla="*/ 403759 h 446852"/>
                  <a:gd name="connsiteX4" fmla="*/ 0 w 345191"/>
                  <a:gd name="connsiteY4" fmla="*/ 0 h 446852"/>
                  <a:gd name="connsiteX0" fmla="*/ 0 w 441725"/>
                  <a:gd name="connsiteY0" fmla="*/ 0 h 446852"/>
                  <a:gd name="connsiteX1" fmla="*/ 99214 w 441725"/>
                  <a:gd name="connsiteY1" fmla="*/ 446852 h 446852"/>
                  <a:gd name="connsiteX2" fmla="*/ 224984 w 441725"/>
                  <a:gd name="connsiteY2" fmla="*/ 432686 h 446852"/>
                  <a:gd name="connsiteX3" fmla="*/ 441725 w 441725"/>
                  <a:gd name="connsiteY3" fmla="*/ 402894 h 446852"/>
                  <a:gd name="connsiteX4" fmla="*/ 0 w 441725"/>
                  <a:gd name="connsiteY4" fmla="*/ 0 h 446852"/>
                  <a:gd name="connsiteX0" fmla="*/ 0 w 441725"/>
                  <a:gd name="connsiteY0" fmla="*/ 0 h 447928"/>
                  <a:gd name="connsiteX1" fmla="*/ 99214 w 441725"/>
                  <a:gd name="connsiteY1" fmla="*/ 446852 h 447928"/>
                  <a:gd name="connsiteX2" fmla="*/ 249406 w 441725"/>
                  <a:gd name="connsiteY2" fmla="*/ 443605 h 447928"/>
                  <a:gd name="connsiteX3" fmla="*/ 441725 w 441725"/>
                  <a:gd name="connsiteY3" fmla="*/ 402894 h 447928"/>
                  <a:gd name="connsiteX4" fmla="*/ 0 w 441725"/>
                  <a:gd name="connsiteY4" fmla="*/ 0 h 447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725" h="447928">
                    <a:moveTo>
                      <a:pt x="0" y="0"/>
                    </a:moveTo>
                    <a:lnTo>
                      <a:pt x="99214" y="446852"/>
                    </a:lnTo>
                    <a:cubicBezTo>
                      <a:pt x="271155" y="446693"/>
                      <a:pt x="192321" y="450931"/>
                      <a:pt x="249406" y="443605"/>
                    </a:cubicBezTo>
                    <a:cubicBezTo>
                      <a:pt x="306491" y="436279"/>
                      <a:pt x="310813" y="442061"/>
                      <a:pt x="441725" y="402894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282AF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Freeform 38"/>
              <p:cNvSpPr/>
              <p:nvPr/>
            </p:nvSpPr>
            <p:spPr>
              <a:xfrm rot="4038479">
                <a:off x="833911" y="3021938"/>
                <a:ext cx="1598696" cy="996653"/>
              </a:xfrm>
              <a:custGeom>
                <a:avLst/>
                <a:gdLst>
                  <a:gd name="connsiteX0" fmla="*/ 87581 w 613067"/>
                  <a:gd name="connsiteY0" fmla="*/ 0 h 974436"/>
                  <a:gd name="connsiteX1" fmla="*/ 0 w 613067"/>
                  <a:gd name="connsiteY1" fmla="*/ 974436 h 974436"/>
                  <a:gd name="connsiteX2" fmla="*/ 613067 w 613067"/>
                  <a:gd name="connsiteY2" fmla="*/ 843051 h 974436"/>
                  <a:gd name="connsiteX3" fmla="*/ 87581 w 613067"/>
                  <a:gd name="connsiteY3" fmla="*/ 0 h 974436"/>
                  <a:gd name="connsiteX0" fmla="*/ 1213260 w 1738746"/>
                  <a:gd name="connsiteY0" fmla="*/ 0 h 843051"/>
                  <a:gd name="connsiteX1" fmla="*/ 0 w 1738746"/>
                  <a:gd name="connsiteY1" fmla="*/ 407380 h 843051"/>
                  <a:gd name="connsiteX2" fmla="*/ 1738746 w 1738746"/>
                  <a:gd name="connsiteY2" fmla="*/ 843051 h 843051"/>
                  <a:gd name="connsiteX3" fmla="*/ 1213260 w 1738746"/>
                  <a:gd name="connsiteY3" fmla="*/ 0 h 843051"/>
                  <a:gd name="connsiteX0" fmla="*/ 1213260 w 1807337"/>
                  <a:gd name="connsiteY0" fmla="*/ 0 h 679014"/>
                  <a:gd name="connsiteX1" fmla="*/ 0 w 1807337"/>
                  <a:gd name="connsiteY1" fmla="*/ 407380 h 679014"/>
                  <a:gd name="connsiteX2" fmla="*/ 1807337 w 1807337"/>
                  <a:gd name="connsiteY2" fmla="*/ 679014 h 679014"/>
                  <a:gd name="connsiteX3" fmla="*/ 1213260 w 1807337"/>
                  <a:gd name="connsiteY3" fmla="*/ 0 h 679014"/>
                  <a:gd name="connsiteX0" fmla="*/ 1213260 w 1807337"/>
                  <a:gd name="connsiteY0" fmla="*/ 0 h 679014"/>
                  <a:gd name="connsiteX1" fmla="*/ 0 w 1807337"/>
                  <a:gd name="connsiteY1" fmla="*/ 407380 h 679014"/>
                  <a:gd name="connsiteX2" fmla="*/ 1017447 w 1807337"/>
                  <a:gd name="connsiteY2" fmla="*/ 575740 h 679014"/>
                  <a:gd name="connsiteX3" fmla="*/ 1807337 w 1807337"/>
                  <a:gd name="connsiteY3" fmla="*/ 679014 h 679014"/>
                  <a:gd name="connsiteX4" fmla="*/ 1213260 w 1807337"/>
                  <a:gd name="connsiteY4" fmla="*/ 0 h 679014"/>
                  <a:gd name="connsiteX0" fmla="*/ 1213260 w 1807337"/>
                  <a:gd name="connsiteY0" fmla="*/ 0 h 1185227"/>
                  <a:gd name="connsiteX1" fmla="*/ 0 w 1807337"/>
                  <a:gd name="connsiteY1" fmla="*/ 407380 h 1185227"/>
                  <a:gd name="connsiteX2" fmla="*/ 927779 w 1807337"/>
                  <a:gd name="connsiteY2" fmla="*/ 1185227 h 1185227"/>
                  <a:gd name="connsiteX3" fmla="*/ 1807337 w 1807337"/>
                  <a:gd name="connsiteY3" fmla="*/ 679014 h 1185227"/>
                  <a:gd name="connsiteX4" fmla="*/ 1213260 w 1807337"/>
                  <a:gd name="connsiteY4" fmla="*/ 0 h 1185227"/>
                  <a:gd name="connsiteX0" fmla="*/ 1213260 w 1797966"/>
                  <a:gd name="connsiteY0" fmla="*/ 0 h 1185227"/>
                  <a:gd name="connsiteX1" fmla="*/ 0 w 1797966"/>
                  <a:gd name="connsiteY1" fmla="*/ 407380 h 1185227"/>
                  <a:gd name="connsiteX2" fmla="*/ 927779 w 1797966"/>
                  <a:gd name="connsiteY2" fmla="*/ 1185227 h 1185227"/>
                  <a:gd name="connsiteX3" fmla="*/ 1797966 w 1797966"/>
                  <a:gd name="connsiteY3" fmla="*/ 750806 h 1185227"/>
                  <a:gd name="connsiteX4" fmla="*/ 1213260 w 1797966"/>
                  <a:gd name="connsiteY4" fmla="*/ 0 h 1185227"/>
                  <a:gd name="connsiteX0" fmla="*/ 947931 w 1532637"/>
                  <a:gd name="connsiteY0" fmla="*/ 0 h 1185227"/>
                  <a:gd name="connsiteX1" fmla="*/ 0 w 1532637"/>
                  <a:gd name="connsiteY1" fmla="*/ 332491 h 1185227"/>
                  <a:gd name="connsiteX2" fmla="*/ 662450 w 1532637"/>
                  <a:gd name="connsiteY2" fmla="*/ 1185227 h 1185227"/>
                  <a:gd name="connsiteX3" fmla="*/ 1532637 w 1532637"/>
                  <a:gd name="connsiteY3" fmla="*/ 750806 h 1185227"/>
                  <a:gd name="connsiteX4" fmla="*/ 947931 w 1532637"/>
                  <a:gd name="connsiteY4" fmla="*/ 0 h 1185227"/>
                  <a:gd name="connsiteX0" fmla="*/ 951390 w 1536096"/>
                  <a:gd name="connsiteY0" fmla="*/ 0 h 1195339"/>
                  <a:gd name="connsiteX1" fmla="*/ 3459 w 1536096"/>
                  <a:gd name="connsiteY1" fmla="*/ 332491 h 1195339"/>
                  <a:gd name="connsiteX2" fmla="*/ 665909 w 1536096"/>
                  <a:gd name="connsiteY2" fmla="*/ 1185227 h 1195339"/>
                  <a:gd name="connsiteX3" fmla="*/ 1536096 w 1536096"/>
                  <a:gd name="connsiteY3" fmla="*/ 750806 h 1195339"/>
                  <a:gd name="connsiteX4" fmla="*/ 951390 w 1536096"/>
                  <a:gd name="connsiteY4" fmla="*/ 0 h 1195339"/>
                  <a:gd name="connsiteX0" fmla="*/ 951455 w 1591974"/>
                  <a:gd name="connsiteY0" fmla="*/ 0 h 1190116"/>
                  <a:gd name="connsiteX1" fmla="*/ 3524 w 1591974"/>
                  <a:gd name="connsiteY1" fmla="*/ 332491 h 1190116"/>
                  <a:gd name="connsiteX2" fmla="*/ 665974 w 1591974"/>
                  <a:gd name="connsiteY2" fmla="*/ 1185227 h 1190116"/>
                  <a:gd name="connsiteX3" fmla="*/ 1591974 w 1591974"/>
                  <a:gd name="connsiteY3" fmla="*/ 650253 h 1190116"/>
                  <a:gd name="connsiteX4" fmla="*/ 951455 w 1591974"/>
                  <a:gd name="connsiteY4" fmla="*/ 0 h 1190116"/>
                  <a:gd name="connsiteX0" fmla="*/ 946908 w 1587427"/>
                  <a:gd name="connsiteY0" fmla="*/ 0 h 1194592"/>
                  <a:gd name="connsiteX1" fmla="*/ 3553 w 1587427"/>
                  <a:gd name="connsiteY1" fmla="*/ 189866 h 1194592"/>
                  <a:gd name="connsiteX2" fmla="*/ 661427 w 1587427"/>
                  <a:gd name="connsiteY2" fmla="*/ 1185227 h 1194592"/>
                  <a:gd name="connsiteX3" fmla="*/ 1587427 w 1587427"/>
                  <a:gd name="connsiteY3" fmla="*/ 650253 h 1194592"/>
                  <a:gd name="connsiteX4" fmla="*/ 946908 w 1587427"/>
                  <a:gd name="connsiteY4" fmla="*/ 0 h 1194592"/>
                  <a:gd name="connsiteX0" fmla="*/ 962269 w 1602788"/>
                  <a:gd name="connsiteY0" fmla="*/ 0 h 1267103"/>
                  <a:gd name="connsiteX1" fmla="*/ 18914 w 1602788"/>
                  <a:gd name="connsiteY1" fmla="*/ 189866 h 1267103"/>
                  <a:gd name="connsiteX2" fmla="*/ 676788 w 1602788"/>
                  <a:gd name="connsiteY2" fmla="*/ 1185227 h 1267103"/>
                  <a:gd name="connsiteX3" fmla="*/ 1602788 w 1602788"/>
                  <a:gd name="connsiteY3" fmla="*/ 650253 h 1267103"/>
                  <a:gd name="connsiteX4" fmla="*/ 962269 w 1602788"/>
                  <a:gd name="connsiteY4" fmla="*/ 0 h 1267103"/>
                  <a:gd name="connsiteX0" fmla="*/ 949315 w 1589834"/>
                  <a:gd name="connsiteY0" fmla="*/ 0 h 1246460"/>
                  <a:gd name="connsiteX1" fmla="*/ 5960 w 1589834"/>
                  <a:gd name="connsiteY1" fmla="*/ 189866 h 1246460"/>
                  <a:gd name="connsiteX2" fmla="*/ 663834 w 1589834"/>
                  <a:gd name="connsiteY2" fmla="*/ 1185227 h 1246460"/>
                  <a:gd name="connsiteX3" fmla="*/ 1589834 w 1589834"/>
                  <a:gd name="connsiteY3" fmla="*/ 650253 h 1246460"/>
                  <a:gd name="connsiteX4" fmla="*/ 949315 w 1589834"/>
                  <a:gd name="connsiteY4" fmla="*/ 0 h 1246460"/>
                  <a:gd name="connsiteX0" fmla="*/ 949823 w 1590342"/>
                  <a:gd name="connsiteY0" fmla="*/ 0 h 1226580"/>
                  <a:gd name="connsiteX1" fmla="*/ 6468 w 1590342"/>
                  <a:gd name="connsiteY1" fmla="*/ 189866 h 1226580"/>
                  <a:gd name="connsiteX2" fmla="*/ 664342 w 1590342"/>
                  <a:gd name="connsiteY2" fmla="*/ 1185227 h 1226580"/>
                  <a:gd name="connsiteX3" fmla="*/ 1590342 w 1590342"/>
                  <a:gd name="connsiteY3" fmla="*/ 650253 h 1226580"/>
                  <a:gd name="connsiteX4" fmla="*/ 949823 w 1590342"/>
                  <a:gd name="connsiteY4" fmla="*/ 0 h 1226580"/>
                  <a:gd name="connsiteX0" fmla="*/ 948492 w 1589011"/>
                  <a:gd name="connsiteY0" fmla="*/ 0 h 1039765"/>
                  <a:gd name="connsiteX1" fmla="*/ 5137 w 1589011"/>
                  <a:gd name="connsiteY1" fmla="*/ 189866 h 1039765"/>
                  <a:gd name="connsiteX2" fmla="*/ 734583 w 1589011"/>
                  <a:gd name="connsiteY2" fmla="*/ 981140 h 1039765"/>
                  <a:gd name="connsiteX3" fmla="*/ 1589011 w 1589011"/>
                  <a:gd name="connsiteY3" fmla="*/ 650253 h 1039765"/>
                  <a:gd name="connsiteX4" fmla="*/ 948492 w 1589011"/>
                  <a:gd name="connsiteY4" fmla="*/ 0 h 1039765"/>
                  <a:gd name="connsiteX0" fmla="*/ 946460 w 1598696"/>
                  <a:gd name="connsiteY0" fmla="*/ 0 h 997885"/>
                  <a:gd name="connsiteX1" fmla="*/ 3105 w 1598696"/>
                  <a:gd name="connsiteY1" fmla="*/ 189866 h 997885"/>
                  <a:gd name="connsiteX2" fmla="*/ 732551 w 1598696"/>
                  <a:gd name="connsiteY2" fmla="*/ 981140 h 997885"/>
                  <a:gd name="connsiteX3" fmla="*/ 1598696 w 1598696"/>
                  <a:gd name="connsiteY3" fmla="*/ 655153 h 997885"/>
                  <a:gd name="connsiteX4" fmla="*/ 946460 w 1598696"/>
                  <a:gd name="connsiteY4" fmla="*/ 0 h 997885"/>
                  <a:gd name="connsiteX0" fmla="*/ 946460 w 1598696"/>
                  <a:gd name="connsiteY0" fmla="*/ 0 h 996653"/>
                  <a:gd name="connsiteX1" fmla="*/ 3105 w 1598696"/>
                  <a:gd name="connsiteY1" fmla="*/ 189866 h 996653"/>
                  <a:gd name="connsiteX2" fmla="*/ 732551 w 1598696"/>
                  <a:gd name="connsiteY2" fmla="*/ 981140 h 996653"/>
                  <a:gd name="connsiteX3" fmla="*/ 1598696 w 1598696"/>
                  <a:gd name="connsiteY3" fmla="*/ 655153 h 996653"/>
                  <a:gd name="connsiteX4" fmla="*/ 946460 w 1598696"/>
                  <a:gd name="connsiteY4" fmla="*/ 0 h 99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696" h="996653">
                    <a:moveTo>
                      <a:pt x="946460" y="0"/>
                    </a:moveTo>
                    <a:lnTo>
                      <a:pt x="3105" y="189866"/>
                    </a:lnTo>
                    <a:cubicBezTo>
                      <a:pt x="-44475" y="387404"/>
                      <a:pt x="466619" y="903592"/>
                      <a:pt x="732551" y="981140"/>
                    </a:cubicBezTo>
                    <a:cubicBezTo>
                      <a:pt x="998483" y="1058688"/>
                      <a:pt x="1478365" y="829153"/>
                      <a:pt x="1598696" y="655153"/>
                    </a:cubicBezTo>
                    <a:lnTo>
                      <a:pt x="946460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282AF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20151114_NPOL_D3R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2" t="22191" r="15171" b="6531"/>
            <a:stretch/>
          </p:blipFill>
          <p:spPr>
            <a:xfrm>
              <a:off x="5287013" y="292309"/>
              <a:ext cx="3184624" cy="220935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458426" y="423310"/>
              <a:ext cx="1056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NPOL</a:t>
              </a:r>
            </a:p>
            <a:p>
              <a:r>
                <a:rPr lang="en-US" dirty="0" smtClean="0">
                  <a:solidFill>
                    <a:srgbClr val="FFFF00"/>
                  </a:solidFill>
                </a:rPr>
                <a:t>S-band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48500" y="1503503"/>
              <a:ext cx="1423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D3R Ku- </a:t>
              </a:r>
              <a:r>
                <a:rPr lang="en-US" dirty="0" err="1" smtClean="0">
                  <a:solidFill>
                    <a:srgbClr val="FFFF00"/>
                  </a:solidFill>
                </a:rPr>
                <a:t>Ka</a:t>
              </a:r>
              <a:r>
                <a:rPr lang="en-US" dirty="0" smtClean="0">
                  <a:solidFill>
                    <a:srgbClr val="FFFF00"/>
                  </a:solidFill>
                </a:rPr>
                <a:t>-band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46381" y="1521871"/>
            <a:ext cx="5717384" cy="5138315"/>
            <a:chOff x="2846381" y="1521871"/>
            <a:chExt cx="5717384" cy="5138315"/>
          </a:xfrm>
        </p:grpSpPr>
        <p:sp>
          <p:nvSpPr>
            <p:cNvPr id="2" name="Freeform 1"/>
            <p:cNvSpPr/>
            <p:nvPr/>
          </p:nvSpPr>
          <p:spPr>
            <a:xfrm>
              <a:off x="2846381" y="1521871"/>
              <a:ext cx="613067" cy="979793"/>
            </a:xfrm>
            <a:custGeom>
              <a:avLst/>
              <a:gdLst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613067 w 613067"/>
                <a:gd name="connsiteY2" fmla="*/ 843051 h 974436"/>
                <a:gd name="connsiteX3" fmla="*/ 87581 w 613067"/>
                <a:gd name="connsiteY3" fmla="*/ 0 h 974436"/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306394 w 613067"/>
                <a:gd name="connsiteY2" fmla="*/ 903829 h 974436"/>
                <a:gd name="connsiteX3" fmla="*/ 613067 w 613067"/>
                <a:gd name="connsiteY3" fmla="*/ 843051 h 974436"/>
                <a:gd name="connsiteX4" fmla="*/ 87581 w 613067"/>
                <a:gd name="connsiteY4" fmla="*/ 0 h 974436"/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338144 w 613067"/>
                <a:gd name="connsiteY2" fmla="*/ 957804 h 974436"/>
                <a:gd name="connsiteX3" fmla="*/ 613067 w 613067"/>
                <a:gd name="connsiteY3" fmla="*/ 843051 h 974436"/>
                <a:gd name="connsiteX4" fmla="*/ 87581 w 613067"/>
                <a:gd name="connsiteY4" fmla="*/ 0 h 974436"/>
                <a:gd name="connsiteX0" fmla="*/ 87581 w 618390"/>
                <a:gd name="connsiteY0" fmla="*/ 0 h 1045938"/>
                <a:gd name="connsiteX1" fmla="*/ 0 w 618390"/>
                <a:gd name="connsiteY1" fmla="*/ 974436 h 1045938"/>
                <a:gd name="connsiteX2" fmla="*/ 338144 w 618390"/>
                <a:gd name="connsiteY2" fmla="*/ 957804 h 1045938"/>
                <a:gd name="connsiteX3" fmla="*/ 613067 w 618390"/>
                <a:gd name="connsiteY3" fmla="*/ 843051 h 1045938"/>
                <a:gd name="connsiteX4" fmla="*/ 87581 w 618390"/>
                <a:gd name="connsiteY4" fmla="*/ 0 h 1045938"/>
                <a:gd name="connsiteX0" fmla="*/ 87581 w 617600"/>
                <a:gd name="connsiteY0" fmla="*/ 0 h 1042540"/>
                <a:gd name="connsiteX1" fmla="*/ 0 w 617600"/>
                <a:gd name="connsiteY1" fmla="*/ 974436 h 1042540"/>
                <a:gd name="connsiteX2" fmla="*/ 338144 w 617600"/>
                <a:gd name="connsiteY2" fmla="*/ 957804 h 1042540"/>
                <a:gd name="connsiteX3" fmla="*/ 613067 w 617600"/>
                <a:gd name="connsiteY3" fmla="*/ 843051 h 1042540"/>
                <a:gd name="connsiteX4" fmla="*/ 87581 w 617600"/>
                <a:gd name="connsiteY4" fmla="*/ 0 h 1042540"/>
                <a:gd name="connsiteX0" fmla="*/ 87581 w 617600"/>
                <a:gd name="connsiteY0" fmla="*/ 0 h 974436"/>
                <a:gd name="connsiteX1" fmla="*/ 0 w 617600"/>
                <a:gd name="connsiteY1" fmla="*/ 974436 h 974436"/>
                <a:gd name="connsiteX2" fmla="*/ 338144 w 617600"/>
                <a:gd name="connsiteY2" fmla="*/ 957804 h 974436"/>
                <a:gd name="connsiteX3" fmla="*/ 613067 w 617600"/>
                <a:gd name="connsiteY3" fmla="*/ 843051 h 974436"/>
                <a:gd name="connsiteX4" fmla="*/ 87581 w 617600"/>
                <a:gd name="connsiteY4" fmla="*/ 0 h 974436"/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338144 w 613067"/>
                <a:gd name="connsiteY2" fmla="*/ 957804 h 974436"/>
                <a:gd name="connsiteX3" fmla="*/ 613067 w 613067"/>
                <a:gd name="connsiteY3" fmla="*/ 843051 h 974436"/>
                <a:gd name="connsiteX4" fmla="*/ 87581 w 613067"/>
                <a:gd name="connsiteY4" fmla="*/ 0 h 974436"/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338144 w 613067"/>
                <a:gd name="connsiteY2" fmla="*/ 957804 h 974436"/>
                <a:gd name="connsiteX3" fmla="*/ 613067 w 613067"/>
                <a:gd name="connsiteY3" fmla="*/ 843051 h 974436"/>
                <a:gd name="connsiteX4" fmla="*/ 87581 w 613067"/>
                <a:gd name="connsiteY4" fmla="*/ 0 h 974436"/>
                <a:gd name="connsiteX0" fmla="*/ 87581 w 613067"/>
                <a:gd name="connsiteY0" fmla="*/ 0 h 979793"/>
                <a:gd name="connsiteX1" fmla="*/ 0 w 613067"/>
                <a:gd name="connsiteY1" fmla="*/ 974436 h 979793"/>
                <a:gd name="connsiteX2" fmla="*/ 338144 w 613067"/>
                <a:gd name="connsiteY2" fmla="*/ 957804 h 979793"/>
                <a:gd name="connsiteX3" fmla="*/ 613067 w 613067"/>
                <a:gd name="connsiteY3" fmla="*/ 843051 h 979793"/>
                <a:gd name="connsiteX4" fmla="*/ 87581 w 613067"/>
                <a:gd name="connsiteY4" fmla="*/ 0 h 97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067" h="979793">
                  <a:moveTo>
                    <a:pt x="87581" y="0"/>
                  </a:moveTo>
                  <a:lnTo>
                    <a:pt x="0" y="974436"/>
                  </a:lnTo>
                  <a:cubicBezTo>
                    <a:pt x="146535" y="991195"/>
                    <a:pt x="280416" y="963827"/>
                    <a:pt x="338144" y="957804"/>
                  </a:cubicBezTo>
                  <a:cubicBezTo>
                    <a:pt x="395872" y="951781"/>
                    <a:pt x="457977" y="929660"/>
                    <a:pt x="613067" y="843051"/>
                  </a:cubicBezTo>
                  <a:lnTo>
                    <a:pt x="87581" y="0"/>
                  </a:lnTo>
                  <a:close/>
                </a:path>
              </a:pathLst>
            </a:custGeom>
            <a:noFill/>
            <a:ln w="28575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20151109_xbandSite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16" r="40802" b="24829"/>
            <a:stretch/>
          </p:blipFill>
          <p:spPr>
            <a:xfrm>
              <a:off x="5308696" y="4723777"/>
              <a:ext cx="3255069" cy="193640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335948" y="6240508"/>
              <a:ext cx="1227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EC-</a:t>
              </a:r>
              <a:r>
                <a:rPr lang="en-US" dirty="0" err="1" smtClean="0">
                  <a:solidFill>
                    <a:srgbClr val="FFFF00"/>
                  </a:solidFill>
                </a:rPr>
                <a:t>Xband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12672" y="2686361"/>
            <a:ext cx="5929410" cy="1904858"/>
            <a:chOff x="2612672" y="2686361"/>
            <a:chExt cx="5929410" cy="1904858"/>
          </a:xfrm>
        </p:grpSpPr>
        <p:sp>
          <p:nvSpPr>
            <p:cNvPr id="31" name="Freeform 30"/>
            <p:cNvSpPr/>
            <p:nvPr/>
          </p:nvSpPr>
          <p:spPr>
            <a:xfrm rot="14638960">
              <a:off x="2713957" y="2587607"/>
              <a:ext cx="275499" cy="478070"/>
            </a:xfrm>
            <a:custGeom>
              <a:avLst/>
              <a:gdLst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613067 w 613067"/>
                <a:gd name="connsiteY2" fmla="*/ 843051 h 974436"/>
                <a:gd name="connsiteX3" fmla="*/ 87581 w 613067"/>
                <a:gd name="connsiteY3" fmla="*/ 0 h 974436"/>
                <a:gd name="connsiteX0" fmla="*/ 87581 w 395884"/>
                <a:gd name="connsiteY0" fmla="*/ 0 h 974436"/>
                <a:gd name="connsiteX1" fmla="*/ 0 w 395884"/>
                <a:gd name="connsiteY1" fmla="*/ 974436 h 974436"/>
                <a:gd name="connsiteX2" fmla="*/ 395884 w 395884"/>
                <a:gd name="connsiteY2" fmla="*/ 404937 h 974436"/>
                <a:gd name="connsiteX3" fmla="*/ 87581 w 395884"/>
                <a:gd name="connsiteY3" fmla="*/ 0 h 974436"/>
                <a:gd name="connsiteX0" fmla="*/ 0 w 308303"/>
                <a:gd name="connsiteY0" fmla="*/ 0 h 496176"/>
                <a:gd name="connsiteX1" fmla="*/ 32804 w 308303"/>
                <a:gd name="connsiteY1" fmla="*/ 496176 h 496176"/>
                <a:gd name="connsiteX2" fmla="*/ 308303 w 308303"/>
                <a:gd name="connsiteY2" fmla="*/ 404937 h 496176"/>
                <a:gd name="connsiteX3" fmla="*/ 0 w 308303"/>
                <a:gd name="connsiteY3" fmla="*/ 0 h 496176"/>
                <a:gd name="connsiteX0" fmla="*/ 0 w 308303"/>
                <a:gd name="connsiteY0" fmla="*/ 0 h 496176"/>
                <a:gd name="connsiteX1" fmla="*/ 32804 w 308303"/>
                <a:gd name="connsiteY1" fmla="*/ 496176 h 496176"/>
                <a:gd name="connsiteX2" fmla="*/ 150741 w 308303"/>
                <a:gd name="connsiteY2" fmla="*/ 451767 h 496176"/>
                <a:gd name="connsiteX3" fmla="*/ 308303 w 308303"/>
                <a:gd name="connsiteY3" fmla="*/ 404937 h 496176"/>
                <a:gd name="connsiteX4" fmla="*/ 0 w 308303"/>
                <a:gd name="connsiteY4" fmla="*/ 0 h 496176"/>
                <a:gd name="connsiteX0" fmla="*/ 0 w 308303"/>
                <a:gd name="connsiteY0" fmla="*/ 0 h 496176"/>
                <a:gd name="connsiteX1" fmla="*/ 32804 w 308303"/>
                <a:gd name="connsiteY1" fmla="*/ 496176 h 496176"/>
                <a:gd name="connsiteX2" fmla="*/ 152406 w 308303"/>
                <a:gd name="connsiteY2" fmla="*/ 477310 h 496176"/>
                <a:gd name="connsiteX3" fmla="*/ 308303 w 308303"/>
                <a:gd name="connsiteY3" fmla="*/ 404937 h 496176"/>
                <a:gd name="connsiteX4" fmla="*/ 0 w 308303"/>
                <a:gd name="connsiteY4" fmla="*/ 0 h 496176"/>
                <a:gd name="connsiteX0" fmla="*/ 4289 w 275499"/>
                <a:gd name="connsiteY0" fmla="*/ 0 h 478070"/>
                <a:gd name="connsiteX1" fmla="*/ 0 w 275499"/>
                <a:gd name="connsiteY1" fmla="*/ 478070 h 478070"/>
                <a:gd name="connsiteX2" fmla="*/ 119602 w 275499"/>
                <a:gd name="connsiteY2" fmla="*/ 459204 h 478070"/>
                <a:gd name="connsiteX3" fmla="*/ 275499 w 275499"/>
                <a:gd name="connsiteY3" fmla="*/ 386831 h 478070"/>
                <a:gd name="connsiteX4" fmla="*/ 4289 w 275499"/>
                <a:gd name="connsiteY4" fmla="*/ 0 h 47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499" h="478070">
                  <a:moveTo>
                    <a:pt x="4289" y="0"/>
                  </a:moveTo>
                  <a:cubicBezTo>
                    <a:pt x="2859" y="159357"/>
                    <a:pt x="1430" y="318713"/>
                    <a:pt x="0" y="478070"/>
                  </a:cubicBezTo>
                  <a:lnTo>
                    <a:pt x="119602" y="459204"/>
                  </a:lnTo>
                  <a:lnTo>
                    <a:pt x="275499" y="386831"/>
                  </a:lnTo>
                  <a:lnTo>
                    <a:pt x="4289" y="0"/>
                  </a:lnTo>
                  <a:close/>
                </a:path>
              </a:pathLst>
            </a:cu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IMG_9978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1" t="18748" r="8041" b="8835"/>
            <a:stretch/>
          </p:blipFill>
          <p:spPr>
            <a:xfrm>
              <a:off x="5287013" y="2686361"/>
              <a:ext cx="3255069" cy="190485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420326" y="4214514"/>
              <a:ext cx="19583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DOW X-band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4373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91237" y="1297628"/>
            <a:ext cx="4853414" cy="4525963"/>
            <a:chOff x="82066" y="1143000"/>
            <a:chExt cx="4853414" cy="4525963"/>
          </a:xfrm>
        </p:grpSpPr>
        <p:pic>
          <p:nvPicPr>
            <p:cNvPr id="3" name="Picture 2" descr="F02_OLYMPEX_CMYK_v04_SCALE-CORRECTED.ti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6" y="1143000"/>
              <a:ext cx="4853414" cy="4525963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 rot="2788265">
              <a:off x="2445868" y="1904281"/>
              <a:ext cx="847094" cy="2080979"/>
            </a:xfrm>
            <a:prstGeom prst="ellipse">
              <a:avLst/>
            </a:prstGeom>
            <a:noFill/>
            <a:ln w="19050" cmpd="sng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Oval 17"/>
          <p:cNvSpPr/>
          <p:nvPr/>
        </p:nvSpPr>
        <p:spPr>
          <a:xfrm rot="2788265">
            <a:off x="4555040" y="2078349"/>
            <a:ext cx="847094" cy="2080979"/>
          </a:xfrm>
          <a:prstGeom prst="ellipse">
            <a:avLst/>
          </a:prstGeom>
          <a:noFill/>
          <a:ln w="571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109480" y="23019"/>
            <a:ext cx="9034520" cy="1143000"/>
          </a:xfrm>
        </p:spPr>
        <p:txBody>
          <a:bodyPr/>
          <a:lstStyle/>
          <a:p>
            <a:r>
              <a:rPr lang="en-US" dirty="0" smtClean="0">
                <a:solidFill>
                  <a:srgbClr val="FBFFB2"/>
                </a:solidFill>
              </a:rPr>
              <a:t>Ground Sites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66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90036" y="3630877"/>
            <a:ext cx="2339642" cy="2133600"/>
            <a:chOff x="1394338" y="3597488"/>
            <a:chExt cx="2339642" cy="2133600"/>
          </a:xfrm>
        </p:grpSpPr>
        <p:pic>
          <p:nvPicPr>
            <p:cNvPr id="9" name="Picture 8" descr="MRR_Parsivel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338" y="3597488"/>
              <a:ext cx="2133600" cy="21336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166236" y="5033620"/>
              <a:ext cx="1567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Micro Rain Radar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94338" y="3672284"/>
              <a:ext cx="1567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Parsivel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27190" y="1629254"/>
            <a:ext cx="1567744" cy="2398889"/>
            <a:chOff x="7199560" y="4223601"/>
            <a:chExt cx="1567744" cy="2398889"/>
          </a:xfrm>
        </p:grpSpPr>
        <p:pic>
          <p:nvPicPr>
            <p:cNvPr id="7" name="Picture 6" descr="IMG_4159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7"/>
            <a:stretch/>
          </p:blipFill>
          <p:spPr>
            <a:xfrm>
              <a:off x="7199560" y="4223601"/>
              <a:ext cx="1567744" cy="239888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199560" y="4379621"/>
              <a:ext cx="1567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Tipping Bucket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977622" y="2009305"/>
            <a:ext cx="1974850" cy="2299483"/>
            <a:chOff x="7013575" y="1824073"/>
            <a:chExt cx="1974850" cy="2299483"/>
          </a:xfrm>
        </p:grpSpPr>
        <p:pic>
          <p:nvPicPr>
            <p:cNvPr id="3" name="Picture 2" descr="pluvi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575" y="1824073"/>
              <a:ext cx="1974850" cy="229948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074819" y="1826419"/>
              <a:ext cx="8341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Pluvio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2417" y="1560818"/>
            <a:ext cx="2129872" cy="1651001"/>
            <a:chOff x="4956728" y="1748683"/>
            <a:chExt cx="2129872" cy="1651001"/>
          </a:xfrm>
        </p:grpSpPr>
        <p:pic>
          <p:nvPicPr>
            <p:cNvPr id="8" name="Picture 7" descr="Joe_Kalaloch_IMG_4203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6"/>
            <a:stretch/>
          </p:blipFill>
          <p:spPr>
            <a:xfrm>
              <a:off x="4956728" y="1748683"/>
              <a:ext cx="2084212" cy="165100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019799" y="1796385"/>
              <a:ext cx="10668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Tipping Buckets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56728" y="2977580"/>
              <a:ext cx="1008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Parsivel</a:t>
              </a:r>
              <a:endParaRPr lang="en-US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BFFB2"/>
                </a:solidFill>
              </a:rPr>
              <a:t>Ground Instruments 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62318" y="4434533"/>
            <a:ext cx="2222140" cy="1974929"/>
            <a:chOff x="3462318" y="4434533"/>
            <a:chExt cx="2222140" cy="1974929"/>
          </a:xfrm>
        </p:grpSpPr>
        <p:pic>
          <p:nvPicPr>
            <p:cNvPr id="21" name="Picture 20" descr="WSCT0432cropaut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2318" y="4502163"/>
              <a:ext cx="2222140" cy="190729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487702" y="4434533"/>
              <a:ext cx="2166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Snow Poles and Cameras</a:t>
              </a:r>
              <a:endParaRPr lang="en-US" dirty="0"/>
            </a:p>
          </p:txBody>
        </p:sp>
      </p:grpSp>
      <p:pic>
        <p:nvPicPr>
          <p:cNvPr id="2" name="Picture 1" descr="20151109_calibrating_2DVD_joe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7" t="52944" r="37495" b="9176"/>
          <a:stretch/>
        </p:blipFill>
        <p:spPr>
          <a:xfrm>
            <a:off x="6077578" y="4793577"/>
            <a:ext cx="2609226" cy="183952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43453" y="4882343"/>
            <a:ext cx="83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2DVD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264274" y="182023"/>
            <a:ext cx="3487792" cy="3945166"/>
            <a:chOff x="5486958" y="1598053"/>
            <a:chExt cx="3487792" cy="3945166"/>
          </a:xfrm>
        </p:grpSpPr>
        <p:pic>
          <p:nvPicPr>
            <p:cNvPr id="25" name="Picture 24" descr="IMG_2689 copy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14" b="36052"/>
            <a:stretch/>
          </p:blipFill>
          <p:spPr>
            <a:xfrm rot="5400000">
              <a:off x="6839364" y="3407833"/>
              <a:ext cx="2557387" cy="1713385"/>
            </a:xfrm>
            <a:prstGeom prst="rect">
              <a:avLst/>
            </a:prstGeom>
            <a:ln w="28575" cmpd="sng">
              <a:noFill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5486958" y="1598053"/>
              <a:ext cx="11131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Elevation 5000 feet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061443" y="1608055"/>
            <a:ext cx="15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5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66276" y="274638"/>
            <a:ext cx="4772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BFFB2"/>
                </a:solidFill>
              </a:rPr>
              <a:t>Ground Instruments </a:t>
            </a:r>
            <a:endParaRPr lang="en-US" dirty="0">
              <a:solidFill>
                <a:srgbClr val="FBFFB2"/>
              </a:solidFill>
            </a:endParaRPr>
          </a:p>
        </p:txBody>
      </p:sp>
      <p:pic>
        <p:nvPicPr>
          <p:cNvPr id="5" name="Picture 4" descr="F03_SFC_IMG_1779_crop cop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r="38921" b="17222"/>
          <a:stretch/>
        </p:blipFill>
        <p:spPr>
          <a:xfrm>
            <a:off x="98794" y="3835400"/>
            <a:ext cx="3020810" cy="289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361" y="6384517"/>
            <a:ext cx="144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the beach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39634" y="2187038"/>
            <a:ext cx="2609560" cy="3479413"/>
            <a:chOff x="1739634" y="2695038"/>
            <a:chExt cx="2609560" cy="3479413"/>
          </a:xfrm>
        </p:grpSpPr>
        <p:pic>
          <p:nvPicPr>
            <p:cNvPr id="4" name="Picture 3" descr="IMG_011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304707" y="3129965"/>
              <a:ext cx="3479413" cy="26095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14290" y="5764044"/>
              <a:ext cx="1356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Lower valley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24445" y="1849590"/>
            <a:ext cx="3331980" cy="2498985"/>
            <a:chOff x="3524445" y="2306790"/>
            <a:chExt cx="3331980" cy="2498985"/>
          </a:xfrm>
        </p:grpSpPr>
        <p:pic>
          <p:nvPicPr>
            <p:cNvPr id="8" name="Picture 7" descr="Bill_22486086109_fb1c2a7068_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445" y="2306790"/>
              <a:ext cx="3331980" cy="249898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670363" y="4377907"/>
              <a:ext cx="28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To the Upper Quinault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185383" y="120926"/>
            <a:ext cx="3763179" cy="2822384"/>
            <a:chOff x="4113325" y="1417638"/>
            <a:chExt cx="3763179" cy="2822384"/>
          </a:xfrm>
        </p:grpSpPr>
        <p:pic>
          <p:nvPicPr>
            <p:cNvPr id="16" name="Picture 15" descr="wynoochee_Nov15_pic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325" y="1417638"/>
              <a:ext cx="3763179" cy="2822384"/>
            </a:xfrm>
            <a:prstGeom prst="rect">
              <a:avLst/>
            </a:prstGeom>
            <a:ln w="57150" cmpd="sng"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6685463" y="3787159"/>
              <a:ext cx="1082348" cy="369332"/>
            </a:xfrm>
            <a:prstGeom prst="rect">
              <a:avLst/>
            </a:prstGeom>
            <a:noFill/>
            <a:ln w="5715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3000 feet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722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Timeline of Operations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-84636" y="3579613"/>
            <a:ext cx="9313881" cy="814189"/>
            <a:chOff x="-114300" y="2273300"/>
            <a:chExt cx="9313881" cy="814189"/>
          </a:xfrm>
        </p:grpSpPr>
        <p:grpSp>
          <p:nvGrpSpPr>
            <p:cNvPr id="17" name="Group 16"/>
            <p:cNvGrpSpPr/>
            <p:nvPr/>
          </p:nvGrpSpPr>
          <p:grpSpPr>
            <a:xfrm>
              <a:off x="355600" y="2273300"/>
              <a:ext cx="8547100" cy="482600"/>
              <a:chOff x="469900" y="2273300"/>
              <a:chExt cx="8547100" cy="482600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469900" y="2514600"/>
                <a:ext cx="8547100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7272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009900" y="22733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42545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54991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67564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80137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Connector 48"/>
            <p:cNvCxnSpPr/>
            <p:nvPr/>
          </p:nvCxnSpPr>
          <p:spPr>
            <a:xfrm>
              <a:off x="368300" y="2273300"/>
              <a:ext cx="0" cy="469900"/>
            </a:xfrm>
            <a:prstGeom prst="line">
              <a:avLst/>
            </a:prstGeom>
            <a:ln>
              <a:solidFill>
                <a:srgbClr val="DDF5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890000" y="2286000"/>
              <a:ext cx="0" cy="469900"/>
            </a:xfrm>
            <a:prstGeom prst="line">
              <a:avLst/>
            </a:prstGeom>
            <a:ln>
              <a:solidFill>
                <a:srgbClr val="DDF53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19414955">
              <a:off x="-114300" y="26543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/>
                  </a:solidFill>
                </a:rPr>
                <a:t>Oct 2014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9414955">
              <a:off x="2298700" y="2654301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Oct</a:t>
              </a:r>
              <a:r>
                <a:rPr lang="en-US" sz="1600" dirty="0" smtClean="0">
                  <a:solidFill>
                    <a:schemeClr val="accent1"/>
                  </a:solidFill>
                </a:rPr>
                <a:t> </a:t>
              </a:r>
              <a:r>
                <a:rPr lang="en-US" sz="1600" dirty="0" smtClean="0">
                  <a:solidFill>
                    <a:srgbClr val="DDF53D"/>
                  </a:solidFill>
                </a:rPr>
                <a:t>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19414955">
              <a:off x="1054101" y="2641599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Spring 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19414955">
              <a:off x="3594101" y="26670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Nov 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19414955">
              <a:off x="4851400" y="26289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Dec 2015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19414955">
              <a:off x="6070600" y="2666999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Jan 2016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9414955">
              <a:off x="8393188" y="2502713"/>
              <a:ext cx="80639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April 2016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9414955">
              <a:off x="7340601" y="2654300"/>
              <a:ext cx="1181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DDF53D"/>
                  </a:solidFill>
                </a:rPr>
                <a:t>Feb 2016</a:t>
              </a:r>
              <a:endParaRPr lang="en-US" sz="1600" dirty="0">
                <a:solidFill>
                  <a:srgbClr val="DDF53D"/>
                </a:solidFill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397964" y="3193798"/>
            <a:ext cx="1244600" cy="558800"/>
          </a:xfrm>
          <a:prstGeom prst="rightArrow">
            <a:avLst>
              <a:gd name="adj1" fmla="val 50000"/>
              <a:gd name="adj2" fmla="val 7045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6064" y="3308098"/>
            <a:ext cx="77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Testing</a:t>
            </a:r>
            <a:endParaRPr lang="en-US" sz="1400" dirty="0"/>
          </a:p>
        </p:txBody>
      </p:sp>
      <p:sp>
        <p:nvSpPr>
          <p:cNvPr id="30" name="Right Arrow 29"/>
          <p:cNvSpPr/>
          <p:nvPr/>
        </p:nvSpPr>
        <p:spPr>
          <a:xfrm>
            <a:off x="2912564" y="3231898"/>
            <a:ext cx="5969000" cy="558800"/>
          </a:xfrm>
          <a:prstGeom prst="rightArrow">
            <a:avLst>
              <a:gd name="adj1" fmla="val 50000"/>
              <a:gd name="adj2" fmla="val 7045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950664" y="3346198"/>
            <a:ext cx="5524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Ground sites collecting data – </a:t>
            </a:r>
            <a:r>
              <a:rPr lang="en-US" sz="1400" dirty="0" err="1" smtClean="0"/>
              <a:t>Raingauges</a:t>
            </a:r>
            <a:r>
              <a:rPr lang="en-US" sz="1400" dirty="0" smtClean="0"/>
              <a:t> and </a:t>
            </a:r>
            <a:r>
              <a:rPr lang="en-US" sz="1400" dirty="0" err="1" smtClean="0"/>
              <a:t>Parsivel</a:t>
            </a:r>
            <a:r>
              <a:rPr lang="en-US" sz="1400" dirty="0" smtClean="0"/>
              <a:t> and MRR’s</a:t>
            </a:r>
            <a:endParaRPr lang="en-US" sz="1400" dirty="0"/>
          </a:p>
        </p:txBody>
      </p:sp>
      <p:sp>
        <p:nvSpPr>
          <p:cNvPr id="32" name="Right Arrow 31"/>
          <p:cNvSpPr/>
          <p:nvPr/>
        </p:nvSpPr>
        <p:spPr>
          <a:xfrm>
            <a:off x="4309564" y="2876298"/>
            <a:ext cx="2057400" cy="558800"/>
          </a:xfrm>
          <a:prstGeom prst="rightArrow">
            <a:avLst>
              <a:gd name="adj1" fmla="val 50000"/>
              <a:gd name="adj2" fmla="val 70455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233364" y="2977898"/>
            <a:ext cx="229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NPOL and DOW Operations </a:t>
            </a:r>
            <a:endParaRPr lang="en-US" sz="1400" dirty="0"/>
          </a:p>
        </p:txBody>
      </p:sp>
      <p:sp>
        <p:nvSpPr>
          <p:cNvPr id="35" name="Right Arrow 34"/>
          <p:cNvSpPr/>
          <p:nvPr/>
        </p:nvSpPr>
        <p:spPr>
          <a:xfrm>
            <a:off x="6633664" y="2927098"/>
            <a:ext cx="977900" cy="558800"/>
          </a:xfrm>
          <a:prstGeom prst="rightArrow">
            <a:avLst>
              <a:gd name="adj1" fmla="val 50000"/>
              <a:gd name="adj2" fmla="val 70455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620964" y="3041398"/>
            <a:ext cx="132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NPOL,DOW</a:t>
            </a:r>
            <a:endParaRPr lang="en-US" sz="1400" dirty="0"/>
          </a:p>
        </p:txBody>
      </p:sp>
      <p:sp>
        <p:nvSpPr>
          <p:cNvPr id="42" name="Right Arrow 41"/>
          <p:cNvSpPr/>
          <p:nvPr/>
        </p:nvSpPr>
        <p:spPr>
          <a:xfrm>
            <a:off x="4703264" y="2660398"/>
            <a:ext cx="4191000" cy="444500"/>
          </a:xfrm>
          <a:prstGeom prst="rightArrow">
            <a:avLst>
              <a:gd name="adj1" fmla="val 50000"/>
              <a:gd name="adj2" fmla="val 7045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830264" y="2723898"/>
            <a:ext cx="229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EC X-band Operations</a:t>
            </a:r>
            <a:endParaRPr lang="en-US" sz="1400" dirty="0"/>
          </a:p>
        </p:txBody>
      </p:sp>
      <p:sp>
        <p:nvSpPr>
          <p:cNvPr id="46" name="Right Arrow 45"/>
          <p:cNvSpPr/>
          <p:nvPr/>
        </p:nvSpPr>
        <p:spPr>
          <a:xfrm>
            <a:off x="4322264" y="2390532"/>
            <a:ext cx="2072930" cy="434965"/>
          </a:xfrm>
          <a:prstGeom prst="rightArrow">
            <a:avLst>
              <a:gd name="adj1" fmla="val 50000"/>
              <a:gd name="adj2" fmla="val 70455"/>
            </a:avLst>
          </a:prstGeom>
          <a:solidFill>
            <a:srgbClr val="DDF53D"/>
          </a:solidFill>
          <a:ln>
            <a:solidFill>
              <a:srgbClr val="9DF1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322264" y="2457702"/>
            <a:ext cx="1697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Soundings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6633664" y="2419098"/>
            <a:ext cx="990600" cy="444500"/>
          </a:xfrm>
          <a:prstGeom prst="rightArrow">
            <a:avLst>
              <a:gd name="adj1" fmla="val 50000"/>
              <a:gd name="adj2" fmla="val 70455"/>
            </a:avLst>
          </a:prstGeom>
          <a:solidFill>
            <a:srgbClr val="DDF53D"/>
          </a:solidFill>
          <a:ln>
            <a:solidFill>
              <a:srgbClr val="9DF1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6620964" y="2463800"/>
            <a:ext cx="116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Soundings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60" name="Right Arrow 59"/>
          <p:cNvSpPr/>
          <p:nvPr/>
        </p:nvSpPr>
        <p:spPr>
          <a:xfrm>
            <a:off x="4411164" y="2101598"/>
            <a:ext cx="1968500" cy="444500"/>
          </a:xfrm>
          <a:prstGeom prst="rightArrow">
            <a:avLst>
              <a:gd name="adj1" fmla="val 50000"/>
              <a:gd name="adj2" fmla="val 70455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4449264" y="2184400"/>
            <a:ext cx="1507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Aircraft</a:t>
            </a:r>
            <a:endParaRPr lang="en-US" sz="1400" dirty="0"/>
          </a:p>
        </p:txBody>
      </p:sp>
      <p:sp>
        <p:nvSpPr>
          <p:cNvPr id="69" name="Right Arrow 68"/>
          <p:cNvSpPr/>
          <p:nvPr/>
        </p:nvSpPr>
        <p:spPr>
          <a:xfrm>
            <a:off x="2925264" y="1834898"/>
            <a:ext cx="6057900" cy="444500"/>
          </a:xfrm>
          <a:prstGeom prst="rightArrow">
            <a:avLst>
              <a:gd name="adj1" fmla="val 50000"/>
              <a:gd name="adj2" fmla="val 70455"/>
            </a:avLst>
          </a:prstGeom>
          <a:solidFill>
            <a:srgbClr val="98A3CA"/>
          </a:solidFill>
          <a:ln>
            <a:solidFill>
              <a:srgbClr val="98A3C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3001464" y="1898398"/>
            <a:ext cx="229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Snow Measurements</a:t>
            </a:r>
            <a:endParaRPr lang="en-US" sz="1400" dirty="0">
              <a:solidFill>
                <a:schemeClr val="bg2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8868864" y="1847598"/>
            <a:ext cx="0" cy="4699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7979864" y="1847598"/>
            <a:ext cx="0" cy="4699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Left Brace 11"/>
          <p:cNvSpPr/>
          <p:nvPr/>
        </p:nvSpPr>
        <p:spPr>
          <a:xfrm rot="16200000">
            <a:off x="5147764" y="3877566"/>
            <a:ext cx="533400" cy="1930400"/>
          </a:xfrm>
          <a:prstGeom prst="leftBrace">
            <a:avLst>
              <a:gd name="adj1" fmla="val 32334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Left Brace 94"/>
          <p:cNvSpPr/>
          <p:nvPr/>
        </p:nvSpPr>
        <p:spPr>
          <a:xfrm rot="16200000">
            <a:off x="6874964" y="4413498"/>
            <a:ext cx="533400" cy="965200"/>
          </a:xfrm>
          <a:prstGeom prst="leftBrace">
            <a:avLst>
              <a:gd name="adj1" fmla="val 32334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96664" y="516203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Intensive operations – all platforms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6650628" y="5295900"/>
            <a:ext cx="203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Ground, radar and soundings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50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0181" y="2995678"/>
            <a:ext cx="8148637" cy="86664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BFFB2"/>
                </a:solidFill>
              </a:rPr>
              <a:t>Heroic Efforts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1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8285 (2) Olympex weather brief 11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94" y="1417638"/>
            <a:ext cx="3734654" cy="1942631"/>
          </a:xfrm>
          <a:prstGeom prst="rect">
            <a:avLst/>
          </a:prstGeom>
        </p:spPr>
      </p:pic>
      <p:pic>
        <p:nvPicPr>
          <p:cNvPr id="11" name="Picture 10" descr="PlanOfTheDay_20151117_Page_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44098"/>
          <a:stretch/>
        </p:blipFill>
        <p:spPr>
          <a:xfrm>
            <a:off x="6122846" y="4862078"/>
            <a:ext cx="2824651" cy="172443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26803" y="1240946"/>
            <a:ext cx="3961519" cy="3301158"/>
            <a:chOff x="226803" y="1240946"/>
            <a:chExt cx="3961519" cy="3301158"/>
          </a:xfrm>
        </p:grpSpPr>
        <p:pic>
          <p:nvPicPr>
            <p:cNvPr id="10" name="Picture 9" descr="20151111_walt_steve_lynn_roj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133" y="2662462"/>
              <a:ext cx="2506189" cy="1879642"/>
            </a:xfrm>
            <a:prstGeom prst="rect">
              <a:avLst/>
            </a:prstGeom>
          </p:spPr>
        </p:pic>
        <p:pic>
          <p:nvPicPr>
            <p:cNvPr id="12" name="Picture 11" descr="IMG_8267 UW students developing Olympex forecast 11-1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03" y="1240946"/>
              <a:ext cx="3111001" cy="1797467"/>
            </a:xfrm>
            <a:prstGeom prst="rect">
              <a:avLst/>
            </a:prstGeom>
          </p:spPr>
        </p:pic>
      </p:grpSp>
      <p:pic>
        <p:nvPicPr>
          <p:cNvPr id="7" name="Picture 6" descr="20151212_Ja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3" y="4384760"/>
            <a:ext cx="3124611" cy="220175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561377" y="780368"/>
            <a:ext cx="3395903" cy="3761736"/>
            <a:chOff x="5561377" y="780368"/>
            <a:chExt cx="3395903" cy="3761736"/>
          </a:xfrm>
        </p:grpSpPr>
        <p:pic>
          <p:nvPicPr>
            <p:cNvPr id="8" name="Picture 7" descr="IMG_8272 Olympex planning 11-10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377" y="2330814"/>
              <a:ext cx="3386120" cy="2211290"/>
            </a:xfrm>
            <a:prstGeom prst="rect">
              <a:avLst/>
            </a:prstGeom>
          </p:spPr>
        </p:pic>
        <p:pic>
          <p:nvPicPr>
            <p:cNvPr id="14" name="Picture 13" descr="Macintosh HD:Users:ezipser:Dropbox:Camera Uploads:2015-11-11 09.48.00.jpg"/>
            <p:cNvPicPr/>
            <p:nvPr/>
          </p:nvPicPr>
          <p:blipFill>
            <a:blip r:embed="rId8"/>
            <a:srcRect t="2941" b="7353"/>
            <a:stretch>
              <a:fillRect/>
            </a:stretch>
          </p:blipFill>
          <p:spPr bwMode="auto">
            <a:xfrm>
              <a:off x="7129546" y="780368"/>
              <a:ext cx="1827734" cy="1230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5" descr="20151208_timelin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04" y="3991208"/>
            <a:ext cx="2928920" cy="1993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203" y="209034"/>
            <a:ext cx="565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BFFB2"/>
                </a:solidFill>
              </a:rPr>
              <a:t>Operations Center at the UW</a:t>
            </a:r>
            <a:endParaRPr lang="en-US" sz="3600" dirty="0">
              <a:solidFill>
                <a:srgbClr val="FBFFB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203" y="6488668"/>
            <a:ext cx="3991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Jan Nystrom – Flight Coordinator</a:t>
            </a:r>
            <a:endParaRPr lang="en-US" dirty="0">
              <a:solidFill>
                <a:srgbClr val="F9FF9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684" y="2491837"/>
            <a:ext cx="1254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Forecasters</a:t>
            </a:r>
            <a:endParaRPr lang="en-US" dirty="0">
              <a:solidFill>
                <a:srgbClr val="F9FF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616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56888" y="6667"/>
            <a:ext cx="82302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BFFB2"/>
                </a:solidFill>
              </a:rPr>
              <a:t>Goals of OLYMPEX</a:t>
            </a:r>
          </a:p>
          <a:p>
            <a:pPr algn="ctr"/>
            <a:endParaRPr lang="en-US" sz="4800" dirty="0" smtClean="0">
              <a:solidFill>
                <a:srgbClr val="FBFFB2"/>
              </a:solidFill>
            </a:endParaRPr>
          </a:p>
          <a:p>
            <a:pPr marL="1135063" indent="-685800">
              <a:buFont typeface="Arial"/>
              <a:buChar char="•"/>
            </a:pPr>
            <a:r>
              <a:rPr lang="en-US" sz="4000" dirty="0" smtClean="0">
                <a:solidFill>
                  <a:srgbClr val="FBFFB2"/>
                </a:solidFill>
              </a:rPr>
              <a:t>Validate GPM satellite radar and passive microwave instruments measurements of precipitation </a:t>
            </a:r>
            <a:endParaRPr lang="en-US" sz="4000" dirty="0">
              <a:solidFill>
                <a:srgbClr val="FBFFB2"/>
              </a:solidFill>
            </a:endParaRPr>
          </a:p>
        </p:txBody>
      </p:sp>
      <p:pic>
        <p:nvPicPr>
          <p:cNvPr id="3" name="Picture 2" descr="GPMlaunc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6232" r="16895"/>
          <a:stretch/>
        </p:blipFill>
        <p:spPr>
          <a:xfrm>
            <a:off x="5359399" y="3695700"/>
            <a:ext cx="3016204" cy="27857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60104" y="5712707"/>
            <a:ext cx="2294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GPM Satellite launch 28 Feb 2014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 descr="GPM_Auto1A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954"/>
          <a:stretch/>
        </p:blipFill>
        <p:spPr>
          <a:xfrm>
            <a:off x="191776" y="3683000"/>
            <a:ext cx="4926324" cy="27813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33443" y="4295953"/>
            <a:ext cx="173057" cy="16174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59905" y="3934707"/>
            <a:ext cx="75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GPM 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6305" y="5293607"/>
            <a:ext cx="1097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BFFB2"/>
                </a:solidFill>
              </a:rPr>
              <a:t>TRMM</a:t>
            </a:r>
            <a:endParaRPr lang="en-US" sz="2000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6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203" y="209034"/>
            <a:ext cx="9010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BFFB2"/>
                </a:solidFill>
              </a:rPr>
              <a:t>Installing and Keeping instrumentation running</a:t>
            </a:r>
            <a:endParaRPr lang="en-US" sz="3600" dirty="0">
              <a:solidFill>
                <a:srgbClr val="FBFFB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3209" y="1078926"/>
            <a:ext cx="236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Matt </a:t>
            </a:r>
            <a:r>
              <a:rPr lang="en-US" dirty="0" err="1" smtClean="0">
                <a:solidFill>
                  <a:srgbClr val="F9FF92"/>
                </a:solidFill>
              </a:rPr>
              <a:t>Wingo</a:t>
            </a:r>
            <a:r>
              <a:rPr lang="en-US" dirty="0" smtClean="0">
                <a:solidFill>
                  <a:srgbClr val="F9FF92"/>
                </a:solidFill>
              </a:rPr>
              <a:t> and crew</a:t>
            </a:r>
            <a:endParaRPr lang="en-US" dirty="0">
              <a:solidFill>
                <a:srgbClr val="F9FF92"/>
              </a:solidFill>
            </a:endParaRPr>
          </a:p>
        </p:txBody>
      </p:sp>
      <p:pic>
        <p:nvPicPr>
          <p:cNvPr id="4" name="Picture 3" descr="201512xx_CJ_carrying_parsive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3" t="18645"/>
          <a:stretch/>
        </p:blipFill>
        <p:spPr>
          <a:xfrm>
            <a:off x="7514787" y="4405065"/>
            <a:ext cx="1558690" cy="2110881"/>
          </a:xfrm>
          <a:prstGeom prst="rect">
            <a:avLst/>
          </a:prstGeom>
        </p:spPr>
      </p:pic>
      <p:pic>
        <p:nvPicPr>
          <p:cNvPr id="19" name="Picture 18" descr="IMG_615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t="25572" r="6786"/>
          <a:stretch/>
        </p:blipFill>
        <p:spPr>
          <a:xfrm>
            <a:off x="5846896" y="4061757"/>
            <a:ext cx="1908437" cy="2252612"/>
          </a:xfrm>
          <a:prstGeom prst="rect">
            <a:avLst/>
          </a:prstGeom>
        </p:spPr>
      </p:pic>
      <p:pic>
        <p:nvPicPr>
          <p:cNvPr id="20" name="Picture 19" descr="IMG_0458_CRN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5" t="29319" r="15832" b="8515"/>
          <a:stretch/>
        </p:blipFill>
        <p:spPr>
          <a:xfrm>
            <a:off x="6845315" y="1495149"/>
            <a:ext cx="2188912" cy="1794151"/>
          </a:xfrm>
          <a:prstGeom prst="rect">
            <a:avLst/>
          </a:prstGeom>
        </p:spPr>
      </p:pic>
      <p:pic>
        <p:nvPicPr>
          <p:cNvPr id="21" name="Picture 20" descr="20151111_sounding_prep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2" t="46955" r="34615" b="10058"/>
          <a:stretch/>
        </p:blipFill>
        <p:spPr>
          <a:xfrm>
            <a:off x="1415296" y="3288469"/>
            <a:ext cx="2211345" cy="2948051"/>
          </a:xfrm>
          <a:prstGeom prst="rect">
            <a:avLst/>
          </a:prstGeom>
        </p:spPr>
      </p:pic>
      <p:pic>
        <p:nvPicPr>
          <p:cNvPr id="22" name="Picture 21" descr="IMG_351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12472" r="19471" b="26591"/>
          <a:stretch/>
        </p:blipFill>
        <p:spPr>
          <a:xfrm>
            <a:off x="87103" y="1250097"/>
            <a:ext cx="3001207" cy="2084131"/>
          </a:xfrm>
          <a:prstGeom prst="rect">
            <a:avLst/>
          </a:prstGeom>
        </p:spPr>
      </p:pic>
      <p:pic>
        <p:nvPicPr>
          <p:cNvPr id="23" name="Picture 22" descr="IMG_3518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7" t="3450" r="11203"/>
          <a:stretch/>
        </p:blipFill>
        <p:spPr>
          <a:xfrm>
            <a:off x="243647" y="3531189"/>
            <a:ext cx="1639589" cy="2450511"/>
          </a:xfrm>
          <a:prstGeom prst="rect">
            <a:avLst/>
          </a:prstGeom>
        </p:spPr>
      </p:pic>
      <p:pic>
        <p:nvPicPr>
          <p:cNvPr id="25" name="Picture 24" descr="IMG_3970_AndersonPass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9" r="21455"/>
          <a:stretch/>
        </p:blipFill>
        <p:spPr>
          <a:xfrm>
            <a:off x="3645586" y="3295419"/>
            <a:ext cx="1892990" cy="30338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80074" y="6331280"/>
            <a:ext cx="5488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Olympic National Park Service – Bill </a:t>
            </a:r>
            <a:r>
              <a:rPr lang="en-US" dirty="0" err="1" smtClean="0">
                <a:solidFill>
                  <a:srgbClr val="F9FF92"/>
                </a:solidFill>
              </a:rPr>
              <a:t>Baccus</a:t>
            </a:r>
            <a:r>
              <a:rPr lang="en-US" dirty="0" smtClean="0">
                <a:solidFill>
                  <a:srgbClr val="F9FF92"/>
                </a:solidFill>
              </a:rPr>
              <a:t> and CJ </a:t>
            </a:r>
            <a:r>
              <a:rPr lang="en-US" dirty="0" err="1" smtClean="0">
                <a:solidFill>
                  <a:srgbClr val="F9FF92"/>
                </a:solidFill>
              </a:rPr>
              <a:t>Urnes</a:t>
            </a:r>
            <a:endParaRPr lang="en-US" dirty="0">
              <a:solidFill>
                <a:srgbClr val="F9FF9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2939496"/>
            <a:ext cx="293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Mike Watson + NPOL crew</a:t>
            </a:r>
            <a:endParaRPr lang="en-US" dirty="0">
              <a:solidFill>
                <a:srgbClr val="F9FF9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42913" y="5879888"/>
            <a:ext cx="236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Launching Balloons</a:t>
            </a:r>
            <a:endParaRPr lang="en-US" dirty="0">
              <a:solidFill>
                <a:srgbClr val="F9FF92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80310" y="1110610"/>
            <a:ext cx="3454529" cy="1943173"/>
            <a:chOff x="3126410" y="1428110"/>
            <a:chExt cx="3454529" cy="1943173"/>
          </a:xfrm>
        </p:grpSpPr>
        <p:pic>
          <p:nvPicPr>
            <p:cNvPr id="24" name="Picture 23" descr="20151209_081736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26410" y="1428110"/>
              <a:ext cx="3454529" cy="194317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071141" y="2958657"/>
              <a:ext cx="2362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9FF92"/>
                  </a:solidFill>
                </a:rPr>
                <a:t>DOW operators</a:t>
              </a:r>
              <a:endParaRPr lang="en-US" dirty="0">
                <a:solidFill>
                  <a:srgbClr val="F9FF92"/>
                </a:solidFill>
              </a:endParaRPr>
            </a:p>
          </p:txBody>
        </p:sp>
      </p:grpSp>
      <p:pic>
        <p:nvPicPr>
          <p:cNvPr id="5" name="Picture 4" descr="Bill_UQ_install_IMG_360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50" y="1769532"/>
            <a:ext cx="1911350" cy="25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8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0181" y="2995678"/>
            <a:ext cx="8148637" cy="86664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BFFB2"/>
                </a:solidFill>
              </a:rPr>
              <a:t>What </a:t>
            </a:r>
            <a:r>
              <a:rPr lang="en-US" dirty="0">
                <a:solidFill>
                  <a:srgbClr val="FBFFB2"/>
                </a:solidFill>
              </a:rPr>
              <a:t>W</a:t>
            </a:r>
            <a:r>
              <a:rPr lang="en-US" dirty="0" smtClean="0">
                <a:solidFill>
                  <a:srgbClr val="FBFFB2"/>
                </a:solidFill>
              </a:rPr>
              <a:t>e Observed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2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800" y="274638"/>
            <a:ext cx="8724900" cy="1143000"/>
          </a:xfrm>
        </p:spPr>
        <p:txBody>
          <a:bodyPr>
            <a:noAutofit/>
          </a:bodyPr>
          <a:lstStyle/>
          <a:p>
            <a:pPr marL="0" indent="0"/>
            <a:r>
              <a:rPr lang="en-US" sz="3600" dirty="0"/>
              <a:t>Orographic enhancement – seasonal pattern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6900" y="50673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OLYMPEX Season Totals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54381" y="5346700"/>
            <a:ext cx="41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2015-2016 Season Totals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 descr="nov10_may1_rainfall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1390650"/>
            <a:ext cx="6057900" cy="45434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000" y="2133600"/>
            <a:ext cx="5575300" cy="3303032"/>
            <a:chOff x="762000" y="2133600"/>
            <a:chExt cx="5575300" cy="3303032"/>
          </a:xfrm>
        </p:grpSpPr>
        <p:grpSp>
          <p:nvGrpSpPr>
            <p:cNvPr id="31" name="Group 30"/>
            <p:cNvGrpSpPr/>
            <p:nvPr/>
          </p:nvGrpSpPr>
          <p:grpSpPr>
            <a:xfrm>
              <a:off x="1854200" y="2133600"/>
              <a:ext cx="4483100" cy="3303032"/>
              <a:chOff x="1854200" y="2133600"/>
              <a:chExt cx="4483100" cy="3303032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V="1">
                <a:off x="2705100" y="2717800"/>
                <a:ext cx="2654300" cy="2184400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/>
              <p:cNvGrpSpPr/>
              <p:nvPr/>
            </p:nvGrpSpPr>
            <p:grpSpPr>
              <a:xfrm>
                <a:off x="1854200" y="2133600"/>
                <a:ext cx="4483100" cy="3303032"/>
                <a:chOff x="1854200" y="2133600"/>
                <a:chExt cx="4483100" cy="3303032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1854200" y="5067300"/>
                  <a:ext cx="1778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Elevation 0m</a:t>
                  </a:r>
                  <a:endParaRPr lang="en-US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4559300" y="2133600"/>
                  <a:ext cx="1778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Elevation 115m</a:t>
                  </a:r>
                  <a:endParaRPr lang="en-US" dirty="0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5357781" y="2679700"/>
                  <a:ext cx="852519" cy="533400"/>
                </a:xfrm>
                <a:prstGeom prst="ellipse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" name="TextBox 6"/>
            <p:cNvSpPr txBox="1"/>
            <p:nvPr/>
          </p:nvSpPr>
          <p:spPr>
            <a:xfrm>
              <a:off x="762000" y="3898900"/>
              <a:ext cx="2667000" cy="369332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Increase towards interior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99100" y="1460500"/>
            <a:ext cx="3302000" cy="1257300"/>
            <a:chOff x="5499100" y="1460500"/>
            <a:chExt cx="3302000" cy="1257300"/>
          </a:xfrm>
        </p:grpSpPr>
        <p:grpSp>
          <p:nvGrpSpPr>
            <p:cNvPr id="27" name="Group 26"/>
            <p:cNvGrpSpPr/>
            <p:nvPr/>
          </p:nvGrpSpPr>
          <p:grpSpPr>
            <a:xfrm>
              <a:off x="5499100" y="1765300"/>
              <a:ext cx="2044700" cy="952500"/>
              <a:chOff x="5499100" y="1765300"/>
              <a:chExt cx="2044700" cy="95250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499100" y="1765300"/>
                <a:ext cx="2044700" cy="952500"/>
                <a:chOff x="5499100" y="1765300"/>
                <a:chExt cx="2044700" cy="952500"/>
              </a:xfrm>
            </p:grpSpPr>
            <p:cxnSp>
              <p:nvCxnSpPr>
                <p:cNvPr id="12" name="Straight Arrow Connector 11"/>
                <p:cNvCxnSpPr/>
                <p:nvPr/>
              </p:nvCxnSpPr>
              <p:spPr>
                <a:xfrm flipV="1">
                  <a:off x="5499100" y="2159000"/>
                  <a:ext cx="1016000" cy="558800"/>
                </a:xfrm>
                <a:prstGeom prst="straightConnector1">
                  <a:avLst/>
                </a:prstGeom>
                <a:ln w="28575" cmpd="sng">
                  <a:solidFill>
                    <a:srgbClr val="0000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/>
                <p:cNvSpPr txBox="1"/>
                <p:nvPr/>
              </p:nvSpPr>
              <p:spPr>
                <a:xfrm>
                  <a:off x="5765800" y="1765300"/>
                  <a:ext cx="1778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mtClean="0"/>
                    <a:t>Elevation 190mft</a:t>
                  </a:r>
                  <a:endParaRPr lang="en-US" dirty="0"/>
                </a:p>
              </p:txBody>
            </p:sp>
          </p:grpSp>
          <p:sp>
            <p:nvSpPr>
              <p:cNvPr id="26" name="Oval 25"/>
              <p:cNvSpPr/>
              <p:nvPr/>
            </p:nvSpPr>
            <p:spPr>
              <a:xfrm>
                <a:off x="6335681" y="1803400"/>
                <a:ext cx="1170019" cy="889000"/>
              </a:xfrm>
              <a:prstGeom prst="ellipse">
                <a:avLst/>
              </a:prstGeom>
              <a:noFill/>
              <a:ln w="28575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6134100" y="1460500"/>
              <a:ext cx="2667000" cy="369332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Decrease further interior</a:t>
              </a:r>
              <a:endParaRPr lang="en-US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57300" y="2336800"/>
            <a:ext cx="5740400" cy="2081431"/>
            <a:chOff x="1257300" y="2336800"/>
            <a:chExt cx="5740400" cy="2081431"/>
          </a:xfrm>
        </p:grpSpPr>
        <p:grpSp>
          <p:nvGrpSpPr>
            <p:cNvPr id="30" name="Group 29"/>
            <p:cNvGrpSpPr/>
            <p:nvPr/>
          </p:nvGrpSpPr>
          <p:grpSpPr>
            <a:xfrm>
              <a:off x="2628900" y="2336800"/>
              <a:ext cx="4368800" cy="2081431"/>
              <a:chOff x="2628900" y="2336800"/>
              <a:chExt cx="4368800" cy="2081431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3554381" y="2603500"/>
                <a:ext cx="852519" cy="685800"/>
              </a:xfrm>
              <a:prstGeom prst="ellipse">
                <a:avLst/>
              </a:prstGeom>
              <a:noFill/>
              <a:ln w="28575" cmpd="sng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827681" y="2882900"/>
                <a:ext cx="1170019" cy="889000"/>
              </a:xfrm>
              <a:prstGeom prst="ellipse">
                <a:avLst/>
              </a:prstGeom>
              <a:noFill/>
              <a:ln w="28575" cmpd="sng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067300" y="3771900"/>
                <a:ext cx="1778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Elevation 1020m and 280m</a:t>
                </a:r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628900" y="2336800"/>
                <a:ext cx="1778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Elevation 540m</a:t>
                </a:r>
                <a:endParaRPr lang="en-US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257300" y="2819400"/>
              <a:ext cx="2197100" cy="646331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Highest at our higher terrain sites</a:t>
              </a:r>
              <a:endParaRPr lang="en-US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461000" y="5105400"/>
            <a:ext cx="1854199" cy="646331"/>
          </a:xfrm>
          <a:prstGeom prst="rect">
            <a:avLst/>
          </a:prstGeom>
          <a:solidFill>
            <a:srgbClr val="FFFFFF">
              <a:alpha val="5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Factor of 1.5 - 2.5 enhancement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9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Focus on 2 Events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3399"/>
            <a:ext cx="8229600" cy="516990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Observed by aircraft, radars and ground network</a:t>
            </a:r>
          </a:p>
          <a:p>
            <a:r>
              <a:rPr lang="en-US" dirty="0" smtClean="0">
                <a:solidFill>
                  <a:srgbClr val="F9FF92"/>
                </a:solidFill>
              </a:rPr>
              <a:t>Warm, long-</a:t>
            </a:r>
            <a:r>
              <a:rPr lang="en-US" dirty="0">
                <a:solidFill>
                  <a:srgbClr val="F9FF92"/>
                </a:solidFill>
              </a:rPr>
              <a:t>lived atmospheric river </a:t>
            </a:r>
            <a:r>
              <a:rPr lang="en-US" dirty="0" smtClean="0">
                <a:solidFill>
                  <a:srgbClr val="F9FF92"/>
                </a:solidFill>
              </a:rPr>
              <a:t>type events with large precipitation amounts</a:t>
            </a:r>
          </a:p>
          <a:p>
            <a:r>
              <a:rPr lang="en-US" dirty="0" smtClean="0">
                <a:solidFill>
                  <a:srgbClr val="F9FF92"/>
                </a:solidFill>
              </a:rPr>
              <a:t>Work in progress</a:t>
            </a:r>
          </a:p>
          <a:p>
            <a:r>
              <a:rPr lang="en-US" dirty="0" smtClean="0">
                <a:solidFill>
                  <a:srgbClr val="F9FF92"/>
                </a:solidFill>
              </a:rPr>
              <a:t>Questions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: </a:t>
            </a:r>
          </a:p>
          <a:p>
            <a:pPr lvl="1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are patterns of precipitation enhancement?</a:t>
            </a:r>
          </a:p>
          <a:p>
            <a:pPr lvl="1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are the roles of warm rain vs. ice processes in orographic precipitation production?</a:t>
            </a:r>
          </a:p>
          <a:p>
            <a:pPr lvl="1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How does synoptic environment influence orographic precipitation?</a:t>
            </a:r>
          </a:p>
        </p:txBody>
      </p:sp>
    </p:spTree>
    <p:extLst>
      <p:ext uri="{BB962C8B-B14F-4D97-AF65-F5344CB8AC3E}">
        <p14:creationId xmlns:p14="http://schemas.microsoft.com/office/powerpoint/2010/main" val="46643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12 – 13 November 2015: Synoptic overview: 500 hPa </a:t>
            </a:r>
            <a:r>
              <a:rPr lang="en-US" dirty="0" err="1" smtClean="0">
                <a:solidFill>
                  <a:srgbClr val="FBFFB2"/>
                </a:solidFill>
              </a:rPr>
              <a:t>Hghts</a:t>
            </a:r>
            <a:r>
              <a:rPr lang="en-US" dirty="0" smtClean="0">
                <a:solidFill>
                  <a:srgbClr val="FBFFB2"/>
                </a:solidFill>
              </a:rPr>
              <a:t> + </a:t>
            </a:r>
            <a:r>
              <a:rPr lang="en-US" dirty="0" err="1" smtClean="0">
                <a:solidFill>
                  <a:srgbClr val="FBFFB2"/>
                </a:solidFill>
              </a:rPr>
              <a:t>Vort</a:t>
            </a:r>
            <a:endParaRPr lang="en-US" dirty="0"/>
          </a:p>
        </p:txBody>
      </p:sp>
      <p:pic>
        <p:nvPicPr>
          <p:cNvPr id="2" name="Picture 1" descr="model.WRF_GFS_36km_oly.201511121800.06.500v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9" t="5740" r="4263" b="36852"/>
          <a:stretch/>
        </p:blipFill>
        <p:spPr>
          <a:xfrm>
            <a:off x="254000" y="2705100"/>
            <a:ext cx="5511800" cy="3937000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3492500" y="2247900"/>
            <a:ext cx="5473700" cy="3759200"/>
            <a:chOff x="3492500" y="2247900"/>
            <a:chExt cx="5473700" cy="3759200"/>
          </a:xfrm>
        </p:grpSpPr>
        <p:grpSp>
          <p:nvGrpSpPr>
            <p:cNvPr id="4" name="Group 3"/>
            <p:cNvGrpSpPr/>
            <p:nvPr/>
          </p:nvGrpSpPr>
          <p:grpSpPr>
            <a:xfrm>
              <a:off x="3492500" y="2247900"/>
              <a:ext cx="5473700" cy="3759200"/>
              <a:chOff x="482600" y="571500"/>
              <a:chExt cx="5473700" cy="3759200"/>
            </a:xfrm>
          </p:grpSpPr>
          <p:pic>
            <p:nvPicPr>
              <p:cNvPr id="7" name="Picture 6" descr="model.WRF_GFS_36km_oly.201511130600.06.500vor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71" t="8334" r="7799" b="36852"/>
              <a:stretch/>
            </p:blipFill>
            <p:spPr>
              <a:xfrm>
                <a:off x="482600" y="571500"/>
                <a:ext cx="5473700" cy="3759200"/>
              </a:xfrm>
              <a:prstGeom prst="rect">
                <a:avLst/>
              </a:prstGeom>
              <a:ln w="28575" cmpd="sng">
                <a:solidFill>
                  <a:schemeClr val="tx1"/>
                </a:solidFill>
              </a:ln>
            </p:spPr>
          </p:pic>
          <p:sp>
            <p:nvSpPr>
              <p:cNvPr id="8" name="Right Arrow 7"/>
              <p:cNvSpPr/>
              <p:nvPr/>
            </p:nvSpPr>
            <p:spPr>
              <a:xfrm rot="21387960">
                <a:off x="3709697" y="2799474"/>
                <a:ext cx="1358900" cy="329185"/>
              </a:xfrm>
              <a:prstGeom prst="rightArrow">
                <a:avLst>
                  <a:gd name="adj1" fmla="val 40240"/>
                  <a:gd name="adj2" fmla="val 81654"/>
                </a:avLst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4-Point Star 8"/>
              <p:cNvSpPr/>
              <p:nvPr/>
            </p:nvSpPr>
            <p:spPr>
              <a:xfrm>
                <a:off x="5192078" y="2757906"/>
                <a:ext cx="260462" cy="240632"/>
              </a:xfrm>
              <a:prstGeom prst="star4">
                <a:avLst>
                  <a:gd name="adj" fmla="val 19537"/>
                </a:avLst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708400" y="5397500"/>
              <a:ext cx="191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0600 UTC 13 Nov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19100" y="6172200"/>
            <a:ext cx="191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1800 UTC 12 Nov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24300" y="1727200"/>
            <a:ext cx="477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WSW Flow: Strong Jet across Pacific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164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del.WRF_GFS_36km_oly.201511121800.06.850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3" t="5926" r="7407" b="36851"/>
          <a:stretch/>
        </p:blipFill>
        <p:spPr>
          <a:xfrm>
            <a:off x="228600" y="2717800"/>
            <a:ext cx="5321300" cy="3924300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12 – 13 November 2015: Synoptic overview: 850 hPa </a:t>
            </a:r>
            <a:r>
              <a:rPr lang="en-US" dirty="0" err="1" smtClean="0">
                <a:solidFill>
                  <a:srgbClr val="FBFFB2"/>
                </a:solidFill>
              </a:rPr>
              <a:t>Hghts</a:t>
            </a:r>
            <a:r>
              <a:rPr lang="en-US" dirty="0" smtClean="0">
                <a:solidFill>
                  <a:srgbClr val="FBFFB2"/>
                </a:solidFill>
              </a:rPr>
              <a:t> + Temp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4433" y="2841978"/>
            <a:ext cx="191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1800 UTC 12 Nov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187700" y="1892300"/>
            <a:ext cx="6096000" cy="4742597"/>
            <a:chOff x="3187700" y="1892300"/>
            <a:chExt cx="6096000" cy="4742597"/>
          </a:xfrm>
        </p:grpSpPr>
        <p:sp>
          <p:nvSpPr>
            <p:cNvPr id="17" name="TextBox 16"/>
            <p:cNvSpPr txBox="1"/>
            <p:nvPr/>
          </p:nvSpPr>
          <p:spPr>
            <a:xfrm>
              <a:off x="5537200" y="5803900"/>
              <a:ext cx="3746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Strong low-level onshore flow. Very warm </a:t>
              </a:r>
              <a:r>
                <a:rPr lang="en-US" sz="2400" dirty="0" err="1" smtClean="0"/>
                <a:t>airmass</a:t>
              </a:r>
              <a:endParaRPr lang="en-US" sz="2400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187700" y="1892300"/>
              <a:ext cx="5486400" cy="3771900"/>
              <a:chOff x="469900" y="571500"/>
              <a:chExt cx="5486400" cy="3771900"/>
            </a:xfrm>
          </p:grpSpPr>
          <p:pic>
            <p:nvPicPr>
              <p:cNvPr id="13" name="Picture 12" descr="model.WRF_GFS_36km_oly.201511130600.06.850t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73" t="8333" r="7800" b="36666"/>
              <a:stretch/>
            </p:blipFill>
            <p:spPr>
              <a:xfrm>
                <a:off x="469900" y="571500"/>
                <a:ext cx="5486400" cy="3771900"/>
              </a:xfrm>
              <a:prstGeom prst="rect">
                <a:avLst/>
              </a:prstGeom>
              <a:ln w="28575" cmpd="sng">
                <a:solidFill>
                  <a:srgbClr val="FFFFFF"/>
                </a:solidFill>
              </a:ln>
            </p:spPr>
          </p:pic>
          <p:sp>
            <p:nvSpPr>
              <p:cNvPr id="14" name="4-Point Star 13"/>
              <p:cNvSpPr/>
              <p:nvPr/>
            </p:nvSpPr>
            <p:spPr>
              <a:xfrm>
                <a:off x="5192078" y="2757906"/>
                <a:ext cx="260462" cy="240632"/>
              </a:xfrm>
              <a:prstGeom prst="star4">
                <a:avLst>
                  <a:gd name="adj" fmla="val 19537"/>
                </a:avLst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Arrow 14"/>
              <p:cNvSpPr/>
              <p:nvPr/>
            </p:nvSpPr>
            <p:spPr>
              <a:xfrm rot="21387960">
                <a:off x="3709697" y="2799474"/>
                <a:ext cx="1358900" cy="329185"/>
              </a:xfrm>
              <a:prstGeom prst="rightArrow">
                <a:avLst>
                  <a:gd name="adj1" fmla="val 40240"/>
                  <a:gd name="adj2" fmla="val 81654"/>
                </a:avLst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371145" y="2235200"/>
              <a:ext cx="191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0600 UTC 13 Nov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9510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12 – 13 November 2015: Synoptic overview: Integrated Vapor Transport</a:t>
            </a:r>
            <a:endParaRPr lang="en-US" dirty="0"/>
          </a:p>
        </p:txBody>
      </p:sp>
      <p:pic>
        <p:nvPicPr>
          <p:cNvPr id="2" name="Picture 1" descr="NARR_IVT_wide_20151112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" y="2667000"/>
            <a:ext cx="5229797" cy="37359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33381" y="2082800"/>
            <a:ext cx="5550319" cy="4182765"/>
            <a:chOff x="3733381" y="2082800"/>
            <a:chExt cx="5550319" cy="4182765"/>
          </a:xfrm>
        </p:grpSpPr>
        <p:pic>
          <p:nvPicPr>
            <p:cNvPr id="3" name="Picture 2" descr="NARR_IVT_wide_201511130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381" y="2082800"/>
              <a:ext cx="5191261" cy="37084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37200" y="5803900"/>
              <a:ext cx="3746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Strong vapor transport</a:t>
              </a:r>
              <a:endParaRPr lang="en-US" sz="2400" dirty="0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7376478" y="3862806"/>
              <a:ext cx="260462" cy="240632"/>
            </a:xfrm>
            <a:prstGeom prst="star4">
              <a:avLst>
                <a:gd name="adj" fmla="val 19537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800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12 – 13 November 2015: Synoptic overview: Satellite </a:t>
            </a:r>
            <a:endParaRPr lang="en-US" dirty="0"/>
          </a:p>
        </p:txBody>
      </p:sp>
      <p:pic>
        <p:nvPicPr>
          <p:cNvPr id="4" name="Picture 3" descr="ops.goes_west.201511121500.ir_4k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26805" b="36001"/>
          <a:stretch/>
        </p:blipFill>
        <p:spPr>
          <a:xfrm>
            <a:off x="127000" y="2259398"/>
            <a:ext cx="6388100" cy="4357302"/>
          </a:xfrm>
          <a:prstGeom prst="rect">
            <a:avLst/>
          </a:prstGeom>
        </p:spPr>
      </p:pic>
      <p:sp>
        <p:nvSpPr>
          <p:cNvPr id="9" name="4-Point Star 8"/>
          <p:cNvSpPr/>
          <p:nvPr/>
        </p:nvSpPr>
        <p:spPr>
          <a:xfrm>
            <a:off x="5666212" y="544042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609850" y="1416050"/>
            <a:ext cx="6413500" cy="4514850"/>
            <a:chOff x="2609850" y="1416050"/>
            <a:chExt cx="6413500" cy="4514850"/>
          </a:xfrm>
        </p:grpSpPr>
        <p:pic>
          <p:nvPicPr>
            <p:cNvPr id="7" name="Picture 6" descr="ops.goes_west.201511130600.ir_4km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" t="-5109" r="29305" b="38207"/>
            <a:stretch/>
          </p:blipFill>
          <p:spPr>
            <a:xfrm>
              <a:off x="2609850" y="1416050"/>
              <a:ext cx="6413500" cy="4514850"/>
            </a:xfrm>
            <a:prstGeom prst="rect">
              <a:avLst/>
            </a:prstGeom>
          </p:spPr>
        </p:pic>
        <p:sp>
          <p:nvSpPr>
            <p:cNvPr id="14" name="4-Point Star 13"/>
            <p:cNvSpPr/>
            <p:nvPr/>
          </p:nvSpPr>
          <p:spPr>
            <a:xfrm>
              <a:off x="8420700" y="4963473"/>
              <a:ext cx="260462" cy="240632"/>
            </a:xfrm>
            <a:prstGeom prst="star4">
              <a:avLst>
                <a:gd name="adj" fmla="val 19537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795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12 – 13 November 2015: Observed Precipitation Totals Nov 12</a:t>
            </a:r>
            <a:endParaRPr lang="en-US" dirty="0"/>
          </a:p>
        </p:txBody>
      </p:sp>
      <p:pic>
        <p:nvPicPr>
          <p:cNvPr id="2" name="Picture 1" descr="daily_rain_201511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70" y="1485900"/>
            <a:ext cx="4333391" cy="51689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619501" y="3822700"/>
            <a:ext cx="825500" cy="7874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4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u08_20151113_MR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" y="248503"/>
            <a:ext cx="7762864" cy="61987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2581" y="1333965"/>
            <a:ext cx="255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Weaker bright band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24631" y="598357"/>
            <a:ext cx="251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 data (power outage)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3358" y="593646"/>
            <a:ext cx="2733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“Pre-frontal” – Rising melting level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451100" y="4699001"/>
            <a:ext cx="1" cy="163829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31880" y="6488668"/>
            <a:ext cx="255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drops falling fast</a:t>
            </a:r>
            <a:endParaRPr lang="en-US" dirty="0"/>
          </a:p>
        </p:txBody>
      </p:sp>
      <p:pic>
        <p:nvPicPr>
          <p:cNvPr id="3" name="Picture 2" descr="MRR_Parsive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9" t="22619"/>
          <a:stretch/>
        </p:blipFill>
        <p:spPr>
          <a:xfrm>
            <a:off x="5384800" y="1104900"/>
            <a:ext cx="1092200" cy="1651000"/>
          </a:xfrm>
          <a:prstGeom prst="rect">
            <a:avLst/>
          </a:prstGeom>
        </p:spPr>
      </p:pic>
      <p:pic>
        <p:nvPicPr>
          <p:cNvPr id="19" name="Picture 18" descr="nov1213_rainrates_30min_seed_crn_graves_wy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78"/>
          <a:stretch/>
        </p:blipFill>
        <p:spPr>
          <a:xfrm>
            <a:off x="4750590" y="3568700"/>
            <a:ext cx="2094710" cy="23241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38800" y="2400300"/>
            <a:ext cx="74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MRR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0280" y="4024868"/>
            <a:ext cx="2721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Citation Spirals over CRN/DOW region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562100" y="1041400"/>
            <a:ext cx="1447800" cy="9271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19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56888" y="6667"/>
            <a:ext cx="82302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BFFB2"/>
                </a:solidFill>
              </a:rPr>
              <a:t>Goals of OLYMPEX</a:t>
            </a:r>
          </a:p>
          <a:p>
            <a:pPr algn="ctr"/>
            <a:endParaRPr lang="en-US" sz="4800" dirty="0" smtClean="0">
              <a:solidFill>
                <a:srgbClr val="FBFFB2"/>
              </a:solidFill>
            </a:endParaRPr>
          </a:p>
          <a:p>
            <a:pPr marL="1135063" indent="-685800">
              <a:buFont typeface="Arial"/>
              <a:buChar char="•"/>
            </a:pPr>
            <a:r>
              <a:rPr lang="en-US" sz="4000" dirty="0">
                <a:solidFill>
                  <a:srgbClr val="FBFFB2"/>
                </a:solidFill>
              </a:rPr>
              <a:t>Determine the orographic effects on precipitation processes </a:t>
            </a:r>
          </a:p>
        </p:txBody>
      </p:sp>
      <p:pic>
        <p:nvPicPr>
          <p:cNvPr id="2" name="Picture 1" descr="Pluvio_EnchantedValley copy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69" y="2978288"/>
            <a:ext cx="2717027" cy="3622702"/>
          </a:xfrm>
          <a:prstGeom prst="rect">
            <a:avLst/>
          </a:prstGeom>
        </p:spPr>
      </p:pic>
      <p:pic>
        <p:nvPicPr>
          <p:cNvPr id="4" name="Picture 3" descr="IMG_2375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129" y="2978288"/>
            <a:ext cx="2706876" cy="362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54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 origins of the ‘big drops’?</a:t>
            </a:r>
            <a:endParaRPr lang="en-US" dirty="0"/>
          </a:p>
        </p:txBody>
      </p:sp>
      <p:pic>
        <p:nvPicPr>
          <p:cNvPr id="5" name="Picture 4" descr="201511121954_NPOLZDR_46zoo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/>
          <a:stretch/>
        </p:blipFill>
        <p:spPr>
          <a:xfrm>
            <a:off x="762000" y="1651000"/>
            <a:ext cx="7620000" cy="49276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333500" y="2882900"/>
            <a:ext cx="2870200" cy="1054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77652" y="2129396"/>
            <a:ext cx="3297100" cy="646331"/>
          </a:xfrm>
          <a:prstGeom prst="rect">
            <a:avLst/>
          </a:prstGeom>
          <a:solidFill>
            <a:srgbClr val="FFFFFF">
              <a:alpha val="2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Enhanced ZDR – enhanced aggregation?</a:t>
            </a:r>
            <a:endParaRPr lang="en-US" dirty="0">
              <a:solidFill>
                <a:srgbClr val="F9FF9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2756" y="5427163"/>
            <a:ext cx="4146152" cy="923330"/>
          </a:xfrm>
          <a:prstGeom prst="rect">
            <a:avLst/>
          </a:prstGeom>
          <a:solidFill>
            <a:srgbClr val="FFFFFF">
              <a:alpha val="2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ZDR = differential reflectivity = log ratio of power sent and received in horizontal to that received in the vertical – NOT final QC</a:t>
            </a:r>
            <a:endParaRPr lang="en-US" dirty="0">
              <a:solidFill>
                <a:srgbClr val="F9FF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57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earch.dow.20151112194353.ridge_zdr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6"/>
          <a:stretch/>
        </p:blipFill>
        <p:spPr>
          <a:xfrm>
            <a:off x="762000" y="1524000"/>
            <a:ext cx="7620000" cy="49149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origins of ‘big drops falling fast’?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054100" y="4368800"/>
            <a:ext cx="2260600" cy="9652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6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origins of ‘big drops falling fast’?</a:t>
            </a:r>
            <a:endParaRPr lang="en-US" dirty="0"/>
          </a:p>
        </p:txBody>
      </p:sp>
      <p:pic>
        <p:nvPicPr>
          <p:cNvPr id="5" name="Picture 4" descr="research.dow.20151112194353.ridge_zdr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6" r="54518"/>
          <a:stretch/>
        </p:blipFill>
        <p:spPr>
          <a:xfrm>
            <a:off x="6591300" y="2601722"/>
            <a:ext cx="1917700" cy="271957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756400" y="4191000"/>
            <a:ext cx="1511300" cy="4572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1122015_194600_2DS_V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b="35555"/>
          <a:stretch/>
        </p:blipFill>
        <p:spPr>
          <a:xfrm>
            <a:off x="3688117" y="4013200"/>
            <a:ext cx="2631367" cy="2667000"/>
          </a:xfrm>
          <a:prstGeom prst="rect">
            <a:avLst/>
          </a:prstGeom>
        </p:spPr>
      </p:pic>
      <p:pic>
        <p:nvPicPr>
          <p:cNvPr id="8" name="Picture 7" descr="11122015_195600_2DS_H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6" b="48520"/>
          <a:stretch/>
        </p:blipFill>
        <p:spPr>
          <a:xfrm>
            <a:off x="3657600" y="2209800"/>
            <a:ext cx="2631367" cy="1600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600700" y="3111500"/>
            <a:ext cx="1524000" cy="9017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346700" y="4457700"/>
            <a:ext cx="1689100" cy="7620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0200" y="1205092"/>
            <a:ext cx="29972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AFFA2"/>
                </a:solidFill>
              </a:rPr>
              <a:t>Citation measured at layer of enhancement in ZDR:</a:t>
            </a:r>
          </a:p>
          <a:p>
            <a:endParaRPr lang="en-US" dirty="0" smtClean="0">
              <a:solidFill>
                <a:srgbClr val="FAFFA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AFFA2"/>
                </a:solidFill>
              </a:rPr>
              <a:t>Maximum vertical velocity </a:t>
            </a:r>
            <a:endParaRPr lang="en-US" baseline="30000" dirty="0" smtClean="0">
              <a:solidFill>
                <a:srgbClr val="FAFFA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AFFA2"/>
                </a:solidFill>
              </a:rPr>
              <a:t>Maximum particle concentration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AFFA2"/>
                </a:solidFill>
              </a:rPr>
              <a:t>Temps -12°C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AFFA2"/>
                </a:solidFill>
              </a:rPr>
              <a:t>Maximum turbulence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AFFA2"/>
                </a:solidFill>
              </a:rPr>
              <a:t>Maximum l</a:t>
            </a:r>
            <a:r>
              <a:rPr lang="en-US" dirty="0" smtClean="0">
                <a:solidFill>
                  <a:srgbClr val="FAFFA2"/>
                </a:solidFill>
              </a:rPr>
              <a:t>iquid </a:t>
            </a:r>
            <a:r>
              <a:rPr lang="en-US" dirty="0" smtClean="0">
                <a:solidFill>
                  <a:srgbClr val="FAFFA2"/>
                </a:solidFill>
              </a:rPr>
              <a:t>water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AFFA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9400" y="4292600"/>
            <a:ext cx="3327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Remaining questions:</a:t>
            </a:r>
          </a:p>
          <a:p>
            <a:endParaRPr lang="en-US" baseline="30000" dirty="0" smtClean="0">
              <a:solidFill>
                <a:srgbClr val="FAFFA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Was this enhancement zone observed over ocean?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Enhancement caused by flow lifted over mountains? </a:t>
            </a:r>
            <a:r>
              <a:rPr lang="en-US" dirty="0" smtClean="0">
                <a:solidFill>
                  <a:srgbClr val="FF9E40"/>
                </a:solidFill>
              </a:rPr>
              <a:t>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Enhancement caused by synoptic forcing? </a:t>
            </a:r>
            <a:r>
              <a:rPr lang="en-US" dirty="0" smtClean="0">
                <a:solidFill>
                  <a:srgbClr val="FF9E40"/>
                </a:solidFill>
              </a:rPr>
              <a:t>?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AFF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84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Prefrontal environment of ‘big </a:t>
            </a:r>
            <a:r>
              <a:rPr lang="en-US" dirty="0"/>
              <a:t>drops falling fast</a:t>
            </a:r>
            <a:r>
              <a:rPr lang="en-US" dirty="0" smtClean="0"/>
              <a:t>’ during 12 Nov event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249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What are patterns of precipitation enhancement?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Similar to climatology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rgbClr val="F9FF92"/>
                </a:solidFill>
              </a:rPr>
              <a:t>What are the roles of warm rain vs. ice processes in orographic precipitation production?</a:t>
            </a: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Looks like ice processes contributed strongly to the precipitation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production of ‘big drops falling fast’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rgbClr val="F9FF92"/>
                </a:solidFill>
              </a:rPr>
              <a:t>How </a:t>
            </a:r>
            <a:r>
              <a:rPr lang="en-US" dirty="0">
                <a:solidFill>
                  <a:srgbClr val="F9FF92"/>
                </a:solidFill>
              </a:rPr>
              <a:t>does synoptic environment influence orographic precipitation?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Frontogenesis? Lifting by terrain only? Always present?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6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12 – 13 November 2015: Observed Precipitation Totals – Nov 13</a:t>
            </a:r>
            <a:endParaRPr lang="en-US" dirty="0"/>
          </a:p>
        </p:txBody>
      </p:sp>
      <p:pic>
        <p:nvPicPr>
          <p:cNvPr id="3" name="Picture 2" descr="daily_rain_201511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85" y="1524000"/>
            <a:ext cx="4386031" cy="523168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480734" y="3327400"/>
            <a:ext cx="1650999" cy="1092201"/>
            <a:chOff x="4766734" y="3251200"/>
            <a:chExt cx="1650999" cy="1092201"/>
          </a:xfrm>
        </p:grpSpPr>
        <p:sp>
          <p:nvSpPr>
            <p:cNvPr id="6" name="Oval 5"/>
            <p:cNvSpPr/>
            <p:nvPr/>
          </p:nvSpPr>
          <p:spPr>
            <a:xfrm>
              <a:off x="5816600" y="3810001"/>
              <a:ext cx="533400" cy="5334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66734" y="3251200"/>
              <a:ext cx="1650999" cy="646331"/>
            </a:xfrm>
            <a:prstGeom prst="rect">
              <a:avLst/>
            </a:prstGeom>
            <a:solidFill>
              <a:schemeClr val="tx1">
                <a:alpha val="6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Factor 4 -5 Enhancement  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3666" y="2620434"/>
            <a:ext cx="2099733" cy="1498600"/>
            <a:chOff x="5875866" y="2556934"/>
            <a:chExt cx="2099733" cy="1498600"/>
          </a:xfrm>
        </p:grpSpPr>
        <p:sp>
          <p:nvSpPr>
            <p:cNvPr id="10" name="Oval 9"/>
            <p:cNvSpPr/>
            <p:nvPr/>
          </p:nvSpPr>
          <p:spPr>
            <a:xfrm>
              <a:off x="6604001" y="3522134"/>
              <a:ext cx="533400" cy="533400"/>
            </a:xfrm>
            <a:prstGeom prst="ellipse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75866" y="2556934"/>
              <a:ext cx="2099733" cy="646331"/>
            </a:xfrm>
            <a:prstGeom prst="rect">
              <a:avLst/>
            </a:prstGeom>
            <a:solidFill>
              <a:srgbClr val="FFFFFF">
                <a:alpha val="62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High Terrain less than forward slopes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83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5768" y="20677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a typeface="+mj-ea"/>
                <a:cs typeface="+mj-cs"/>
              </a:rPr>
              <a:t>Nov 12-13 </a:t>
            </a:r>
            <a:br>
              <a:rPr lang="en-US" sz="4000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chemeClr val="bg1"/>
                </a:solidFill>
                <a:ea typeface="+mj-ea"/>
                <a:cs typeface="+mj-cs"/>
              </a:rPr>
              <a:t>Rain rates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r_conf_site_lo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715" y="31462"/>
            <a:ext cx="3542253" cy="341396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201471" y="1576719"/>
            <a:ext cx="812987" cy="444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nov1213_rainrates_30min_seed_crn_graves_wy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8942"/>
            <a:ext cx="9144000" cy="32690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9875" y="1853223"/>
            <a:ext cx="4981595" cy="1323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~18 hour period of orographic enhancement</a:t>
            </a:r>
          </a:p>
          <a:p>
            <a:pPr algn="ctr"/>
            <a:endParaRPr lang="en-US" sz="2000" dirty="0">
              <a:solidFill>
                <a:srgbClr val="0000FF"/>
              </a:solidFill>
            </a:endParaRP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More rain at low-elevation CRN site compared with interior/higher elevation sites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79146" y="4360111"/>
            <a:ext cx="4235312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779146" y="3926194"/>
            <a:ext cx="4235312" cy="433917"/>
            <a:chOff x="3518186" y="3926194"/>
            <a:chExt cx="4235312" cy="433917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3518186" y="4360111"/>
              <a:ext cx="423531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180416" y="3926194"/>
              <a:ext cx="3019778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Warm Sector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639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20151113_parsivel_dsd_rainbow_lo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4" y="-12699"/>
            <a:ext cx="7147496" cy="68524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240844" y="776112"/>
            <a:ext cx="3079045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00111" y="296333"/>
            <a:ext cx="301977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Warm Sector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9875" y="6556338"/>
            <a:ext cx="1444625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Time (UTC)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007636" y="4547760"/>
            <a:ext cx="21623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Rain Rate (mm/h)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28802" y="1382285"/>
            <a:ext cx="21623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Diameter (mm)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742749" y="1411420"/>
            <a:ext cx="21623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Drops per m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mm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5668332" y="4577834"/>
            <a:ext cx="250825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Drop Diameter bin (mm)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820333" y="4825999"/>
            <a:ext cx="1298223" cy="138288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591732" y="4176888"/>
            <a:ext cx="1526824" cy="166228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262276" y="3503597"/>
            <a:ext cx="430623" cy="2784497"/>
            <a:chOff x="2262276" y="3503597"/>
            <a:chExt cx="430623" cy="2784497"/>
          </a:xfrm>
        </p:grpSpPr>
        <p:cxnSp>
          <p:nvCxnSpPr>
            <p:cNvPr id="16" name="Straight Connector 15"/>
            <p:cNvCxnSpPr/>
            <p:nvPr/>
          </p:nvCxnSpPr>
          <p:spPr>
            <a:xfrm flipH="1" flipV="1">
              <a:off x="2631697" y="3508374"/>
              <a:ext cx="61202" cy="277972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16200000">
              <a:off x="2048812" y="3717061"/>
              <a:ext cx="827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  RHI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Picture 17" descr="ar_conf_site_lo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18" y="31462"/>
            <a:ext cx="2029350" cy="195585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024980" y="895719"/>
            <a:ext cx="497433" cy="261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91157" y="2437281"/>
            <a:ext cx="195284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Orographic enhancement associated with large quantities of  &lt; 1.5 mm drops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9504" y="4302624"/>
            <a:ext cx="1852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These </a:t>
            </a:r>
            <a:r>
              <a:rPr lang="en-US" dirty="0" smtClean="0">
                <a:solidFill>
                  <a:srgbClr val="000000"/>
                </a:solidFill>
              </a:rPr>
              <a:t>small-medium sized </a:t>
            </a:r>
            <a:r>
              <a:rPr lang="en-US" dirty="0">
                <a:solidFill>
                  <a:srgbClr val="000000"/>
                </a:solidFill>
              </a:rPr>
              <a:t>drops are responsible for the majority of the increase in rain rate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2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6-03-03 at 11.38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5233"/>
            <a:ext cx="5629911" cy="3377947"/>
          </a:xfrm>
          <a:prstGeom prst="rect">
            <a:avLst/>
          </a:prstGeom>
        </p:spPr>
      </p:pic>
      <p:pic>
        <p:nvPicPr>
          <p:cNvPr id="9" name="Picture 8" descr="Screen Shot 2016-03-03 at 11.36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" y="14112"/>
            <a:ext cx="5587578" cy="33757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5949" y="3125857"/>
            <a:ext cx="73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CRN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93900" y="2982039"/>
            <a:ext cx="7807" cy="294561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11509" y="0"/>
            <a:ext cx="373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NPOL RHI 13-Nov 02:12 UTC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50° Azimuth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42825" y="1408185"/>
            <a:ext cx="3078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003281"/>
            <a:ext cx="73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NPOL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68388" y="234698"/>
            <a:ext cx="131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Reflectivity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3608" y="3675853"/>
            <a:ext cx="131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Velocity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42825" y="890299"/>
            <a:ext cx="30784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Low-level jet is within 1 km of the surface near NPOL and starts lifting around 20 km from radar.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Drop formation + growth occurs </a:t>
            </a:r>
            <a:r>
              <a:rPr lang="en-US" u="sng" dirty="0" smtClean="0">
                <a:solidFill>
                  <a:prstClr val="black"/>
                </a:solidFill>
                <a:latin typeface="Calibri"/>
              </a:rPr>
              <a:t>below melting level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ahead of high terrain.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Jet lifting decreases 50-60 km from radar.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794000" y="2870200"/>
            <a:ext cx="0" cy="35560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664580" y="3192562"/>
            <a:ext cx="102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Graves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KLGX_PPI_20151113_0214_0.18de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71" y="4233784"/>
            <a:ext cx="2777223" cy="26242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15289" y="5907347"/>
            <a:ext cx="7316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alibri"/>
              </a:rPr>
              <a:t>NPOL</a:t>
            </a:r>
            <a:endParaRPr lang="en-US" dirty="0">
              <a:solidFill>
                <a:srgbClr val="FF00FF"/>
              </a:solidFill>
              <a:latin typeface="Calibri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895600" y="6438902"/>
            <a:ext cx="1" cy="26669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74675" y="6458845"/>
            <a:ext cx="105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Graves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00338" y="5778017"/>
            <a:ext cx="2604325" cy="581169"/>
          </a:xfrm>
          <a:custGeom>
            <a:avLst/>
            <a:gdLst>
              <a:gd name="connsiteX0" fmla="*/ 0 w 2813014"/>
              <a:gd name="connsiteY0" fmla="*/ 546182 h 546468"/>
              <a:gd name="connsiteX1" fmla="*/ 1160710 w 2813014"/>
              <a:gd name="connsiteY1" fmla="*/ 477909 h 546468"/>
              <a:gd name="connsiteX2" fmla="*/ 2225831 w 2813014"/>
              <a:gd name="connsiteY2" fmla="*/ 122891 h 546468"/>
              <a:gd name="connsiteX3" fmla="*/ 2813014 w 2813014"/>
              <a:gd name="connsiteY3" fmla="*/ 0 h 546468"/>
              <a:gd name="connsiteX0" fmla="*/ 0 w 2813014"/>
              <a:gd name="connsiteY0" fmla="*/ 546182 h 546207"/>
              <a:gd name="connsiteX1" fmla="*/ 1160710 w 2813014"/>
              <a:gd name="connsiteY1" fmla="*/ 439100 h 546207"/>
              <a:gd name="connsiteX2" fmla="*/ 2225831 w 2813014"/>
              <a:gd name="connsiteY2" fmla="*/ 122891 h 546207"/>
              <a:gd name="connsiteX3" fmla="*/ 2813014 w 2813014"/>
              <a:gd name="connsiteY3" fmla="*/ 0 h 546207"/>
              <a:gd name="connsiteX0" fmla="*/ 0 w 2813014"/>
              <a:gd name="connsiteY0" fmla="*/ 546182 h 546199"/>
              <a:gd name="connsiteX1" fmla="*/ 1160710 w 2813014"/>
              <a:gd name="connsiteY1" fmla="*/ 439100 h 546199"/>
              <a:gd name="connsiteX2" fmla="*/ 1914844 w 2813014"/>
              <a:gd name="connsiteY2" fmla="*/ 229615 h 546199"/>
              <a:gd name="connsiteX3" fmla="*/ 2813014 w 2813014"/>
              <a:gd name="connsiteY3" fmla="*/ 0 h 546199"/>
              <a:gd name="connsiteX0" fmla="*/ 0 w 2869557"/>
              <a:gd name="connsiteY0" fmla="*/ 439457 h 439474"/>
              <a:gd name="connsiteX1" fmla="*/ 1160710 w 2869557"/>
              <a:gd name="connsiteY1" fmla="*/ 332375 h 439474"/>
              <a:gd name="connsiteX2" fmla="*/ 1914844 w 2869557"/>
              <a:gd name="connsiteY2" fmla="*/ 122890 h 439474"/>
              <a:gd name="connsiteX3" fmla="*/ 2869557 w 2869557"/>
              <a:gd name="connsiteY3" fmla="*/ 0 h 439474"/>
              <a:gd name="connsiteX0" fmla="*/ 0 w 2869557"/>
              <a:gd name="connsiteY0" fmla="*/ 439457 h 439566"/>
              <a:gd name="connsiteX1" fmla="*/ 1033488 w 2869557"/>
              <a:gd name="connsiteY1" fmla="*/ 380886 h 439566"/>
              <a:gd name="connsiteX2" fmla="*/ 1914844 w 2869557"/>
              <a:gd name="connsiteY2" fmla="*/ 122890 h 439566"/>
              <a:gd name="connsiteX3" fmla="*/ 2869557 w 2869557"/>
              <a:gd name="connsiteY3" fmla="*/ 0 h 43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9557" h="439566">
                <a:moveTo>
                  <a:pt x="0" y="439457"/>
                </a:moveTo>
                <a:cubicBezTo>
                  <a:pt x="394869" y="440594"/>
                  <a:pt x="714347" y="433647"/>
                  <a:pt x="1033488" y="380886"/>
                </a:cubicBezTo>
                <a:cubicBezTo>
                  <a:pt x="1352629" y="328125"/>
                  <a:pt x="1639460" y="202542"/>
                  <a:pt x="1914844" y="122890"/>
                </a:cubicBezTo>
                <a:cubicBezTo>
                  <a:pt x="2190228" y="43238"/>
                  <a:pt x="2869557" y="0"/>
                  <a:pt x="2869557" y="0"/>
                </a:cubicBezTo>
              </a:path>
            </a:pathLst>
          </a:custGeom>
          <a:ln w="38100" cmpd="sng">
            <a:solidFill>
              <a:srgbClr val="FAFFA2"/>
            </a:solidFill>
            <a:headEnd type="none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69900" y="5816600"/>
            <a:ext cx="2120900" cy="25400"/>
          </a:xfrm>
          <a:prstGeom prst="line">
            <a:avLst/>
          </a:prstGeom>
          <a:ln w="38100" cmpd="sng">
            <a:solidFill>
              <a:srgbClr val="FAFFA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91508" y="5403053"/>
            <a:ext cx="131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prstClr val="black"/>
                </a:solidFill>
                <a:latin typeface="Calibri"/>
              </a:rPr>
              <a:t>Brightband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10975" y="6488668"/>
            <a:ext cx="8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CRN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1892301" y="6449232"/>
            <a:ext cx="12699" cy="24366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6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Warm Sector – 13 Nov Event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91960"/>
            <a:ext cx="8229600" cy="5362689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3200" dirty="0">
                <a:solidFill>
                  <a:srgbClr val="F9FF92"/>
                </a:solidFill>
              </a:rPr>
              <a:t>What is the pattern of orographic enhancement</a:t>
            </a:r>
            <a:r>
              <a:rPr lang="en-US" sz="3200" dirty="0" smtClean="0">
                <a:solidFill>
                  <a:srgbClr val="F9FF92"/>
                </a:solidFill>
              </a:rPr>
              <a:t>? </a:t>
            </a:r>
            <a:endParaRPr lang="en-US" sz="3200" dirty="0">
              <a:solidFill>
                <a:srgbClr val="F9FF92"/>
              </a:solidFill>
            </a:endParaRP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Enhancement bigger than climatology and strongest on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initial slopes of Olympic Mountains, less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enhancement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over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interior</a:t>
            </a:r>
          </a:p>
          <a:p>
            <a:r>
              <a:rPr lang="en-US" dirty="0" smtClean="0">
                <a:solidFill>
                  <a:srgbClr val="F9FF92"/>
                </a:solidFill>
              </a:rPr>
              <a:t>What </a:t>
            </a:r>
            <a:r>
              <a:rPr lang="en-US" dirty="0">
                <a:solidFill>
                  <a:srgbClr val="F9FF92"/>
                </a:solidFill>
              </a:rPr>
              <a:t>are the roles of warm rain vs. ice processes in orographic precipitation production?</a:t>
            </a: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Warm rain processes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important  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rgbClr val="F9FF92"/>
                </a:solidFill>
              </a:rPr>
              <a:t>How </a:t>
            </a:r>
            <a:r>
              <a:rPr lang="en-US" dirty="0">
                <a:solidFill>
                  <a:srgbClr val="F9FF92"/>
                </a:solidFill>
              </a:rPr>
              <a:t>does synoptic environment influence orographic precipitation</a:t>
            </a:r>
            <a:r>
              <a:rPr lang="en-US" dirty="0" smtClean="0">
                <a:solidFill>
                  <a:srgbClr val="F9FF92"/>
                </a:solidFill>
              </a:rPr>
              <a:t>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Low-level lifting of strong onshore flow caused the highest rainfall totals at CRN site vs. interior sites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Lifting of low-level jet below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brightband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contributed to warm rain processes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9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qltw1_h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8" y="1052822"/>
            <a:ext cx="6543924" cy="5071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5994" y="4524800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Nov 12-13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8903" y="442269"/>
            <a:ext cx="39461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Impacts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180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0853" y="387580"/>
            <a:ext cx="8682295" cy="1271930"/>
            <a:chOff x="17575214" y="4292600"/>
            <a:chExt cx="15885861" cy="2327231"/>
          </a:xfrm>
        </p:grpSpPr>
        <p:pic>
          <p:nvPicPr>
            <p:cNvPr id="4" name="Picture 3" descr="IMG_9980 copy 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0069" y="4292600"/>
              <a:ext cx="3483879" cy="23272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 descr="20151130_NPOL_night copy 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6740" y="4292602"/>
              <a:ext cx="3494335" cy="23272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 descr="wynoochee_Nov15_pic copy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5214" y="4292603"/>
              <a:ext cx="3504863" cy="23272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citation_at_PAE copy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1148" y="4292600"/>
              <a:ext cx="3694015" cy="23272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IMG_2689 copy 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2263" y="4292600"/>
              <a:ext cx="1744177" cy="232723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230853" y="1749497"/>
            <a:ext cx="8682294" cy="488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BFFB2"/>
                </a:solidFill>
              </a:rPr>
              <a:t>Goals of Presentation: Convey</a:t>
            </a:r>
          </a:p>
          <a:p>
            <a:pPr algn="ctr"/>
            <a:endParaRPr lang="en-US" sz="2000" b="1" dirty="0" smtClean="0">
              <a:solidFill>
                <a:srgbClr val="FBFFB2"/>
              </a:solidFill>
            </a:endParaRPr>
          </a:p>
          <a:p>
            <a:pPr marL="685800" indent="-236538">
              <a:lnSpc>
                <a:spcPct val="120000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FBFFB2"/>
                </a:solidFill>
              </a:rPr>
              <a:t>Magnitude of experiment</a:t>
            </a:r>
          </a:p>
          <a:p>
            <a:pPr marL="685800" indent="-236538">
              <a:lnSpc>
                <a:spcPct val="120000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FBFFB2"/>
                </a:solidFill>
              </a:rPr>
              <a:t>Heroic Efforts</a:t>
            </a:r>
          </a:p>
          <a:p>
            <a:pPr marL="685800" indent="-236538">
              <a:buFont typeface="Arial"/>
              <a:buChar char="•"/>
            </a:pPr>
            <a:r>
              <a:rPr lang="en-US" sz="3600" dirty="0" smtClean="0">
                <a:solidFill>
                  <a:srgbClr val="FBFFB2"/>
                </a:solidFill>
              </a:rPr>
              <a:t>Most technologically advanced field program measuring precipitation to date</a:t>
            </a:r>
          </a:p>
          <a:p>
            <a:pPr marL="685800" indent="-236538">
              <a:lnSpc>
                <a:spcPct val="120000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FBFFB2"/>
                </a:solidFill>
              </a:rPr>
              <a:t>Preliminary results from the robust sampling of </a:t>
            </a:r>
            <a:r>
              <a:rPr lang="en-US" sz="3600" dirty="0" err="1" smtClean="0">
                <a:solidFill>
                  <a:srgbClr val="FBFFB2"/>
                </a:solidFill>
              </a:rPr>
              <a:t>midlatitude</a:t>
            </a:r>
            <a:r>
              <a:rPr lang="en-US" sz="3600" dirty="0" smtClean="0">
                <a:solidFill>
                  <a:srgbClr val="FBFFB2"/>
                </a:solidFill>
              </a:rPr>
              <a:t> storms</a:t>
            </a:r>
          </a:p>
        </p:txBody>
      </p:sp>
    </p:spTree>
    <p:extLst>
      <p:ext uri="{BB962C8B-B14F-4D97-AF65-F5344CB8AC3E}">
        <p14:creationId xmlns:p14="http://schemas.microsoft.com/office/powerpoint/2010/main" val="274265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113_rising_lake_r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7" y="89794"/>
            <a:ext cx="7824570" cy="586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9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 November Atmospheric Rivers </a:t>
            </a:r>
            <a:endParaRPr lang="en-US" dirty="0"/>
          </a:p>
        </p:txBody>
      </p:sp>
      <p:pic>
        <p:nvPicPr>
          <p:cNvPr id="3" name="Picture 2" descr="20151119_pyrites_creek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3073400"/>
            <a:ext cx="4775200" cy="3581400"/>
          </a:xfrm>
          <a:prstGeom prst="rect">
            <a:avLst/>
          </a:prstGeom>
        </p:spPr>
      </p:pic>
      <p:pic>
        <p:nvPicPr>
          <p:cNvPr id="6" name="Picture 5" descr="20151119_more_trail_damage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2" y="1181100"/>
            <a:ext cx="5469467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3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0" y="1905576"/>
            <a:ext cx="5486400" cy="3759200"/>
            <a:chOff x="469900" y="571500"/>
            <a:chExt cx="5486400" cy="3759200"/>
          </a:xfrm>
        </p:grpSpPr>
        <p:pic>
          <p:nvPicPr>
            <p:cNvPr id="2" name="Picture 1" descr="model.WRF_GFS_36km_oly.201512081800.06.500vor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3" t="8334" r="7800" b="36852"/>
            <a:stretch/>
          </p:blipFill>
          <p:spPr>
            <a:xfrm>
              <a:off x="469900" y="571500"/>
              <a:ext cx="5486400" cy="3759200"/>
            </a:xfrm>
            <a:prstGeom prst="rect">
              <a:avLst/>
            </a:prstGeom>
            <a:ln w="28575" cmpd="sng">
              <a:solidFill>
                <a:srgbClr val="FFFFFF"/>
              </a:solidFill>
            </a:ln>
          </p:spPr>
        </p:pic>
        <p:sp>
          <p:nvSpPr>
            <p:cNvPr id="3" name="Right Arrow 2"/>
            <p:cNvSpPr/>
            <p:nvPr/>
          </p:nvSpPr>
          <p:spPr>
            <a:xfrm rot="20268511">
              <a:off x="3819764" y="2986004"/>
              <a:ext cx="1358900" cy="329185"/>
            </a:xfrm>
            <a:prstGeom prst="rightArrow">
              <a:avLst>
                <a:gd name="adj1" fmla="val 40240"/>
                <a:gd name="adj2" fmla="val 81654"/>
              </a:avLst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4-Point Star 4"/>
            <p:cNvSpPr/>
            <p:nvPr/>
          </p:nvSpPr>
          <p:spPr>
            <a:xfrm>
              <a:off x="5192078" y="2757906"/>
              <a:ext cx="260462" cy="240632"/>
            </a:xfrm>
            <a:prstGeom prst="star4">
              <a:avLst>
                <a:gd name="adj" fmla="val 19537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23680" y="5734640"/>
            <a:ext cx="8277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About the 7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event in 8 days during a ‘Stampede of Shortwaves’ </a:t>
            </a:r>
          </a:p>
          <a:p>
            <a:r>
              <a:rPr lang="en-US" sz="2400" dirty="0" smtClean="0"/>
              <a:t>Strong SW </a:t>
            </a:r>
            <a:r>
              <a:rPr lang="en-US" sz="2400" dirty="0"/>
              <a:t>Flow across </a:t>
            </a:r>
            <a:r>
              <a:rPr lang="en-US" sz="2400" dirty="0" smtClean="0"/>
              <a:t>Pacific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500 hPa Heights and </a:t>
            </a:r>
            <a:r>
              <a:rPr lang="en-US" dirty="0" err="1" smtClean="0"/>
              <a:t>Vorticity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48555" y="1947333"/>
            <a:ext cx="259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 UTC 8 Dec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12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88862" y="5657672"/>
            <a:ext cx="4015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SW Flow</a:t>
            </a:r>
          </a:p>
          <a:p>
            <a:r>
              <a:rPr lang="en-US" sz="2400" dirty="0" smtClean="0"/>
              <a:t>Sounding: 40kt jet at 925 hPa 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850 hPa Heights and Temperature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828800" y="1764600"/>
            <a:ext cx="5486400" cy="3784600"/>
            <a:chOff x="469900" y="558800"/>
            <a:chExt cx="5486400" cy="3784600"/>
          </a:xfrm>
        </p:grpSpPr>
        <p:pic>
          <p:nvPicPr>
            <p:cNvPr id="10" name="Picture 9" descr="model.WRF_GFS_36km_oly.201512081200.00.850t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3" t="8148" r="7800" b="36667"/>
            <a:stretch/>
          </p:blipFill>
          <p:spPr>
            <a:xfrm>
              <a:off x="469900" y="558800"/>
              <a:ext cx="5486400" cy="3784600"/>
            </a:xfrm>
            <a:prstGeom prst="rect">
              <a:avLst/>
            </a:prstGeom>
            <a:ln w="28575" cmpd="sng">
              <a:solidFill>
                <a:srgbClr val="FFFFFF"/>
              </a:solidFill>
            </a:ln>
          </p:spPr>
        </p:pic>
        <p:sp>
          <p:nvSpPr>
            <p:cNvPr id="11" name="Right Arrow 10"/>
            <p:cNvSpPr/>
            <p:nvPr/>
          </p:nvSpPr>
          <p:spPr>
            <a:xfrm rot="20268511">
              <a:off x="3819764" y="2986004"/>
              <a:ext cx="1358900" cy="329185"/>
            </a:xfrm>
            <a:prstGeom prst="rightArrow">
              <a:avLst>
                <a:gd name="adj1" fmla="val 40240"/>
                <a:gd name="adj2" fmla="val 81654"/>
              </a:avLst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4-Point Star 11"/>
            <p:cNvSpPr/>
            <p:nvPr/>
          </p:nvSpPr>
          <p:spPr>
            <a:xfrm>
              <a:off x="5192078" y="2757906"/>
              <a:ext cx="260462" cy="240632"/>
            </a:xfrm>
            <a:prstGeom prst="star4">
              <a:avLst>
                <a:gd name="adj" fmla="val 19537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848555" y="1947333"/>
            <a:ext cx="259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 UTC 8 Dec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2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88862" y="5811608"/>
            <a:ext cx="4015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PW = 28.8 mm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Integrated Water Vapor Transport</a:t>
            </a:r>
            <a:endParaRPr lang="en-US" dirty="0"/>
          </a:p>
        </p:txBody>
      </p:sp>
      <p:pic>
        <p:nvPicPr>
          <p:cNvPr id="2" name="Picture 1" descr="NARR_IVT_wide_20151208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93" y="1820268"/>
            <a:ext cx="5410707" cy="386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0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3" name="Picture 2" descr="ops.goes_west.2015120806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4"/>
          <a:stretch/>
        </p:blipFill>
        <p:spPr>
          <a:xfrm>
            <a:off x="0" y="1301901"/>
            <a:ext cx="9144000" cy="5556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5986" y="3863742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6265" y="3962263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0301" y="4260906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93113" y="5209172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1392" y="4876664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2" name="4-Point Star 11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18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2" name="Picture 1" descr="ops.goes_west.2015120809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2"/>
          <a:stretch/>
        </p:blipFill>
        <p:spPr>
          <a:xfrm>
            <a:off x="0" y="1306714"/>
            <a:ext cx="9144000" cy="5543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8996" y="3802097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6265" y="3801986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98941" y="4199261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26023" y="5153518"/>
            <a:ext cx="393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7602" y="4611043"/>
            <a:ext cx="399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0" name="4-Point Star 9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8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3" name="Picture 2" descr="ops.goes_west.2015120812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4"/>
          <a:stretch/>
        </p:blipFill>
        <p:spPr>
          <a:xfrm>
            <a:off x="0" y="1301901"/>
            <a:ext cx="9144000" cy="5556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4046" y="3604833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2285" y="3617051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45541" y="3878707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8933" y="5024237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1872" y="4408162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0" name="4-Point Star 9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5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2" name="Picture 1" descr="ops.goes_west.2015120815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4"/>
          <a:stretch/>
        </p:blipFill>
        <p:spPr>
          <a:xfrm>
            <a:off x="0" y="1301901"/>
            <a:ext cx="9144000" cy="5556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055" y="3308827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3483" y="3632127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01426" y="4839302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74" y="4198569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0" name="4-Point Star 9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56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3" name="Picture 2" descr="ops.goes_west.2015120818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07"/>
          <a:stretch/>
        </p:blipFill>
        <p:spPr>
          <a:xfrm>
            <a:off x="0" y="1303613"/>
            <a:ext cx="9144000" cy="5541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88061" y="3809657"/>
            <a:ext cx="412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5300" y="4537068"/>
            <a:ext cx="430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5327" y="4173912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22244" y="4757451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2750" y="5353695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12" name="4-Point Star 11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0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0181" y="2995678"/>
            <a:ext cx="8148637" cy="86664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BFFB2"/>
                </a:solidFill>
              </a:rPr>
              <a:t>The Olympic Peninsula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50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2" name="Picture 1" descr="ops.goes_west.2015120821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05"/>
          <a:stretch/>
        </p:blipFill>
        <p:spPr>
          <a:xfrm>
            <a:off x="0" y="1289073"/>
            <a:ext cx="9144000" cy="5568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7124" y="4185866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3860" y="3908289"/>
            <a:ext cx="49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D?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9117" y="4635701"/>
            <a:ext cx="475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1960" y="5341366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13" name="4-Point Star 12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1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3" name="Picture 2" descr="ops.goes_west.2015120900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30"/>
          <a:stretch/>
        </p:blipFill>
        <p:spPr>
          <a:xfrm>
            <a:off x="0" y="1290786"/>
            <a:ext cx="9144000" cy="5567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0707" y="4050247"/>
            <a:ext cx="578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E?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2310" y="4487753"/>
            <a:ext cx="475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7193" y="5304379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8" name="4-Point Star 7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2" name="Picture 1" descr="ops.goes_west.2015120903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2"/>
          <a:stretch/>
        </p:blipFill>
        <p:spPr>
          <a:xfrm>
            <a:off x="0" y="1301900"/>
            <a:ext cx="9144000" cy="5543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1920" y="4401450"/>
            <a:ext cx="475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6803" y="5218076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7" name="4-Point Star 6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0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– 9 December: Synoptic Overview – </a:t>
            </a:r>
            <a:r>
              <a:rPr lang="en-US" sz="3600" dirty="0" smtClean="0"/>
              <a:t>Satellite perspective: multiple frontal waves</a:t>
            </a:r>
            <a:endParaRPr lang="en-US" sz="3600" dirty="0"/>
          </a:p>
        </p:txBody>
      </p:sp>
      <p:pic>
        <p:nvPicPr>
          <p:cNvPr id="3" name="Picture 2" descr="ops.goes_west.2015120906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4"/>
          <a:stretch/>
        </p:blipFill>
        <p:spPr>
          <a:xfrm>
            <a:off x="0" y="1301901"/>
            <a:ext cx="9144000" cy="5556099"/>
          </a:xfrm>
          <a:prstGeom prst="rect">
            <a:avLst/>
          </a:prstGeom>
        </p:spPr>
      </p:pic>
      <p:sp>
        <p:nvSpPr>
          <p:cNvPr id="5" name="4-Point Star 4"/>
          <p:cNvSpPr/>
          <p:nvPr/>
        </p:nvSpPr>
        <p:spPr>
          <a:xfrm>
            <a:off x="5848703" y="4487168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06520" y="4274450"/>
            <a:ext cx="475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8303" y="5192676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5103" y="5218076"/>
            <a:ext cx="33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36247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u08_20151209_MR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" y="118011"/>
            <a:ext cx="7631131" cy="609358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719787" y="3040162"/>
            <a:ext cx="1154626" cy="38482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50152" y="6242572"/>
            <a:ext cx="453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DC-8 Flight legs 14-18 UTC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835249" y="5924859"/>
            <a:ext cx="1088931" cy="40014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2034596" y="1605054"/>
            <a:ext cx="216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(Missing data)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034597" y="4350179"/>
            <a:ext cx="216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(Missing data)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74900" y="6057900"/>
            <a:ext cx="635000" cy="165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53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4621" r="19931" b="5957"/>
          <a:stretch/>
        </p:blipFill>
        <p:spPr>
          <a:xfrm>
            <a:off x="5057025" y="0"/>
            <a:ext cx="336764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514" y="274638"/>
            <a:ext cx="4437972" cy="1143000"/>
          </a:xfrm>
        </p:spPr>
        <p:txBody>
          <a:bodyPr/>
          <a:lstStyle/>
          <a:p>
            <a:r>
              <a:rPr lang="en-US" b="1" dirty="0" smtClean="0"/>
              <a:t>APR-3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5263578"/>
          </a:xfrm>
        </p:spPr>
        <p:txBody>
          <a:bodyPr>
            <a:normAutofit/>
          </a:bodyPr>
          <a:lstStyle/>
          <a:p>
            <a:r>
              <a:rPr lang="en-US" dirty="0" smtClean="0"/>
              <a:t>NASA DC-8 equipped with the Advanced Precipitation Radar 3</a:t>
            </a:r>
          </a:p>
          <a:p>
            <a:pPr lvl="1"/>
            <a:r>
              <a:rPr lang="en-US" dirty="0" smtClean="0"/>
              <a:t>Ku / </a:t>
            </a:r>
            <a:r>
              <a:rPr lang="en-US" dirty="0" err="1" smtClean="0"/>
              <a:t>Ka</a:t>
            </a:r>
            <a:r>
              <a:rPr lang="en-US" dirty="0"/>
              <a:t> </a:t>
            </a:r>
            <a:r>
              <a:rPr lang="en-US" dirty="0" smtClean="0"/>
              <a:t>/ W band</a:t>
            </a:r>
          </a:p>
          <a:p>
            <a:pPr lvl="1"/>
            <a:r>
              <a:rPr lang="en-US" dirty="0" smtClean="0"/>
              <a:t>Cross-track scanning strategy</a:t>
            </a:r>
          </a:p>
          <a:p>
            <a:pPr lvl="1"/>
            <a:r>
              <a:rPr lang="en-US" dirty="0" smtClean="0"/>
              <a:t>High vertical resolution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Documents structure </a:t>
            </a:r>
            <a:r>
              <a:rPr lang="en-US" b="1" dirty="0" smtClean="0"/>
              <a:t>around</a:t>
            </a:r>
            <a:r>
              <a:rPr lang="en-US" dirty="0" smtClean="0"/>
              <a:t> the Olympics (ocean, windward, high terrain and leeside)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4" t="4356" r="6858" b="7252"/>
          <a:stretch/>
        </p:blipFill>
        <p:spPr>
          <a:xfrm>
            <a:off x="8400289" y="1546860"/>
            <a:ext cx="707136" cy="353568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55828" y="1280158"/>
            <a:ext cx="36322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57800" y="2019300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47000" y="1993900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2032000"/>
            <a:ext cx="78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 Dec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2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ku_1701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0" cy="400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3111" y="4360333"/>
            <a:ext cx="129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Windward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4" name="Picture 23" descr="ku_17122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" r="20900"/>
          <a:stretch/>
        </p:blipFill>
        <p:spPr>
          <a:xfrm>
            <a:off x="5051776" y="0"/>
            <a:ext cx="3852334" cy="4000500"/>
          </a:xfrm>
          <a:prstGeom prst="rect">
            <a:avLst/>
          </a:prstGeom>
        </p:spPr>
      </p:pic>
      <p:pic>
        <p:nvPicPr>
          <p:cNvPr id="2" name="Picture 1" descr="dc8_1703_171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7" t="23045" r="22016" b="32510"/>
          <a:stretch/>
        </p:blipFill>
        <p:spPr>
          <a:xfrm>
            <a:off x="219113" y="4713111"/>
            <a:ext cx="2266009" cy="1989667"/>
          </a:xfrm>
          <a:prstGeom prst="rect">
            <a:avLst/>
          </a:prstGeom>
        </p:spPr>
      </p:pic>
      <p:sp>
        <p:nvSpPr>
          <p:cNvPr id="9" name="4-Point Star 8"/>
          <p:cNvSpPr/>
          <p:nvPr/>
        </p:nvSpPr>
        <p:spPr>
          <a:xfrm>
            <a:off x="796183" y="5989483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5561" y="3617206"/>
            <a:ext cx="53035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28338" y="3631316"/>
            <a:ext cx="53035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7561" y="3560761"/>
            <a:ext cx="53035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90406" y="3614384"/>
            <a:ext cx="53035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404" y="354718"/>
            <a:ext cx="1921595" cy="2769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Northern Leg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39804" y="337785"/>
            <a:ext cx="1921595" cy="2769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Southern Leg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2" name="4-Point Star 21"/>
          <p:cNvSpPr/>
          <p:nvPr/>
        </p:nvSpPr>
        <p:spPr>
          <a:xfrm>
            <a:off x="7496137" y="3418439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82333" y="4303889"/>
            <a:ext cx="3513667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Largest reflectivity on windward slopes and not high terrain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Echo top height decrease in lee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Melting level variability</a:t>
            </a:r>
            <a:endParaRPr lang="en-US" sz="2400" dirty="0"/>
          </a:p>
        </p:txBody>
      </p:sp>
      <p:pic>
        <p:nvPicPr>
          <p:cNvPr id="3" name="Picture 2" descr="ops.goes_west.201512081700.ir_4km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5" t="36306" r="26718" b="41529"/>
          <a:stretch/>
        </p:blipFill>
        <p:spPr>
          <a:xfrm>
            <a:off x="6197600" y="4578350"/>
            <a:ext cx="2893308" cy="1905000"/>
          </a:xfrm>
          <a:prstGeom prst="rect">
            <a:avLst/>
          </a:prstGeom>
        </p:spPr>
      </p:pic>
      <p:sp>
        <p:nvSpPr>
          <p:cNvPr id="8" name="4-Point Star 7"/>
          <p:cNvSpPr/>
          <p:nvPr/>
        </p:nvSpPr>
        <p:spPr>
          <a:xfrm>
            <a:off x="8055645" y="5491361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2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u_1808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973"/>
            <a:ext cx="5334000" cy="4000500"/>
          </a:xfrm>
          <a:prstGeom prst="rect">
            <a:avLst/>
          </a:prstGeom>
        </p:spPr>
      </p:pic>
      <p:pic>
        <p:nvPicPr>
          <p:cNvPr id="3" name="Picture 2" descr="ku_174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" r="19841"/>
          <a:stretch/>
        </p:blipFill>
        <p:spPr>
          <a:xfrm>
            <a:off x="5051778" y="31751"/>
            <a:ext cx="3922889" cy="400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3111" y="4360333"/>
            <a:ext cx="129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Windward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4-Point Star 9"/>
          <p:cNvSpPr/>
          <p:nvPr/>
        </p:nvSpPr>
        <p:spPr>
          <a:xfrm>
            <a:off x="7414296" y="3505934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5561" y="3617206"/>
            <a:ext cx="53035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87228" y="3631316"/>
            <a:ext cx="53035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87761" y="3636961"/>
            <a:ext cx="53035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90406" y="3614384"/>
            <a:ext cx="530352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404" y="354718"/>
            <a:ext cx="1921595" cy="2769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Northern Leg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24470" y="337785"/>
            <a:ext cx="1921595" cy="2769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Southern Leg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1" name="Picture 20" descr="ops.goes_west.201512081800.ir_4km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4" t="34091" r="25617" b="40830"/>
          <a:stretch/>
        </p:blipFill>
        <p:spPr>
          <a:xfrm>
            <a:off x="6175999" y="4600223"/>
            <a:ext cx="2911556" cy="2060223"/>
          </a:xfrm>
          <a:prstGeom prst="rect">
            <a:avLst/>
          </a:prstGeom>
        </p:spPr>
      </p:pic>
      <p:sp>
        <p:nvSpPr>
          <p:cNvPr id="8" name="4-Point Star 7"/>
          <p:cNvSpPr/>
          <p:nvPr/>
        </p:nvSpPr>
        <p:spPr>
          <a:xfrm>
            <a:off x="7925116" y="5681861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737554" y="4191001"/>
            <a:ext cx="3344333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Largest reflectivity on windward slopes and initial high terrain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Frontal band fills in leeside echo tops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Reflectivity reduction southern leg – </a:t>
            </a:r>
            <a:r>
              <a:rPr lang="en-US" sz="2400" dirty="0" err="1" smtClean="0"/>
              <a:t>evap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5" name="Picture 4" descr="dc8_1747_181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9" t="25308" r="26337" b="33334"/>
          <a:stretch/>
        </p:blipFill>
        <p:spPr>
          <a:xfrm>
            <a:off x="131422" y="4515556"/>
            <a:ext cx="2465021" cy="2173111"/>
          </a:xfrm>
          <a:prstGeom prst="rect">
            <a:avLst/>
          </a:prstGeom>
        </p:spPr>
      </p:pic>
      <p:sp>
        <p:nvSpPr>
          <p:cNvPr id="9" name="4-Point Star 8"/>
          <p:cNvSpPr/>
          <p:nvPr/>
        </p:nvSpPr>
        <p:spPr>
          <a:xfrm>
            <a:off x="965517" y="5876594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9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20" y="-85300"/>
            <a:ext cx="6965778" cy="67753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11815" y="2796457"/>
            <a:ext cx="2066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Similar DSD compared with other cases, just less intense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99427" y="4713111"/>
            <a:ext cx="206638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Small drop production goes away for about 6 hours starting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22 UTC 08-Dec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9875" y="6467438"/>
            <a:ext cx="1444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Time (UTC)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007636" y="4547760"/>
            <a:ext cx="21623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Rain Rate (mm/h)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44136" y="1382285"/>
            <a:ext cx="21623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Diameter (mm)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717480" y="1372938"/>
            <a:ext cx="21623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Drops per m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mm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-1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5540042" y="4577834"/>
            <a:ext cx="250825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Drop Diameter bin (mm)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 descr="ar_conf_site_loc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18" y="31462"/>
            <a:ext cx="2029350" cy="1955852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8024980" y="895719"/>
            <a:ext cx="497433" cy="261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50044" y="444332"/>
            <a:ext cx="2162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DC-8 Flight legs 16-18 UTC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1636892" y="5183978"/>
            <a:ext cx="216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(Missing data)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69802" y="3428277"/>
            <a:ext cx="415410" cy="2864593"/>
            <a:chOff x="4223899" y="3428277"/>
            <a:chExt cx="415410" cy="2864593"/>
          </a:xfrm>
        </p:grpSpPr>
        <p:cxnSp>
          <p:nvCxnSpPr>
            <p:cNvPr id="27" name="Straight Connector 26"/>
            <p:cNvCxnSpPr/>
            <p:nvPr/>
          </p:nvCxnSpPr>
          <p:spPr>
            <a:xfrm flipH="1" flipV="1">
              <a:off x="4223899" y="3513150"/>
              <a:ext cx="61202" cy="277972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16200000">
              <a:off x="3879395" y="3788081"/>
              <a:ext cx="11197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Calibri"/>
                </a:rPr>
                <a:t>  RHI #2</a:t>
              </a:r>
              <a:endParaRPr lang="en-US" sz="2000" b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52403" y="3275288"/>
            <a:ext cx="415409" cy="2987858"/>
            <a:chOff x="2937102" y="3275288"/>
            <a:chExt cx="415409" cy="2987858"/>
          </a:xfrm>
        </p:grpSpPr>
        <p:cxnSp>
          <p:nvCxnSpPr>
            <p:cNvPr id="29" name="Straight Connector 28"/>
            <p:cNvCxnSpPr/>
            <p:nvPr/>
          </p:nvCxnSpPr>
          <p:spPr>
            <a:xfrm flipH="1" flipV="1">
              <a:off x="2937102" y="3483426"/>
              <a:ext cx="61202" cy="277972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 rot="16200000">
              <a:off x="2522752" y="3704937"/>
              <a:ext cx="1259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Calibri"/>
                </a:rPr>
                <a:t>  RHI #1</a:t>
              </a:r>
              <a:endParaRPr lang="en-US" sz="2000" b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>
          <a:xfrm flipV="1">
            <a:off x="2369984" y="2860581"/>
            <a:ext cx="901458" cy="8495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1630537" y="1752863"/>
            <a:ext cx="216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(Missing data)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0322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8-07 at 1.11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856"/>
            <a:ext cx="9144000" cy="2589961"/>
          </a:xfrm>
          <a:prstGeom prst="rect">
            <a:avLst/>
          </a:prstGeom>
        </p:spPr>
      </p:pic>
      <p:pic>
        <p:nvPicPr>
          <p:cNvPr id="5" name="Picture 4" descr="Screen Shot 2016-08-07 at 1.11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050"/>
            <a:ext cx="9144000" cy="2523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RHI #1: NPOL RHI 08-Dec 17:32 UTC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58° Azimuth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3288478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RHI #2: NPOL RHI 09-Dec 01:52 UTC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5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8° Azimuth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2764151"/>
            <a:ext cx="892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Onshore flow, weaker LLJ than 12-13 Nov case.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399" y="6166276"/>
            <a:ext cx="892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Offshore directed radial velocity after passage of wave. No small drop production.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422900" y="5765800"/>
            <a:ext cx="736600" cy="1016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791200" y="5105400"/>
            <a:ext cx="889000" cy="127000"/>
          </a:xfrm>
          <a:prstGeom prst="straightConnector1">
            <a:avLst/>
          </a:prstGeom>
          <a:ln>
            <a:solidFill>
              <a:srgbClr val="FAFFA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007100" y="1981200"/>
            <a:ext cx="812800" cy="406400"/>
          </a:xfrm>
          <a:prstGeom prst="straightConnector1">
            <a:avLst/>
          </a:prstGeom>
          <a:ln>
            <a:solidFill>
              <a:srgbClr val="FAFFA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72100" y="2146300"/>
            <a:ext cx="1003300" cy="0"/>
          </a:xfrm>
          <a:prstGeom prst="line">
            <a:avLst/>
          </a:prstGeom>
          <a:ln w="38100" cmpd="sng">
            <a:solidFill>
              <a:srgbClr val="FAFFA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295900" y="5537200"/>
            <a:ext cx="1003300" cy="0"/>
          </a:xfrm>
          <a:prstGeom prst="line">
            <a:avLst/>
          </a:prstGeom>
          <a:ln w="38100" cmpd="sng">
            <a:solidFill>
              <a:srgbClr val="FAFFA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90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765" y="368300"/>
            <a:ext cx="5346700" cy="9890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The Olympic Peninsula</a:t>
            </a:r>
            <a:endParaRPr lang="en-US" sz="2700" dirty="0">
              <a:solidFill>
                <a:srgbClr val="FBFFB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5657" y="3946971"/>
            <a:ext cx="3256438" cy="2442328"/>
            <a:chOff x="105657" y="3946971"/>
            <a:chExt cx="3256438" cy="2442328"/>
          </a:xfrm>
        </p:grpSpPr>
        <p:pic>
          <p:nvPicPr>
            <p:cNvPr id="8" name="Picture 7" descr="Joe_shishibeachIMG_4272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57" y="3946971"/>
              <a:ext cx="3256438" cy="244232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489200" y="6003831"/>
              <a:ext cx="781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Ocean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71607" y="1796970"/>
            <a:ext cx="3211899" cy="4300229"/>
            <a:chOff x="3060507" y="1847770"/>
            <a:chExt cx="3211899" cy="4300229"/>
          </a:xfrm>
        </p:grpSpPr>
        <p:pic>
          <p:nvPicPr>
            <p:cNvPr id="7" name="Picture 6" descr="IMG_0224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0507" y="1847770"/>
              <a:ext cx="3211899" cy="430022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27600" y="5692332"/>
              <a:ext cx="1237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Rain Forest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96415" y="1422400"/>
            <a:ext cx="3595185" cy="2696389"/>
            <a:chOff x="5396415" y="1676400"/>
            <a:chExt cx="3595185" cy="2696389"/>
          </a:xfrm>
        </p:grpSpPr>
        <p:pic>
          <p:nvPicPr>
            <p:cNvPr id="6" name="Picture 5" descr="MtCarrie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415" y="1676400"/>
              <a:ext cx="3595185" cy="269638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790115" y="3935637"/>
              <a:ext cx="751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Valley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21513" y="1765140"/>
              <a:ext cx="1336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High Terrain</a:t>
              </a:r>
              <a:endParaRPr lang="en-US" dirty="0"/>
            </a:p>
          </p:txBody>
        </p:sp>
      </p:grpSp>
      <p:pic>
        <p:nvPicPr>
          <p:cNvPr id="12" name="Picture 11" descr="logo_ima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05" y="4525708"/>
            <a:ext cx="2572453" cy="2180847"/>
          </a:xfrm>
          <a:prstGeom prst="rect">
            <a:avLst/>
          </a:prstGeom>
        </p:spPr>
      </p:pic>
      <p:pic>
        <p:nvPicPr>
          <p:cNvPr id="13" name="Picture 12" descr="F02_OLYMPEX_CMYK_v04_SCALE-CORRECTED.tif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1713" r="12058" b="7582"/>
          <a:stretch/>
        </p:blipFill>
        <p:spPr>
          <a:xfrm>
            <a:off x="329390" y="545290"/>
            <a:ext cx="2391890" cy="260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0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Complex 8 – 9 December Event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91960"/>
            <a:ext cx="8229600" cy="5362689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3200" dirty="0">
                <a:solidFill>
                  <a:srgbClr val="F9FF92"/>
                </a:solidFill>
              </a:rPr>
              <a:t>What is the pattern of orographic enhancement</a:t>
            </a:r>
            <a:r>
              <a:rPr lang="en-US" sz="3200" dirty="0" smtClean="0">
                <a:solidFill>
                  <a:srgbClr val="F9FF92"/>
                </a:solidFill>
              </a:rPr>
              <a:t>? </a:t>
            </a:r>
            <a:endParaRPr lang="en-US" sz="3200" dirty="0">
              <a:solidFill>
                <a:srgbClr val="F9FF92"/>
              </a:solidFill>
            </a:endParaRP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Strongest enhancement on initial slopes of Olympic Mountains, less so over high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terrain</a:t>
            </a:r>
          </a:p>
          <a:p>
            <a:r>
              <a:rPr lang="en-US" dirty="0" smtClean="0">
                <a:solidFill>
                  <a:srgbClr val="F9FF92"/>
                </a:solidFill>
              </a:rPr>
              <a:t>What </a:t>
            </a:r>
            <a:r>
              <a:rPr lang="en-US" dirty="0">
                <a:solidFill>
                  <a:srgbClr val="F9FF92"/>
                </a:solidFill>
              </a:rPr>
              <a:t>are the roles of warm rain vs. ice processes in orographic precipitation production?</a:t>
            </a: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Warm rain processes important </a:t>
            </a:r>
          </a:p>
          <a:p>
            <a:r>
              <a:rPr lang="en-US" dirty="0" smtClean="0">
                <a:solidFill>
                  <a:srgbClr val="F9FF92"/>
                </a:solidFill>
              </a:rPr>
              <a:t>How </a:t>
            </a:r>
            <a:r>
              <a:rPr lang="en-US" dirty="0">
                <a:solidFill>
                  <a:srgbClr val="F9FF92"/>
                </a:solidFill>
              </a:rPr>
              <a:t>does synoptic environment influence orographic precipitation</a:t>
            </a:r>
            <a:r>
              <a:rPr lang="en-US" dirty="0" smtClean="0">
                <a:solidFill>
                  <a:srgbClr val="F9FF92"/>
                </a:solidFill>
              </a:rPr>
              <a:t>?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Frontal wave can provide period of increased precipitation on leeside </a:t>
            </a:r>
          </a:p>
          <a:p>
            <a:pPr lvl="1"/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When frontal waves induced a periods of low-level offshore flow, production of small droplets stopped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0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225671" y="261577"/>
            <a:ext cx="4742482" cy="3675423"/>
            <a:chOff x="4225671" y="261577"/>
            <a:chExt cx="4742482" cy="3675423"/>
          </a:xfrm>
        </p:grpSpPr>
        <p:pic>
          <p:nvPicPr>
            <p:cNvPr id="7" name="Picture 6" descr="qltw1_h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671" y="261577"/>
              <a:ext cx="4742482" cy="367542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26300" y="2590800"/>
              <a:ext cx="1231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Dec 8-9</a:t>
              </a:r>
              <a:endParaRPr lang="en-US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8" name="Picture 7" descr="apu10_pluvio_december_m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4038600"/>
            <a:ext cx="7168896" cy="254203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69899" y="537105"/>
            <a:ext cx="3495322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Impacts</a:t>
            </a:r>
            <a:endParaRPr lang="en-US" dirty="0"/>
          </a:p>
        </p:txBody>
      </p:sp>
      <p:pic>
        <p:nvPicPr>
          <p:cNvPr id="2" name="Picture 1" descr="wynoochee_Nov15_pic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t="43655" r="24725" b="8557"/>
          <a:stretch/>
        </p:blipFill>
        <p:spPr>
          <a:xfrm>
            <a:off x="408228" y="1394847"/>
            <a:ext cx="3640023" cy="248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0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The Doppler on Wheels (DOW)</a:t>
            </a:r>
            <a:endParaRPr lang="en-US" dirty="0"/>
          </a:p>
        </p:txBody>
      </p:sp>
      <p:pic>
        <p:nvPicPr>
          <p:cNvPr id="2" name="Picture 1" descr="IMG_9978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8215685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4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The Doppler on Wheels (DOW)</a:t>
            </a:r>
            <a:endParaRPr lang="en-US" dirty="0"/>
          </a:p>
        </p:txBody>
      </p:sp>
      <p:pic>
        <p:nvPicPr>
          <p:cNvPr id="5" name="Picture 4" descr="20151208_144655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8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The Doppler on Wheels (DOW)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13855" y="101600"/>
            <a:ext cx="8120332" cy="6667500"/>
            <a:chOff x="613855" y="101600"/>
            <a:chExt cx="8120332" cy="6667500"/>
          </a:xfrm>
        </p:grpSpPr>
        <p:pic>
          <p:nvPicPr>
            <p:cNvPr id="7" name="Picture 6" descr="kayak_DOW_DSC0034 copy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55" y="1389380"/>
              <a:ext cx="8120332" cy="537972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4737100" y="508000"/>
              <a:ext cx="1587500" cy="7112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864100" y="558800"/>
              <a:ext cx="1485900" cy="6350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914900" y="101600"/>
              <a:ext cx="1892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Water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70920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11" y="274638"/>
            <a:ext cx="8833555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Warm events with strong low-level onshore flow (i.e. warm sector):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Precipitation enhancement is strongest on the initial windward slopes of the Olympics</a:t>
            </a:r>
          </a:p>
          <a:p>
            <a:r>
              <a:rPr lang="en-US" dirty="0" smtClean="0"/>
              <a:t>Warm rain processes important</a:t>
            </a:r>
          </a:p>
          <a:p>
            <a:r>
              <a:rPr lang="en-US" dirty="0" smtClean="0"/>
              <a:t>Synoptic environment (strength, direction and lift of low-level flow) exerts strong influence on precipitation production</a:t>
            </a:r>
          </a:p>
          <a:p>
            <a:r>
              <a:rPr lang="en-US" dirty="0" smtClean="0"/>
              <a:t>Ice</a:t>
            </a:r>
            <a:r>
              <a:rPr lang="en-US" dirty="0"/>
              <a:t>-</a:t>
            </a:r>
            <a:r>
              <a:rPr lang="en-US" dirty="0" smtClean="0"/>
              <a:t>processes also </a:t>
            </a:r>
            <a:r>
              <a:rPr lang="en-US" dirty="0"/>
              <a:t>present (</a:t>
            </a:r>
            <a:r>
              <a:rPr lang="en-US" dirty="0" smtClean="0"/>
              <a:t>‘hybrid’) </a:t>
            </a:r>
          </a:p>
        </p:txBody>
      </p:sp>
    </p:spTree>
    <p:extLst>
      <p:ext uri="{BB962C8B-B14F-4D97-AF65-F5344CB8AC3E}">
        <p14:creationId xmlns:p14="http://schemas.microsoft.com/office/powerpoint/2010/main" val="291002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000" y="-17462"/>
            <a:ext cx="90170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Documenting Orographic Enhancement</a:t>
            </a:r>
            <a:endParaRPr lang="en-US" sz="3200" dirty="0"/>
          </a:p>
        </p:txBody>
      </p:sp>
      <p:pic>
        <p:nvPicPr>
          <p:cNvPr id="5" name="Picture 4" descr="npol_dbz_cfad_w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2" y="4076700"/>
            <a:ext cx="2074355" cy="1993900"/>
          </a:xfrm>
          <a:prstGeom prst="rect">
            <a:avLst/>
          </a:prstGeom>
        </p:spPr>
      </p:pic>
      <p:pic>
        <p:nvPicPr>
          <p:cNvPr id="7" name="Picture 6" descr="npol_dbz_cfad_ea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87" y="4140200"/>
            <a:ext cx="2028913" cy="1950220"/>
          </a:xfrm>
          <a:prstGeom prst="rect">
            <a:avLst/>
          </a:prstGeom>
        </p:spPr>
      </p:pic>
      <p:pic>
        <p:nvPicPr>
          <p:cNvPr id="8" name="Picture 7" descr="npol_dbz_cfad_east-we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84" y="1092200"/>
            <a:ext cx="5169916" cy="46924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4200" y="3581400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0" y="3581400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Terrain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73300" y="5753100"/>
            <a:ext cx="486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West (Ocean) and East (Terrain) reflectivity from NPOL over the whole campaign (Nov – Jan)</a:t>
            </a:r>
          </a:p>
        </p:txBody>
      </p:sp>
    </p:spTree>
    <p:extLst>
      <p:ext uri="{BB962C8B-B14F-4D97-AF65-F5344CB8AC3E}">
        <p14:creationId xmlns:p14="http://schemas.microsoft.com/office/powerpoint/2010/main" val="3799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0221"/>
            <a:ext cx="3128522" cy="2652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3000" y="381000"/>
            <a:ext cx="546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BFFB2"/>
                </a:solidFill>
              </a:rPr>
              <a:t>OLYMPEX was hugely successful</a:t>
            </a:r>
            <a:endParaRPr lang="en-US" sz="4800" dirty="0">
              <a:solidFill>
                <a:srgbClr val="FBFFB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700" y="2708985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Unprecedented data collected </a:t>
            </a:r>
            <a:r>
              <a:rPr lang="en-US" sz="2400" dirty="0" smtClean="0"/>
              <a:t>by state-of-the art instruments: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multiple radar at multiple wavelengths,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extensive documentation of the characteristics and distribution of falling precipitation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Able to perform </a:t>
            </a:r>
            <a:r>
              <a:rPr lang="en-US" sz="2400" dirty="0" smtClean="0">
                <a:solidFill>
                  <a:srgbClr val="9DF131"/>
                </a:solidFill>
              </a:rPr>
              <a:t>GPM physical validation</a:t>
            </a:r>
            <a:r>
              <a:rPr lang="en-US" sz="2400" dirty="0" smtClean="0"/>
              <a:t> for </a:t>
            </a:r>
            <a:r>
              <a:rPr lang="en-US" sz="2400" dirty="0" err="1" smtClean="0"/>
              <a:t>midlatitude</a:t>
            </a:r>
            <a:r>
              <a:rPr lang="en-US" sz="2400" dirty="0" smtClean="0"/>
              <a:t> winter-time storm systems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Able to </a:t>
            </a:r>
            <a:r>
              <a:rPr lang="en-US" sz="2400" dirty="0" smtClean="0">
                <a:solidFill>
                  <a:srgbClr val="9DF131"/>
                </a:solidFill>
              </a:rPr>
              <a:t>investigate modification of precipitation </a:t>
            </a:r>
            <a:r>
              <a:rPr lang="en-US" sz="2400" dirty="0" smtClean="0"/>
              <a:t>by synoptic conditions and complex terrain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You will hear more from Joe, Jen, Megan, Angela, etc. in coming months on the </a:t>
            </a:r>
            <a:r>
              <a:rPr lang="en-US" sz="2400" dirty="0" smtClean="0"/>
              <a:t>research topics </a:t>
            </a:r>
            <a:r>
              <a:rPr lang="en-US" sz="2400" dirty="0" smtClean="0"/>
              <a:t>presented today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778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0221"/>
            <a:ext cx="876865" cy="743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3000" y="381000"/>
            <a:ext cx="546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BFFB2"/>
                </a:solidFill>
              </a:rPr>
              <a:t>OLYMPEX Outreach</a:t>
            </a:r>
            <a:endParaRPr lang="en-US" sz="4800" dirty="0">
              <a:solidFill>
                <a:srgbClr val="FBFFB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94300" y="1616965"/>
            <a:ext cx="37973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Social Media day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Nov 11, 2015 – over 40 people at UW operations </a:t>
            </a:r>
            <a:r>
              <a:rPr lang="en-US" sz="2400" dirty="0" smtClean="0"/>
              <a:t>center and </a:t>
            </a:r>
            <a:r>
              <a:rPr lang="en-US" sz="2400" dirty="0" err="1" smtClean="0"/>
              <a:t>McChord</a:t>
            </a:r>
            <a:r>
              <a:rPr lang="en-US" sz="2400" dirty="0" smtClean="0"/>
              <a:t>, </a:t>
            </a:r>
            <a:r>
              <a:rPr lang="en-US" sz="2400" dirty="0" smtClean="0"/>
              <a:t>15 went to Peninsula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Ranked #1 most engaging US Government Twitter accounts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#1 trending on Nov. 11</a:t>
            </a:r>
          </a:p>
          <a:p>
            <a:r>
              <a:rPr lang="en-US" sz="2400" dirty="0" smtClean="0">
                <a:solidFill>
                  <a:srgbClr val="9DF131"/>
                </a:solidFill>
              </a:rPr>
              <a:t>School/public talks: </a:t>
            </a:r>
            <a:r>
              <a:rPr lang="en-US" sz="2400" dirty="0" smtClean="0"/>
              <a:t>Angela Rowe, Shannon O’Donnell, Lynn McMurdie</a:t>
            </a:r>
          </a:p>
          <a:p>
            <a:r>
              <a:rPr lang="en-US" sz="2400" dirty="0">
                <a:solidFill>
                  <a:srgbClr val="9DF131"/>
                </a:solidFill>
              </a:rPr>
              <a:t>Countless press </a:t>
            </a:r>
            <a:r>
              <a:rPr lang="en-US" sz="2400" dirty="0" smtClean="0">
                <a:solidFill>
                  <a:srgbClr val="9DF131"/>
                </a:solidFill>
              </a:rPr>
              <a:t>interviews</a:t>
            </a:r>
            <a:endParaRPr lang="en-US" sz="2400" dirty="0">
              <a:solidFill>
                <a:srgbClr val="9DF131"/>
              </a:solidFill>
            </a:endParaRPr>
          </a:p>
        </p:txBody>
      </p:sp>
      <p:pic>
        <p:nvPicPr>
          <p:cNvPr id="5" name="Picture 4" descr="12274418_967468283313552_8283785349115117447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7" y="1211997"/>
            <a:ext cx="2267803" cy="2267803"/>
          </a:xfrm>
          <a:prstGeom prst="rect">
            <a:avLst/>
          </a:prstGeom>
        </p:spPr>
      </p:pic>
      <p:pic>
        <p:nvPicPr>
          <p:cNvPr id="8" name="Picture 7" descr="12291259_967466503313730_1749860612641925177_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1" y="1803809"/>
            <a:ext cx="2514599" cy="1675990"/>
          </a:xfrm>
          <a:prstGeom prst="rect">
            <a:avLst/>
          </a:prstGeom>
        </p:spPr>
      </p:pic>
      <p:pic>
        <p:nvPicPr>
          <p:cNvPr id="9" name="Picture 8" descr="20160108_09373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3729461"/>
            <a:ext cx="4686300" cy="2636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551" y="5986278"/>
            <a:ext cx="32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DF131"/>
                </a:solidFill>
              </a:rPr>
              <a:t>Students Visit the DOW</a:t>
            </a:r>
            <a:endParaRPr lang="en-US" dirty="0">
              <a:solidFill>
                <a:srgbClr val="9DF13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097" y="2806131"/>
            <a:ext cx="2267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DF131"/>
                </a:solidFill>
              </a:rPr>
              <a:t>Prof. </a:t>
            </a:r>
            <a:r>
              <a:rPr lang="en-US" dirty="0" err="1" smtClean="0">
                <a:solidFill>
                  <a:srgbClr val="9DF131"/>
                </a:solidFill>
              </a:rPr>
              <a:t>Houze</a:t>
            </a:r>
            <a:r>
              <a:rPr lang="en-US" dirty="0" smtClean="0">
                <a:solidFill>
                  <a:srgbClr val="9DF131"/>
                </a:solidFill>
              </a:rPr>
              <a:t> explains OLYMPEX at Social Media Day</a:t>
            </a:r>
            <a:endParaRPr lang="en-US" dirty="0">
              <a:solidFill>
                <a:srgbClr val="9DF13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9701" y="3135299"/>
            <a:ext cx="2514599" cy="369332"/>
          </a:xfrm>
          <a:prstGeom prst="rect">
            <a:avLst/>
          </a:prstGeom>
          <a:solidFill>
            <a:srgbClr val="FFFFFF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At NPOL on media day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0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11" y="274638"/>
            <a:ext cx="8833555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What’s next</a:t>
            </a:r>
            <a:r>
              <a:rPr lang="is-IS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…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Warm sector precipitation – look at all events, not just atmospheric rivers</a:t>
            </a:r>
          </a:p>
          <a:p>
            <a:r>
              <a:rPr lang="en-US" dirty="0" smtClean="0"/>
              <a:t>Post-frontal also has strong orographic signature, but what are processes at play? Added complexity of convective elements</a:t>
            </a:r>
          </a:p>
          <a:p>
            <a:r>
              <a:rPr lang="en-US" dirty="0" smtClean="0"/>
              <a:t>Weak events – still have orographic enhancement? Warm rain processes?</a:t>
            </a:r>
          </a:p>
          <a:p>
            <a:r>
              <a:rPr lang="en-US" dirty="0" smtClean="0"/>
              <a:t>Much much more </a:t>
            </a:r>
            <a:r>
              <a:rPr lang="is-IS" dirty="0" smtClean="0"/>
              <a:t>…..(snow pack, lee side, GPM algorithm)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369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56888" y="203587"/>
            <a:ext cx="82302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BFFB2"/>
                </a:solidFill>
              </a:rPr>
              <a:t>Unique features of Olympic Peninsula</a:t>
            </a:r>
            <a:endParaRPr lang="en-US" sz="4800" dirty="0" smtClean="0">
              <a:solidFill>
                <a:srgbClr val="FBFFB2"/>
              </a:solidFill>
            </a:endParaRPr>
          </a:p>
          <a:p>
            <a:pPr marL="1135063" indent="-685800">
              <a:buFont typeface="Arial"/>
              <a:buChar char="•"/>
            </a:pPr>
            <a:r>
              <a:rPr lang="en-US" sz="4000" dirty="0" smtClean="0">
                <a:solidFill>
                  <a:srgbClr val="FFFFFF"/>
                </a:solidFill>
              </a:rPr>
              <a:t>Mountains are a circular barrier</a:t>
            </a:r>
          </a:p>
          <a:p>
            <a:pPr marL="1135063" indent="-685800">
              <a:buFont typeface="Arial"/>
              <a:buChar char="•"/>
            </a:pPr>
            <a:endParaRPr lang="en-US" sz="4000" dirty="0" smtClean="0">
              <a:solidFill>
                <a:srgbClr val="FFFFFF"/>
              </a:solidFill>
            </a:endParaRPr>
          </a:p>
          <a:p>
            <a:pPr marL="1135063" indent="-685800">
              <a:buFont typeface="Arial"/>
              <a:buChar char="•"/>
            </a:pPr>
            <a:endParaRPr lang="en-US" sz="4000" dirty="0" smtClean="0">
              <a:solidFill>
                <a:srgbClr val="FFFFFF"/>
              </a:solidFill>
            </a:endParaRPr>
          </a:p>
        </p:txBody>
      </p:sp>
      <p:pic>
        <p:nvPicPr>
          <p:cNvPr id="10" name="Picture 9" descr="olympic_pe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9612" r="4400" b="8623"/>
          <a:stretch/>
        </p:blipFill>
        <p:spPr>
          <a:xfrm>
            <a:off x="0" y="2554111"/>
            <a:ext cx="9123261" cy="406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1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79" y="386920"/>
            <a:ext cx="5215643" cy="4421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3150" y="4914900"/>
            <a:ext cx="699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BFFB2"/>
                </a:solidFill>
              </a:rPr>
              <a:t>Find out more at </a:t>
            </a:r>
            <a:r>
              <a:rPr lang="en-US" sz="3200" dirty="0" err="1" smtClean="0">
                <a:solidFill>
                  <a:srgbClr val="FBFFB2"/>
                </a:solidFill>
              </a:rPr>
              <a:t>olympex.atmos.washington.edu</a:t>
            </a:r>
            <a:endParaRPr lang="en-US" sz="3200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70" y="132921"/>
            <a:ext cx="2270052" cy="1924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150" y="1803400"/>
            <a:ext cx="699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BFFB2"/>
                </a:solidFill>
              </a:rPr>
              <a:t>Acknowledgments</a:t>
            </a:r>
            <a:endParaRPr lang="en-US" sz="4800" dirty="0">
              <a:solidFill>
                <a:srgbClr val="FBFFB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6300" y="3111500"/>
            <a:ext cx="720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 supported by:</a:t>
            </a:r>
          </a:p>
          <a:p>
            <a:endParaRPr lang="en-US" dirty="0"/>
          </a:p>
          <a:p>
            <a:r>
              <a:rPr lang="en-US" dirty="0" smtClean="0"/>
              <a:t>NASA grants NNX15AL38G, NNX16AD75G and NNX16AK05G</a:t>
            </a:r>
          </a:p>
          <a:p>
            <a:r>
              <a:rPr lang="en-US" dirty="0" smtClean="0"/>
              <a:t>NSF grant AGS-1503155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Sounding 0600 UTC 13 Nov</a:t>
            </a:r>
            <a:endParaRPr lang="en-US" dirty="0"/>
          </a:p>
        </p:txBody>
      </p:sp>
      <p:pic>
        <p:nvPicPr>
          <p:cNvPr id="5" name="Picture 4" descr="research.skewt.201511130600.cs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03" y="1285568"/>
            <a:ext cx="5922594" cy="52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411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What’s next</a:t>
            </a:r>
            <a:r>
              <a:rPr lang="is-IS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… Postfrontal showers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image12.gif" descr="20151210_1728_rhi290_dbz.gif"/>
          <p:cNvPicPr/>
          <p:nvPr/>
        </p:nvPicPr>
        <p:blipFill>
          <a:blip r:embed="rId2"/>
          <a:srcRect t="11136"/>
          <a:stretch>
            <a:fillRect/>
          </a:stretch>
        </p:blipFill>
        <p:spPr>
          <a:xfrm>
            <a:off x="4304743" y="1228434"/>
            <a:ext cx="3417550" cy="2434458"/>
          </a:xfrm>
          <a:prstGeom prst="rect">
            <a:avLst/>
          </a:prstGeom>
          <a:ln/>
        </p:spPr>
      </p:pic>
      <p:pic>
        <p:nvPicPr>
          <p:cNvPr id="6" name="Picture 5" descr="VIS_20151210210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7" r="44948" b="52213"/>
          <a:stretch/>
        </p:blipFill>
        <p:spPr>
          <a:xfrm>
            <a:off x="703058" y="1258766"/>
            <a:ext cx="3209117" cy="2732995"/>
          </a:xfrm>
          <a:prstGeom prst="rect">
            <a:avLst/>
          </a:prstGeom>
        </p:spPr>
      </p:pic>
      <p:pic>
        <p:nvPicPr>
          <p:cNvPr id="7" name="Picture 6" descr="WSCT21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46" y="3969078"/>
            <a:ext cx="3359999" cy="2519999"/>
          </a:xfrm>
          <a:prstGeom prst="rect">
            <a:avLst/>
          </a:prstGeom>
        </p:spPr>
      </p:pic>
      <p:pic>
        <p:nvPicPr>
          <p:cNvPr id="9" name="Picture 8" descr="IMG_038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69" y="4201674"/>
            <a:ext cx="3118399" cy="23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1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c8_144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 t="17770" r="21940" b="29483"/>
          <a:stretch/>
        </p:blipFill>
        <p:spPr>
          <a:xfrm>
            <a:off x="5824449" y="320692"/>
            <a:ext cx="2989200" cy="26842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3" t="81965" r="37933" b="6137"/>
          <a:stretch/>
        </p:blipFill>
        <p:spPr>
          <a:xfrm>
            <a:off x="6960529" y="3075938"/>
            <a:ext cx="1843938" cy="85417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ops.goes_west.201512081500.ir_4km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7" t="32620" r="24938" b="34974"/>
          <a:stretch/>
        </p:blipFill>
        <p:spPr>
          <a:xfrm>
            <a:off x="5954889" y="4361412"/>
            <a:ext cx="2910077" cy="2206361"/>
          </a:xfrm>
          <a:prstGeom prst="rect">
            <a:avLst/>
          </a:prstGeom>
        </p:spPr>
      </p:pic>
      <p:pic>
        <p:nvPicPr>
          <p:cNvPr id="4" name="Picture 3" descr="ku_14421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" y="354887"/>
            <a:ext cx="5848265" cy="4386199"/>
          </a:xfrm>
          <a:prstGeom prst="rect">
            <a:avLst/>
          </a:prstGeom>
        </p:spPr>
      </p:pic>
      <p:sp>
        <p:nvSpPr>
          <p:cNvPr id="8" name="4-Point Star 7"/>
          <p:cNvSpPr/>
          <p:nvPr/>
        </p:nvSpPr>
        <p:spPr>
          <a:xfrm>
            <a:off x="7883791" y="5403849"/>
            <a:ext cx="149183" cy="166049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3111" y="4360333"/>
            <a:ext cx="129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Windward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4-Point Star 8"/>
          <p:cNvSpPr/>
          <p:nvPr/>
        </p:nvSpPr>
        <p:spPr>
          <a:xfrm>
            <a:off x="7103851" y="1869039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9"/>
          <p:cNvSpPr/>
          <p:nvPr/>
        </p:nvSpPr>
        <p:spPr>
          <a:xfrm>
            <a:off x="2799962" y="4056266"/>
            <a:ext cx="260462" cy="240632"/>
          </a:xfrm>
          <a:prstGeom prst="star4">
            <a:avLst>
              <a:gd name="adj" fmla="val 19537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3889" y="4924778"/>
            <a:ext cx="5334000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Largest reflectivity on windward slopes and initial high terrain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Echo top height decrease in lee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243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765" y="368300"/>
            <a:ext cx="5346700" cy="9890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The Olympic Peninsula</a:t>
            </a:r>
            <a:endParaRPr lang="en-US" sz="2700" dirty="0">
              <a:solidFill>
                <a:srgbClr val="FBFFB2"/>
              </a:solidFill>
            </a:endParaRPr>
          </a:p>
        </p:txBody>
      </p:sp>
      <p:pic>
        <p:nvPicPr>
          <p:cNvPr id="13" name="Picture 12" descr="F02_OLYMPEX_CMYK_v04_SCALE-CORRECTED.ti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1713" r="12058" b="7582"/>
          <a:stretch/>
        </p:blipFill>
        <p:spPr>
          <a:xfrm>
            <a:off x="723090" y="1408890"/>
            <a:ext cx="2822758" cy="30742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87700" y="3594100"/>
            <a:ext cx="2311400" cy="2971800"/>
            <a:chOff x="2806700" y="3619500"/>
            <a:chExt cx="2311400" cy="2971800"/>
          </a:xfrm>
        </p:grpSpPr>
        <p:pic>
          <p:nvPicPr>
            <p:cNvPr id="4" name="Picture 3" descr="F01_v04.t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" t="36557" r="86368" b="30421"/>
            <a:stretch/>
          </p:blipFill>
          <p:spPr>
            <a:xfrm>
              <a:off x="2806700" y="3886199"/>
              <a:ext cx="2311400" cy="2705101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 flipH="1" flipV="1">
              <a:off x="2959100" y="3619500"/>
              <a:ext cx="177800" cy="584200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3344843" y="4321353"/>
              <a:ext cx="122257" cy="12364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F01_v04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9"/>
          <a:stretch/>
        </p:blipFill>
        <p:spPr>
          <a:xfrm>
            <a:off x="5334000" y="1267293"/>
            <a:ext cx="3340100" cy="323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4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pu08_20151113_M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" y="248503"/>
            <a:ext cx="7762864" cy="6198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3981" y="555163"/>
            <a:ext cx="173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“Warm Sector”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1408" y="1008853"/>
            <a:ext cx="251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 data (power outage)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156655" y="1051870"/>
            <a:ext cx="3449827" cy="1964393"/>
            <a:chOff x="4156655" y="1051870"/>
            <a:chExt cx="3449827" cy="1964393"/>
          </a:xfrm>
        </p:grpSpPr>
        <p:sp>
          <p:nvSpPr>
            <p:cNvPr id="8" name="TextBox 7"/>
            <p:cNvSpPr txBox="1"/>
            <p:nvPr/>
          </p:nvSpPr>
          <p:spPr>
            <a:xfrm>
              <a:off x="4807276" y="1473536"/>
              <a:ext cx="25539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 Weaker bright band 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4156655" y="1051870"/>
              <a:ext cx="1270089" cy="44897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052581" y="2369932"/>
              <a:ext cx="2553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Near-surface </a:t>
              </a:r>
              <a:r>
                <a:rPr lang="en-US" dirty="0" err="1" smtClean="0">
                  <a:solidFill>
                    <a:srgbClr val="000000"/>
                  </a:solidFill>
                </a:rPr>
                <a:t>dBZ</a:t>
              </a:r>
              <a:r>
                <a:rPr lang="en-US" dirty="0" smtClean="0">
                  <a:solidFill>
                    <a:srgbClr val="000000"/>
                  </a:solidFill>
                </a:rPr>
                <a:t> remains constant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297777" y="2757952"/>
              <a:ext cx="795409" cy="7696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258465" y="5057431"/>
            <a:ext cx="3090779" cy="646331"/>
            <a:chOff x="4258465" y="5057431"/>
            <a:chExt cx="3090779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4795343" y="5057431"/>
              <a:ext cx="2553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Fall velocity nearly constant w/ height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4258465" y="5143901"/>
              <a:ext cx="975842" cy="7580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239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56888" y="203587"/>
            <a:ext cx="82302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BFFB2"/>
                </a:solidFill>
              </a:rPr>
              <a:t>Unique features of Olympic Peninsula</a:t>
            </a:r>
            <a:endParaRPr lang="en-US" sz="4800" dirty="0" smtClean="0">
              <a:solidFill>
                <a:srgbClr val="FBFFB2"/>
              </a:solidFill>
            </a:endParaRPr>
          </a:p>
          <a:p>
            <a:pPr marL="1135063" indent="-685800">
              <a:buFont typeface="Arial"/>
              <a:buChar char="•"/>
            </a:pPr>
            <a:r>
              <a:rPr lang="en-US" sz="4000" dirty="0" smtClean="0">
                <a:solidFill>
                  <a:srgbClr val="FFFFFF"/>
                </a:solidFill>
              </a:rPr>
              <a:t>Mountains </a:t>
            </a:r>
            <a:r>
              <a:rPr lang="en-US" sz="4000" dirty="0">
                <a:solidFill>
                  <a:srgbClr val="FFFFFF"/>
                </a:solidFill>
              </a:rPr>
              <a:t>are a circular </a:t>
            </a:r>
            <a:r>
              <a:rPr lang="en-US" sz="4000" dirty="0" smtClean="0">
                <a:solidFill>
                  <a:srgbClr val="FFFFFF"/>
                </a:solidFill>
              </a:rPr>
              <a:t>barrier</a:t>
            </a:r>
          </a:p>
          <a:p>
            <a:pPr marL="1135063" indent="-685800"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</a:rPr>
              <a:t>Precipitation comes from land-falling winter-time </a:t>
            </a:r>
            <a:r>
              <a:rPr lang="en-US" sz="4000" dirty="0" err="1">
                <a:solidFill>
                  <a:srgbClr val="FFFFFF"/>
                </a:solidFill>
              </a:rPr>
              <a:t>midlatitude</a:t>
            </a:r>
            <a:r>
              <a:rPr lang="en-US" sz="4000" dirty="0">
                <a:solidFill>
                  <a:srgbClr val="FFFFFF"/>
                </a:solidFill>
              </a:rPr>
              <a:t> frontal cyclones</a:t>
            </a:r>
          </a:p>
          <a:p>
            <a:pPr marL="1135063" indent="-685800">
              <a:buFont typeface="Arial"/>
              <a:buChar char="•"/>
            </a:pPr>
            <a:endParaRPr lang="en-US" sz="4000" dirty="0">
              <a:solidFill>
                <a:srgbClr val="FFFFFF"/>
              </a:solidFill>
            </a:endParaRPr>
          </a:p>
          <a:p>
            <a:pPr marL="1135063" indent="-685800">
              <a:buFont typeface="Arial"/>
              <a:buChar char="•"/>
            </a:pPr>
            <a:endParaRPr lang="en-US" sz="4000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4191001"/>
            <a:ext cx="2743200" cy="255812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969000" y="5054600"/>
            <a:ext cx="647700" cy="254000"/>
          </a:xfrm>
          <a:prstGeom prst="straightConnector1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223000" y="4229100"/>
            <a:ext cx="698500" cy="444500"/>
          </a:xfrm>
          <a:prstGeom prst="straightConnector1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946900" y="5207000"/>
            <a:ext cx="63500" cy="660400"/>
          </a:xfrm>
          <a:prstGeom prst="straightConnector1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ops.goes_west.2015120806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7794" r="24445" b="20350"/>
          <a:stretch/>
        </p:blipFill>
        <p:spPr>
          <a:xfrm>
            <a:off x="1025868" y="4229099"/>
            <a:ext cx="3381032" cy="239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5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4500" y="2365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BFFB2"/>
                </a:solidFill>
              </a:rPr>
              <a:t>Storm Sectors of </a:t>
            </a:r>
            <a:r>
              <a:rPr lang="en-US" b="1" dirty="0" err="1" smtClean="0">
                <a:solidFill>
                  <a:srgbClr val="FBFFB2"/>
                </a:solidFill>
              </a:rPr>
              <a:t>Midlatitude</a:t>
            </a:r>
            <a:r>
              <a:rPr lang="en-US" b="1" dirty="0" smtClean="0">
                <a:solidFill>
                  <a:srgbClr val="FBFFB2"/>
                </a:solidFill>
              </a:rPr>
              <a:t> Storms</a:t>
            </a:r>
            <a:endParaRPr lang="en-US" b="1" dirty="0"/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1" y="1242790"/>
            <a:ext cx="1125965" cy="954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2347469"/>
            <a:ext cx="5536719" cy="425318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79400" y="4089916"/>
            <a:ext cx="3945189" cy="1309523"/>
            <a:chOff x="279400" y="4089916"/>
            <a:chExt cx="3945189" cy="1309523"/>
          </a:xfrm>
        </p:grpSpPr>
        <p:sp>
          <p:nvSpPr>
            <p:cNvPr id="14" name="Oval 13"/>
            <p:cNvSpPr/>
            <p:nvPr/>
          </p:nvSpPr>
          <p:spPr>
            <a:xfrm rot="3153025">
              <a:off x="1944227" y="3119078"/>
              <a:ext cx="1309523" cy="3251200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9400" y="4533900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Postfrontal</a:t>
              </a:r>
              <a:endPara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9800" y="4981626"/>
            <a:ext cx="4333606" cy="1548694"/>
            <a:chOff x="711200" y="4981626"/>
            <a:chExt cx="4333606" cy="1548694"/>
          </a:xfrm>
        </p:grpSpPr>
        <p:sp>
          <p:nvSpPr>
            <p:cNvPr id="15" name="Oval 14"/>
            <p:cNvSpPr/>
            <p:nvPr/>
          </p:nvSpPr>
          <p:spPr>
            <a:xfrm rot="3153015">
              <a:off x="3034981" y="3740251"/>
              <a:ext cx="768449" cy="3251200"/>
            </a:xfrm>
            <a:prstGeom prst="ellipse">
              <a:avLst/>
            </a:prstGeom>
            <a:noFill/>
            <a:ln w="38100" cmpd="sng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1200" y="6007100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Frontal</a:t>
              </a:r>
              <a:endPara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29145" y="5029200"/>
            <a:ext cx="3730455" cy="1111534"/>
            <a:chOff x="2937045" y="5029200"/>
            <a:chExt cx="3730455" cy="1111534"/>
          </a:xfrm>
        </p:grpSpPr>
        <p:sp>
          <p:nvSpPr>
            <p:cNvPr id="16" name="Oval 15"/>
            <p:cNvSpPr/>
            <p:nvPr/>
          </p:nvSpPr>
          <p:spPr>
            <a:xfrm rot="2896394">
              <a:off x="3688464" y="4335018"/>
              <a:ext cx="1054297" cy="2557136"/>
            </a:xfrm>
            <a:prstGeom prst="ellipse">
              <a:avLst/>
            </a:prstGeom>
            <a:noFill/>
            <a:ln w="38100" cmpd="sng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14800" y="5029200"/>
              <a:ext cx="2552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Warm Sector</a:t>
              </a:r>
              <a:endPara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38600" y="1600200"/>
            <a:ext cx="2235200" cy="3467100"/>
            <a:chOff x="4038600" y="1600200"/>
            <a:chExt cx="2235200" cy="3467100"/>
          </a:xfrm>
        </p:grpSpPr>
        <p:sp>
          <p:nvSpPr>
            <p:cNvPr id="13" name="Oval 12"/>
            <p:cNvSpPr/>
            <p:nvPr/>
          </p:nvSpPr>
          <p:spPr>
            <a:xfrm rot="19254053">
              <a:off x="4038600" y="1816100"/>
              <a:ext cx="1968500" cy="3251200"/>
            </a:xfrm>
            <a:prstGeom prst="ellipse">
              <a:avLst/>
            </a:prstGeom>
            <a:noFill/>
            <a:ln w="38100" cmpd="sng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92600" y="1600200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9DF131"/>
                  </a:solidFill>
                </a:rPr>
                <a:t>Prefrontal</a:t>
              </a:r>
              <a:endParaRPr lang="en-US" sz="2800" dirty="0">
                <a:solidFill>
                  <a:srgbClr val="9DF13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080001" y="2349500"/>
            <a:ext cx="257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Graphic from </a:t>
            </a:r>
            <a:r>
              <a:rPr lang="en-US" sz="1200" i="1" dirty="0" smtClean="0">
                <a:solidFill>
                  <a:schemeClr val="bg1"/>
                </a:solidFill>
              </a:rPr>
              <a:t>Cloud </a:t>
            </a:r>
            <a:r>
              <a:rPr lang="en-US" sz="1200" i="1" dirty="0">
                <a:solidFill>
                  <a:schemeClr val="bg1"/>
                </a:solidFill>
              </a:rPr>
              <a:t>Dynamics</a:t>
            </a:r>
            <a:r>
              <a:rPr lang="en-US" sz="1200" i="1" dirty="0" smtClean="0">
                <a:solidFill>
                  <a:schemeClr val="bg1"/>
                </a:solidFill>
              </a:rPr>
              <a:t>, 2</a:t>
            </a:r>
            <a:r>
              <a:rPr lang="en-US" sz="1200" i="1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i="1" dirty="0" smtClean="0">
                <a:solidFill>
                  <a:schemeClr val="bg1"/>
                </a:solidFill>
              </a:rPr>
              <a:t>Ed., </a:t>
            </a:r>
            <a:r>
              <a:rPr lang="en-US" sz="1200" dirty="0" smtClean="0">
                <a:solidFill>
                  <a:schemeClr val="bg1"/>
                </a:solidFill>
              </a:rPr>
              <a:t>by R. A. Houze, Jr., ©Academic Press-Elsevier, 2014 </a:t>
            </a:r>
            <a:r>
              <a:rPr lang="en-US" sz="1200" baseline="300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2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ysClr val="window" lastClr="FFFFFF"/>
      </a:lt1>
      <a:dk2>
        <a:srgbClr val="1B3861"/>
      </a:dk2>
      <a:lt2>
        <a:srgbClr val="287EB2"/>
      </a:lt2>
      <a:accent1>
        <a:srgbClr val="129FF4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23483</TotalTime>
  <Words>2585</Words>
  <Application>Microsoft Macintosh PowerPoint</Application>
  <PresentationFormat>On-screen Show (4:3)</PresentationFormat>
  <Paragraphs>439</Paragraphs>
  <Slides>76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Olympic Peninsula</vt:lpstr>
      <vt:lpstr>PowerPoint Presentation</vt:lpstr>
      <vt:lpstr>PowerPoint Presentation</vt:lpstr>
      <vt:lpstr>Storm Sectors of Midlatitude Storms</vt:lpstr>
      <vt:lpstr>PowerPoint Presentation</vt:lpstr>
      <vt:lpstr>The OLYMPEX Strategy </vt:lpstr>
      <vt:lpstr>Aircraft</vt:lpstr>
      <vt:lpstr>Radar RHI sectors</vt:lpstr>
      <vt:lpstr>Ground Sites</vt:lpstr>
      <vt:lpstr>PowerPoint Presentation</vt:lpstr>
      <vt:lpstr>PowerPoint Presentation</vt:lpstr>
      <vt:lpstr>Timeline of Operations</vt:lpstr>
      <vt:lpstr>PowerPoint Presentation</vt:lpstr>
      <vt:lpstr>PowerPoint Presentation</vt:lpstr>
      <vt:lpstr>PowerPoint Presentation</vt:lpstr>
      <vt:lpstr>PowerPoint Presentation</vt:lpstr>
      <vt:lpstr>Orographic enhancement – seasonal pattern</vt:lpstr>
      <vt:lpstr>Focus on 2 Events</vt:lpstr>
      <vt:lpstr>12 – 13 November 2015: Synoptic overview: 500 hPa Hghts + Vort</vt:lpstr>
      <vt:lpstr>12 – 13 November 2015: Synoptic overview: 850 hPa Hghts + Temp</vt:lpstr>
      <vt:lpstr>12 – 13 November 2015: Synoptic overview: Integrated Vapor Transport</vt:lpstr>
      <vt:lpstr>12 – 13 November 2015: Synoptic overview: Satellite </vt:lpstr>
      <vt:lpstr>12 – 13 November 2015: Observed Precipitation Totals Nov 12</vt:lpstr>
      <vt:lpstr>PowerPoint Presentation</vt:lpstr>
      <vt:lpstr>What are origins of the ‘big drops’?</vt:lpstr>
      <vt:lpstr>What are origins of ‘big drops falling fast’?</vt:lpstr>
      <vt:lpstr>What are origins of ‘big drops falling fast’?</vt:lpstr>
      <vt:lpstr>Prefrontal environment of ‘big drops falling fast’ during 12 Nov event</vt:lpstr>
      <vt:lpstr>12 – 13 November 2015: Observed Precipitation Totals – Nov 13</vt:lpstr>
      <vt:lpstr>PowerPoint Presentation</vt:lpstr>
      <vt:lpstr>PowerPoint Presentation</vt:lpstr>
      <vt:lpstr>PowerPoint Presentation</vt:lpstr>
      <vt:lpstr>Warm Sector – 13 Nov Event</vt:lpstr>
      <vt:lpstr>PowerPoint Presentation</vt:lpstr>
      <vt:lpstr>PowerPoint Presentation</vt:lpstr>
      <vt:lpstr> November Atmospheric Rivers </vt:lpstr>
      <vt:lpstr>8 – 9 December: Synoptic Overview – 500 hPa Heights and Vorticity</vt:lpstr>
      <vt:lpstr>8 – 9 December: Synoptic Overview – 850 hPa Heights and Temperature</vt:lpstr>
      <vt:lpstr>8 – 9 December: Synoptic Overview – Integrated Water Vapor Transport</vt:lpstr>
      <vt:lpstr>8 – 9 December: Synoptic Overview – Satellite perspective: multiple frontal waves</vt:lpstr>
      <vt:lpstr>8 – 9 December: Synoptic Overview – Satellite perspective: multiple frontal waves</vt:lpstr>
      <vt:lpstr>8 – 9 December: Synoptic Overview – Satellite perspective: multiple frontal waves</vt:lpstr>
      <vt:lpstr>8 – 9 December: Synoptic Overview – Satellite perspective: multiple frontal waves</vt:lpstr>
      <vt:lpstr>8 – 9 December: Synoptic Overview – Satellite perspective: multiple frontal waves</vt:lpstr>
      <vt:lpstr>8 – 9 December: Synoptic Overview – Satellite perspective: multiple frontal waves</vt:lpstr>
      <vt:lpstr>8 – 9 December: Synoptic Overview – Satellite perspective: multiple frontal waves</vt:lpstr>
      <vt:lpstr>8 – 9 December: Synoptic Overview – Satellite perspective: multiple frontal waves</vt:lpstr>
      <vt:lpstr>8 – 9 December: Synoptic Overview – Satellite perspective: multiple frontal waves</vt:lpstr>
      <vt:lpstr>PowerPoint Presentation</vt:lpstr>
      <vt:lpstr>APR-3</vt:lpstr>
      <vt:lpstr>PowerPoint Presentation</vt:lpstr>
      <vt:lpstr>PowerPoint Presentation</vt:lpstr>
      <vt:lpstr>PowerPoint Presentation</vt:lpstr>
      <vt:lpstr>PowerPoint Presentation</vt:lpstr>
      <vt:lpstr>Complex 8 – 9 December Event</vt:lpstr>
      <vt:lpstr>PowerPoint Presentation</vt:lpstr>
      <vt:lpstr>The Doppler on Wheels (DOW)</vt:lpstr>
      <vt:lpstr>The Doppler on Wheels (DOW)</vt:lpstr>
      <vt:lpstr>The Doppler on Wheels (DOW)</vt:lpstr>
      <vt:lpstr>Warm events with strong low-level onshore flow (i.e. warm sector):</vt:lpstr>
      <vt:lpstr>Documenting Orographic Enhancement</vt:lpstr>
      <vt:lpstr>PowerPoint Presentation</vt:lpstr>
      <vt:lpstr>PowerPoint Presentation</vt:lpstr>
      <vt:lpstr>What’s next…</vt:lpstr>
      <vt:lpstr>PowerPoint Presentation</vt:lpstr>
      <vt:lpstr>PowerPoint Presentation</vt:lpstr>
      <vt:lpstr>Sounding 0600 UTC 13 Nov</vt:lpstr>
      <vt:lpstr>What’s next… Postfrontal showers</vt:lpstr>
      <vt:lpstr>PowerPoint Presentation</vt:lpstr>
      <vt:lpstr>The Olympic Peninsula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McMurdie</dc:creator>
  <cp:lastModifiedBy>Joseph Zagrodnik</cp:lastModifiedBy>
  <cp:revision>254</cp:revision>
  <dcterms:created xsi:type="dcterms:W3CDTF">2016-01-25T19:40:22Z</dcterms:created>
  <dcterms:modified xsi:type="dcterms:W3CDTF">2016-11-02T22:08:23Z</dcterms:modified>
</cp:coreProperties>
</file>