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91" r:id="rId3"/>
    <p:sldId id="287" r:id="rId4"/>
    <p:sldId id="316" r:id="rId5"/>
    <p:sldId id="304" r:id="rId6"/>
    <p:sldId id="262" r:id="rId7"/>
    <p:sldId id="301" r:id="rId8"/>
    <p:sldId id="303" r:id="rId9"/>
    <p:sldId id="306" r:id="rId10"/>
    <p:sldId id="289" r:id="rId11"/>
    <p:sldId id="315" r:id="rId12"/>
    <p:sldId id="311" r:id="rId13"/>
    <p:sldId id="307" r:id="rId14"/>
    <p:sldId id="280" r:id="rId15"/>
    <p:sldId id="281" r:id="rId16"/>
    <p:sldId id="282" r:id="rId17"/>
    <p:sldId id="279" r:id="rId18"/>
    <p:sldId id="317" r:id="rId19"/>
    <p:sldId id="273" r:id="rId20"/>
    <p:sldId id="31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risten Rasmussen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0A"/>
    <a:srgbClr val="9AB9E5"/>
    <a:srgbClr val="D0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-1320" y="-104"/>
      </p:cViewPr>
      <p:guideLst>
        <p:guide orient="horz" pos="801"/>
        <p:guide pos="487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CDBF0-7D91-2A47-81F1-F0735CB89064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67358-1342-BD4C-9B83-1C8A0825B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49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3D structure</a:t>
            </a:r>
            <a:r>
              <a:rPr lang="en-US" baseline="0" dirty="0" smtClean="0"/>
              <a:t>--thresholds: </a:t>
            </a:r>
            <a:r>
              <a:rPr lang="en-US" u="sng" baseline="0" dirty="0" smtClean="0"/>
              <a:t>intensity</a:t>
            </a:r>
            <a:r>
              <a:rPr lang="en-US" baseline="0" dirty="0" smtClean="0"/>
              <a:t>, </a:t>
            </a:r>
            <a:r>
              <a:rPr lang="en-US" u="sng" baseline="0" dirty="0" smtClean="0"/>
              <a:t>height</a:t>
            </a:r>
            <a:r>
              <a:rPr lang="en-US" baseline="0" dirty="0" smtClean="0"/>
              <a:t>, &amp; </a:t>
            </a:r>
            <a:r>
              <a:rPr lang="en-US" u="sng" baseline="0" dirty="0" smtClean="0"/>
              <a:t>area 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67358-1342-BD4C-9B83-1C8A0825B8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230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7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0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5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5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6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2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39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5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4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gif"/><Relationship Id="rId3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trmm.atmos.washington.edu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524934"/>
            <a:ext cx="9143999" cy="3984261"/>
            <a:chOff x="3" y="1327590"/>
            <a:chExt cx="9143999" cy="3984261"/>
          </a:xfrm>
        </p:grpSpPr>
        <p:sp>
          <p:nvSpPr>
            <p:cNvPr id="4" name="TextBox 3"/>
            <p:cNvSpPr txBox="1"/>
            <p:nvPr/>
          </p:nvSpPr>
          <p:spPr>
            <a:xfrm>
              <a:off x="3" y="1327590"/>
              <a:ext cx="91439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Convection over North America  as Shown by GPM</a:t>
              </a:r>
              <a:endParaRPr lang="en-US" sz="36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" y="3926856"/>
              <a:ext cx="91439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Robert A. Houze, Jr.</a:t>
              </a:r>
              <a:br>
                <a:rPr lang="en-US" sz="2800" dirty="0" smtClean="0"/>
              </a:br>
              <a:r>
                <a:rPr lang="en-US" sz="2400" dirty="0" smtClean="0"/>
                <a:t> </a:t>
              </a:r>
              <a:r>
                <a:rPr lang="en-US" sz="2800" dirty="0" smtClean="0"/>
                <a:t>Stacy Brodzik, Kristen Rasmussen</a:t>
              </a:r>
              <a:br>
                <a:rPr lang="en-US" sz="2800" dirty="0" smtClean="0"/>
              </a:br>
              <a:r>
                <a:rPr lang="en-US" sz="2800" dirty="0" smtClean="0"/>
                <a:t>Manuel Zuluaga, Erich Stocker</a:t>
              </a:r>
              <a:endParaRPr lang="en-US" sz="28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64700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PMM Science Team Meeting, Houston, 26 October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813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477" y="3075057"/>
            <a:ext cx="9083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Probability of Shallow Isolated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86807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0"/>
            <a:ext cx="7803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39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0"/>
            <a:ext cx="7803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6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477" y="1536174"/>
            <a:ext cx="90835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Probability of Intense Convection</a:t>
            </a:r>
          </a:p>
          <a:p>
            <a:pPr algn="ctr"/>
            <a:endParaRPr lang="en-US" sz="4000" dirty="0" smtClean="0"/>
          </a:p>
          <a:p>
            <a:pPr algn="ctr"/>
            <a:r>
              <a:rPr lang="en-US" sz="4000" dirty="0" smtClean="0"/>
              <a:t>Deep Conv., Wide Conv., &amp; Broad SF</a:t>
            </a:r>
          </a:p>
          <a:p>
            <a:pPr algn="ctr"/>
            <a:endParaRPr lang="en-US" sz="4000" dirty="0" smtClean="0"/>
          </a:p>
          <a:p>
            <a:pPr algn="ctr"/>
            <a:r>
              <a:rPr lang="en-US" sz="4000" dirty="0" smtClean="0"/>
              <a:t>(moderate thresholds)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46047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633" t="3494" r="51506" b="57720"/>
          <a:stretch/>
        </p:blipFill>
        <p:spPr>
          <a:xfrm>
            <a:off x="4564513" y="198293"/>
            <a:ext cx="3078950" cy="21362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15344" y="895263"/>
            <a:ext cx="587037" cy="10936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3" y="0"/>
            <a:ext cx="736631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745067"/>
            <a:ext cx="621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DJF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958428" y="0"/>
            <a:ext cx="6014134" cy="2276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59561" y="1628348"/>
            <a:ext cx="81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deep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80178" y="3769703"/>
            <a:ext cx="685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d/w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116118" y="6154052"/>
            <a:ext cx="790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wide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730838" y="6186636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bsr</a:t>
            </a:r>
            <a:r>
              <a:rPr lang="en-US" sz="2400" dirty="0"/>
              <a:t>/</a:t>
            </a:r>
            <a:r>
              <a:rPr lang="en-US" sz="2400" dirty="0" smtClean="0"/>
              <a:t>f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727493" y="3966668"/>
            <a:ext cx="574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bsr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979045" y="2312459"/>
            <a:ext cx="7550962" cy="2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8172" y="4537686"/>
            <a:ext cx="7550962" cy="2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98242" y="1780748"/>
            <a:ext cx="528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ise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4668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3" y="0"/>
            <a:ext cx="736631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745067"/>
            <a:ext cx="909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MAM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958428" y="0"/>
            <a:ext cx="6014134" cy="2276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15344" y="895263"/>
            <a:ext cx="587037" cy="10936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59561" y="1628348"/>
            <a:ext cx="81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deep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080178" y="3769703"/>
            <a:ext cx="685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d/w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116118" y="6154052"/>
            <a:ext cx="790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wide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730838" y="6186636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bsr</a:t>
            </a:r>
            <a:r>
              <a:rPr lang="en-US" sz="2400" dirty="0"/>
              <a:t>/</a:t>
            </a:r>
            <a:r>
              <a:rPr lang="en-US" sz="2400" dirty="0" smtClean="0"/>
              <a:t>f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727493" y="3966668"/>
            <a:ext cx="574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bsr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979045" y="2312459"/>
            <a:ext cx="7550962" cy="2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8172" y="4537686"/>
            <a:ext cx="7550962" cy="2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98242" y="1780748"/>
            <a:ext cx="528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ise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4668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3" y="0"/>
            <a:ext cx="736631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745067"/>
            <a:ext cx="58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JJA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958428" y="0"/>
            <a:ext cx="6014134" cy="2276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715344" y="895263"/>
            <a:ext cx="587037" cy="10936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59561" y="1628348"/>
            <a:ext cx="81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deep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080178" y="3769703"/>
            <a:ext cx="685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d/w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116118" y="6154052"/>
            <a:ext cx="790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wide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730838" y="6186636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bsr</a:t>
            </a:r>
            <a:r>
              <a:rPr lang="en-US" sz="2400" dirty="0"/>
              <a:t>/</a:t>
            </a:r>
            <a:r>
              <a:rPr lang="en-US" sz="2400" dirty="0" smtClean="0"/>
              <a:t>f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727493" y="3966668"/>
            <a:ext cx="574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bsr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979045" y="2312459"/>
            <a:ext cx="7550962" cy="2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8172" y="4537686"/>
            <a:ext cx="7550962" cy="2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98242" y="1780748"/>
            <a:ext cx="528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ise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4668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3" y="0"/>
            <a:ext cx="736631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745067"/>
            <a:ext cx="741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SON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958428" y="0"/>
            <a:ext cx="6014134" cy="2276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15344" y="895263"/>
            <a:ext cx="587037" cy="10936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59561" y="1628348"/>
            <a:ext cx="81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deep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80178" y="3769703"/>
            <a:ext cx="685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d/w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116118" y="6154052"/>
            <a:ext cx="790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wide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730838" y="6186636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bsr</a:t>
            </a:r>
            <a:r>
              <a:rPr lang="en-US" sz="2400" dirty="0"/>
              <a:t>/</a:t>
            </a:r>
            <a:r>
              <a:rPr lang="en-US" sz="2400" dirty="0" smtClean="0"/>
              <a:t>f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727493" y="3966668"/>
            <a:ext cx="574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bsr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979045" y="2312459"/>
            <a:ext cx="7550962" cy="2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8172" y="4537686"/>
            <a:ext cx="7550962" cy="2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98242" y="1780748"/>
            <a:ext cx="528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ise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4668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922" y="347467"/>
            <a:ext cx="843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Example of frontal echo identified as convective by GPM algorithm</a:t>
            </a:r>
            <a:endParaRPr lang="en-US" sz="2400" dirty="0"/>
          </a:p>
        </p:txBody>
      </p:sp>
      <p:pic>
        <p:nvPicPr>
          <p:cNvPr id="2" name="Picture 1" descr="gpm_raintype_xsect.20141206.014736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1" b="10902"/>
          <a:stretch/>
        </p:blipFill>
        <p:spPr>
          <a:xfrm>
            <a:off x="3670598" y="2190521"/>
            <a:ext cx="5130465" cy="314342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42938" y="1150234"/>
            <a:ext cx="3210733" cy="5224002"/>
            <a:chOff x="342938" y="1306000"/>
            <a:chExt cx="3210733" cy="5224002"/>
          </a:xfrm>
        </p:grpSpPr>
        <p:sp>
          <p:nvSpPr>
            <p:cNvPr id="9" name="Rectangle 8"/>
            <p:cNvSpPr/>
            <p:nvPr/>
          </p:nvSpPr>
          <p:spPr>
            <a:xfrm>
              <a:off x="342938" y="1306000"/>
              <a:ext cx="3210733" cy="52240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" name="Picture 2" descr="gpm_raintype_20141206.014736.g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95" b="6570"/>
            <a:stretch/>
          </p:blipFill>
          <p:spPr>
            <a:xfrm>
              <a:off x="373972" y="1318732"/>
              <a:ext cx="2988014" cy="517532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06515" y="5523543"/>
              <a:ext cx="790694" cy="369332"/>
            </a:xfrm>
            <a:prstGeom prst="rect">
              <a:avLst/>
            </a:prstGeom>
            <a:solidFill>
              <a:srgbClr val="FFFC0A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Conv.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6515" y="5879629"/>
              <a:ext cx="802674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Strat</a:t>
              </a:r>
              <a:r>
                <a:rPr lang="en-US" dirty="0" smtClean="0"/>
                <a:t>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18264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572" y="888082"/>
            <a:ext cx="8236856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8" indent="-342900">
              <a:buFont typeface="+mj-lt"/>
              <a:buAutoNum type="arabicPeriod"/>
            </a:pPr>
            <a:r>
              <a:rPr lang="en-US" b="1" dirty="0"/>
              <a:t>Seasonal shifting of all categories</a:t>
            </a:r>
          </a:p>
          <a:p>
            <a:pPr marL="862013" lvl="2" indent="-174625">
              <a:buFont typeface="Arial"/>
              <a:buChar char="•"/>
            </a:pPr>
            <a:r>
              <a:rPr lang="en-US" dirty="0"/>
              <a:t>Shallow isolated echoes nearly all over ocean and </a:t>
            </a:r>
            <a:r>
              <a:rPr lang="en-US" dirty="0" smtClean="0"/>
              <a:t>sort of follow </a:t>
            </a:r>
            <a:r>
              <a:rPr lang="en-US" dirty="0"/>
              <a:t>SST</a:t>
            </a:r>
          </a:p>
          <a:p>
            <a:pPr marL="862013" lvl="2" indent="-174625">
              <a:buFont typeface="Arial"/>
              <a:buChar char="•"/>
            </a:pPr>
            <a:r>
              <a:rPr lang="en-US" dirty="0"/>
              <a:t>Frontal BSRs show strong seasonal migration</a:t>
            </a:r>
          </a:p>
          <a:p>
            <a:pPr marL="862013" lvl="1" indent="-174625">
              <a:buFont typeface="Arial"/>
              <a:buChar char="•"/>
            </a:pPr>
            <a:r>
              <a:rPr lang="en-US" dirty="0"/>
              <a:t>WCC formation in the westerly belt, shifting N in </a:t>
            </a:r>
            <a:r>
              <a:rPr lang="en-US" dirty="0" smtClean="0"/>
              <a:t>summer, &amp; coastlines</a:t>
            </a:r>
            <a:endParaRPr lang="en-US" dirty="0"/>
          </a:p>
          <a:p>
            <a:pPr marL="862013" lvl="1" indent="-174625">
              <a:buFont typeface="Arial"/>
              <a:buChar char="•"/>
            </a:pPr>
            <a:endParaRPr lang="en-US" dirty="0"/>
          </a:p>
          <a:p>
            <a:pPr marL="573088" indent="-342900">
              <a:buFont typeface="+mj-lt"/>
              <a:buAutoNum type="arabicPeriod"/>
            </a:pPr>
            <a:r>
              <a:rPr lang="en-US" b="1" dirty="0" smtClean="0"/>
              <a:t>Mountain and near-mountain convection</a:t>
            </a:r>
            <a:endParaRPr lang="en-US" b="1" dirty="0"/>
          </a:p>
          <a:p>
            <a:pPr marL="862013" lvl="1" indent="-174625">
              <a:buFont typeface="Arial"/>
              <a:buChar char="•"/>
            </a:pPr>
            <a:r>
              <a:rPr lang="en-US" dirty="0" smtClean="0"/>
              <a:t>Much deep convective activity directly over mountains—unlike Andes and Himalayas</a:t>
            </a:r>
          </a:p>
          <a:p>
            <a:pPr marL="862013" lvl="1" indent="-174625">
              <a:buFont typeface="Arial"/>
              <a:buChar char="•"/>
            </a:pPr>
            <a:r>
              <a:rPr lang="en-US" dirty="0" smtClean="0"/>
              <a:t>Mesoscale </a:t>
            </a:r>
            <a:r>
              <a:rPr lang="en-US" dirty="0"/>
              <a:t>development occurs </a:t>
            </a:r>
            <a:r>
              <a:rPr lang="en-US" dirty="0" smtClean="0"/>
              <a:t>slightly west of Rockies but in a less focused pattern than over Argentina</a:t>
            </a:r>
          </a:p>
          <a:p>
            <a:pPr marL="862013" lvl="1" indent="-174625">
              <a:buFont typeface="Arial"/>
              <a:buChar char="•"/>
            </a:pPr>
            <a:endParaRPr lang="en-US" dirty="0" smtClean="0"/>
          </a:p>
          <a:p>
            <a:pPr marL="573088" indent="-342900">
              <a:buFont typeface="+mj-lt"/>
              <a:buAutoNum type="arabicPeriod"/>
            </a:pPr>
            <a:r>
              <a:rPr lang="en-US" b="1" dirty="0"/>
              <a:t>Coastal convection</a:t>
            </a:r>
          </a:p>
          <a:p>
            <a:pPr marL="862013" lvl="1" indent="-174625">
              <a:buFont typeface="Arial"/>
              <a:buChar char="•"/>
            </a:pPr>
            <a:r>
              <a:rPr lang="en-US" dirty="0"/>
              <a:t>Prominent coastal patterns, especially near mountains (Mexico)</a:t>
            </a:r>
          </a:p>
          <a:p>
            <a:pPr marL="862013" lvl="1" indent="-174625">
              <a:buFont typeface="Arial"/>
              <a:buChar char="•"/>
            </a:pPr>
            <a:r>
              <a:rPr lang="en-US" dirty="0"/>
              <a:t>Sea/land breeze pronounced along Gulf Coast (30°N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/>
          </a:p>
          <a:p>
            <a:pPr marL="573088" indent="-342900">
              <a:buFont typeface="+mj-lt"/>
              <a:buAutoNum type="arabicPeriod"/>
            </a:pPr>
            <a:r>
              <a:rPr lang="en-US" b="1" dirty="0" smtClean="0"/>
              <a:t>Stratiform regions</a:t>
            </a:r>
          </a:p>
          <a:p>
            <a:pPr marL="862013" lvl="1" indent="-174625">
              <a:buFont typeface="Arial"/>
              <a:buChar char="•"/>
            </a:pPr>
            <a:r>
              <a:rPr lang="en-US" dirty="0"/>
              <a:t>BSR development from convection is generally weak—as over other landmasses</a:t>
            </a:r>
          </a:p>
          <a:p>
            <a:pPr marL="862013" lvl="1" indent="-174625">
              <a:buFont typeface="Arial"/>
              <a:buChar char="•"/>
            </a:pPr>
            <a:r>
              <a:rPr lang="en-US" dirty="0" smtClean="0"/>
              <a:t>Dominated </a:t>
            </a:r>
            <a:r>
              <a:rPr lang="en-US" dirty="0"/>
              <a:t>by frontal activity</a:t>
            </a:r>
          </a:p>
          <a:p>
            <a:pPr marL="862013" lvl="1" indent="-174625">
              <a:buFont typeface="Arial"/>
              <a:buChar char="•"/>
            </a:pPr>
            <a:r>
              <a:rPr lang="en-US" dirty="0" smtClean="0"/>
              <a:t>Some frontal stratiform misidentified as convective</a:t>
            </a:r>
          </a:p>
          <a:p>
            <a:pPr marL="687388" lvl="1"/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0" y="12670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Conclusions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72295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20731"/>
            <a:ext cx="908352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Categories of </a:t>
            </a:r>
          </a:p>
          <a:p>
            <a:pPr algn="ctr"/>
            <a:r>
              <a:rPr lang="en-US" sz="4000" dirty="0" smtClean="0"/>
              <a:t>Contiguous Echo Objects</a:t>
            </a:r>
          </a:p>
          <a:p>
            <a:pPr algn="ctr"/>
            <a:r>
              <a:rPr lang="en-US" sz="4000" dirty="0" smtClean="0"/>
              <a:t>Based </a:t>
            </a:r>
            <a:r>
              <a:rPr lang="en-US" sz="4000" dirty="0"/>
              <a:t>on </a:t>
            </a:r>
            <a:r>
              <a:rPr lang="en-US" sz="4000" dirty="0" smtClean="0"/>
              <a:t>their </a:t>
            </a:r>
            <a:r>
              <a:rPr lang="en-US" sz="4000" u="sng" dirty="0" smtClean="0"/>
              <a:t>3D</a:t>
            </a:r>
            <a:r>
              <a:rPr lang="en-US" sz="4000" dirty="0" smtClean="0"/>
              <a:t> </a:t>
            </a:r>
            <a:r>
              <a:rPr lang="en-US" sz="4000" dirty="0" smtClean="0"/>
              <a:t>Structure</a:t>
            </a:r>
          </a:p>
          <a:p>
            <a:pPr algn="ctr"/>
            <a:endParaRPr lang="en-US" sz="4000" dirty="0"/>
          </a:p>
          <a:p>
            <a:pPr algn="ctr"/>
            <a:r>
              <a:rPr lang="en-US" sz="3600" dirty="0" smtClean="0"/>
              <a:t>See Houze et al. (2015, </a:t>
            </a:r>
            <a:r>
              <a:rPr lang="en-US" sz="3600" i="1" dirty="0" smtClean="0"/>
              <a:t>Rev. </a:t>
            </a:r>
            <a:r>
              <a:rPr lang="en-US" sz="3600" i="1" dirty="0" err="1" smtClean="0"/>
              <a:t>Geoph</a:t>
            </a:r>
            <a:r>
              <a:rPr lang="en-US" sz="3600" i="1" dirty="0" smtClean="0"/>
              <a:t>.</a:t>
            </a:r>
            <a:r>
              <a:rPr lang="en-US" sz="3600" dirty="0" smtClean="0"/>
              <a:t>)</a:t>
            </a:r>
          </a:p>
          <a:p>
            <a:pPr algn="ctr"/>
            <a:r>
              <a:rPr lang="en-US" sz="3600" dirty="0" smtClean="0">
                <a:hlinkClick r:id="rId2"/>
              </a:rPr>
              <a:t>http://trmm.atmos.washington.edu</a:t>
            </a:r>
            <a:r>
              <a:rPr lang="en-US" sz="3600" dirty="0" smtClean="0"/>
              <a:t> </a:t>
            </a:r>
          </a:p>
          <a:p>
            <a:pPr algn="ctr"/>
            <a:r>
              <a:rPr lang="en-US" sz="3600" dirty="0" err="1" smtClean="0"/>
              <a:t>brodzik@uw.edu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86807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31367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Supported by NASA grants NNX16AD75G, NNX15AL38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78366" y="3044280"/>
            <a:ext cx="11872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END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74029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59458"/>
              </p:ext>
            </p:extLst>
          </p:nvPr>
        </p:nvGraphicFramePr>
        <p:xfrm>
          <a:off x="433913" y="647280"/>
          <a:ext cx="8276174" cy="55634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83052"/>
                <a:gridCol w="2143604"/>
                <a:gridCol w="1121825"/>
                <a:gridCol w="2827693"/>
              </a:tblGrid>
              <a:tr h="38736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Object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Echo Characteristic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Height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Area</a:t>
                      </a:r>
                      <a:endParaRPr lang="en-US" sz="1800" dirty="0"/>
                    </a:p>
                  </a:txBody>
                  <a:tcPr/>
                </a:tc>
              </a:tr>
              <a:tr h="68295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Isolated Shallow Echoes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&gt; min detectable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&lt; 4</a:t>
                      </a:r>
                      <a:r>
                        <a:rPr lang="en-US" sz="1800" baseline="0" dirty="0" smtClean="0"/>
                        <a:t> km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 pixels</a:t>
                      </a:r>
                      <a:endParaRPr lang="en-US" sz="1800" dirty="0"/>
                    </a:p>
                  </a:txBody>
                  <a:tcPr anchor="ctr"/>
                </a:tc>
              </a:tr>
              <a:tr h="640080">
                <a:tc rowSpan="2">
                  <a:txBody>
                    <a:bodyPr/>
                    <a:lstStyle/>
                    <a:p>
                      <a:r>
                        <a:rPr lang="en-US" sz="1800" dirty="0" smtClean="0"/>
                        <a:t>Deep Convective Cores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&gt; 40 dBZ (</a:t>
                      </a:r>
                      <a:r>
                        <a:rPr lang="en-US" sz="1800" u="sng" dirty="0" smtClean="0"/>
                        <a:t>strong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&gt; 10 km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N/A</a:t>
                      </a:r>
                      <a:endParaRPr lang="en-US" sz="1800" dirty="0"/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</a:tr>
              <a:tr h="640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&gt; 30 dBZ (</a:t>
                      </a:r>
                      <a:r>
                        <a:rPr lang="en-US" sz="1800" u="sng" dirty="0" smtClean="0">
                          <a:solidFill>
                            <a:schemeClr val="tx1"/>
                          </a:solidFill>
                        </a:rPr>
                        <a:t>moderate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8 km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</a:tr>
              <a:tr h="640080">
                <a:tc rowSpan="2">
                  <a:txBody>
                    <a:bodyPr/>
                    <a:lstStyle/>
                    <a:p>
                      <a:r>
                        <a:rPr lang="en-US" sz="1800" dirty="0" smtClean="0"/>
                        <a:t>Wide Convective</a:t>
                      </a:r>
                      <a:r>
                        <a:rPr lang="en-US" sz="1800" baseline="0" dirty="0" smtClean="0"/>
                        <a:t> Cores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&gt; 40 dBZ (</a:t>
                      </a:r>
                      <a:r>
                        <a:rPr lang="en-US" sz="1800" u="sng" dirty="0" smtClean="0">
                          <a:solidFill>
                            <a:schemeClr val="tx1"/>
                          </a:solidFill>
                        </a:rPr>
                        <a:t>strong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1000 km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at some altitude</a:t>
                      </a:r>
                      <a:endParaRPr lang="en-US" sz="18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959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&gt; 30 dBZ (</a:t>
                      </a:r>
                      <a:r>
                        <a:rPr lang="en-US" sz="1800" u="sng" dirty="0" smtClean="0">
                          <a:solidFill>
                            <a:schemeClr val="tx1"/>
                          </a:solidFill>
                        </a:rPr>
                        <a:t>moderate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800 km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at some altitude</a:t>
                      </a:r>
                      <a:endParaRPr lang="en-US" sz="180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35027">
                <a:tc rowSpan="3">
                  <a:txBody>
                    <a:bodyPr/>
                    <a:lstStyle/>
                    <a:p>
                      <a:r>
                        <a:rPr lang="en-US" sz="1800" dirty="0" smtClean="0"/>
                        <a:t>Broad Stratiform Regions</a:t>
                      </a:r>
                      <a:endParaRPr lang="en-US" sz="18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US" sz="1800" dirty="0" smtClean="0"/>
                        <a:t>Contiguous stratiform</a:t>
                      </a:r>
                      <a:endParaRPr lang="en-US" sz="18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&gt; 50,000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km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800" u="sng" baseline="0" dirty="0" smtClean="0">
                          <a:solidFill>
                            <a:schemeClr val="tx1"/>
                          </a:solidFill>
                        </a:rPr>
                        <a:t>strong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8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D0E0FF"/>
                    </a:solidFill>
                  </a:tcPr>
                </a:tc>
              </a:tr>
              <a:tr h="7428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80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&gt; 30,000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km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dirty="0" smtClean="0"/>
                        <a:t>(</a:t>
                      </a:r>
                      <a:r>
                        <a:rPr lang="en-US" sz="1800" u="sng" dirty="0" smtClean="0"/>
                        <a:t>moderate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 anchor="ctr">
                    <a:solidFill>
                      <a:srgbClr val="9AB9E5"/>
                    </a:solidFill>
                  </a:tcPr>
                </a:tc>
              </a:tr>
              <a:tr h="59908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D0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30-50,000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km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800" u="sng" baseline="0" dirty="0" smtClean="0">
                          <a:solidFill>
                            <a:schemeClr val="tx1"/>
                          </a:solidFill>
                        </a:rPr>
                        <a:t>filtered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solidFill>
                      <a:srgbClr val="D0E0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1244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9822" t="18123" r="57289" b="5270"/>
          <a:stretch/>
        </p:blipFill>
        <p:spPr>
          <a:xfrm>
            <a:off x="3427593" y="914400"/>
            <a:ext cx="2314723" cy="17474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79645"/>
            <a:ext cx="9083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Recall TRMM South America Results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424" t="14876" r="58478" b="7709"/>
          <a:stretch/>
        </p:blipFill>
        <p:spPr>
          <a:xfrm>
            <a:off x="3401684" y="4795924"/>
            <a:ext cx="2340634" cy="17474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9052" t="13900" r="57335" b="14869"/>
          <a:stretch/>
        </p:blipFill>
        <p:spPr>
          <a:xfrm>
            <a:off x="3401682" y="2862889"/>
            <a:ext cx="2340634" cy="174747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88746" y="1464970"/>
            <a:ext cx="2342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 Convective Cores</a:t>
            </a:r>
          </a:p>
          <a:p>
            <a:r>
              <a:rPr lang="en-US" dirty="0" smtClean="0"/>
              <a:t>(strong)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8746" y="3470411"/>
            <a:ext cx="2344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Wide Convective Cores</a:t>
            </a:r>
          </a:p>
          <a:p>
            <a:r>
              <a:rPr lang="en-US" dirty="0" smtClean="0"/>
              <a:t>(strong)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8746" y="5345947"/>
            <a:ext cx="175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Broad Stratiform</a:t>
            </a:r>
          </a:p>
          <a:p>
            <a:r>
              <a:rPr lang="en-US" dirty="0" smtClean="0"/>
              <a:t>(strong)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16224" y="1378654"/>
            <a:ext cx="2703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Frequencies of occurrence</a:t>
            </a:r>
          </a:p>
          <a:p>
            <a:endParaRPr lang="en-US" dirty="0"/>
          </a:p>
          <a:p>
            <a:r>
              <a:rPr lang="en-US" dirty="0" smtClean="0"/>
              <a:t>See Houze </a:t>
            </a:r>
            <a:r>
              <a:rPr lang="en-US" dirty="0" smtClean="0"/>
              <a:t>et al. </a:t>
            </a:r>
            <a:r>
              <a:rPr lang="en-US" dirty="0" smtClean="0"/>
              <a:t>2015 for full low-latitude patterns of these features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06019" y="2128764"/>
            <a:ext cx="50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DJF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06019" y="4059164"/>
            <a:ext cx="50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DJF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06019" y="5861352"/>
            <a:ext cx="50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DJF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999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477" y="2459504"/>
            <a:ext cx="90835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Using GPM Over N. America</a:t>
            </a:r>
          </a:p>
          <a:p>
            <a:pPr algn="ctr"/>
            <a:r>
              <a:rPr lang="en-US" sz="4000" dirty="0" smtClean="0"/>
              <a:t>How Much Rain is Explained by Storms Containing Extreme Categories?</a:t>
            </a:r>
          </a:p>
        </p:txBody>
      </p:sp>
    </p:spTree>
    <p:extLst>
      <p:ext uri="{BB962C8B-B14F-4D97-AF65-F5344CB8AC3E}">
        <p14:creationId xmlns:p14="http://schemas.microsoft.com/office/powerpoint/2010/main" val="378832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26498" y="467890"/>
            <a:ext cx="7691005" cy="6186411"/>
            <a:chOff x="726498" y="227957"/>
            <a:chExt cx="7691005" cy="6186411"/>
          </a:xfrm>
        </p:grpSpPr>
        <p:grpSp>
          <p:nvGrpSpPr>
            <p:cNvPr id="7" name="Group 6"/>
            <p:cNvGrpSpPr/>
            <p:nvPr/>
          </p:nvGrpSpPr>
          <p:grpSpPr>
            <a:xfrm>
              <a:off x="726498" y="227957"/>
              <a:ext cx="7691005" cy="6186411"/>
              <a:chOff x="1" y="0"/>
              <a:chExt cx="7691005" cy="618641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b="16667"/>
              <a:stretch/>
            </p:blipFill>
            <p:spPr>
              <a:xfrm>
                <a:off x="1" y="3121476"/>
                <a:ext cx="3657600" cy="3048001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/>
              <a:srcRect b="15741"/>
              <a:stretch/>
            </p:blipFill>
            <p:spPr>
              <a:xfrm>
                <a:off x="4033406" y="3104543"/>
                <a:ext cx="3657600" cy="3081868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/>
              <a:srcRect b="13426"/>
              <a:stretch/>
            </p:blipFill>
            <p:spPr>
              <a:xfrm>
                <a:off x="1" y="0"/>
                <a:ext cx="3657600" cy="3166533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5"/>
              <a:srcRect b="11343"/>
              <a:stretch/>
            </p:blipFill>
            <p:spPr>
              <a:xfrm>
                <a:off x="4033406" y="1"/>
                <a:ext cx="3657600" cy="3242733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915799" y="2640275"/>
              <a:ext cx="4746976" cy="3573692"/>
              <a:chOff x="915799" y="2640275"/>
              <a:chExt cx="4746976" cy="357369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915799" y="2640275"/>
                <a:ext cx="50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DJF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949832" y="2640275"/>
                <a:ext cx="7129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MAM</a:t>
                </a:r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15799" y="5844635"/>
                <a:ext cx="465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JJA</a:t>
                </a:r>
                <a:endParaRPr lang="en-US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949832" y="5844635"/>
                <a:ext cx="5925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SON</a:t>
                </a:r>
                <a:endParaRPr lang="en-US" dirty="0"/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2990077" y="87539"/>
            <a:ext cx="3163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Overall Mean Rain Rate (mm/h)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92789" b="4"/>
          <a:stretch/>
        </p:blipFill>
        <p:spPr>
          <a:xfrm>
            <a:off x="2743200" y="6594404"/>
            <a:ext cx="3657600" cy="26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91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4162" y="434025"/>
            <a:ext cx="7691006" cy="6304944"/>
            <a:chOff x="684162" y="211025"/>
            <a:chExt cx="7691006" cy="6304944"/>
          </a:xfrm>
        </p:grpSpPr>
        <p:grpSp>
          <p:nvGrpSpPr>
            <p:cNvPr id="10" name="Group 9"/>
            <p:cNvGrpSpPr/>
            <p:nvPr/>
          </p:nvGrpSpPr>
          <p:grpSpPr>
            <a:xfrm>
              <a:off x="684162" y="211025"/>
              <a:ext cx="7691006" cy="6304944"/>
              <a:chOff x="0" y="-25400"/>
              <a:chExt cx="7691006" cy="630494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b="13426"/>
              <a:stretch/>
            </p:blipFill>
            <p:spPr>
              <a:xfrm>
                <a:off x="0" y="0"/>
                <a:ext cx="3657600" cy="3166533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/>
              <a:srcRect b="12500"/>
              <a:stretch/>
            </p:blipFill>
            <p:spPr>
              <a:xfrm>
                <a:off x="4033406" y="-25400"/>
                <a:ext cx="3657600" cy="32004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/>
              <a:srcRect b="13078"/>
              <a:stretch/>
            </p:blipFill>
            <p:spPr>
              <a:xfrm>
                <a:off x="1" y="3100306"/>
                <a:ext cx="3657600" cy="3179238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b="13773"/>
              <a:stretch/>
            </p:blipFill>
            <p:spPr>
              <a:xfrm>
                <a:off x="4033406" y="3100306"/>
                <a:ext cx="3657600" cy="3153838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915799" y="2640275"/>
              <a:ext cx="4746976" cy="3573692"/>
              <a:chOff x="915799" y="2640275"/>
              <a:chExt cx="4746976" cy="3573692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915799" y="2640275"/>
                <a:ext cx="50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DJF</a:t>
                </a:r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949832" y="2640275"/>
                <a:ext cx="7129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MAM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15799" y="5844635"/>
                <a:ext cx="465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JJA</a:t>
                </a:r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949832" y="5844635"/>
                <a:ext cx="5925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SON</a:t>
                </a:r>
                <a:endParaRPr lang="en-US" dirty="0"/>
              </a:p>
            </p:txBody>
          </p:sp>
        </p:grp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t="92789" b="4"/>
          <a:stretch/>
        </p:blipFill>
        <p:spPr>
          <a:xfrm>
            <a:off x="2743200" y="6594404"/>
            <a:ext cx="3657600" cy="26359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8753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Minus Storms Containing Strong Threshold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492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62881" y="446726"/>
            <a:ext cx="7665832" cy="6262611"/>
            <a:chOff x="662881" y="240659"/>
            <a:chExt cx="7665832" cy="6262611"/>
          </a:xfrm>
        </p:grpSpPr>
        <p:grpSp>
          <p:nvGrpSpPr>
            <p:cNvPr id="19" name="Group 18"/>
            <p:cNvGrpSpPr/>
            <p:nvPr/>
          </p:nvGrpSpPr>
          <p:grpSpPr>
            <a:xfrm>
              <a:off x="662881" y="240659"/>
              <a:ext cx="7665832" cy="6262611"/>
              <a:chOff x="-15030" y="-25400"/>
              <a:chExt cx="7665832" cy="6262611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" y="-25400"/>
                <a:ext cx="3657600" cy="365760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/>
              <a:srcRect b="13273"/>
              <a:stretch/>
            </p:blipFill>
            <p:spPr>
              <a:xfrm>
                <a:off x="3993202" y="-22545"/>
                <a:ext cx="3657600" cy="3172145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/>
              <a:srcRect b="15227"/>
              <a:stretch/>
            </p:blipFill>
            <p:spPr>
              <a:xfrm>
                <a:off x="3967974" y="3122164"/>
                <a:ext cx="3667369" cy="3021913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030" y="0"/>
                <a:ext cx="3712460" cy="3629546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b="14349"/>
              <a:stretch/>
            </p:blipFill>
            <p:spPr>
              <a:xfrm>
                <a:off x="0" y="3104439"/>
                <a:ext cx="3682400" cy="3132772"/>
              </a:xfrm>
              <a:prstGeom prst="rect">
                <a:avLst/>
              </a:prstGeom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915799" y="2640275"/>
              <a:ext cx="4746976" cy="3573692"/>
              <a:chOff x="915799" y="2640275"/>
              <a:chExt cx="4746976" cy="3573692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915799" y="2640275"/>
                <a:ext cx="50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DJF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949832" y="2640275"/>
                <a:ext cx="7129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MAM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15799" y="5844635"/>
                <a:ext cx="465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JJA</a:t>
                </a:r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949832" y="5844635"/>
                <a:ext cx="5925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SON</a:t>
                </a:r>
                <a:endParaRPr lang="en-US" dirty="0"/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0" y="8753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Minus Storms Containing Moderate Threshold Features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t="92789" b="4"/>
          <a:stretch/>
        </p:blipFill>
        <p:spPr>
          <a:xfrm>
            <a:off x="2743200" y="6594404"/>
            <a:ext cx="3657600" cy="26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46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239" y="1536174"/>
            <a:ext cx="90835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Now Look at Probability of Occurrence of</a:t>
            </a:r>
          </a:p>
          <a:p>
            <a:pPr algn="ctr"/>
            <a:r>
              <a:rPr lang="en-US" sz="1000" dirty="0"/>
              <a:t> </a:t>
            </a:r>
            <a:r>
              <a:rPr lang="en-US" sz="1200" dirty="0" smtClean="0"/>
              <a:t> </a:t>
            </a:r>
          </a:p>
          <a:p>
            <a:pPr marL="2620963" indent="-571500">
              <a:buFont typeface="Arial"/>
              <a:buChar char="•"/>
            </a:pPr>
            <a:r>
              <a:rPr lang="en-US" sz="4000" dirty="0" smtClean="0"/>
              <a:t>Isolated Shallow Echoes</a:t>
            </a:r>
          </a:p>
          <a:p>
            <a:pPr marL="2620963" indent="-571500">
              <a:buFont typeface="Arial"/>
              <a:buChar char="•"/>
            </a:pPr>
            <a:r>
              <a:rPr lang="en-US" sz="4000" dirty="0" smtClean="0"/>
              <a:t>Deep Cores</a:t>
            </a:r>
          </a:p>
          <a:p>
            <a:pPr marL="2620963" indent="-571500">
              <a:buFont typeface="Arial"/>
              <a:buChar char="•"/>
            </a:pPr>
            <a:r>
              <a:rPr lang="en-US" sz="4000" dirty="0" smtClean="0"/>
              <a:t>Wide Cores</a:t>
            </a:r>
          </a:p>
          <a:p>
            <a:pPr marL="2620963" indent="-571500">
              <a:buFont typeface="Arial"/>
              <a:buChar char="•"/>
            </a:pPr>
            <a:r>
              <a:rPr lang="en-US" sz="4000" dirty="0" smtClean="0"/>
              <a:t>Deep and Wide Cores</a:t>
            </a:r>
          </a:p>
          <a:p>
            <a:pPr marL="2620963" indent="-571500">
              <a:buFont typeface="Arial"/>
              <a:buChar char="•"/>
            </a:pPr>
            <a:r>
              <a:rPr lang="en-US" sz="4000" dirty="0" smtClean="0"/>
              <a:t>Broad Stratiform Regions</a:t>
            </a:r>
          </a:p>
        </p:txBody>
      </p:sp>
    </p:spTree>
    <p:extLst>
      <p:ext uri="{BB962C8B-B14F-4D97-AF65-F5344CB8AC3E}">
        <p14:creationId xmlns:p14="http://schemas.microsoft.com/office/powerpoint/2010/main" val="2256786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2932</TotalTime>
  <Words>464</Words>
  <Application>Microsoft Macintosh PowerPoint</Application>
  <PresentationFormat>On-screen Show (4:3)</PresentationFormat>
  <Paragraphs>130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 Department of Atmos. Sci.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Houze</dc:creator>
  <cp:lastModifiedBy>Robert Houze</cp:lastModifiedBy>
  <cp:revision>81</cp:revision>
  <dcterms:created xsi:type="dcterms:W3CDTF">2016-10-05T18:39:42Z</dcterms:created>
  <dcterms:modified xsi:type="dcterms:W3CDTF">2016-10-26T14:41:25Z</dcterms:modified>
</cp:coreProperties>
</file>