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13" r:id="rId3"/>
    <p:sldId id="504" r:id="rId4"/>
    <p:sldId id="506" r:id="rId5"/>
    <p:sldId id="509" r:id="rId6"/>
    <p:sldId id="513" r:id="rId7"/>
    <p:sldId id="511" r:id="rId8"/>
    <p:sldId id="512" r:id="rId9"/>
    <p:sldId id="507" r:id="rId10"/>
    <p:sldId id="508" r:id="rId11"/>
    <p:sldId id="5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EE5F1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48" autoAdjust="0"/>
    <p:restoredTop sz="98855" autoAdjust="0"/>
  </p:normalViewPr>
  <p:slideViewPr>
    <p:cSldViewPr snapToGrid="0" snapToObjects="1">
      <p:cViewPr>
        <p:scale>
          <a:sx n="94" d="100"/>
          <a:sy n="94" d="100"/>
        </p:scale>
        <p:origin x="-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76F08-4A0D-244B-9340-FD8B57D09382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E979-CAF2-B143-A6B9-C7472520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7437-9E52-AD41-8F5F-E0D56B4C4FE6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51705" y="3609138"/>
            <a:ext cx="7742427" cy="229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Angela Rowe (UW)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Stacy </a:t>
            </a:r>
            <a:r>
              <a:rPr lang="en-US" sz="2000" b="1" dirty="0" err="1" smtClean="0">
                <a:solidFill>
                  <a:srgbClr val="FFFFFF"/>
                </a:solidFill>
              </a:rPr>
              <a:t>Brodzik</a:t>
            </a:r>
            <a:r>
              <a:rPr lang="en-US" sz="2000" b="1" dirty="0" smtClean="0">
                <a:solidFill>
                  <a:srgbClr val="FFFFFF"/>
                </a:solidFill>
              </a:rPr>
              <a:t>, David Wolff, Jason </a:t>
            </a:r>
            <a:r>
              <a:rPr lang="en-US" sz="2000" b="1" dirty="0" err="1" smtClean="0">
                <a:solidFill>
                  <a:srgbClr val="FFFFFF"/>
                </a:solidFill>
              </a:rPr>
              <a:t>Pippitt</a:t>
            </a:r>
            <a:r>
              <a:rPr lang="en-US" sz="2000" b="1" dirty="0" smtClean="0">
                <a:solidFill>
                  <a:srgbClr val="FFFFFF"/>
                </a:solidFill>
              </a:rPr>
              <a:t>, Walt Petersen, Andrew </a:t>
            </a:r>
            <a:r>
              <a:rPr lang="en-US" sz="2000" b="1" dirty="0" err="1" smtClean="0">
                <a:solidFill>
                  <a:srgbClr val="FFFFFF"/>
                </a:solidFill>
              </a:rPr>
              <a:t>Frambach</a:t>
            </a:r>
            <a:r>
              <a:rPr lang="en-US" sz="2000" b="1" dirty="0" smtClean="0">
                <a:solidFill>
                  <a:srgbClr val="FFFFFF"/>
                </a:solidFill>
              </a:rPr>
              <a:t>, Josh </a:t>
            </a:r>
            <a:r>
              <a:rPr lang="en-US" sz="2000" b="1" dirty="0" err="1" smtClean="0">
                <a:solidFill>
                  <a:srgbClr val="FFFFFF"/>
                </a:solidFill>
              </a:rPr>
              <a:t>Wurman</a:t>
            </a:r>
            <a:r>
              <a:rPr lang="en-US" sz="2000" b="1" dirty="0" smtClean="0">
                <a:solidFill>
                  <a:srgbClr val="FFFFFF"/>
                </a:solidFill>
              </a:rPr>
              <a:t>, Karen </a:t>
            </a:r>
            <a:r>
              <a:rPr lang="en-US" sz="2000" b="1" dirty="0" err="1" smtClean="0">
                <a:solidFill>
                  <a:srgbClr val="FFFFFF"/>
                </a:solidFill>
              </a:rPr>
              <a:t>Kosiba</a:t>
            </a:r>
            <a:r>
              <a:rPr lang="en-US" sz="2000" b="1" dirty="0" smtClean="0">
                <a:solidFill>
                  <a:srgbClr val="FFFFFF"/>
                </a:solidFill>
              </a:rPr>
              <a:t>, Rob Beauchamp, V. </a:t>
            </a:r>
            <a:r>
              <a:rPr lang="en-US" sz="2000" b="1" dirty="0" err="1" smtClean="0">
                <a:solidFill>
                  <a:srgbClr val="FFFFFF"/>
                </a:solidFill>
              </a:rPr>
              <a:t>Chandrasekar</a:t>
            </a:r>
            <a:r>
              <a:rPr lang="en-US" sz="2000" b="1" dirty="0" smtClean="0">
                <a:solidFill>
                  <a:srgbClr val="FFFFFF"/>
                </a:solidFill>
              </a:rPr>
              <a:t>, David </a:t>
            </a:r>
            <a:r>
              <a:rPr lang="en-US" sz="2000" b="1" dirty="0" err="1" smtClean="0">
                <a:solidFill>
                  <a:srgbClr val="FFFFFF"/>
                </a:solidFill>
              </a:rPr>
              <a:t>Hudak</a:t>
            </a:r>
            <a:r>
              <a:rPr lang="en-US" sz="2000" b="1" dirty="0" smtClean="0">
                <a:solidFill>
                  <a:srgbClr val="FFFFFF"/>
                </a:solidFill>
              </a:rPr>
              <a:t>,  </a:t>
            </a:r>
            <a:r>
              <a:rPr lang="en-US" sz="2000" b="1" smtClean="0">
                <a:solidFill>
                  <a:srgbClr val="FFFFFF"/>
                </a:solidFill>
              </a:rPr>
              <a:t>Peter Rodriguez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OLYMPEX Breakout</a:t>
            </a: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PMM Science Team Meeting</a:t>
            </a: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Houston, TX</a:t>
            </a: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25 October 2016</a:t>
            </a: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4443" y="1186189"/>
            <a:ext cx="7228725" cy="1934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6000" b="1" dirty="0" smtClean="0"/>
              <a:t>OLYMPEX</a:t>
            </a:r>
            <a:r>
              <a:rPr lang="en-US" sz="4800" b="1" dirty="0" smtClean="0"/>
              <a:t>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en-US" sz="4800" b="1" dirty="0" smtClean="0"/>
              <a:t>Radar Update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37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(CSWR)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381447"/>
            <a:ext cx="3580584" cy="522493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ZDR bias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Quasi-vertical scan every 10 minutes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Apply offset when departs from 0.2-dB tolerated error</a:t>
            </a:r>
          </a:p>
          <a:p>
            <a:pPr lvl="1">
              <a:buFont typeface="Wingdings" charset="2"/>
              <a:buChar char="§"/>
            </a:pPr>
            <a:r>
              <a:rPr lang="en-US" sz="1800" b="1" i="1" dirty="0" smtClean="0"/>
              <a:t>ZDR</a:t>
            </a:r>
            <a:r>
              <a:rPr lang="en-US" sz="1800" dirty="0" smtClean="0"/>
              <a:t>: First guess offset in field (not great; don’t use)</a:t>
            </a:r>
          </a:p>
          <a:p>
            <a:pPr lvl="1">
              <a:buFont typeface="Wingdings" charset="2"/>
              <a:buChar char="§"/>
            </a:pPr>
            <a:r>
              <a:rPr lang="en-US" sz="1800" b="1" i="1" dirty="0" smtClean="0"/>
              <a:t>ZDRM</a:t>
            </a:r>
            <a:r>
              <a:rPr lang="en-US" sz="1800" dirty="0" smtClean="0"/>
              <a:t>: Measured with no offset</a:t>
            </a:r>
          </a:p>
          <a:p>
            <a:pPr lvl="1">
              <a:buFont typeface="Wingdings" charset="2"/>
              <a:buChar char="§"/>
            </a:pPr>
            <a:r>
              <a:rPr lang="en-US" sz="1800" b="1" i="1" dirty="0" smtClean="0"/>
              <a:t>ZDRC</a:t>
            </a:r>
            <a:r>
              <a:rPr lang="en-US" sz="1800" dirty="0" smtClean="0"/>
              <a:t>: </a:t>
            </a:r>
            <a:r>
              <a:rPr lang="en-US" sz="1800" dirty="0" err="1" smtClean="0"/>
              <a:t>ZDRM+offset</a:t>
            </a:r>
            <a:endParaRPr lang="en-US" sz="1800" dirty="0" smtClean="0"/>
          </a:p>
          <a:p>
            <a:pPr lvl="1">
              <a:buFont typeface="Wingdings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</a:rPr>
              <a:t>Lower confidence </a:t>
            </a:r>
            <a:r>
              <a:rPr lang="en-US" sz="1800" dirty="0" smtClean="0"/>
              <a:t>for low </a:t>
            </a:r>
            <a:r>
              <a:rPr lang="en-US" sz="1800" dirty="0" err="1" smtClean="0"/>
              <a:t>dBm</a:t>
            </a:r>
            <a:r>
              <a:rPr lang="en-US" sz="1800" dirty="0" smtClean="0"/>
              <a:t> (less reliable at far range and cloud top)</a:t>
            </a:r>
          </a:p>
          <a:p>
            <a:pPr lvl="1">
              <a:buFont typeface="Wingdings" charset="2"/>
              <a:buChar char="§"/>
            </a:pPr>
            <a:r>
              <a:rPr lang="en-US" sz="1800" u="sng" dirty="0" smtClean="0"/>
              <a:t>README/Spreadsheets for each IOP detailing exact ZDR offsets</a:t>
            </a:r>
          </a:p>
        </p:txBody>
      </p:sp>
      <p:pic>
        <p:nvPicPr>
          <p:cNvPr id="2" name="Picture 1" descr="ZDR_colorb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6"/>
          <a:stretch/>
        </p:blipFill>
        <p:spPr>
          <a:xfrm>
            <a:off x="4215627" y="864410"/>
            <a:ext cx="4658137" cy="498096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93609" y="368822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3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(CSWR)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246347"/>
            <a:ext cx="3976760" cy="53195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V2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Corrected issues with transition sweeps, split/extra sweeps in middle of volume, under/overshooting antenna,</a:t>
            </a:r>
            <a:r>
              <a:rPr lang="is-IS" sz="1800" dirty="0" smtClean="0"/>
              <a:t>…</a:t>
            </a:r>
            <a:r>
              <a:rPr lang="en-US" sz="1800" dirty="0" smtClean="0"/>
              <a:t> (retranslate data)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All IOPs locally (UW) downloaded and</a:t>
            </a:r>
            <a:r>
              <a:rPr lang="en-US" sz="1800" b="1" dirty="0" smtClean="0"/>
              <a:t> converted to CFRADIAL</a:t>
            </a:r>
          </a:p>
          <a:p>
            <a:pPr lvl="1">
              <a:buFont typeface="Wingdings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</a:rPr>
              <a:t>Remaining clutter, differential attenuation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To Do: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Finish downloading/converting data</a:t>
            </a:r>
          </a:p>
          <a:p>
            <a:pPr lvl="1">
              <a:buFont typeface="Wingdings" charset="2"/>
              <a:buChar char="§"/>
            </a:pPr>
            <a:r>
              <a:rPr lang="en-US" sz="1800" b="1" u="sng" dirty="0" smtClean="0"/>
              <a:t>Upload CFRADIAL V2 to DAAC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HID/PID: Which one?</a:t>
            </a:r>
          </a:p>
          <a:p>
            <a:pPr lvl="1">
              <a:buFont typeface="Wingdings" charset="2"/>
              <a:buChar char="§"/>
            </a:pPr>
            <a:endParaRPr lang="en-US" sz="1800" dirty="0" smtClean="0"/>
          </a:p>
        </p:txBody>
      </p:sp>
      <p:pic>
        <p:nvPicPr>
          <p:cNvPr id="6" name="Picture 5" descr="ZDR_colorb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6"/>
          <a:stretch/>
        </p:blipFill>
        <p:spPr>
          <a:xfrm>
            <a:off x="4552595" y="1067288"/>
            <a:ext cx="4321169" cy="462063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093609" y="368822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337514" y="551220"/>
            <a:ext cx="4553422" cy="745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noProof="0" dirty="0" smtClean="0"/>
              <a:t>OLYMPEX Radar Network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Screen Shot 2016-02-26 at 2.0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08" y="1591928"/>
            <a:ext cx="5312464" cy="472557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29351" y="4836570"/>
            <a:ext cx="1513303" cy="72954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76667" y="189881"/>
            <a:ext cx="4665848" cy="6747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800" b="1" dirty="0" smtClean="0"/>
              <a:t>Environment Canada X-band</a:t>
            </a:r>
          </a:p>
          <a:p>
            <a:pPr algn="ctr" defTabSz="914400">
              <a:spcBef>
                <a:spcPct val="0"/>
              </a:spcBef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576667" y="1381447"/>
            <a:ext cx="8158111" cy="50493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b="1" u="sng" dirty="0" smtClean="0"/>
              <a:t>Level 1A </a:t>
            </a:r>
            <a:r>
              <a:rPr lang="en-US" sz="2400" dirty="0" smtClean="0"/>
              <a:t>dataset forwarded to NASA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1 file per parameter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Data format: SELEX </a:t>
            </a:r>
            <a:r>
              <a:rPr lang="en-US" sz="2000" b="1" dirty="0" smtClean="0">
                <a:solidFill>
                  <a:srgbClr val="FF0000"/>
                </a:solidFill>
              </a:rPr>
              <a:t>Rainbow5</a:t>
            </a:r>
            <a:r>
              <a:rPr lang="en-US" sz="2000" dirty="0" smtClean="0"/>
              <a:t> system</a:t>
            </a:r>
          </a:p>
          <a:p>
            <a:pPr>
              <a:buFont typeface="Wingdings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Issue with converting file format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Converting from Rainbow to </a:t>
            </a:r>
            <a:r>
              <a:rPr lang="en-US" sz="2000" dirty="0" err="1" smtClean="0"/>
              <a:t>cfradial</a:t>
            </a:r>
            <a:r>
              <a:rPr lang="en-US" sz="2000" dirty="0" smtClean="0"/>
              <a:t> via </a:t>
            </a:r>
            <a:r>
              <a:rPr lang="en-US" sz="2000" dirty="0" err="1" smtClean="0"/>
              <a:t>PyART</a:t>
            </a:r>
            <a:r>
              <a:rPr lang="en-US" sz="2000" dirty="0" smtClean="0"/>
              <a:t>/</a:t>
            </a:r>
            <a:r>
              <a:rPr lang="en-US" sz="2000" dirty="0" err="1" smtClean="0"/>
              <a:t>ARTView</a:t>
            </a:r>
            <a:r>
              <a:rPr lang="en-US" sz="2000" dirty="0" smtClean="0"/>
              <a:t> (version incapability)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NASA SELEX system (</a:t>
            </a:r>
            <a:r>
              <a:rPr lang="en-US" sz="2000" dirty="0" err="1" smtClean="0"/>
              <a:t>RainCONVERT</a:t>
            </a:r>
            <a:r>
              <a:rPr lang="en-US" sz="2000" dirty="0" smtClean="0"/>
              <a:t>: </a:t>
            </a:r>
            <a:r>
              <a:rPr lang="en-US" sz="2000" dirty="0" err="1" smtClean="0"/>
              <a:t>blackbox</a:t>
            </a:r>
            <a:r>
              <a:rPr lang="en-US" sz="2000" dirty="0" smtClean="0"/>
              <a:t>, for a price)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Rainbow5 to ODIM H5 converter (packing volume and multi-parameters into various data formats) with proposed </a:t>
            </a:r>
            <a:r>
              <a:rPr lang="en-US" sz="2000" dirty="0" err="1" smtClean="0"/>
              <a:t>CFRadial</a:t>
            </a:r>
            <a:r>
              <a:rPr lang="en-US" sz="2000" dirty="0" smtClean="0"/>
              <a:t> 2.0 team member guidance (Peter Rodriguez)</a:t>
            </a:r>
          </a:p>
          <a:p>
            <a:pPr>
              <a:buFont typeface="Wingdings" charset="2"/>
              <a:buChar char="§"/>
            </a:pPr>
            <a:r>
              <a:rPr lang="en-US" sz="2400" b="1" u="sng" dirty="0"/>
              <a:t>Level 1B </a:t>
            </a:r>
            <a:r>
              <a:rPr lang="en-US" sz="2400" dirty="0"/>
              <a:t>in progress</a:t>
            </a:r>
          </a:p>
          <a:p>
            <a:pPr lvl="1">
              <a:buFont typeface="Wingdings" charset="2"/>
              <a:buChar char="§"/>
            </a:pPr>
            <a:r>
              <a:rPr lang="en-US" sz="2000" dirty="0" err="1"/>
              <a:t>Multiparameter</a:t>
            </a:r>
            <a:r>
              <a:rPr lang="en-US" sz="2000" dirty="0"/>
              <a:t> repacking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PHIDP filtering, KDP, dual-pol based attenuation correction</a:t>
            </a:r>
          </a:p>
          <a:p>
            <a:pPr lvl="2">
              <a:buFont typeface="Wingdings" charset="2"/>
              <a:buChar char="§"/>
            </a:pPr>
            <a:endParaRPr lang="en-US" sz="1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7384" b="34510"/>
          <a:stretch/>
        </p:blipFill>
        <p:spPr>
          <a:xfrm>
            <a:off x="5813699" y="368570"/>
            <a:ext cx="3131006" cy="202575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0557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067280" y="352001"/>
            <a:ext cx="5512748" cy="823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D3R (CSU)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381447"/>
            <a:ext cx="4665853" cy="500877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Data Processing Details (available from DAAC)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Quick-look images (</a:t>
            </a:r>
            <a:r>
              <a:rPr lang="en-US" sz="2000" dirty="0" err="1" smtClean="0"/>
              <a:t>png</a:t>
            </a:r>
            <a:r>
              <a:rPr lang="en-US" sz="20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netCDF4 files, one scan per file (</a:t>
            </a:r>
            <a:r>
              <a:rPr lang="en-US" sz="2000" u="sng" dirty="0" smtClean="0"/>
              <a:t>converted to </a:t>
            </a:r>
            <a:r>
              <a:rPr lang="en-US" sz="2000" u="sng" dirty="0" err="1" smtClean="0"/>
              <a:t>cfradial</a:t>
            </a:r>
            <a:r>
              <a:rPr lang="en-US" sz="2000" u="sng" dirty="0" smtClean="0"/>
              <a:t> locally at UW by Stacy </a:t>
            </a:r>
            <a:r>
              <a:rPr lang="en-US" sz="2000" u="sng" dirty="0" err="1" smtClean="0"/>
              <a:t>Brodzik</a:t>
            </a:r>
            <a:r>
              <a:rPr lang="en-US" sz="20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Ground clutter will be present; </a:t>
            </a:r>
            <a:r>
              <a:rPr lang="en-US" sz="2000" i="1" dirty="0" smtClean="0"/>
              <a:t>request filtering if needed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Noise correction (power-based moments)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ZDR bias corrected daily (accurate within 0.2 dB)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Reflectivity calibration within 1 dB</a:t>
            </a:r>
          </a:p>
        </p:txBody>
      </p:sp>
      <p:pic>
        <p:nvPicPr>
          <p:cNvPr id="2" name="Picture 1" descr="D3R_colorb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1"/>
          <a:stretch/>
        </p:blipFill>
        <p:spPr>
          <a:xfrm>
            <a:off x="5150344" y="1566929"/>
            <a:ext cx="3794357" cy="408024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838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/>
              <a:t>NPOL (NASA)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371368"/>
            <a:ext cx="3999444" cy="4964809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V1 (Jan 2016)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12 Nov 2015 – 19 Dec 2015;     03 - 05 Jan 2016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DPQC Quality Control algorithm (</a:t>
            </a:r>
            <a:r>
              <a:rPr lang="en-US" sz="1800" i="1" dirty="0" err="1" smtClean="0"/>
              <a:t>Pippitt</a:t>
            </a:r>
            <a:r>
              <a:rPr lang="en-US" sz="1800" i="1" dirty="0" smtClean="0"/>
              <a:t> et al. 2013, 2015)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Z, ZDR bias corrections (GPM DPR, 2DVD comparisons, birdbaths)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DROPS2 polarimetrically tuned and hybrid </a:t>
            </a:r>
            <a:r>
              <a:rPr lang="en-US" sz="1800" b="1" dirty="0" smtClean="0"/>
              <a:t>rain rate </a:t>
            </a:r>
            <a:r>
              <a:rPr lang="en-US" sz="1800" dirty="0" smtClean="0"/>
              <a:t>estimations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CSU </a:t>
            </a:r>
            <a:r>
              <a:rPr lang="en-US" sz="1800" b="1" dirty="0" smtClean="0"/>
              <a:t>HID</a:t>
            </a:r>
          </a:p>
          <a:p>
            <a:pPr lvl="1">
              <a:buFont typeface="Wingdings" charset="2"/>
              <a:buChar char="§"/>
            </a:pPr>
            <a:r>
              <a:rPr lang="en-US" sz="1800" b="1" dirty="0" smtClean="0"/>
              <a:t>KDP</a:t>
            </a:r>
            <a:r>
              <a:rPr lang="en-US" sz="1800" dirty="0" smtClean="0"/>
              <a:t> (Wang and Chandra’s adaptive spectral technique)</a:t>
            </a:r>
          </a:p>
          <a:p>
            <a:pPr lvl="1">
              <a:buFont typeface="Wingdings" charset="2"/>
              <a:buChar char="§"/>
            </a:pPr>
            <a:r>
              <a:rPr lang="en-US" sz="1800" b="1" dirty="0" smtClean="0"/>
              <a:t>DSD</a:t>
            </a:r>
            <a:r>
              <a:rPr lang="en-US" sz="1800" dirty="0" smtClean="0"/>
              <a:t> (D0, </a:t>
            </a:r>
            <a:r>
              <a:rPr lang="en-US" sz="1800" dirty="0" err="1" smtClean="0"/>
              <a:t>Dm</a:t>
            </a:r>
            <a:r>
              <a:rPr lang="en-US" sz="1800" dirty="0" smtClean="0"/>
              <a:t>, </a:t>
            </a:r>
            <a:r>
              <a:rPr lang="en-US" sz="1800" dirty="0" err="1" smtClean="0"/>
              <a:t>Nw</a:t>
            </a:r>
            <a:r>
              <a:rPr lang="en-US" sz="1800" dirty="0" smtClean="0"/>
              <a:t>, N2)</a:t>
            </a:r>
          </a:p>
          <a:p>
            <a:pPr lvl="1">
              <a:buFont typeface="Wingdings" charset="2"/>
              <a:buChar char="§"/>
            </a:pPr>
            <a:r>
              <a:rPr lang="en-US" sz="1800" u="sng" dirty="0" smtClean="0"/>
              <a:t>No blockage correction</a:t>
            </a:r>
          </a:p>
        </p:txBody>
      </p:sp>
      <p:pic>
        <p:nvPicPr>
          <p:cNvPr id="3" name="Picture 2" descr="Screen Shot 2016-10-25 at 2.16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39" y="1371368"/>
            <a:ext cx="4044052" cy="4850622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811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/>
              <a:t>NPOL (NASA)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832" y="1798621"/>
            <a:ext cx="3284891" cy="3929607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Issue</a:t>
            </a:r>
            <a:r>
              <a:rPr lang="en-US" sz="2800" dirty="0" smtClean="0"/>
              <a:t> with V1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RSL Plotting routine </a:t>
            </a:r>
            <a:r>
              <a:rPr lang="en-US" sz="2400" dirty="0" smtClean="0"/>
              <a:t>(masked holes) – used smaller fraction of </a:t>
            </a:r>
            <a:r>
              <a:rPr lang="en-US" sz="2400" dirty="0" err="1" smtClean="0"/>
              <a:t>beamwidth</a:t>
            </a:r>
            <a:r>
              <a:rPr lang="en-US" sz="2400" dirty="0" smtClean="0"/>
              <a:t> (1/6 instead of 1/2)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 smtClean="0"/>
              <a:t>Too aggressive quality control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363"/>
          <a:stretch/>
        </p:blipFill>
        <p:spPr>
          <a:xfrm>
            <a:off x="4397184" y="352001"/>
            <a:ext cx="4425918" cy="2876883"/>
          </a:xfrm>
          <a:prstGeom prst="rect">
            <a:avLst/>
          </a:prstGeom>
        </p:spPr>
      </p:pic>
      <p:pic>
        <p:nvPicPr>
          <p:cNvPr id="5" name="Picture 4" descr="V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r="51533" b="54030"/>
          <a:stretch/>
        </p:blipFill>
        <p:spPr>
          <a:xfrm>
            <a:off x="4120102" y="3499084"/>
            <a:ext cx="4703000" cy="25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0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617057" y="381247"/>
            <a:ext cx="6449390" cy="836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4000" b="1" dirty="0"/>
              <a:t>NPOL (NASA)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567489" y="1567157"/>
            <a:ext cx="8161029" cy="48635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3600" dirty="0" smtClean="0"/>
              <a:t>V2 (coming soon)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Maximum QC height set well below melting level (RUC sounding data not always reliable – manual inspection of RHIs)</a:t>
            </a:r>
          </a:p>
          <a:p>
            <a:pPr lvl="1">
              <a:buFont typeface="Wingdings" charset="2"/>
              <a:buChar char="§"/>
            </a:pPr>
            <a:r>
              <a:rPr lang="en-US" sz="2200" dirty="0" smtClean="0"/>
              <a:t>Allowed for SD(PHIDP) </a:t>
            </a:r>
            <a:r>
              <a:rPr lang="en-US" sz="2200" dirty="0" err="1" smtClean="0"/>
              <a:t>thresholding</a:t>
            </a:r>
            <a:r>
              <a:rPr lang="en-US" sz="2200" dirty="0" smtClean="0"/>
              <a:t> without applying other QC thresholds (helpful for removing sea and mountain clutter)</a:t>
            </a:r>
          </a:p>
          <a:p>
            <a:pPr lvl="1">
              <a:buFont typeface="Wingdings" charset="2"/>
              <a:buChar char="§"/>
            </a:pPr>
            <a:r>
              <a:rPr lang="en-US" sz="2200" b="1" dirty="0" smtClean="0">
                <a:solidFill>
                  <a:srgbClr val="FF0000"/>
                </a:solidFill>
              </a:rPr>
              <a:t>Some clutter contamination remains </a:t>
            </a:r>
            <a:r>
              <a:rPr lang="en-US" sz="2200" dirty="0" smtClean="0"/>
              <a:t>(user can be more aggressive using </a:t>
            </a:r>
            <a:r>
              <a:rPr lang="en-US" sz="2200" dirty="0" err="1" smtClean="0"/>
              <a:t>var</a:t>
            </a:r>
            <a:r>
              <a:rPr lang="en-US" sz="2200" dirty="0" smtClean="0"/>
              <a:t>(</a:t>
            </a:r>
            <a:r>
              <a:rPr lang="en-US" sz="2200" dirty="0" err="1" smtClean="0"/>
              <a:t>PhiDP</a:t>
            </a:r>
            <a:r>
              <a:rPr lang="en-US" sz="2200" dirty="0" smtClean="0"/>
              <a:t>) method if desired)</a:t>
            </a:r>
          </a:p>
          <a:p>
            <a:pPr lvl="1">
              <a:buFont typeface="Wingdings" charset="2"/>
              <a:buChar char="§"/>
            </a:pPr>
            <a:r>
              <a:rPr lang="en-US" sz="2200" b="1" u="sng" dirty="0" smtClean="0"/>
              <a:t>Waiting for decision on new DSD equations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To-do: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Compare with other HID/PID?</a:t>
            </a:r>
          </a:p>
          <a:p>
            <a:pPr lvl="1">
              <a:buFont typeface="Wingdings" charset="2"/>
              <a:buChar char="§"/>
            </a:pPr>
            <a:endParaRPr lang="en-US" sz="2000" dirty="0" smtClean="0"/>
          </a:p>
          <a:p>
            <a:pPr lvl="1">
              <a:buFont typeface="Wingdings" charset="2"/>
              <a:buChar char="§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4165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21622"/>
              </p:ext>
            </p:extLst>
          </p:nvPr>
        </p:nvGraphicFramePr>
        <p:xfrm>
          <a:off x="153695" y="1342961"/>
          <a:ext cx="438621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72"/>
                <a:gridCol w="1462072"/>
                <a:gridCol w="1462072"/>
              </a:tblGrid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IOP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Begin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20151106-14Z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20151106-19Z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20151107-04Z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20151108-04Z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20151108-04Z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20151109-12Z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20151111-00Z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20151111-15Z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20151112-15Z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20151113-22Z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20151114-15Z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20151115-12Z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20151116-15Z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20151118-04Z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20151118-21Z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20151119-12Z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20151123-12Z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20151124-20Z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20151130-18Z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20151201-09Z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20151201-15Z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20151202-09Z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20151202-21Z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20151205-02Z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73066"/>
              </p:ext>
            </p:extLst>
          </p:nvPr>
        </p:nvGraphicFramePr>
        <p:xfrm>
          <a:off x="4648004" y="1352225"/>
          <a:ext cx="438621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72"/>
                <a:gridCol w="1462072"/>
                <a:gridCol w="1462072"/>
              </a:tblGrid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IOP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Begin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20151205-11Z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20151206-15Z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20151208-06Z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20151209-21Z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20151210-10Z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20151211-12Z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20151212-12Z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20151214-02Z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20151217-03Z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20151219-06Z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20160104-14Z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20160105-06Z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20160105-14Z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20160105-23Z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20160106-08Z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20160106-15Z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20160111-14Z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20160112-06Z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20160112-14Z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20160113-20Z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20160115-12Z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20160115-22Z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857712" y="366253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(CSWR)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98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(CSWR)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259856"/>
            <a:ext cx="3395760" cy="547655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V1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Sweep/</a:t>
            </a:r>
            <a:r>
              <a:rPr lang="en-US" sz="1800" dirty="0" err="1" smtClean="0"/>
              <a:t>dorade</a:t>
            </a:r>
            <a:r>
              <a:rPr lang="en-US" sz="1800" dirty="0" smtClean="0"/>
              <a:t> files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Retranslate data with oversampled 0.25° beam indexing</a:t>
            </a:r>
            <a:endParaRPr lang="en-US" sz="1800" dirty="0"/>
          </a:p>
          <a:p>
            <a:pPr lvl="1">
              <a:buFont typeface="Wingdings" charset="2"/>
              <a:buChar char="§"/>
            </a:pPr>
            <a:r>
              <a:rPr lang="en-US" sz="1800" dirty="0"/>
              <a:t>Mitigate ground clutter (_F =</a:t>
            </a:r>
            <a:r>
              <a:rPr lang="en-US" sz="1800" dirty="0" smtClean="0"/>
              <a:t> </a:t>
            </a:r>
            <a:r>
              <a:rPr lang="en-US" sz="1800" dirty="0"/>
              <a:t>filtered</a:t>
            </a:r>
            <a:r>
              <a:rPr lang="en-US" sz="18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Compare high and low frequencies for consistency when available (</a:t>
            </a:r>
            <a:r>
              <a:rPr lang="en-US" sz="1800" i="1" dirty="0" smtClean="0"/>
              <a:t>no high after 11/23</a:t>
            </a:r>
            <a:r>
              <a:rPr lang="en-US" sz="18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Correct navigation in headers (accounted for slight shift ~0.5° when truck lifted)</a:t>
            </a:r>
          </a:p>
          <a:p>
            <a:pPr lvl="1">
              <a:buFont typeface="Wingdings" charset="2"/>
              <a:buChar char="§"/>
            </a:pPr>
            <a:r>
              <a:rPr lang="en-US" sz="1800" u="sng" dirty="0" smtClean="0"/>
              <a:t>ZDR bias correction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08" y="478430"/>
            <a:ext cx="4666623" cy="262886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3" name="Picture 2" descr="Screen Shot 2016-10-24 at 11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48" y="3387567"/>
            <a:ext cx="3162722" cy="296318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6761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31591</TotalTime>
  <Words>798</Words>
  <Application>Microsoft Macintosh PowerPoint</Application>
  <PresentationFormat>On-screen Show (4:3)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Mesoscale Convective Systems over the Maritime Continent: A CloudSat Perspective </dc:title>
  <dc:creator>Angela Rowe</dc:creator>
  <cp:lastModifiedBy>Robert Houze</cp:lastModifiedBy>
  <cp:revision>441</cp:revision>
  <dcterms:created xsi:type="dcterms:W3CDTF">2016-02-24T21:42:24Z</dcterms:created>
  <dcterms:modified xsi:type="dcterms:W3CDTF">2016-10-26T18:32:06Z</dcterms:modified>
</cp:coreProperties>
</file>