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34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316" r:id="rId2"/>
    <p:sldId id="334" r:id="rId3"/>
    <p:sldId id="267" r:id="rId4"/>
    <p:sldId id="337" r:id="rId5"/>
    <p:sldId id="353" r:id="rId6"/>
    <p:sldId id="343" r:id="rId7"/>
    <p:sldId id="352" r:id="rId8"/>
    <p:sldId id="349" r:id="rId9"/>
    <p:sldId id="329" r:id="rId10"/>
    <p:sldId id="295" r:id="rId11"/>
    <p:sldId id="347" r:id="rId12"/>
    <p:sldId id="357" r:id="rId13"/>
    <p:sldId id="354" r:id="rId14"/>
    <p:sldId id="351" r:id="rId15"/>
    <p:sldId id="355" r:id="rId16"/>
    <p:sldId id="356" r:id="rId17"/>
    <p:sldId id="373" r:id="rId18"/>
    <p:sldId id="360" r:id="rId19"/>
    <p:sldId id="361" r:id="rId20"/>
    <p:sldId id="374" r:id="rId21"/>
    <p:sldId id="377" r:id="rId22"/>
    <p:sldId id="378" r:id="rId23"/>
    <p:sldId id="366" r:id="rId24"/>
    <p:sldId id="367" r:id="rId25"/>
    <p:sldId id="380" r:id="rId26"/>
    <p:sldId id="381" r:id="rId27"/>
    <p:sldId id="382" r:id="rId28"/>
    <p:sldId id="370" r:id="rId29"/>
    <p:sldId id="371" r:id="rId30"/>
    <p:sldId id="383" r:id="rId31"/>
    <p:sldId id="384" r:id="rId32"/>
    <p:sldId id="320" r:id="rId33"/>
    <p:sldId id="387" r:id="rId34"/>
    <p:sldId id="386" r:id="rId35"/>
    <p:sldId id="385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FA2"/>
    <a:srgbClr val="282AFA"/>
    <a:srgbClr val="2D679E"/>
    <a:srgbClr val="245680"/>
    <a:srgbClr val="1B3E5C"/>
    <a:srgbClr val="F9FF92"/>
    <a:srgbClr val="65D853"/>
    <a:srgbClr val="FAFFA3"/>
    <a:srgbClr val="FBFFB2"/>
    <a:srgbClr val="F0F0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35" autoAdjust="0"/>
  </p:normalViewPr>
  <p:slideViewPr>
    <p:cSldViewPr snapToGrid="0" snapToObjects="1">
      <p:cViewPr>
        <p:scale>
          <a:sx n="100" d="100"/>
          <a:sy n="100" d="100"/>
        </p:scale>
        <p:origin x="-848" y="-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09BF2-04B6-6A4A-AAF0-6FD9D19C1BA7}" type="datetimeFigureOut">
              <a:rPr lang="en-US" smtClean="0"/>
              <a:t>10/23/16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18529-E9BF-D64B-8E75-D9DB87068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86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AF710A-858E-854C-8962-C7C72F3230C2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67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During period of max</a:t>
            </a:r>
            <a:r>
              <a:rPr lang="en-US" baseline="0" dirty="0" smtClean="0"/>
              <a:t> orographic enhancement!!!</a:t>
            </a:r>
          </a:p>
          <a:p>
            <a:r>
              <a:rPr lang="en-US" baseline="0" dirty="0" smtClean="0"/>
              <a:t>----- Meeting Notes (6/23/16 15:10) -----</a:t>
            </a:r>
          </a:p>
          <a:p>
            <a:r>
              <a:rPr lang="en-US" baseline="0" dirty="0" smtClean="0"/>
              <a:t>white arrows</a:t>
            </a:r>
          </a:p>
          <a:p>
            <a:r>
              <a:rPr lang="en-US" baseline="0" dirty="0" smtClean="0"/>
              <a:t>jet lifting below brightband</a:t>
            </a:r>
          </a:p>
          <a:p>
            <a:r>
              <a:rPr lang="en-US" baseline="0" dirty="0" smtClean="0"/>
              <a:t>drops form and fall out quickly</a:t>
            </a:r>
          </a:p>
          <a:p>
            <a:r>
              <a:rPr lang="en-US" baseline="0" dirty="0" smtClean="0"/>
              <a:t>don't have time to grow</a:t>
            </a:r>
          </a:p>
          <a:p>
            <a:endParaRPr lang="en-US" baseline="0" dirty="0" smtClean="0"/>
          </a:p>
          <a:p>
            <a:r>
              <a:rPr lang="en-US" baseline="0" dirty="0" smtClean="0"/>
              <a:t>Mention wind direction (make barb)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B0C51-3E7F-8B4B-80E2-FC5566ED0F7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053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18529-E9BF-D64B-8E75-D9DB870689A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54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10/23/16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45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10/23/16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40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10/23/16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84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10/23/16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77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10/23/16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65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10/23/16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78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10/23/16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68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10/23/16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90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10/23/16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57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10/23/16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93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/>
              <a:t>10/23/16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4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58629-F800-734D-B8CD-F7D830A4ED5D}" type="datetimeFigureOut">
              <a:rPr lang="en-US" smtClean="0"/>
              <a:t>10/23/16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055AB-76F8-9B4D-874F-1FD5548A5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3213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G"/><Relationship Id="rId5" Type="http://schemas.openxmlformats.org/officeDocument/2006/relationships/image" Target="../media/image19.jpeg"/><Relationship Id="rId6" Type="http://schemas.openxmlformats.org/officeDocument/2006/relationships/image" Target="../media/image20.jpg"/><Relationship Id="rId7" Type="http://schemas.openxmlformats.org/officeDocument/2006/relationships/image" Target="../media/image21.jpg"/><Relationship Id="rId8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4" Type="http://schemas.openxmlformats.org/officeDocument/2006/relationships/image" Target="../media/image29.jpg"/><Relationship Id="rId5" Type="http://schemas.openxmlformats.org/officeDocument/2006/relationships/image" Target="../media/image30.JPG"/><Relationship Id="rId6" Type="http://schemas.openxmlformats.org/officeDocument/2006/relationships/image" Target="../media/image31.jpg"/><Relationship Id="rId7" Type="http://schemas.openxmlformats.org/officeDocument/2006/relationships/image" Target="../media/image32.JPG"/><Relationship Id="rId8" Type="http://schemas.openxmlformats.org/officeDocument/2006/relationships/image" Target="../media/image33.jpeg"/><Relationship Id="rId9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jpeg"/><Relationship Id="rId5" Type="http://schemas.openxmlformats.org/officeDocument/2006/relationships/image" Target="../media/image38.jpg"/><Relationship Id="rId6" Type="http://schemas.openxmlformats.org/officeDocument/2006/relationships/image" Target="../media/image39.jpg"/><Relationship Id="rId7" Type="http://schemas.openxmlformats.org/officeDocument/2006/relationships/image" Target="../media/image40.jpg"/><Relationship Id="rId8" Type="http://schemas.openxmlformats.org/officeDocument/2006/relationships/image" Target="../media/image41.jpg"/><Relationship Id="rId9" Type="http://schemas.openxmlformats.org/officeDocument/2006/relationships/image" Target="../media/image42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4" Type="http://schemas.openxmlformats.org/officeDocument/2006/relationships/image" Target="../media/image47.gif"/><Relationship Id="rId5" Type="http://schemas.openxmlformats.org/officeDocument/2006/relationships/image" Target="../media/image48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48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Relationship Id="rId3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image" Target="../media/image56.t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gif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Relationship Id="rId3" Type="http://schemas.openxmlformats.org/officeDocument/2006/relationships/image" Target="../media/image60.t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.png"/><Relationship Id="rId7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4" Type="http://schemas.openxmlformats.org/officeDocument/2006/relationships/image" Target="../media/image70.jpg"/><Relationship Id="rId5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" y="1760270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/>
                <a:cs typeface="Arial"/>
              </a:rPr>
              <a:t>OLYMPEX – A </a:t>
            </a:r>
            <a:r>
              <a:rPr lang="en-US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/>
                <a:cs typeface="Arial"/>
              </a:rPr>
              <a:t>S</a:t>
            </a:r>
            <a:r>
              <a:rPr lang="en-US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/>
                <a:cs typeface="Arial"/>
              </a:rPr>
              <a:t>uccess Story</a:t>
            </a:r>
            <a:endParaRPr lang="en-US" sz="4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337214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BFFB2"/>
                </a:solidFill>
              </a:rPr>
              <a:t>PMM Houston, Oral Session, 25 October </a:t>
            </a:r>
            <a:r>
              <a:rPr lang="en-US" sz="1600" dirty="0" smtClean="0">
                <a:solidFill>
                  <a:srgbClr val="FBFFB2"/>
                </a:solidFill>
              </a:rPr>
              <a:t>2016</a:t>
            </a:r>
            <a:endParaRPr lang="en-US" sz="1600" dirty="0">
              <a:solidFill>
                <a:srgbClr val="FBFFB2"/>
              </a:solidFill>
            </a:endParaRPr>
          </a:p>
        </p:txBody>
      </p:sp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385" y="2529735"/>
            <a:ext cx="3193231" cy="27071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69" y="5427145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BFFB2"/>
                </a:solidFill>
              </a:rPr>
              <a:t>L</a:t>
            </a:r>
            <a:r>
              <a:rPr lang="en-US" sz="2400" dirty="0" smtClean="0">
                <a:solidFill>
                  <a:srgbClr val="FBFFB2"/>
                </a:solidFill>
              </a:rPr>
              <a:t>. McMurdie, </a:t>
            </a:r>
            <a:r>
              <a:rPr lang="en-US" sz="2400" dirty="0">
                <a:solidFill>
                  <a:srgbClr val="FBFFB2"/>
                </a:solidFill>
              </a:rPr>
              <a:t>R. </a:t>
            </a:r>
            <a:r>
              <a:rPr lang="en-US" sz="2400" dirty="0" err="1">
                <a:solidFill>
                  <a:srgbClr val="FBFFB2"/>
                </a:solidFill>
              </a:rPr>
              <a:t>Houze</a:t>
            </a:r>
            <a:r>
              <a:rPr lang="en-US" sz="2400" dirty="0">
                <a:solidFill>
                  <a:srgbClr val="FBFFB2"/>
                </a:solidFill>
              </a:rPr>
              <a:t>, W</a:t>
            </a:r>
            <a:r>
              <a:rPr lang="en-US" sz="2400" dirty="0" smtClean="0">
                <a:solidFill>
                  <a:srgbClr val="FBFFB2"/>
                </a:solidFill>
              </a:rPr>
              <a:t>. Petersen, M. </a:t>
            </a:r>
            <a:r>
              <a:rPr lang="en-US" sz="2400" dirty="0" err="1" smtClean="0">
                <a:solidFill>
                  <a:srgbClr val="FBFFB2"/>
                </a:solidFill>
              </a:rPr>
              <a:t>Schwaller</a:t>
            </a:r>
            <a:r>
              <a:rPr lang="en-US" sz="2400" dirty="0" smtClean="0">
                <a:solidFill>
                  <a:srgbClr val="FBFFB2"/>
                </a:solidFill>
              </a:rPr>
              <a:t>, &amp; many others</a:t>
            </a:r>
            <a:endParaRPr lang="en-US" sz="2400" dirty="0">
              <a:solidFill>
                <a:srgbClr val="FBFFB2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0853" y="387580"/>
            <a:ext cx="8682295" cy="1271930"/>
            <a:chOff x="17575214" y="4292600"/>
            <a:chExt cx="15885861" cy="2327231"/>
          </a:xfrm>
        </p:grpSpPr>
        <p:pic>
          <p:nvPicPr>
            <p:cNvPr id="8" name="Picture 7" descr="IMG_9980 copy 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70069" y="4292600"/>
              <a:ext cx="3483879" cy="232723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20151130_NPOL_night copy 2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66740" y="4292602"/>
              <a:ext cx="3494335" cy="232722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wynoochee_Nov15_pic copy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75214" y="4292603"/>
              <a:ext cx="3504863" cy="232722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citation_at_PAE copy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81148" y="4292600"/>
              <a:ext cx="3694015" cy="232723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IMG_2689 copy 2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52263" y="4292600"/>
              <a:ext cx="1744177" cy="232723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53184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90036" y="3630877"/>
            <a:ext cx="2339642" cy="2133600"/>
            <a:chOff x="1394338" y="3597488"/>
            <a:chExt cx="2339642" cy="2133600"/>
          </a:xfrm>
        </p:grpSpPr>
        <p:pic>
          <p:nvPicPr>
            <p:cNvPr id="9" name="Picture 8" descr="MRR_Parsivel.jp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338" y="3597488"/>
              <a:ext cx="2133600" cy="21336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166236" y="5033620"/>
              <a:ext cx="15677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Micro Rain Radar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94338" y="3672284"/>
              <a:ext cx="1567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Parsivel</a:t>
              </a:r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127190" y="1629254"/>
            <a:ext cx="1567744" cy="2398889"/>
            <a:chOff x="7199560" y="4223601"/>
            <a:chExt cx="1567744" cy="2398889"/>
          </a:xfrm>
        </p:grpSpPr>
        <p:pic>
          <p:nvPicPr>
            <p:cNvPr id="7" name="Picture 6" descr="IMG_4159.jp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7"/>
            <a:stretch/>
          </p:blipFill>
          <p:spPr>
            <a:xfrm>
              <a:off x="7199560" y="4223601"/>
              <a:ext cx="1567744" cy="239888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199560" y="4379621"/>
              <a:ext cx="1567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Tipping Bucket</a:t>
              </a:r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977622" y="2009305"/>
            <a:ext cx="1974850" cy="2299483"/>
            <a:chOff x="7013575" y="1824073"/>
            <a:chExt cx="1974850" cy="2299483"/>
          </a:xfrm>
        </p:grpSpPr>
        <p:pic>
          <p:nvPicPr>
            <p:cNvPr id="3" name="Picture 2" descr="pluvio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3575" y="1824073"/>
              <a:ext cx="1974850" cy="229948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8074819" y="1826419"/>
              <a:ext cx="8341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Pluvio</a:t>
              </a:r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32417" y="1560818"/>
            <a:ext cx="2129872" cy="1651001"/>
            <a:chOff x="4956728" y="1748683"/>
            <a:chExt cx="2129872" cy="1651001"/>
          </a:xfrm>
        </p:grpSpPr>
        <p:pic>
          <p:nvPicPr>
            <p:cNvPr id="8" name="Picture 7" descr="Joe_Kalaloch_IMG_4203.JPG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86"/>
            <a:stretch/>
          </p:blipFill>
          <p:spPr>
            <a:xfrm>
              <a:off x="4956728" y="1748683"/>
              <a:ext cx="2084212" cy="165100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019799" y="1796385"/>
              <a:ext cx="10668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Tipping Buckets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956728" y="2977580"/>
              <a:ext cx="10082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Parsivel</a:t>
              </a:r>
              <a:endParaRPr lang="en-US" dirty="0"/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BFFB2"/>
                </a:solidFill>
              </a:rPr>
              <a:t>Ground Instruments </a:t>
            </a:r>
            <a:endParaRPr lang="en-US" dirty="0">
              <a:solidFill>
                <a:srgbClr val="FBFFB2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462318" y="4434533"/>
            <a:ext cx="2222140" cy="1974929"/>
            <a:chOff x="3462318" y="4434533"/>
            <a:chExt cx="2222140" cy="1974929"/>
          </a:xfrm>
        </p:grpSpPr>
        <p:pic>
          <p:nvPicPr>
            <p:cNvPr id="21" name="Picture 20" descr="WSCT0432cropauto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2318" y="4502163"/>
              <a:ext cx="2222140" cy="1907299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487702" y="4434533"/>
              <a:ext cx="21665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Snow Poles and Cameras</a:t>
              </a:r>
              <a:endParaRPr lang="en-US" dirty="0"/>
            </a:p>
          </p:txBody>
        </p:sp>
      </p:grpSp>
      <p:pic>
        <p:nvPicPr>
          <p:cNvPr id="2" name="Picture 1" descr="20151109_calibrating_2DVD_joe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7" t="52944" r="37495" b="9176"/>
          <a:stretch/>
        </p:blipFill>
        <p:spPr>
          <a:xfrm>
            <a:off x="6077578" y="4793577"/>
            <a:ext cx="2609226" cy="183952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143453" y="4882343"/>
            <a:ext cx="834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2DVD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3264274" y="182023"/>
            <a:ext cx="3487792" cy="3945166"/>
            <a:chOff x="5486958" y="1598053"/>
            <a:chExt cx="3487792" cy="3945166"/>
          </a:xfrm>
        </p:grpSpPr>
        <p:pic>
          <p:nvPicPr>
            <p:cNvPr id="25" name="Picture 24" descr="IMG_2689 copy.JP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14" b="36052"/>
            <a:stretch/>
          </p:blipFill>
          <p:spPr>
            <a:xfrm rot="5400000">
              <a:off x="6839364" y="3407833"/>
              <a:ext cx="2557387" cy="1713385"/>
            </a:xfrm>
            <a:prstGeom prst="rect">
              <a:avLst/>
            </a:prstGeom>
            <a:ln w="28575" cmpd="sng">
              <a:noFill/>
            </a:ln>
          </p:spPr>
        </p:pic>
        <p:sp>
          <p:nvSpPr>
            <p:cNvPr id="29" name="TextBox 28"/>
            <p:cNvSpPr txBox="1"/>
            <p:nvPr/>
          </p:nvSpPr>
          <p:spPr>
            <a:xfrm>
              <a:off x="5486958" y="1598053"/>
              <a:ext cx="11131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Elevation 5000 feet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5061443" y="1608055"/>
            <a:ext cx="156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375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287" y="3243289"/>
            <a:ext cx="2638135" cy="3517513"/>
            <a:chOff x="14287" y="3243289"/>
            <a:chExt cx="2638135" cy="3517513"/>
          </a:xfrm>
        </p:grpSpPr>
        <p:pic>
          <p:nvPicPr>
            <p:cNvPr id="3" name="Picture 2" descr="IMG_3344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7" y="3243289"/>
              <a:ext cx="2638135" cy="351751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30648" y="6359117"/>
              <a:ext cx="1442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On the beach</a:t>
              </a:r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739634" y="2695038"/>
            <a:ext cx="2609560" cy="3479413"/>
            <a:chOff x="1739634" y="2695038"/>
            <a:chExt cx="2609560" cy="3479413"/>
          </a:xfrm>
        </p:grpSpPr>
        <p:pic>
          <p:nvPicPr>
            <p:cNvPr id="4" name="Picture 3" descr="IMG_0113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304707" y="3129965"/>
              <a:ext cx="3479413" cy="26095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314290" y="5764044"/>
              <a:ext cx="1356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Lower valley</a:t>
              </a:r>
              <a:endParaRPr lang="en-US" dirty="0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266276" y="274638"/>
            <a:ext cx="4772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rgbClr val="FBFFB2"/>
                </a:solidFill>
              </a:rPr>
              <a:t>Ground Instruments </a:t>
            </a:r>
            <a:endParaRPr lang="en-US" dirty="0">
              <a:solidFill>
                <a:srgbClr val="FBFFB2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524445" y="2306790"/>
            <a:ext cx="3331980" cy="2498985"/>
            <a:chOff x="3524445" y="2306790"/>
            <a:chExt cx="3331980" cy="2498985"/>
          </a:xfrm>
        </p:grpSpPr>
        <p:pic>
          <p:nvPicPr>
            <p:cNvPr id="8" name="Picture 7" descr="Bill_22486086109_fb1c2a7068_o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4445" y="2306790"/>
              <a:ext cx="3331980" cy="249898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670363" y="4377907"/>
              <a:ext cx="2872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To the Upper Quinault 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185383" y="578126"/>
            <a:ext cx="3763179" cy="2822384"/>
            <a:chOff x="4113325" y="1417638"/>
            <a:chExt cx="3763179" cy="2822384"/>
          </a:xfrm>
        </p:grpSpPr>
        <p:pic>
          <p:nvPicPr>
            <p:cNvPr id="16" name="Picture 15" descr="wynoochee_Nov15_pic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3325" y="1417638"/>
              <a:ext cx="3763179" cy="2822384"/>
            </a:xfrm>
            <a:prstGeom prst="rect">
              <a:avLst/>
            </a:prstGeom>
            <a:ln w="57150" cmpd="sng">
              <a:noFill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6685463" y="3787159"/>
              <a:ext cx="1082348" cy="369332"/>
            </a:xfrm>
            <a:prstGeom prst="rect">
              <a:avLst/>
            </a:prstGeom>
            <a:noFill/>
            <a:ln w="5715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3000 feet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6723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7462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BFFB2"/>
                </a:solidFill>
              </a:rPr>
              <a:t>Timeline of Operations</a:t>
            </a:r>
            <a:endParaRPr lang="en-US" dirty="0">
              <a:solidFill>
                <a:srgbClr val="FBFFB2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84636" y="2165098"/>
            <a:ext cx="9313881" cy="2228704"/>
            <a:chOff x="-114300" y="1849385"/>
            <a:chExt cx="9313881" cy="2228704"/>
          </a:xfrm>
        </p:grpSpPr>
        <p:grpSp>
          <p:nvGrpSpPr>
            <p:cNvPr id="22" name="Group 21"/>
            <p:cNvGrpSpPr/>
            <p:nvPr/>
          </p:nvGrpSpPr>
          <p:grpSpPr>
            <a:xfrm>
              <a:off x="-114300" y="3263900"/>
              <a:ext cx="9313881" cy="814189"/>
              <a:chOff x="-114300" y="2273300"/>
              <a:chExt cx="9313881" cy="814189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355600" y="2273300"/>
                <a:ext cx="8547100" cy="482600"/>
                <a:chOff x="469900" y="2273300"/>
                <a:chExt cx="8547100" cy="482600"/>
              </a:xfrm>
            </p:grpSpPr>
            <p:cxnSp>
              <p:nvCxnSpPr>
                <p:cNvPr id="6" name="Straight Connector 5"/>
                <p:cNvCxnSpPr/>
                <p:nvPr/>
              </p:nvCxnSpPr>
              <p:spPr>
                <a:xfrm>
                  <a:off x="469900" y="2514600"/>
                  <a:ext cx="8547100" cy="0"/>
                </a:xfrm>
                <a:prstGeom prst="line">
                  <a:avLst/>
                </a:prstGeom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1727200" y="2286000"/>
                  <a:ext cx="0" cy="469900"/>
                </a:xfrm>
                <a:prstGeom prst="line">
                  <a:avLst/>
                </a:prstGeom>
                <a:ln>
                  <a:solidFill>
                    <a:srgbClr val="DDF53D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3009900" y="2273300"/>
                  <a:ext cx="0" cy="469900"/>
                </a:xfrm>
                <a:prstGeom prst="line">
                  <a:avLst/>
                </a:prstGeom>
                <a:ln>
                  <a:solidFill>
                    <a:srgbClr val="DDF53D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4254500" y="2286000"/>
                  <a:ext cx="0" cy="469900"/>
                </a:xfrm>
                <a:prstGeom prst="line">
                  <a:avLst/>
                </a:prstGeom>
                <a:ln>
                  <a:solidFill>
                    <a:srgbClr val="DDF53D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5499100" y="2286000"/>
                  <a:ext cx="0" cy="469900"/>
                </a:xfrm>
                <a:prstGeom prst="line">
                  <a:avLst/>
                </a:prstGeom>
                <a:ln>
                  <a:solidFill>
                    <a:srgbClr val="DDF53D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6756400" y="2286000"/>
                  <a:ext cx="0" cy="469900"/>
                </a:xfrm>
                <a:prstGeom prst="line">
                  <a:avLst/>
                </a:prstGeom>
                <a:ln>
                  <a:solidFill>
                    <a:srgbClr val="DDF53D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8013700" y="2286000"/>
                  <a:ext cx="0" cy="469900"/>
                </a:xfrm>
                <a:prstGeom prst="line">
                  <a:avLst/>
                </a:prstGeom>
                <a:ln>
                  <a:solidFill>
                    <a:srgbClr val="DDF53D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Straight Connector 48"/>
              <p:cNvCxnSpPr/>
              <p:nvPr/>
            </p:nvCxnSpPr>
            <p:spPr>
              <a:xfrm>
                <a:off x="368300" y="2273300"/>
                <a:ext cx="0" cy="469900"/>
              </a:xfrm>
              <a:prstGeom prst="line">
                <a:avLst/>
              </a:prstGeom>
              <a:ln>
                <a:solidFill>
                  <a:srgbClr val="DDF53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8890000" y="2286000"/>
                <a:ext cx="0" cy="469900"/>
              </a:xfrm>
              <a:prstGeom prst="line">
                <a:avLst/>
              </a:prstGeom>
              <a:ln>
                <a:solidFill>
                  <a:srgbClr val="DDF53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 rot="19414955">
                <a:off x="-114300" y="2654300"/>
                <a:ext cx="11811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accent2"/>
                    </a:solidFill>
                  </a:rPr>
                  <a:t>Oct 2014</a:t>
                </a:r>
                <a:endParaRPr lang="en-US" sz="16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 rot="19414955">
                <a:off x="2298700" y="2654301"/>
                <a:ext cx="11811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DDF53D"/>
                    </a:solidFill>
                  </a:rPr>
                  <a:t>Oct</a:t>
                </a:r>
                <a:r>
                  <a:rPr lang="en-US" sz="1600" dirty="0" smtClean="0">
                    <a:solidFill>
                      <a:schemeClr val="accent1"/>
                    </a:solidFill>
                  </a:rPr>
                  <a:t> </a:t>
                </a:r>
                <a:r>
                  <a:rPr lang="en-US" sz="1600" dirty="0" smtClean="0">
                    <a:solidFill>
                      <a:srgbClr val="DDF53D"/>
                    </a:solidFill>
                  </a:rPr>
                  <a:t>2015</a:t>
                </a:r>
                <a:endParaRPr lang="en-US" sz="1600" dirty="0">
                  <a:solidFill>
                    <a:srgbClr val="DDF53D"/>
                  </a:solidFill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 rot="19414955">
                <a:off x="1054101" y="2641599"/>
                <a:ext cx="11811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DDF53D"/>
                    </a:solidFill>
                  </a:rPr>
                  <a:t>Spring 2015</a:t>
                </a:r>
                <a:endParaRPr lang="en-US" sz="1600" dirty="0">
                  <a:solidFill>
                    <a:srgbClr val="DDF53D"/>
                  </a:solidFill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 rot="19414955">
                <a:off x="3594101" y="2667000"/>
                <a:ext cx="11811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DDF53D"/>
                    </a:solidFill>
                  </a:rPr>
                  <a:t>Nov 2015</a:t>
                </a:r>
                <a:endParaRPr lang="en-US" sz="1600" dirty="0">
                  <a:solidFill>
                    <a:srgbClr val="DDF53D"/>
                  </a:solidFill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 rot="19414955">
                <a:off x="4851400" y="2628900"/>
                <a:ext cx="11811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DDF53D"/>
                    </a:solidFill>
                  </a:rPr>
                  <a:t>Dec 2015</a:t>
                </a:r>
                <a:endParaRPr lang="en-US" sz="1600" dirty="0">
                  <a:solidFill>
                    <a:srgbClr val="DDF53D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 rot="19414955">
                <a:off x="6070600" y="2666999"/>
                <a:ext cx="11811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DDF53D"/>
                    </a:solidFill>
                  </a:rPr>
                  <a:t>Jan 2016</a:t>
                </a:r>
                <a:endParaRPr lang="en-US" sz="1600" dirty="0">
                  <a:solidFill>
                    <a:srgbClr val="DDF53D"/>
                  </a:solidFill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 rot="19414955">
                <a:off x="8393188" y="2502713"/>
                <a:ext cx="806393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DDF53D"/>
                    </a:solidFill>
                  </a:rPr>
                  <a:t>April 2016</a:t>
                </a:r>
                <a:endParaRPr lang="en-US" sz="1600" dirty="0">
                  <a:solidFill>
                    <a:srgbClr val="DDF53D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 rot="19414955">
                <a:off x="7340601" y="2654300"/>
                <a:ext cx="11811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DDF53D"/>
                    </a:solidFill>
                  </a:rPr>
                  <a:t>Feb 2016</a:t>
                </a:r>
                <a:endParaRPr lang="en-US" sz="1600" dirty="0">
                  <a:solidFill>
                    <a:srgbClr val="DDF53D"/>
                  </a:solidFill>
                </a:endParaRPr>
              </a:p>
            </p:txBody>
          </p:sp>
        </p:grpSp>
        <p:sp>
          <p:nvSpPr>
            <p:cNvPr id="8" name="Right Arrow 7"/>
            <p:cNvSpPr/>
            <p:nvPr/>
          </p:nvSpPr>
          <p:spPr>
            <a:xfrm>
              <a:off x="368300" y="2878085"/>
              <a:ext cx="1244600" cy="558800"/>
            </a:xfrm>
            <a:prstGeom prst="rightArrow">
              <a:avLst>
                <a:gd name="adj1" fmla="val 50000"/>
                <a:gd name="adj2" fmla="val 70455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6400" y="2992385"/>
              <a:ext cx="774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Testing</a:t>
              </a:r>
              <a:endParaRPr lang="en-US" sz="1400" dirty="0"/>
            </a:p>
          </p:txBody>
        </p:sp>
        <p:sp>
          <p:nvSpPr>
            <p:cNvPr id="30" name="Right Arrow 29"/>
            <p:cNvSpPr/>
            <p:nvPr/>
          </p:nvSpPr>
          <p:spPr>
            <a:xfrm>
              <a:off x="2882900" y="2916185"/>
              <a:ext cx="5969000" cy="558800"/>
            </a:xfrm>
            <a:prstGeom prst="rightArrow">
              <a:avLst>
                <a:gd name="adj1" fmla="val 50000"/>
                <a:gd name="adj2" fmla="val 70455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921000" y="3030485"/>
              <a:ext cx="55245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Ground sites collecting data – </a:t>
              </a:r>
              <a:r>
                <a:rPr lang="en-US" sz="1400" dirty="0" err="1" smtClean="0"/>
                <a:t>Raingauges</a:t>
              </a:r>
              <a:r>
                <a:rPr lang="en-US" sz="1400" dirty="0" smtClean="0"/>
                <a:t> and </a:t>
              </a:r>
              <a:r>
                <a:rPr lang="en-US" sz="1400" dirty="0" err="1" smtClean="0"/>
                <a:t>Parsivel</a:t>
              </a:r>
              <a:r>
                <a:rPr lang="en-US" sz="1400" dirty="0" smtClean="0"/>
                <a:t> and MRR’s</a:t>
              </a:r>
              <a:endParaRPr lang="en-US" sz="1400" dirty="0"/>
            </a:p>
          </p:txBody>
        </p:sp>
        <p:sp>
          <p:nvSpPr>
            <p:cNvPr id="32" name="Right Arrow 31"/>
            <p:cNvSpPr/>
            <p:nvPr/>
          </p:nvSpPr>
          <p:spPr>
            <a:xfrm>
              <a:off x="4279900" y="2687585"/>
              <a:ext cx="2057400" cy="558800"/>
            </a:xfrm>
            <a:prstGeom prst="rightArrow">
              <a:avLst>
                <a:gd name="adj1" fmla="val 50000"/>
                <a:gd name="adj2" fmla="val 70455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203700" y="2789185"/>
              <a:ext cx="2298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NPOL and DOW Operations </a:t>
              </a:r>
              <a:endParaRPr lang="en-US" sz="1400" dirty="0"/>
            </a:p>
          </p:txBody>
        </p:sp>
        <p:sp>
          <p:nvSpPr>
            <p:cNvPr id="35" name="Right Arrow 34"/>
            <p:cNvSpPr/>
            <p:nvPr/>
          </p:nvSpPr>
          <p:spPr>
            <a:xfrm>
              <a:off x="6604000" y="2738385"/>
              <a:ext cx="977900" cy="558800"/>
            </a:xfrm>
            <a:prstGeom prst="rightArrow">
              <a:avLst>
                <a:gd name="adj1" fmla="val 50000"/>
                <a:gd name="adj2" fmla="val 70455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591300" y="2852685"/>
              <a:ext cx="1320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NPOL,DOW</a:t>
              </a:r>
              <a:endParaRPr lang="en-US" sz="1400" dirty="0"/>
            </a:p>
          </p:txBody>
        </p:sp>
        <p:sp>
          <p:nvSpPr>
            <p:cNvPr id="42" name="Right Arrow 41"/>
            <p:cNvSpPr/>
            <p:nvPr/>
          </p:nvSpPr>
          <p:spPr>
            <a:xfrm>
              <a:off x="4673600" y="2497085"/>
              <a:ext cx="4191000" cy="444500"/>
            </a:xfrm>
            <a:prstGeom prst="rightArrow">
              <a:avLst>
                <a:gd name="adj1" fmla="val 50000"/>
                <a:gd name="adj2" fmla="val 70455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800600" y="2560585"/>
              <a:ext cx="2298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EC X-band Operations</a:t>
              </a:r>
              <a:endParaRPr lang="en-US" sz="1400" dirty="0"/>
            </a:p>
          </p:txBody>
        </p:sp>
        <p:sp>
          <p:nvSpPr>
            <p:cNvPr id="46" name="Right Arrow 45"/>
            <p:cNvSpPr/>
            <p:nvPr/>
          </p:nvSpPr>
          <p:spPr>
            <a:xfrm>
              <a:off x="4292600" y="2281185"/>
              <a:ext cx="2057400" cy="444500"/>
            </a:xfrm>
            <a:prstGeom prst="rightArrow">
              <a:avLst>
                <a:gd name="adj1" fmla="val 50000"/>
                <a:gd name="adj2" fmla="val 70455"/>
              </a:avLst>
            </a:prstGeom>
            <a:solidFill>
              <a:srgbClr val="DDF53D"/>
            </a:solidFill>
            <a:ln>
              <a:solidFill>
                <a:srgbClr val="9DF13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292600" y="2344685"/>
              <a:ext cx="2298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2"/>
                  </a:solidFill>
                </a:rPr>
                <a:t>Soundings</a:t>
              </a:r>
              <a:endParaRPr lang="en-US" sz="1400" dirty="0">
                <a:solidFill>
                  <a:schemeClr val="bg2"/>
                </a:solidFill>
              </a:endParaRPr>
            </a:p>
          </p:txBody>
        </p:sp>
        <p:sp>
          <p:nvSpPr>
            <p:cNvPr id="58" name="Right Arrow 57"/>
            <p:cNvSpPr/>
            <p:nvPr/>
          </p:nvSpPr>
          <p:spPr>
            <a:xfrm>
              <a:off x="6604000" y="2319285"/>
              <a:ext cx="990600" cy="444500"/>
            </a:xfrm>
            <a:prstGeom prst="rightArrow">
              <a:avLst>
                <a:gd name="adj1" fmla="val 50000"/>
                <a:gd name="adj2" fmla="val 70455"/>
              </a:avLst>
            </a:prstGeom>
            <a:solidFill>
              <a:srgbClr val="DDF53D"/>
            </a:solidFill>
            <a:ln>
              <a:solidFill>
                <a:srgbClr val="9DF13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591300" y="2382785"/>
              <a:ext cx="1117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2"/>
                  </a:solidFill>
                </a:rPr>
                <a:t>Soundings</a:t>
              </a:r>
              <a:endParaRPr lang="en-US" sz="1400" dirty="0">
                <a:solidFill>
                  <a:schemeClr val="bg2"/>
                </a:solidFill>
              </a:endParaRPr>
            </a:p>
          </p:txBody>
        </p:sp>
        <p:sp>
          <p:nvSpPr>
            <p:cNvPr id="60" name="Right Arrow 59"/>
            <p:cNvSpPr/>
            <p:nvPr/>
          </p:nvSpPr>
          <p:spPr>
            <a:xfrm>
              <a:off x="4381500" y="2052585"/>
              <a:ext cx="1968500" cy="444500"/>
            </a:xfrm>
            <a:prstGeom prst="rightArrow">
              <a:avLst>
                <a:gd name="adj1" fmla="val 50000"/>
                <a:gd name="adj2" fmla="val 70455"/>
              </a:avLst>
            </a:prstGeom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419600" y="2116085"/>
              <a:ext cx="2298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Aircraft</a:t>
              </a:r>
              <a:endParaRPr lang="en-US" sz="1400" dirty="0"/>
            </a:p>
          </p:txBody>
        </p:sp>
        <p:sp>
          <p:nvSpPr>
            <p:cNvPr id="69" name="Right Arrow 68"/>
            <p:cNvSpPr/>
            <p:nvPr/>
          </p:nvSpPr>
          <p:spPr>
            <a:xfrm>
              <a:off x="2895600" y="1849385"/>
              <a:ext cx="6057900" cy="444500"/>
            </a:xfrm>
            <a:prstGeom prst="rightArrow">
              <a:avLst>
                <a:gd name="adj1" fmla="val 50000"/>
                <a:gd name="adj2" fmla="val 70455"/>
              </a:avLst>
            </a:prstGeom>
            <a:solidFill>
              <a:srgbClr val="98A3CA"/>
            </a:solidFill>
            <a:ln>
              <a:solidFill>
                <a:srgbClr val="98A3C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971800" y="1912885"/>
              <a:ext cx="2298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2"/>
                  </a:solidFill>
                </a:rPr>
                <a:t>Snow Measurements</a:t>
              </a:r>
              <a:endParaRPr lang="en-US" sz="1400" dirty="0">
                <a:solidFill>
                  <a:schemeClr val="bg2"/>
                </a:solidFill>
              </a:endParaRPr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8839200" y="1862085"/>
              <a:ext cx="0" cy="46990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7950200" y="1862085"/>
              <a:ext cx="0" cy="46990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Left Brace 11"/>
          <p:cNvSpPr/>
          <p:nvPr/>
        </p:nvSpPr>
        <p:spPr>
          <a:xfrm rot="16200000">
            <a:off x="5147764" y="3877566"/>
            <a:ext cx="533400" cy="1930400"/>
          </a:xfrm>
          <a:prstGeom prst="leftBrace">
            <a:avLst>
              <a:gd name="adj1" fmla="val 32334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Left Brace 94"/>
          <p:cNvSpPr/>
          <p:nvPr/>
        </p:nvSpPr>
        <p:spPr>
          <a:xfrm rot="16200000">
            <a:off x="6874964" y="4413498"/>
            <a:ext cx="533400" cy="965200"/>
          </a:xfrm>
          <a:prstGeom prst="leftBrace">
            <a:avLst>
              <a:gd name="adj1" fmla="val 32334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696664" y="5162034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Intensive operations – all platforms</a:t>
            </a:r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6650628" y="5295900"/>
            <a:ext cx="2036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Ground, radar and soundings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02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0181" y="2995678"/>
            <a:ext cx="8148637" cy="86664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BFFB2"/>
                </a:solidFill>
              </a:rPr>
              <a:t>Heroic Efforts</a:t>
            </a:r>
            <a:endParaRPr lang="en-US" dirty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058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_8285 (2) Olympex weather brief 11-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194" y="1417638"/>
            <a:ext cx="3734654" cy="1942631"/>
          </a:xfrm>
          <a:prstGeom prst="rect">
            <a:avLst/>
          </a:prstGeom>
        </p:spPr>
      </p:pic>
      <p:pic>
        <p:nvPicPr>
          <p:cNvPr id="11" name="Picture 10" descr="PlanOfTheDay_20151117_Page_1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7" b="44098"/>
          <a:stretch/>
        </p:blipFill>
        <p:spPr>
          <a:xfrm>
            <a:off x="6122846" y="4862078"/>
            <a:ext cx="2824651" cy="172443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26803" y="1240946"/>
            <a:ext cx="3961519" cy="3301158"/>
            <a:chOff x="226803" y="1240946"/>
            <a:chExt cx="3961519" cy="3301158"/>
          </a:xfrm>
        </p:grpSpPr>
        <p:pic>
          <p:nvPicPr>
            <p:cNvPr id="10" name="Picture 9" descr="20151111_walt_steve_lynn_roj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133" y="2662462"/>
              <a:ext cx="2506189" cy="1879642"/>
            </a:xfrm>
            <a:prstGeom prst="rect">
              <a:avLst/>
            </a:prstGeom>
          </p:spPr>
        </p:pic>
        <p:pic>
          <p:nvPicPr>
            <p:cNvPr id="12" name="Picture 11" descr="IMG_8267 UW students developing Olympex forecast 11-10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803" y="1240946"/>
              <a:ext cx="3111001" cy="1797467"/>
            </a:xfrm>
            <a:prstGeom prst="rect">
              <a:avLst/>
            </a:prstGeom>
          </p:spPr>
        </p:pic>
      </p:grpSp>
      <p:pic>
        <p:nvPicPr>
          <p:cNvPr id="7" name="Picture 6" descr="20151212_Ja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03" y="4384760"/>
            <a:ext cx="3124611" cy="220175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561377" y="780368"/>
            <a:ext cx="3395903" cy="3761736"/>
            <a:chOff x="5561377" y="780368"/>
            <a:chExt cx="3395903" cy="3761736"/>
          </a:xfrm>
        </p:grpSpPr>
        <p:pic>
          <p:nvPicPr>
            <p:cNvPr id="8" name="Picture 7" descr="IMG_8272 Olympex planning 11-10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377" y="2330814"/>
              <a:ext cx="3386120" cy="2211290"/>
            </a:xfrm>
            <a:prstGeom prst="rect">
              <a:avLst/>
            </a:prstGeom>
          </p:spPr>
        </p:pic>
        <p:pic>
          <p:nvPicPr>
            <p:cNvPr id="14" name="Picture 13" descr="Macintosh HD:Users:ezipser:Dropbox:Camera Uploads:2015-11-11 09.48.00.jpg"/>
            <p:cNvPicPr/>
            <p:nvPr/>
          </p:nvPicPr>
          <p:blipFill>
            <a:blip r:embed="rId8"/>
            <a:srcRect t="2941" b="7353"/>
            <a:stretch>
              <a:fillRect/>
            </a:stretch>
          </p:blipFill>
          <p:spPr bwMode="auto">
            <a:xfrm>
              <a:off x="7129546" y="780368"/>
              <a:ext cx="1827734" cy="1230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" name="Picture 5" descr="20151208_timelin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804" y="3991208"/>
            <a:ext cx="2928920" cy="19937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203" y="209034"/>
            <a:ext cx="5659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BFFB2"/>
                </a:solidFill>
              </a:rPr>
              <a:t>Operations Center at the UW</a:t>
            </a:r>
            <a:endParaRPr lang="en-US" sz="3600" dirty="0">
              <a:solidFill>
                <a:srgbClr val="FBFFB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203" y="6488668"/>
            <a:ext cx="3991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9FF92"/>
                </a:solidFill>
              </a:rPr>
              <a:t>Jan Nystrom – Flight Coordinator</a:t>
            </a:r>
            <a:endParaRPr lang="en-US" dirty="0">
              <a:solidFill>
                <a:srgbClr val="F9FF9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1684" y="2491837"/>
            <a:ext cx="1254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9FF92"/>
                </a:solidFill>
              </a:rPr>
              <a:t>Forecasters</a:t>
            </a:r>
            <a:endParaRPr lang="en-US" dirty="0">
              <a:solidFill>
                <a:srgbClr val="F9FF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491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203" y="209034"/>
            <a:ext cx="9010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BFFB2"/>
                </a:solidFill>
              </a:rPr>
              <a:t>Installing and Keeping instrumentation running</a:t>
            </a:r>
            <a:endParaRPr lang="en-US" sz="3600" dirty="0">
              <a:solidFill>
                <a:srgbClr val="FBFFB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29909" y="1447226"/>
            <a:ext cx="2362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9FF92"/>
                </a:solidFill>
              </a:rPr>
              <a:t>Matt </a:t>
            </a:r>
            <a:r>
              <a:rPr lang="en-US" dirty="0" err="1" smtClean="0">
                <a:solidFill>
                  <a:srgbClr val="F9FF92"/>
                </a:solidFill>
              </a:rPr>
              <a:t>Wingo</a:t>
            </a:r>
            <a:r>
              <a:rPr lang="en-US" dirty="0" smtClean="0">
                <a:solidFill>
                  <a:srgbClr val="F9FF92"/>
                </a:solidFill>
              </a:rPr>
              <a:t> and crew</a:t>
            </a:r>
            <a:endParaRPr lang="en-US" dirty="0">
              <a:solidFill>
                <a:srgbClr val="F9FF92"/>
              </a:solidFill>
            </a:endParaRPr>
          </a:p>
        </p:txBody>
      </p:sp>
      <p:pic>
        <p:nvPicPr>
          <p:cNvPr id="4" name="Picture 3" descr="201512xx_CJ_carrying_parsive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3" t="18645"/>
          <a:stretch/>
        </p:blipFill>
        <p:spPr>
          <a:xfrm>
            <a:off x="7514787" y="4405065"/>
            <a:ext cx="1558690" cy="2110881"/>
          </a:xfrm>
          <a:prstGeom prst="rect">
            <a:avLst/>
          </a:prstGeom>
        </p:spPr>
      </p:pic>
      <p:pic>
        <p:nvPicPr>
          <p:cNvPr id="19" name="Picture 18" descr="IMG_615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9" t="25572" r="6786"/>
          <a:stretch/>
        </p:blipFill>
        <p:spPr>
          <a:xfrm>
            <a:off x="5910396" y="3668057"/>
            <a:ext cx="1908437" cy="2252612"/>
          </a:xfrm>
          <a:prstGeom prst="rect">
            <a:avLst/>
          </a:prstGeom>
        </p:spPr>
      </p:pic>
      <p:pic>
        <p:nvPicPr>
          <p:cNvPr id="20" name="Picture 19" descr="IMG_0458_CRN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5" t="29319" r="15832" b="8515"/>
          <a:stretch/>
        </p:blipFill>
        <p:spPr>
          <a:xfrm>
            <a:off x="6459533" y="1838049"/>
            <a:ext cx="2676294" cy="2193636"/>
          </a:xfrm>
          <a:prstGeom prst="rect">
            <a:avLst/>
          </a:prstGeom>
        </p:spPr>
      </p:pic>
      <p:pic>
        <p:nvPicPr>
          <p:cNvPr id="21" name="Picture 20" descr="20151111_sounding_prep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2" t="46955" r="34615" b="10058"/>
          <a:stretch/>
        </p:blipFill>
        <p:spPr>
          <a:xfrm>
            <a:off x="1859796" y="2704269"/>
            <a:ext cx="2211345" cy="2948051"/>
          </a:xfrm>
          <a:prstGeom prst="rect">
            <a:avLst/>
          </a:prstGeom>
        </p:spPr>
      </p:pic>
      <p:pic>
        <p:nvPicPr>
          <p:cNvPr id="22" name="Picture 21" descr="IMG_3515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7" t="12472" r="19471" b="26591"/>
          <a:stretch/>
        </p:blipFill>
        <p:spPr>
          <a:xfrm>
            <a:off x="125203" y="1224697"/>
            <a:ext cx="3001207" cy="2084131"/>
          </a:xfrm>
          <a:prstGeom prst="rect">
            <a:avLst/>
          </a:prstGeom>
        </p:spPr>
      </p:pic>
      <p:pic>
        <p:nvPicPr>
          <p:cNvPr id="23" name="Picture 22" descr="IMG_3518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7" t="3450" r="11203"/>
          <a:stretch/>
        </p:blipFill>
        <p:spPr>
          <a:xfrm>
            <a:off x="378639" y="3327989"/>
            <a:ext cx="2076098" cy="3102912"/>
          </a:xfrm>
          <a:prstGeom prst="rect">
            <a:avLst/>
          </a:prstGeom>
        </p:spPr>
      </p:pic>
      <p:pic>
        <p:nvPicPr>
          <p:cNvPr id="24" name="Picture 23" descr="20151209_081736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26410" y="1428110"/>
            <a:ext cx="3454529" cy="1943173"/>
          </a:xfrm>
          <a:prstGeom prst="rect">
            <a:avLst/>
          </a:prstGeom>
        </p:spPr>
      </p:pic>
      <p:pic>
        <p:nvPicPr>
          <p:cNvPr id="25" name="Picture 24" descr="IMG_3970_AndersonPass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9" r="21455"/>
          <a:stretch/>
        </p:blipFill>
        <p:spPr>
          <a:xfrm>
            <a:off x="4217086" y="3397019"/>
            <a:ext cx="1892990" cy="303388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780074" y="6331280"/>
            <a:ext cx="5488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9FF92"/>
                </a:solidFill>
              </a:rPr>
              <a:t>Olympic National Park Service – Bill </a:t>
            </a:r>
            <a:r>
              <a:rPr lang="en-US" dirty="0" err="1" smtClean="0">
                <a:solidFill>
                  <a:srgbClr val="F9FF92"/>
                </a:solidFill>
              </a:rPr>
              <a:t>Baccus</a:t>
            </a:r>
            <a:r>
              <a:rPr lang="en-US" dirty="0" smtClean="0">
                <a:solidFill>
                  <a:srgbClr val="F9FF92"/>
                </a:solidFill>
              </a:rPr>
              <a:t> and CJ </a:t>
            </a:r>
            <a:r>
              <a:rPr lang="en-US" dirty="0" err="1" smtClean="0">
                <a:solidFill>
                  <a:srgbClr val="F9FF92"/>
                </a:solidFill>
              </a:rPr>
              <a:t>Urnes</a:t>
            </a:r>
            <a:endParaRPr lang="en-US" dirty="0">
              <a:solidFill>
                <a:srgbClr val="F9FF9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2939496"/>
            <a:ext cx="2939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9FF92"/>
                </a:solidFill>
              </a:rPr>
              <a:t>Mike Watson + NPOL crew</a:t>
            </a:r>
            <a:endParaRPr lang="en-US" dirty="0">
              <a:solidFill>
                <a:srgbClr val="F9FF9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12813" y="5282988"/>
            <a:ext cx="2362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9FF92"/>
                </a:solidFill>
              </a:rPr>
              <a:t>Launching Balloons</a:t>
            </a:r>
            <a:endParaRPr lang="en-US" dirty="0">
              <a:solidFill>
                <a:srgbClr val="F9FF9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71141" y="2958657"/>
            <a:ext cx="2362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9FF92"/>
                </a:solidFill>
              </a:rPr>
              <a:t>DOW operators</a:t>
            </a:r>
            <a:endParaRPr lang="en-US" dirty="0">
              <a:solidFill>
                <a:srgbClr val="F9FF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024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0181" y="2995678"/>
            <a:ext cx="8148637" cy="86664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BFFB2"/>
                </a:solidFill>
              </a:rPr>
              <a:t>What </a:t>
            </a:r>
            <a:r>
              <a:rPr lang="en-US" dirty="0">
                <a:solidFill>
                  <a:srgbClr val="FBFFB2"/>
                </a:solidFill>
              </a:rPr>
              <a:t>W</a:t>
            </a:r>
            <a:r>
              <a:rPr lang="en-US" dirty="0" smtClean="0">
                <a:solidFill>
                  <a:srgbClr val="FBFFB2"/>
                </a:solidFill>
              </a:rPr>
              <a:t>e Observed</a:t>
            </a:r>
            <a:endParaRPr lang="en-US" dirty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50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BFFB2"/>
                </a:solidFill>
              </a:rPr>
              <a:t>A lot of precipitation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6013450"/>
            <a:ext cx="8229600" cy="7493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Orographic enhancement – seasonal pattern</a:t>
            </a:r>
          </a:p>
        </p:txBody>
      </p:sp>
      <p:pic>
        <p:nvPicPr>
          <p:cNvPr id="5" name="Picture 4" descr="logo_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981" y="582390"/>
            <a:ext cx="1125965" cy="954559"/>
          </a:xfrm>
          <a:prstGeom prst="rect">
            <a:avLst/>
          </a:prstGeom>
        </p:spPr>
      </p:pic>
      <p:pic>
        <p:nvPicPr>
          <p:cNvPr id="6" name="Picture 5" descr="GPM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681859"/>
            <a:ext cx="1183223" cy="6389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06900" y="50673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OLYMPEX Season Totals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54381" y="5346700"/>
            <a:ext cx="416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2015-2016 Season Totals</a:t>
            </a:r>
            <a:endParaRPr lang="en-US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" name="Picture 1" descr="nov10_may1_rainfall_ne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0" y="1390650"/>
            <a:ext cx="6057900" cy="45434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2000" y="2133600"/>
            <a:ext cx="5575300" cy="3303032"/>
            <a:chOff x="762000" y="2133600"/>
            <a:chExt cx="5575300" cy="3303032"/>
          </a:xfrm>
        </p:grpSpPr>
        <p:grpSp>
          <p:nvGrpSpPr>
            <p:cNvPr id="31" name="Group 30"/>
            <p:cNvGrpSpPr/>
            <p:nvPr/>
          </p:nvGrpSpPr>
          <p:grpSpPr>
            <a:xfrm>
              <a:off x="1854200" y="2133600"/>
              <a:ext cx="4483100" cy="3303032"/>
              <a:chOff x="1854200" y="2133600"/>
              <a:chExt cx="4483100" cy="3303032"/>
            </a:xfrm>
          </p:grpSpPr>
          <p:cxnSp>
            <p:nvCxnSpPr>
              <p:cNvPr id="10" name="Straight Arrow Connector 9"/>
              <p:cNvCxnSpPr/>
              <p:nvPr/>
            </p:nvCxnSpPr>
            <p:spPr>
              <a:xfrm flipV="1">
                <a:off x="2705100" y="2717800"/>
                <a:ext cx="2654300" cy="2184400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" name="Group 23"/>
              <p:cNvGrpSpPr/>
              <p:nvPr/>
            </p:nvGrpSpPr>
            <p:grpSpPr>
              <a:xfrm>
                <a:off x="1854200" y="2133600"/>
                <a:ext cx="4483100" cy="3303032"/>
                <a:chOff x="1854200" y="2133600"/>
                <a:chExt cx="4483100" cy="3303032"/>
              </a:xfrm>
            </p:grpSpPr>
            <p:sp>
              <p:nvSpPr>
                <p:cNvPr id="20" name="TextBox 19"/>
                <p:cNvSpPr txBox="1"/>
                <p:nvPr/>
              </p:nvSpPr>
              <p:spPr>
                <a:xfrm>
                  <a:off x="1854200" y="5067300"/>
                  <a:ext cx="1778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Elevation 0m</a:t>
                  </a:r>
                  <a:endParaRPr lang="en-US" dirty="0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4559300" y="2133600"/>
                  <a:ext cx="1778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Elevation 115m</a:t>
                  </a:r>
                  <a:endParaRPr lang="en-US" dirty="0"/>
                </a:p>
              </p:txBody>
            </p:sp>
            <p:sp>
              <p:nvSpPr>
                <p:cNvPr id="23" name="Oval 22"/>
                <p:cNvSpPr/>
                <p:nvPr/>
              </p:nvSpPr>
              <p:spPr>
                <a:xfrm>
                  <a:off x="5357781" y="2679700"/>
                  <a:ext cx="852519" cy="533400"/>
                </a:xfrm>
                <a:prstGeom prst="ellipse">
                  <a:avLst/>
                </a:prstGeom>
                <a:noFill/>
                <a:ln w="28575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" name="TextBox 6"/>
            <p:cNvSpPr txBox="1"/>
            <p:nvPr/>
          </p:nvSpPr>
          <p:spPr>
            <a:xfrm>
              <a:off x="762000" y="3898900"/>
              <a:ext cx="2667000" cy="369332"/>
            </a:xfrm>
            <a:prstGeom prst="rect">
              <a:avLst/>
            </a:prstGeom>
            <a:solidFill>
              <a:schemeClr val="tx1">
                <a:alpha val="72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Increase towards interior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499100" y="1511300"/>
            <a:ext cx="3429000" cy="1206500"/>
            <a:chOff x="5499100" y="1511300"/>
            <a:chExt cx="3429000" cy="1206500"/>
          </a:xfrm>
        </p:grpSpPr>
        <p:grpSp>
          <p:nvGrpSpPr>
            <p:cNvPr id="27" name="Group 26"/>
            <p:cNvGrpSpPr/>
            <p:nvPr/>
          </p:nvGrpSpPr>
          <p:grpSpPr>
            <a:xfrm>
              <a:off x="5499100" y="1765300"/>
              <a:ext cx="2044700" cy="952500"/>
              <a:chOff x="5499100" y="1765300"/>
              <a:chExt cx="2044700" cy="952500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5499100" y="1765300"/>
                <a:ext cx="2044700" cy="952500"/>
                <a:chOff x="5499100" y="1765300"/>
                <a:chExt cx="2044700" cy="952500"/>
              </a:xfrm>
            </p:grpSpPr>
            <p:cxnSp>
              <p:nvCxnSpPr>
                <p:cNvPr id="12" name="Straight Arrow Connector 11"/>
                <p:cNvCxnSpPr/>
                <p:nvPr/>
              </p:nvCxnSpPr>
              <p:spPr>
                <a:xfrm flipV="1">
                  <a:off x="5499100" y="2159000"/>
                  <a:ext cx="1016000" cy="558800"/>
                </a:xfrm>
                <a:prstGeom prst="straightConnector1">
                  <a:avLst/>
                </a:prstGeom>
                <a:ln w="28575" cmpd="sng">
                  <a:solidFill>
                    <a:srgbClr val="0000FF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TextBox 20"/>
                <p:cNvSpPr txBox="1"/>
                <p:nvPr/>
              </p:nvSpPr>
              <p:spPr>
                <a:xfrm>
                  <a:off x="5765800" y="1765300"/>
                  <a:ext cx="1778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mtClean="0"/>
                    <a:t>Elevation 190mft</a:t>
                  </a:r>
                  <a:endParaRPr lang="en-US" dirty="0"/>
                </a:p>
              </p:txBody>
            </p:sp>
          </p:grpSp>
          <p:sp>
            <p:nvSpPr>
              <p:cNvPr id="26" name="Oval 25"/>
              <p:cNvSpPr/>
              <p:nvPr/>
            </p:nvSpPr>
            <p:spPr>
              <a:xfrm>
                <a:off x="6335681" y="1803400"/>
                <a:ext cx="1170019" cy="889000"/>
              </a:xfrm>
              <a:prstGeom prst="ellipse">
                <a:avLst/>
              </a:prstGeom>
              <a:noFill/>
              <a:ln w="28575" cmpd="sng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6261100" y="1511300"/>
              <a:ext cx="2667000" cy="369332"/>
            </a:xfrm>
            <a:prstGeom prst="rect">
              <a:avLst/>
            </a:prstGeom>
            <a:solidFill>
              <a:schemeClr val="tx1">
                <a:alpha val="72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Decrease further interior</a:t>
              </a:r>
              <a:endParaRPr lang="en-US" dirty="0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257300" y="2336800"/>
            <a:ext cx="5740400" cy="2081431"/>
            <a:chOff x="1257300" y="2336800"/>
            <a:chExt cx="5740400" cy="2081431"/>
          </a:xfrm>
        </p:grpSpPr>
        <p:grpSp>
          <p:nvGrpSpPr>
            <p:cNvPr id="30" name="Group 29"/>
            <p:cNvGrpSpPr/>
            <p:nvPr/>
          </p:nvGrpSpPr>
          <p:grpSpPr>
            <a:xfrm>
              <a:off x="2628900" y="2336800"/>
              <a:ext cx="4368800" cy="2081431"/>
              <a:chOff x="2628900" y="2336800"/>
              <a:chExt cx="4368800" cy="2081431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3554381" y="2603500"/>
                <a:ext cx="852519" cy="685800"/>
              </a:xfrm>
              <a:prstGeom prst="ellipse">
                <a:avLst/>
              </a:prstGeom>
              <a:noFill/>
              <a:ln w="28575" cmpd="sng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5827681" y="2882900"/>
                <a:ext cx="1170019" cy="889000"/>
              </a:xfrm>
              <a:prstGeom prst="ellipse">
                <a:avLst/>
              </a:prstGeom>
              <a:noFill/>
              <a:ln w="28575" cmpd="sng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067300" y="3771900"/>
                <a:ext cx="1778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Elevation 1020m and 280m</a:t>
                </a:r>
                <a:endParaRPr lang="en-US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628900" y="2336800"/>
                <a:ext cx="1778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Elevation 540m</a:t>
                </a:r>
                <a:endParaRPr lang="en-US" dirty="0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257300" y="2819400"/>
              <a:ext cx="2197100" cy="646331"/>
            </a:xfrm>
            <a:prstGeom prst="rect">
              <a:avLst/>
            </a:prstGeom>
            <a:solidFill>
              <a:schemeClr val="tx1">
                <a:alpha val="72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Highest at our higher terrain sites</a:t>
              </a:r>
              <a:endParaRPr lang="en-US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5461000" y="5105400"/>
            <a:ext cx="1854199" cy="646331"/>
          </a:xfrm>
          <a:prstGeom prst="rect">
            <a:avLst/>
          </a:prstGeom>
          <a:solidFill>
            <a:srgbClr val="FFFFFF">
              <a:alpha val="5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Factor of 1.5 - 2.5 enhancement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211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7440" y="-18376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rgbClr val="FBFFB2"/>
                </a:solidFill>
              </a:rPr>
              <a:t>What We Observed 10 – 20 Nov</a:t>
            </a:r>
            <a:endParaRPr lang="en-US" sz="4000" dirty="0">
              <a:solidFill>
                <a:srgbClr val="FBFFB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3100" y="3435644"/>
            <a:ext cx="79629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200" dirty="0" smtClean="0"/>
              <a:t>Rapid moving cold front </a:t>
            </a:r>
            <a:r>
              <a:rPr lang="en-US" sz="32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11 Nov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Atmospheric River </a:t>
            </a:r>
            <a: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12 – 13 Nov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Frontal wave and Chehalis flooding </a:t>
            </a:r>
            <a:r>
              <a:rPr 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14 Nov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Westerly AR, Narrow CF </a:t>
            </a:r>
            <a:r>
              <a:rPr lang="en-US" sz="3200" dirty="0" err="1" smtClean="0"/>
              <a:t>rainband</a:t>
            </a:r>
            <a:r>
              <a:rPr lang="en-US" sz="3200" dirty="0" smtClean="0"/>
              <a:t>, strong winds </a:t>
            </a:r>
            <a:r>
              <a:rPr lang="en-US" sz="32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17 Nov 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Post frontal showers </a:t>
            </a:r>
            <a:r>
              <a:rPr lang="en-US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18 – 19 Nov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</p:txBody>
      </p:sp>
      <p:pic>
        <p:nvPicPr>
          <p:cNvPr id="5" name="Picture 4" descr="airplane-h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14" y="3999890"/>
            <a:ext cx="524035" cy="421848"/>
          </a:xfrm>
          <a:prstGeom prst="rect">
            <a:avLst/>
          </a:prstGeom>
        </p:spPr>
      </p:pic>
      <p:pic>
        <p:nvPicPr>
          <p:cNvPr id="16" name="Picture 15" descr="airplane-h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14" y="4482490"/>
            <a:ext cx="524035" cy="421848"/>
          </a:xfrm>
          <a:prstGeom prst="rect">
            <a:avLst/>
          </a:prstGeom>
        </p:spPr>
      </p:pic>
      <p:pic>
        <p:nvPicPr>
          <p:cNvPr id="19" name="Picture 18" descr="airplane-h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" y="5927872"/>
            <a:ext cx="524035" cy="421848"/>
          </a:xfrm>
          <a:prstGeom prst="rect">
            <a:avLst/>
          </a:prstGeom>
        </p:spPr>
      </p:pic>
      <p:pic>
        <p:nvPicPr>
          <p:cNvPr id="20" name="Picture 19" descr="airplane-h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14" y="3987190"/>
            <a:ext cx="524035" cy="421848"/>
          </a:xfrm>
          <a:prstGeom prst="rect">
            <a:avLst/>
          </a:prstGeom>
        </p:spPr>
      </p:pic>
      <p:pic>
        <p:nvPicPr>
          <p:cNvPr id="15" name="Picture 14" descr="20151110-20151220_500mean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52" t="6444" r="2894" b="7293"/>
          <a:stretch/>
        </p:blipFill>
        <p:spPr>
          <a:xfrm>
            <a:off x="926818" y="759753"/>
            <a:ext cx="429701" cy="2334036"/>
          </a:xfrm>
          <a:prstGeom prst="rect">
            <a:avLst/>
          </a:prstGeom>
        </p:spPr>
      </p:pic>
      <p:pic>
        <p:nvPicPr>
          <p:cNvPr id="18" name="Picture 17" descr="20151110-20151220_500anomaly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23" t="5576" r="2875" b="7679"/>
          <a:stretch/>
        </p:blipFill>
        <p:spPr>
          <a:xfrm>
            <a:off x="7797399" y="759753"/>
            <a:ext cx="432484" cy="233403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99878" y="2997522"/>
            <a:ext cx="7010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9DF131"/>
                </a:solidFill>
              </a:rPr>
              <a:t>Strong westerly flow</a:t>
            </a:r>
            <a:endParaRPr lang="en-US" sz="3200" dirty="0">
              <a:solidFill>
                <a:srgbClr val="9DF131"/>
              </a:solidFill>
            </a:endParaRPr>
          </a:p>
        </p:txBody>
      </p:sp>
      <p:pic>
        <p:nvPicPr>
          <p:cNvPr id="11" name="Picture 10" descr="09_REGIMES_v03_DISPLAY_rgb288small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" r="8014" b="73002"/>
          <a:stretch/>
        </p:blipFill>
        <p:spPr>
          <a:xfrm>
            <a:off x="1328377" y="759753"/>
            <a:ext cx="6487247" cy="233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7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746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FBFFB2"/>
                </a:solidFill>
              </a:rPr>
              <a:t>Atmospheric River Event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12 – 13 Nov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5639" y="6007100"/>
            <a:ext cx="562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Integrate Vapor Transport0600 </a:t>
            </a:r>
            <a:r>
              <a:rPr lang="en-US" dirty="0" smtClean="0"/>
              <a:t>UTC 13 November 2015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958221" y="1236180"/>
            <a:ext cx="7023369" cy="4557299"/>
            <a:chOff x="3733381" y="2082800"/>
            <a:chExt cx="5191261" cy="3708400"/>
          </a:xfrm>
        </p:grpSpPr>
        <p:pic>
          <p:nvPicPr>
            <p:cNvPr id="8" name="Picture 7" descr="NARR_IVT_wide_2015111306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381" y="2082800"/>
              <a:ext cx="5191261" cy="3708400"/>
            </a:xfrm>
            <a:prstGeom prst="rect">
              <a:avLst/>
            </a:prstGeom>
          </p:spPr>
        </p:pic>
        <p:sp>
          <p:nvSpPr>
            <p:cNvPr id="10" name="4-Point Star 9"/>
            <p:cNvSpPr/>
            <p:nvPr/>
          </p:nvSpPr>
          <p:spPr>
            <a:xfrm>
              <a:off x="7376478" y="3862806"/>
              <a:ext cx="260462" cy="240632"/>
            </a:xfrm>
            <a:prstGeom prst="star4">
              <a:avLst>
                <a:gd name="adj" fmla="val 19537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1873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9463" y="381001"/>
            <a:ext cx="7583487" cy="635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BFFB2"/>
                </a:solidFill>
              </a:rPr>
              <a:t>GPM over OLYMPEX</a:t>
            </a:r>
            <a:endParaRPr lang="en-US" dirty="0">
              <a:solidFill>
                <a:srgbClr val="FBFFB2"/>
              </a:solidFill>
            </a:endParaRPr>
          </a:p>
        </p:txBody>
      </p:sp>
      <p:pic>
        <p:nvPicPr>
          <p:cNvPr id="2" name="Picture 1" descr="GPMorbitCropp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510639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548577" y="2216211"/>
            <a:ext cx="273538" cy="23706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PMlaunch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2"/>
          <a:stretch/>
        </p:blipFill>
        <p:spPr>
          <a:xfrm>
            <a:off x="0" y="4250698"/>
            <a:ext cx="2637052" cy="165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64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12 – 13 November 2015: Observed Precipitation Totals – Nov 13</a:t>
            </a:r>
            <a:endParaRPr lang="en-US" dirty="0"/>
          </a:p>
        </p:txBody>
      </p:sp>
      <p:pic>
        <p:nvPicPr>
          <p:cNvPr id="3" name="Picture 2" descr="daily_rain_201511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85" y="1524000"/>
            <a:ext cx="4386031" cy="523168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480734" y="3327400"/>
            <a:ext cx="1650999" cy="1092201"/>
            <a:chOff x="4766734" y="3251200"/>
            <a:chExt cx="1650999" cy="1092201"/>
          </a:xfrm>
        </p:grpSpPr>
        <p:sp>
          <p:nvSpPr>
            <p:cNvPr id="6" name="Oval 5"/>
            <p:cNvSpPr/>
            <p:nvPr/>
          </p:nvSpPr>
          <p:spPr>
            <a:xfrm>
              <a:off x="5816600" y="3810001"/>
              <a:ext cx="533400" cy="53340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66734" y="3251200"/>
              <a:ext cx="1650999" cy="646331"/>
            </a:xfrm>
            <a:prstGeom prst="rect">
              <a:avLst/>
            </a:prstGeom>
            <a:solidFill>
              <a:schemeClr val="tx1">
                <a:alpha val="63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Factor 4 -5 Enhancement  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13666" y="2620434"/>
            <a:ext cx="2099733" cy="1498600"/>
            <a:chOff x="5875866" y="2556934"/>
            <a:chExt cx="2099733" cy="1498600"/>
          </a:xfrm>
        </p:grpSpPr>
        <p:sp>
          <p:nvSpPr>
            <p:cNvPr id="10" name="Oval 9"/>
            <p:cNvSpPr/>
            <p:nvPr/>
          </p:nvSpPr>
          <p:spPr>
            <a:xfrm>
              <a:off x="6604001" y="3522134"/>
              <a:ext cx="533400" cy="533400"/>
            </a:xfrm>
            <a:prstGeom prst="ellipse">
              <a:avLst/>
            </a:prstGeom>
            <a:noFill/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75866" y="2556934"/>
              <a:ext cx="2099733" cy="646331"/>
            </a:xfrm>
            <a:prstGeom prst="rect">
              <a:avLst/>
            </a:prstGeom>
            <a:solidFill>
              <a:srgbClr val="FFFFFF">
                <a:alpha val="62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High Terrain less than forward slopes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8832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20151113_parsivel_dsd_rainbow_lo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4" y="1"/>
            <a:ext cx="7147496" cy="685244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240844" y="776112"/>
            <a:ext cx="3079045" cy="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300111" y="296333"/>
            <a:ext cx="301977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Warm Sector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9875" y="6467438"/>
            <a:ext cx="1444625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Time (UTC)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1007636" y="4547760"/>
            <a:ext cx="216235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Rain Rate (mm/h)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1028802" y="1382285"/>
            <a:ext cx="216235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Diameter (mm)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5742749" y="1411420"/>
            <a:ext cx="216235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Drops per m</a:t>
            </a:r>
            <a:r>
              <a:rPr lang="en-US" baseline="30000" dirty="0" smtClean="0">
                <a:solidFill>
                  <a:srgbClr val="000000"/>
                </a:solidFill>
              </a:rPr>
              <a:t>3</a:t>
            </a:r>
            <a:r>
              <a:rPr lang="en-US" dirty="0" smtClean="0">
                <a:solidFill>
                  <a:srgbClr val="000000"/>
                </a:solidFill>
              </a:rPr>
              <a:t> mm</a:t>
            </a:r>
            <a:r>
              <a:rPr lang="en-US" baseline="30000" dirty="0" smtClean="0">
                <a:solidFill>
                  <a:srgbClr val="000000"/>
                </a:solidFill>
              </a:rPr>
              <a:t>-1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5668332" y="4577834"/>
            <a:ext cx="250825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Drop Diameter bin (mm)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820333" y="4825999"/>
            <a:ext cx="1298223" cy="138288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591732" y="4176888"/>
            <a:ext cx="1526824" cy="166228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2262276" y="3503597"/>
            <a:ext cx="430623" cy="2784497"/>
            <a:chOff x="2262276" y="3503597"/>
            <a:chExt cx="430623" cy="2784497"/>
          </a:xfrm>
        </p:grpSpPr>
        <p:cxnSp>
          <p:nvCxnSpPr>
            <p:cNvPr id="16" name="Straight Connector 15"/>
            <p:cNvCxnSpPr/>
            <p:nvPr/>
          </p:nvCxnSpPr>
          <p:spPr>
            <a:xfrm flipH="1" flipV="1">
              <a:off x="2631697" y="3508374"/>
              <a:ext cx="61202" cy="2779720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 rot="16200000">
              <a:off x="2048812" y="3717061"/>
              <a:ext cx="8270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  RHI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8" name="Picture 17" descr="ar_conf_site_loc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618" y="31462"/>
            <a:ext cx="2029350" cy="1955852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8024980" y="895719"/>
            <a:ext cx="497433" cy="2615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91157" y="2437281"/>
            <a:ext cx="1952843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Orographic enhancement associated with large quantities of  &lt; 1.5 mm drops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79504" y="4302624"/>
            <a:ext cx="18522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These </a:t>
            </a:r>
            <a:r>
              <a:rPr lang="en-US" dirty="0" smtClean="0">
                <a:solidFill>
                  <a:srgbClr val="000000"/>
                </a:solidFill>
              </a:rPr>
              <a:t>small-medium sized </a:t>
            </a:r>
            <a:r>
              <a:rPr lang="en-US" dirty="0">
                <a:solidFill>
                  <a:srgbClr val="000000"/>
                </a:solidFill>
              </a:rPr>
              <a:t>drops are responsible for the majority of the increase in rain rate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021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/>
          <p:cNvCxnSpPr/>
          <p:nvPr/>
        </p:nvCxnSpPr>
        <p:spPr>
          <a:xfrm flipV="1">
            <a:off x="1501860" y="3060852"/>
            <a:ext cx="134018" cy="311761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411509" y="0"/>
            <a:ext cx="3732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NPOL RHI 13-Nov 02:12 UTC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50° Azimuth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42825" y="1408185"/>
            <a:ext cx="3078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  <a:p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  <a:p>
            <a:endParaRPr lang="en-US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7690" y="4794797"/>
            <a:ext cx="81086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Calibri"/>
              </a:rPr>
              <a:t>Low-level jet is within 1 km of the surface near NPOL and starts lifting around 20 km from radar</a:t>
            </a:r>
            <a:r>
              <a:rPr lang="en-US" sz="2400" dirty="0" smtClean="0">
                <a:latin typeface="Calibri"/>
              </a:rPr>
              <a:t>.</a:t>
            </a:r>
            <a:endParaRPr lang="en-US" sz="2400" dirty="0">
              <a:latin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Calibri"/>
              </a:rPr>
              <a:t>Drop formation + growth occurs </a:t>
            </a:r>
            <a:r>
              <a:rPr lang="en-US" sz="2400" u="sng" dirty="0" smtClean="0">
                <a:latin typeface="Calibri"/>
              </a:rPr>
              <a:t>below melting level</a:t>
            </a:r>
            <a:r>
              <a:rPr lang="en-US" sz="2400" dirty="0">
                <a:latin typeface="Calibri"/>
              </a:rPr>
              <a:t> </a:t>
            </a:r>
            <a:r>
              <a:rPr lang="en-US" sz="2400" dirty="0" smtClean="0">
                <a:latin typeface="Calibri"/>
              </a:rPr>
              <a:t>ahead of high terrain</a:t>
            </a:r>
            <a:r>
              <a:rPr lang="en-US" sz="2400" dirty="0" smtClean="0">
                <a:latin typeface="Calibri"/>
              </a:rPr>
              <a:t>.</a:t>
            </a:r>
            <a:endParaRPr lang="en-US" sz="2400" dirty="0">
              <a:latin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Calibri"/>
              </a:rPr>
              <a:t>Jet lifting decreases 50-60 km from radar</a:t>
            </a:r>
            <a:r>
              <a:rPr lang="en-US" sz="2400" dirty="0" smtClean="0">
                <a:latin typeface="Calibri"/>
              </a:rPr>
              <a:t>.</a:t>
            </a:r>
            <a:endParaRPr lang="en-US" sz="2400" dirty="0" smtClean="0">
              <a:latin typeface="Calibri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2833914" y="3003282"/>
            <a:ext cx="369361" cy="366488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1757045" y="1295191"/>
            <a:ext cx="5629911" cy="3394072"/>
            <a:chOff x="0" y="3475233"/>
            <a:chExt cx="5629911" cy="3394072"/>
          </a:xfrm>
        </p:grpSpPr>
        <p:pic>
          <p:nvPicPr>
            <p:cNvPr id="13" name="Picture 12" descr="Screen Shot 2016-03-03 at 11.38.35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75233"/>
              <a:ext cx="5629911" cy="3377947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134509" y="3675853"/>
              <a:ext cx="4600562" cy="3193452"/>
              <a:chOff x="134509" y="3675853"/>
              <a:chExt cx="4600562" cy="3193452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1393071" y="6499973"/>
                <a:ext cx="7316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  <a:latin typeface="Calibri"/>
                  </a:rPr>
                  <a:t>CRN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34509" y="6450234"/>
                <a:ext cx="7316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  <a:latin typeface="Calibri"/>
                  </a:rPr>
                  <a:t>NPOL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423608" y="3675853"/>
                <a:ext cx="13114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>
                    <a:solidFill>
                      <a:prstClr val="black"/>
                    </a:solidFill>
                    <a:latin typeface="Calibri"/>
                  </a:rPr>
                  <a:t>Velocity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562499" y="6454619"/>
                <a:ext cx="10210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  <a:latin typeface="Calibri"/>
                  </a:rPr>
                  <a:t>Graves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498960" y="5790276"/>
                <a:ext cx="2604325" cy="581169"/>
              </a:xfrm>
              <a:custGeom>
                <a:avLst/>
                <a:gdLst>
                  <a:gd name="connsiteX0" fmla="*/ 0 w 2813014"/>
                  <a:gd name="connsiteY0" fmla="*/ 546182 h 546468"/>
                  <a:gd name="connsiteX1" fmla="*/ 1160710 w 2813014"/>
                  <a:gd name="connsiteY1" fmla="*/ 477909 h 546468"/>
                  <a:gd name="connsiteX2" fmla="*/ 2225831 w 2813014"/>
                  <a:gd name="connsiteY2" fmla="*/ 122891 h 546468"/>
                  <a:gd name="connsiteX3" fmla="*/ 2813014 w 2813014"/>
                  <a:gd name="connsiteY3" fmla="*/ 0 h 546468"/>
                  <a:gd name="connsiteX0" fmla="*/ 0 w 2813014"/>
                  <a:gd name="connsiteY0" fmla="*/ 546182 h 546207"/>
                  <a:gd name="connsiteX1" fmla="*/ 1160710 w 2813014"/>
                  <a:gd name="connsiteY1" fmla="*/ 439100 h 546207"/>
                  <a:gd name="connsiteX2" fmla="*/ 2225831 w 2813014"/>
                  <a:gd name="connsiteY2" fmla="*/ 122891 h 546207"/>
                  <a:gd name="connsiteX3" fmla="*/ 2813014 w 2813014"/>
                  <a:gd name="connsiteY3" fmla="*/ 0 h 546207"/>
                  <a:gd name="connsiteX0" fmla="*/ 0 w 2813014"/>
                  <a:gd name="connsiteY0" fmla="*/ 546182 h 546199"/>
                  <a:gd name="connsiteX1" fmla="*/ 1160710 w 2813014"/>
                  <a:gd name="connsiteY1" fmla="*/ 439100 h 546199"/>
                  <a:gd name="connsiteX2" fmla="*/ 1914844 w 2813014"/>
                  <a:gd name="connsiteY2" fmla="*/ 229615 h 546199"/>
                  <a:gd name="connsiteX3" fmla="*/ 2813014 w 2813014"/>
                  <a:gd name="connsiteY3" fmla="*/ 0 h 546199"/>
                  <a:gd name="connsiteX0" fmla="*/ 0 w 2869557"/>
                  <a:gd name="connsiteY0" fmla="*/ 439457 h 439474"/>
                  <a:gd name="connsiteX1" fmla="*/ 1160710 w 2869557"/>
                  <a:gd name="connsiteY1" fmla="*/ 332375 h 439474"/>
                  <a:gd name="connsiteX2" fmla="*/ 1914844 w 2869557"/>
                  <a:gd name="connsiteY2" fmla="*/ 122890 h 439474"/>
                  <a:gd name="connsiteX3" fmla="*/ 2869557 w 2869557"/>
                  <a:gd name="connsiteY3" fmla="*/ 0 h 439474"/>
                  <a:gd name="connsiteX0" fmla="*/ 0 w 2869557"/>
                  <a:gd name="connsiteY0" fmla="*/ 439457 h 439566"/>
                  <a:gd name="connsiteX1" fmla="*/ 1033488 w 2869557"/>
                  <a:gd name="connsiteY1" fmla="*/ 380886 h 439566"/>
                  <a:gd name="connsiteX2" fmla="*/ 1914844 w 2869557"/>
                  <a:gd name="connsiteY2" fmla="*/ 122890 h 439566"/>
                  <a:gd name="connsiteX3" fmla="*/ 2869557 w 2869557"/>
                  <a:gd name="connsiteY3" fmla="*/ 0 h 439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9557" h="439566">
                    <a:moveTo>
                      <a:pt x="0" y="439457"/>
                    </a:moveTo>
                    <a:cubicBezTo>
                      <a:pt x="394869" y="440594"/>
                      <a:pt x="714347" y="433647"/>
                      <a:pt x="1033488" y="380886"/>
                    </a:cubicBezTo>
                    <a:cubicBezTo>
                      <a:pt x="1352629" y="328125"/>
                      <a:pt x="1639460" y="202542"/>
                      <a:pt x="1914844" y="122890"/>
                    </a:cubicBezTo>
                    <a:cubicBezTo>
                      <a:pt x="2190228" y="43238"/>
                      <a:pt x="2869557" y="0"/>
                      <a:pt x="2869557" y="0"/>
                    </a:cubicBezTo>
                  </a:path>
                </a:pathLst>
              </a:custGeom>
              <a:ln w="38100" cmpd="sng">
                <a:solidFill>
                  <a:srgbClr val="FAFFA2"/>
                </a:solidFill>
                <a:headEnd type="none"/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4" name="Straight Connector 3"/>
              <p:cNvCxnSpPr/>
              <p:nvPr/>
            </p:nvCxnSpPr>
            <p:spPr>
              <a:xfrm flipV="1">
                <a:off x="362887" y="5744921"/>
                <a:ext cx="3311345" cy="45355"/>
              </a:xfrm>
              <a:prstGeom prst="line">
                <a:avLst/>
              </a:prstGeom>
              <a:ln>
                <a:solidFill>
                  <a:srgbClr val="F9FF92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xtBox 4"/>
              <p:cNvSpPr txBox="1"/>
              <p:nvPr/>
            </p:nvSpPr>
            <p:spPr>
              <a:xfrm>
                <a:off x="500338" y="5397201"/>
                <a:ext cx="23335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F9FF92"/>
                    </a:solidFill>
                  </a:rPr>
                  <a:t>Brightband</a:t>
                </a:r>
                <a:endParaRPr lang="en-US" dirty="0">
                  <a:solidFill>
                    <a:srgbClr val="F9FF92"/>
                  </a:solidFill>
                </a:endParaRPr>
              </a:p>
            </p:txBody>
          </p:sp>
        </p:grpSp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NPOL Radial Velocity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62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7462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BFFB2"/>
                </a:solidFill>
              </a:rPr>
              <a:t>What We Observed 21 – 29 Nov</a:t>
            </a:r>
            <a:endParaRPr lang="en-US" dirty="0">
              <a:solidFill>
                <a:srgbClr val="FBFFB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520" y="3632182"/>
            <a:ext cx="8636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200" dirty="0" smtClean="0"/>
              <a:t>Weakening frontal system </a:t>
            </a:r>
            <a:r>
              <a:rPr lang="en-US" sz="32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23 Nov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Diving trough, cold air outbreak, NE flow </a:t>
            </a:r>
            <a: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24 Nov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Clear air calibration flight </a:t>
            </a:r>
            <a:r>
              <a:rPr 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25 Nov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Down </a:t>
            </a:r>
            <a:r>
              <a:rPr lang="en-US" sz="3200" dirty="0" smtClean="0"/>
              <a:t>day for everyone on </a:t>
            </a:r>
            <a:r>
              <a:rPr lang="en-US" sz="3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Thanksgiving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26 </a:t>
            </a:r>
            <a:r>
              <a:rPr lang="en-US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Nov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</p:txBody>
      </p:sp>
      <p:pic>
        <p:nvPicPr>
          <p:cNvPr id="15" name="Picture 14" descr="airplane-h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74" y="3716242"/>
            <a:ext cx="524035" cy="421848"/>
          </a:xfrm>
          <a:prstGeom prst="rect">
            <a:avLst/>
          </a:prstGeom>
        </p:spPr>
      </p:pic>
      <p:pic>
        <p:nvPicPr>
          <p:cNvPr id="16" name="Picture 15" descr="airplane-h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74" y="4181306"/>
            <a:ext cx="524035" cy="421848"/>
          </a:xfrm>
          <a:prstGeom prst="rect">
            <a:avLst/>
          </a:prstGeom>
        </p:spPr>
      </p:pic>
      <p:pic>
        <p:nvPicPr>
          <p:cNvPr id="17" name="Picture 16" descr="airplane-h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2" y="4682404"/>
            <a:ext cx="524035" cy="421848"/>
          </a:xfrm>
          <a:prstGeom prst="rect">
            <a:avLst/>
          </a:prstGeom>
        </p:spPr>
      </p:pic>
      <p:pic>
        <p:nvPicPr>
          <p:cNvPr id="11" name="Picture 10" descr="cornucop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014" y="5558892"/>
            <a:ext cx="1736330" cy="100944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779379" y="3264803"/>
            <a:ext cx="32385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9DF131"/>
                </a:solidFill>
              </a:rPr>
              <a:t>The Death Ridge!!</a:t>
            </a:r>
            <a:endParaRPr lang="en-US" sz="3200" dirty="0">
              <a:solidFill>
                <a:srgbClr val="9DF131"/>
              </a:solidFill>
            </a:endParaRPr>
          </a:p>
        </p:txBody>
      </p:sp>
      <p:pic>
        <p:nvPicPr>
          <p:cNvPr id="9" name="Picture 8" descr="09_REGIMES_v03_DISPLAY_rgb288smal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2" t="27593" r="8578" b="48969"/>
          <a:stretch/>
        </p:blipFill>
        <p:spPr>
          <a:xfrm>
            <a:off x="1077285" y="1015548"/>
            <a:ext cx="6989431" cy="228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11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7462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BFFB2"/>
                </a:solidFill>
              </a:rPr>
              <a:t>Calibration Flight 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25 Nov 2015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 descr="DC8_view_MtOlympus_201511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95" y="1345538"/>
            <a:ext cx="8403105" cy="377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53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746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FBFFB2"/>
                </a:solidFill>
              </a:rPr>
              <a:t>What We Observed </a:t>
            </a:r>
            <a:r>
              <a:rPr lang="en-US" dirty="0" smtClean="0">
                <a:solidFill>
                  <a:srgbClr val="FBFFB2"/>
                </a:solidFill>
              </a:rPr>
              <a:t>30 Nov – 11 Dec</a:t>
            </a:r>
            <a:endParaRPr lang="en-US" dirty="0">
              <a:solidFill>
                <a:srgbClr val="FBFFB2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95182" y="3358187"/>
            <a:ext cx="8325292" cy="3046988"/>
            <a:chOff x="195182" y="3252361"/>
            <a:chExt cx="8325292" cy="3046988"/>
          </a:xfrm>
        </p:grpSpPr>
        <p:sp>
          <p:nvSpPr>
            <p:cNvPr id="3" name="Rectangle 2"/>
            <p:cNvSpPr/>
            <p:nvPr/>
          </p:nvSpPr>
          <p:spPr>
            <a:xfrm>
              <a:off x="952576" y="3252361"/>
              <a:ext cx="7567898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lvl="0" indent="-457200">
                <a:buFont typeface="Arial"/>
                <a:buChar char="•"/>
              </a:pPr>
              <a:r>
                <a:rPr lang="en-US" sz="3200" dirty="0">
                  <a:solidFill>
                    <a:prstClr val="white"/>
                  </a:solidFill>
                </a:rPr>
                <a:t>Frontal system </a:t>
              </a:r>
              <a:r>
                <a:rPr lang="en-US" sz="3200" dirty="0">
                  <a:solidFill>
                    <a:srgbClr val="129FF4">
                      <a:lumMod val="40000"/>
                      <a:lumOff val="60000"/>
                    </a:srgbClr>
                  </a:solidFill>
                </a:rPr>
                <a:t>Dec 1</a:t>
              </a:r>
            </a:p>
            <a:p>
              <a:pPr marL="457200" lvl="0" indent="-457200">
                <a:buFont typeface="Arial"/>
                <a:buChar char="•"/>
              </a:pPr>
              <a:r>
                <a:rPr lang="en-US" sz="3200" dirty="0">
                  <a:solidFill>
                    <a:prstClr val="white"/>
                  </a:solidFill>
                </a:rPr>
                <a:t>Complex frontal system, GPM </a:t>
              </a:r>
              <a:r>
                <a:rPr lang="en-US" sz="3200" dirty="0">
                  <a:solidFill>
                    <a:srgbClr val="9DF131"/>
                  </a:solidFill>
                </a:rPr>
                <a:t>3 – 4 Dec</a:t>
              </a:r>
            </a:p>
            <a:p>
              <a:pPr marL="457200" lvl="0" indent="-457200">
                <a:buFont typeface="Arial"/>
                <a:buChar char="•"/>
              </a:pPr>
              <a:r>
                <a:rPr lang="en-US" sz="3200" dirty="0">
                  <a:solidFill>
                    <a:prstClr val="white"/>
                  </a:solidFill>
                </a:rPr>
                <a:t>Broad frontal system </a:t>
              </a:r>
              <a:r>
                <a:rPr lang="en-US" sz="3200" dirty="0">
                  <a:solidFill>
                    <a:srgbClr val="BF5E00">
                      <a:lumMod val="60000"/>
                      <a:lumOff val="40000"/>
                    </a:srgbClr>
                  </a:solidFill>
                </a:rPr>
                <a:t>5 – 6 Dec</a:t>
              </a:r>
            </a:p>
            <a:p>
              <a:pPr marL="457200" lvl="0" indent="-457200">
                <a:buFont typeface="Arial"/>
                <a:buChar char="•"/>
              </a:pPr>
              <a:r>
                <a:rPr lang="en-US" sz="3200" dirty="0">
                  <a:solidFill>
                    <a:prstClr val="white"/>
                  </a:solidFill>
                </a:rPr>
                <a:t>2 Quick moving short waves </a:t>
              </a:r>
              <a:r>
                <a:rPr lang="en-US" sz="3200" dirty="0">
                  <a:solidFill>
                    <a:srgbClr val="129FF4">
                      <a:lumMod val="60000"/>
                      <a:lumOff val="40000"/>
                    </a:srgbClr>
                  </a:solidFill>
                </a:rPr>
                <a:t>7 Dec</a:t>
              </a:r>
            </a:p>
            <a:p>
              <a:pPr marL="457200" lvl="0" indent="-457200">
                <a:buFont typeface="Arial"/>
                <a:buChar char="•"/>
              </a:pPr>
              <a:r>
                <a:rPr lang="en-US" sz="3200" dirty="0">
                  <a:solidFill>
                    <a:prstClr val="white"/>
                  </a:solidFill>
                </a:rPr>
                <a:t>Atmospheric River event </a:t>
              </a:r>
              <a:r>
                <a:rPr lang="en-US" sz="3200" dirty="0">
                  <a:solidFill>
                    <a:srgbClr val="660075">
                      <a:lumMod val="60000"/>
                      <a:lumOff val="40000"/>
                    </a:srgbClr>
                  </a:solidFill>
                </a:rPr>
                <a:t>8 – 9 Dec</a:t>
              </a:r>
            </a:p>
            <a:p>
              <a:pPr marL="457200" lvl="0" indent="-457200">
                <a:buFont typeface="Arial"/>
                <a:buChar char="•"/>
              </a:pPr>
              <a:r>
                <a:rPr lang="en-US" sz="3200" dirty="0">
                  <a:solidFill>
                    <a:prstClr val="white"/>
                  </a:solidFill>
                </a:rPr>
                <a:t>Occluded Front </a:t>
              </a:r>
              <a:r>
                <a:rPr lang="en-US" sz="3200" dirty="0">
                  <a:solidFill>
                    <a:srgbClr val="DDF53D">
                      <a:lumMod val="60000"/>
                      <a:lumOff val="40000"/>
                    </a:srgbClr>
                  </a:solidFill>
                </a:rPr>
                <a:t>10 Dec</a:t>
              </a:r>
              <a:endParaRPr lang="en-US" sz="3200" dirty="0">
                <a:solidFill>
                  <a:srgbClr val="DDF53D">
                    <a:lumMod val="60000"/>
                    <a:lumOff val="40000"/>
                  </a:srgbClr>
                </a:solidFill>
              </a:endParaRPr>
            </a:p>
          </p:txBody>
        </p:sp>
        <p:pic>
          <p:nvPicPr>
            <p:cNvPr id="8" name="Picture 7" descr="airplane-hi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182" y="3782252"/>
              <a:ext cx="524035" cy="421848"/>
            </a:xfrm>
            <a:prstGeom prst="rect">
              <a:avLst/>
            </a:prstGeom>
          </p:spPr>
        </p:pic>
        <p:pic>
          <p:nvPicPr>
            <p:cNvPr id="9" name="Picture 8" descr="airplane-hi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814" y="3319676"/>
              <a:ext cx="524035" cy="421848"/>
            </a:xfrm>
            <a:prstGeom prst="rect">
              <a:avLst/>
            </a:prstGeom>
          </p:spPr>
        </p:pic>
        <p:pic>
          <p:nvPicPr>
            <p:cNvPr id="10" name="Picture 9" descr="airplane-hi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814" y="3835400"/>
              <a:ext cx="524035" cy="421848"/>
            </a:xfrm>
            <a:prstGeom prst="rect">
              <a:avLst/>
            </a:prstGeom>
          </p:spPr>
        </p:pic>
        <p:pic>
          <p:nvPicPr>
            <p:cNvPr id="11" name="Picture 10" descr="airplane-hi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031" y="4257248"/>
              <a:ext cx="524035" cy="421848"/>
            </a:xfrm>
            <a:prstGeom prst="rect">
              <a:avLst/>
            </a:prstGeom>
          </p:spPr>
        </p:pic>
        <p:pic>
          <p:nvPicPr>
            <p:cNvPr id="13" name="Picture 12" descr="airplane-hi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5322101"/>
              <a:ext cx="524035" cy="421848"/>
            </a:xfrm>
            <a:prstGeom prst="rect">
              <a:avLst/>
            </a:prstGeom>
          </p:spPr>
        </p:pic>
        <p:pic>
          <p:nvPicPr>
            <p:cNvPr id="14" name="Picture 13" descr="airplane-hi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36" y="5743949"/>
              <a:ext cx="524035" cy="421848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1752065" y="2960491"/>
            <a:ext cx="563987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South-southwesterly flow</a:t>
            </a:r>
            <a:endParaRPr lang="en-US" sz="32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6" name="Picture 15" descr="09_REGIMES_v03_DISPLAY_rgb288smal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7" t="50819" r="8465" b="25208"/>
          <a:stretch/>
        </p:blipFill>
        <p:spPr>
          <a:xfrm>
            <a:off x="1279996" y="889000"/>
            <a:ext cx="6584009" cy="218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6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75956" y="47865"/>
            <a:ext cx="6380766" cy="156978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Coordination of 3 aircraft under GPM overpass – Dec 3</a:t>
            </a:r>
            <a:endParaRPr lang="en-US" sz="3200" dirty="0"/>
          </a:p>
        </p:txBody>
      </p:sp>
      <p:pic>
        <p:nvPicPr>
          <p:cNvPr id="8" name="Picture 7" descr="20151212_J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24" y="5380908"/>
            <a:ext cx="1602753" cy="11293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02917" y="5153183"/>
            <a:ext cx="3145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GPM Ku-band reflectivity</a:t>
            </a:r>
            <a:endParaRPr lang="en-US" dirty="0"/>
          </a:p>
        </p:txBody>
      </p:sp>
      <p:pic>
        <p:nvPicPr>
          <p:cNvPr id="14" name="Picture 13" descr="05_STACY_v02_DISPLAY_rgb300med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67"/>
          <a:stretch/>
        </p:blipFill>
        <p:spPr>
          <a:xfrm>
            <a:off x="4735302" y="1600200"/>
            <a:ext cx="4270797" cy="4000500"/>
          </a:xfrm>
          <a:prstGeom prst="rect">
            <a:avLst/>
          </a:prstGeom>
        </p:spPr>
      </p:pic>
      <p:pic>
        <p:nvPicPr>
          <p:cNvPr id="15" name="Picture 14" descr="05_STACY_v02_DISPLAY_rgb300med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33"/>
          <a:stretch/>
        </p:blipFill>
        <p:spPr>
          <a:xfrm>
            <a:off x="280024" y="2267266"/>
            <a:ext cx="4270797" cy="2857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8555" y="4444586"/>
            <a:ext cx="393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44556" y="4444586"/>
            <a:ext cx="393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151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43111" y="4360333"/>
            <a:ext cx="1298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Windward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96183" y="4360333"/>
            <a:ext cx="2438123" cy="2229557"/>
            <a:chOff x="219113" y="4713111"/>
            <a:chExt cx="2266009" cy="1989667"/>
          </a:xfrm>
        </p:grpSpPr>
        <p:pic>
          <p:nvPicPr>
            <p:cNvPr id="2" name="Picture 1" descr="dc8_1703_1713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67" t="23045" r="22016" b="32510"/>
            <a:stretch/>
          </p:blipFill>
          <p:spPr>
            <a:xfrm>
              <a:off x="219113" y="4713111"/>
              <a:ext cx="2266009" cy="1989667"/>
            </a:xfrm>
            <a:prstGeom prst="rect">
              <a:avLst/>
            </a:prstGeom>
          </p:spPr>
        </p:pic>
        <p:sp>
          <p:nvSpPr>
            <p:cNvPr id="9" name="4-Point Star 8"/>
            <p:cNvSpPr/>
            <p:nvPr/>
          </p:nvSpPr>
          <p:spPr>
            <a:xfrm>
              <a:off x="796183" y="5989483"/>
              <a:ext cx="260462" cy="240632"/>
            </a:xfrm>
            <a:prstGeom prst="star4">
              <a:avLst>
                <a:gd name="adj" fmla="val 19537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795456" y="4360333"/>
            <a:ext cx="3329244" cy="2355780"/>
            <a:chOff x="5992556" y="4600223"/>
            <a:chExt cx="2911556" cy="2060223"/>
          </a:xfrm>
        </p:grpSpPr>
        <p:pic>
          <p:nvPicPr>
            <p:cNvPr id="21" name="Picture 20" descr="ops.goes_west.201512081800.ir_4km.gi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94" t="34091" r="25617" b="40830"/>
            <a:stretch/>
          </p:blipFill>
          <p:spPr>
            <a:xfrm>
              <a:off x="5992556" y="4600223"/>
              <a:ext cx="2911556" cy="2060223"/>
            </a:xfrm>
            <a:prstGeom prst="rect">
              <a:avLst/>
            </a:prstGeom>
          </p:spPr>
        </p:pic>
        <p:sp>
          <p:nvSpPr>
            <p:cNvPr id="8" name="4-Point Star 7"/>
            <p:cNvSpPr/>
            <p:nvPr/>
          </p:nvSpPr>
          <p:spPr>
            <a:xfrm>
              <a:off x="7769895" y="5681861"/>
              <a:ext cx="260462" cy="240632"/>
            </a:xfrm>
            <a:prstGeom prst="star4">
              <a:avLst>
                <a:gd name="adj" fmla="val 19537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29483" y="241904"/>
            <a:ext cx="3852334" cy="4000648"/>
            <a:chOff x="5051776" y="0"/>
            <a:chExt cx="3852334" cy="4000648"/>
          </a:xfrm>
        </p:grpSpPr>
        <p:pic>
          <p:nvPicPr>
            <p:cNvPr id="24" name="Picture 23" descr="ku_171227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8" r="20900"/>
            <a:stretch/>
          </p:blipFill>
          <p:spPr>
            <a:xfrm>
              <a:off x="5051776" y="0"/>
              <a:ext cx="3852334" cy="40005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128338" y="3631316"/>
              <a:ext cx="530352" cy="369332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SW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190406" y="3614384"/>
              <a:ext cx="530352" cy="369332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NE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739804" y="337785"/>
              <a:ext cx="1921595" cy="276999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</a:rPr>
                <a:t>Southern Leg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4-Point Star 21"/>
            <p:cNvSpPr/>
            <p:nvPr/>
          </p:nvSpPr>
          <p:spPr>
            <a:xfrm>
              <a:off x="7496137" y="3418439"/>
              <a:ext cx="260462" cy="240632"/>
            </a:xfrm>
            <a:prstGeom prst="star4">
              <a:avLst>
                <a:gd name="adj" fmla="val 19537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020733" y="1688696"/>
            <a:ext cx="3513667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Largest reflectivity on windward slopes and not high terrain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Echo top height decrease in lee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Melting level variability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741333" y="228600"/>
            <a:ext cx="427412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Dec 8 – DC-8 flight through AR event – APR-3 Ku-band reflectivity</a:t>
            </a:r>
            <a:endParaRPr lang="en-US" sz="2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276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746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FBFFB2"/>
                </a:solidFill>
              </a:rPr>
              <a:t>What We Observed 11 Dec – 18 Dec</a:t>
            </a:r>
            <a:endParaRPr lang="en-US" dirty="0">
              <a:solidFill>
                <a:srgbClr val="FBFFB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9800" y="3390900"/>
            <a:ext cx="701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/>
              <a:t>Occluded frontal system </a:t>
            </a:r>
            <a:r>
              <a:rPr lang="en-US" sz="3200" dirty="0">
                <a:solidFill>
                  <a:srgbClr val="A0D9FB"/>
                </a:solidFill>
              </a:rPr>
              <a:t>11 - 12 Dec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Post Frontal convection and orographic precipitation </a:t>
            </a:r>
            <a:r>
              <a:rPr lang="en-US" sz="3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13 – </a:t>
            </a:r>
            <a:r>
              <a:rPr lang="en-US" sz="32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14 Dec</a:t>
            </a:r>
            <a:endParaRPr lang="en-US" sz="32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Weak warm frontal precipitation with K-H structure 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17 Dec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Occluded frontal system </a:t>
            </a:r>
            <a:r>
              <a:rPr lang="en-US" sz="3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18-19 </a:t>
            </a:r>
            <a:r>
              <a:rPr 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Dec</a:t>
            </a:r>
            <a:endParaRPr lang="en-US" sz="32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 descr="airplane-h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14" y="3505200"/>
            <a:ext cx="524035" cy="421848"/>
          </a:xfrm>
          <a:prstGeom prst="rect">
            <a:avLst/>
          </a:prstGeom>
        </p:spPr>
      </p:pic>
      <p:pic>
        <p:nvPicPr>
          <p:cNvPr id="14" name="Picture 13" descr="airplane-h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14" y="4000500"/>
            <a:ext cx="524035" cy="421848"/>
          </a:xfrm>
          <a:prstGeom prst="rect">
            <a:avLst/>
          </a:prstGeom>
        </p:spPr>
      </p:pic>
      <p:pic>
        <p:nvPicPr>
          <p:cNvPr id="15" name="Picture 14" descr="airplane-h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4" y="5918200"/>
            <a:ext cx="524035" cy="421848"/>
          </a:xfrm>
          <a:prstGeom prst="rect">
            <a:avLst/>
          </a:prstGeom>
        </p:spPr>
      </p:pic>
      <p:pic>
        <p:nvPicPr>
          <p:cNvPr id="16" name="Picture 15" descr="airplane-h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14" y="5930900"/>
            <a:ext cx="524035" cy="4218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752065" y="2960491"/>
            <a:ext cx="563987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Troughing</a:t>
            </a:r>
            <a:r>
              <a:rPr lang="en-US" sz="32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over Western NA</a:t>
            </a:r>
            <a:endParaRPr lang="en-US" sz="32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9" descr="09_REGIMES_v03_DISPLAY_rgb300med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2" t="74639" r="7566"/>
          <a:stretch/>
        </p:blipFill>
        <p:spPr>
          <a:xfrm>
            <a:off x="1462608" y="939800"/>
            <a:ext cx="6218785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48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746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FBFFB2"/>
                </a:solidFill>
              </a:rPr>
              <a:t>Post Frontal convection 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13 Dec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 descr="ops.nexrad.201512130309.lgx_bref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955430"/>
            <a:ext cx="3327400" cy="2943470"/>
          </a:xfrm>
          <a:prstGeom prst="rect">
            <a:avLst/>
          </a:prstGeom>
        </p:spPr>
      </p:pic>
      <p:pic>
        <p:nvPicPr>
          <p:cNvPr id="8" name="Picture 7" descr="ops.nexrad.201512131238.lgx_bref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00" y="927099"/>
            <a:ext cx="3327400" cy="2943469"/>
          </a:xfrm>
          <a:prstGeom prst="rect">
            <a:avLst/>
          </a:prstGeom>
        </p:spPr>
      </p:pic>
      <p:pic>
        <p:nvPicPr>
          <p:cNvPr id="9" name="Picture 8" descr="1213.0349.dbz.rhi067.DOW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1"/>
          <a:stretch/>
        </p:blipFill>
        <p:spPr>
          <a:xfrm>
            <a:off x="457200" y="4064000"/>
            <a:ext cx="3643494" cy="2362199"/>
          </a:xfrm>
          <a:prstGeom prst="rect">
            <a:avLst/>
          </a:prstGeom>
        </p:spPr>
      </p:pic>
      <p:pic>
        <p:nvPicPr>
          <p:cNvPr id="10" name="Picture 9" descr="1213.1213.dbz.rhi067.DOW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4"/>
          <a:stretch/>
        </p:blipFill>
        <p:spPr>
          <a:xfrm>
            <a:off x="4699000" y="4097654"/>
            <a:ext cx="3670300" cy="23856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3100" y="4330700"/>
            <a:ext cx="177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DF131"/>
                </a:solidFill>
              </a:rPr>
              <a:t>DOW up valley RHI</a:t>
            </a:r>
            <a:endParaRPr lang="en-US" dirty="0">
              <a:solidFill>
                <a:srgbClr val="9DF13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51400" y="4330700"/>
            <a:ext cx="177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DF131"/>
                </a:solidFill>
              </a:rPr>
              <a:t>DOW up valley RHI</a:t>
            </a:r>
            <a:endParaRPr lang="en-US" dirty="0">
              <a:solidFill>
                <a:srgbClr val="9DF131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962150" y="2101850"/>
            <a:ext cx="190500" cy="952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502400" y="2063750"/>
            <a:ext cx="190500" cy="952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709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6765" y="368300"/>
            <a:ext cx="5346700" cy="98901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BFFB2"/>
                </a:solidFill>
              </a:rPr>
              <a:t>The Olympic Peninsula</a:t>
            </a:r>
            <a:endParaRPr lang="en-US" sz="2700" dirty="0">
              <a:solidFill>
                <a:srgbClr val="FBFFB2"/>
              </a:solidFill>
            </a:endParaRPr>
          </a:p>
        </p:txBody>
      </p:sp>
      <p:pic>
        <p:nvPicPr>
          <p:cNvPr id="8" name="Picture 7" descr="Joe_shishibeachIMG_427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7" y="3946971"/>
            <a:ext cx="3256438" cy="2442328"/>
          </a:xfrm>
          <a:prstGeom prst="rect">
            <a:avLst/>
          </a:prstGeom>
        </p:spPr>
      </p:pic>
      <p:pic>
        <p:nvPicPr>
          <p:cNvPr id="7" name="Picture 6" descr="IMG_022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507" y="1847770"/>
            <a:ext cx="3211899" cy="4300229"/>
          </a:xfrm>
          <a:prstGeom prst="rect">
            <a:avLst/>
          </a:prstGeom>
        </p:spPr>
      </p:pic>
      <p:pic>
        <p:nvPicPr>
          <p:cNvPr id="6" name="Picture 5" descr="MtCarrie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415" y="1676400"/>
            <a:ext cx="3595185" cy="26963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5953031"/>
            <a:ext cx="78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00400" y="5616132"/>
            <a:ext cx="1237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Rain Forest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90115" y="3935637"/>
            <a:ext cx="751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Valley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21513" y="1765140"/>
            <a:ext cx="1336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Terrain</a:t>
            </a:r>
            <a:endParaRPr lang="en-US" dirty="0"/>
          </a:p>
        </p:txBody>
      </p:sp>
      <p:pic>
        <p:nvPicPr>
          <p:cNvPr id="12" name="Picture 11" descr="logo_image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05" y="4525708"/>
            <a:ext cx="2572453" cy="2180847"/>
          </a:xfrm>
          <a:prstGeom prst="rect">
            <a:avLst/>
          </a:prstGeom>
        </p:spPr>
      </p:pic>
      <p:pic>
        <p:nvPicPr>
          <p:cNvPr id="13" name="Picture 12" descr="F02_OLYMPEX_CMYK_v04_SCALE-CORRECTED.tif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5" t="1713" r="12058" b="7582"/>
          <a:stretch/>
        </p:blipFill>
        <p:spPr>
          <a:xfrm>
            <a:off x="329390" y="545290"/>
            <a:ext cx="2391890" cy="260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03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0181" y="2995678"/>
            <a:ext cx="8148637" cy="140372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BFFB2"/>
                </a:solidFill>
              </a:rPr>
              <a:t>Comparison of NPOL to GPM – an OLYMPEX Goal</a:t>
            </a:r>
            <a:endParaRPr lang="en-US" dirty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902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pol_dbz_cfad_tot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5" y="1269930"/>
            <a:ext cx="2931390" cy="2817694"/>
          </a:xfrm>
          <a:prstGeom prst="rect">
            <a:avLst/>
          </a:prstGeom>
        </p:spPr>
      </p:pic>
      <p:pic>
        <p:nvPicPr>
          <p:cNvPr id="3" name="Picture 2" descr="gpm-ku_cfad_tot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61" y="1284248"/>
            <a:ext cx="2931391" cy="2817694"/>
          </a:xfrm>
          <a:prstGeom prst="rect">
            <a:avLst/>
          </a:prstGeom>
        </p:spPr>
      </p:pic>
      <p:pic>
        <p:nvPicPr>
          <p:cNvPr id="4" name="Picture 3" descr="gpm-ka_cfad_tot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299" y="1285044"/>
            <a:ext cx="2915667" cy="2802580"/>
          </a:xfrm>
          <a:prstGeom prst="rect">
            <a:avLst/>
          </a:prstGeom>
        </p:spPr>
      </p:pic>
      <p:pic>
        <p:nvPicPr>
          <p:cNvPr id="5" name="Picture 4" descr="gpm_cfad_ka-ku_je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650" y="4241641"/>
            <a:ext cx="2663434" cy="25010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2752" y="302364"/>
            <a:ext cx="64714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9DF131"/>
                </a:solidFill>
              </a:rPr>
              <a:t>NPOL </a:t>
            </a:r>
            <a:r>
              <a:rPr lang="en-US" sz="3200" dirty="0" err="1" smtClean="0">
                <a:solidFill>
                  <a:srgbClr val="9DF131"/>
                </a:solidFill>
              </a:rPr>
              <a:t>vs</a:t>
            </a:r>
            <a:r>
              <a:rPr lang="en-US" sz="3200" dirty="0" smtClean="0">
                <a:solidFill>
                  <a:srgbClr val="9DF131"/>
                </a:solidFill>
              </a:rPr>
              <a:t> GPM Ku- and </a:t>
            </a:r>
            <a:r>
              <a:rPr lang="en-US" sz="3200" dirty="0" err="1" smtClean="0">
                <a:solidFill>
                  <a:srgbClr val="9DF131"/>
                </a:solidFill>
              </a:rPr>
              <a:t>Ka</a:t>
            </a:r>
            <a:r>
              <a:rPr lang="en-US" sz="3200" dirty="0" smtClean="0">
                <a:solidFill>
                  <a:srgbClr val="9DF131"/>
                </a:solidFill>
              </a:rPr>
              <a:t>-band CFADS</a:t>
            </a:r>
            <a:endParaRPr lang="en-US" sz="3200" dirty="0">
              <a:solidFill>
                <a:srgbClr val="9DF13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6428" y="1587413"/>
            <a:ext cx="102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NPOL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1925" y="1555147"/>
            <a:ext cx="102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GPM Ku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45581" y="4375665"/>
            <a:ext cx="215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GPM </a:t>
            </a:r>
            <a:r>
              <a:rPr lang="en-US" dirty="0" err="1" smtClean="0">
                <a:solidFill>
                  <a:schemeClr val="bg1"/>
                </a:solidFill>
              </a:rPr>
              <a:t>Ka</a:t>
            </a:r>
            <a:r>
              <a:rPr lang="en-US" dirty="0" smtClean="0">
                <a:solidFill>
                  <a:schemeClr val="bg1"/>
                </a:solidFill>
              </a:rPr>
              <a:t>-band – Ku-band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92600" y="4178141"/>
            <a:ext cx="2152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Lacking echo aloft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490" y="4821057"/>
            <a:ext cx="6056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ack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of echo aloft and reflectivity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&lt; 12 DBZ. </a:t>
            </a:r>
          </a:p>
          <a:p>
            <a:pPr marL="228600" indent="-228600">
              <a:buFont typeface="Arial"/>
              <a:buChar char="•"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GPM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Ka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-band only slightly more sensitive than the Ku-band</a:t>
            </a:r>
          </a:p>
          <a:p>
            <a:pPr marL="228600" indent="-228600">
              <a:buFont typeface="Arial"/>
              <a:buChar char="•"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Attenuation at higher reflectivity.</a:t>
            </a:r>
          </a:p>
          <a:p>
            <a:pPr marL="228600" indent="-228600">
              <a:buFont typeface="Arial"/>
              <a:buChar char="•"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Explanations are being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investigated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606800" y="1924479"/>
            <a:ext cx="482600" cy="1631521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502400" y="2076879"/>
            <a:ext cx="482600" cy="1631521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743700" y="1587413"/>
            <a:ext cx="482600" cy="489466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911600" y="1600026"/>
            <a:ext cx="482600" cy="463121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35064" y="4190999"/>
            <a:ext cx="3107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Missing low reflectivity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8" name="Straight Arrow Connector 17"/>
          <p:cNvCxnSpPr>
            <a:endCxn id="12" idx="2"/>
          </p:cNvCxnSpPr>
          <p:nvPr/>
        </p:nvCxnSpPr>
        <p:spPr>
          <a:xfrm flipV="1">
            <a:off x="2654300" y="2740240"/>
            <a:ext cx="952500" cy="1450759"/>
          </a:xfrm>
          <a:prstGeom prst="straightConnector1">
            <a:avLst/>
          </a:prstGeom>
          <a:ln>
            <a:solidFill>
              <a:srgbClr val="E113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4235450" y="1800441"/>
            <a:ext cx="920750" cy="2441200"/>
          </a:xfrm>
          <a:prstGeom prst="straightConnector1">
            <a:avLst/>
          </a:prstGeom>
          <a:ln>
            <a:solidFill>
              <a:srgbClr val="E113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264232" y="1800441"/>
            <a:ext cx="1720768" cy="2339601"/>
          </a:xfrm>
          <a:prstGeom prst="straightConnector1">
            <a:avLst/>
          </a:prstGeom>
          <a:ln>
            <a:solidFill>
              <a:srgbClr val="E113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816350" y="3556000"/>
            <a:ext cx="2686050" cy="725380"/>
          </a:xfrm>
          <a:prstGeom prst="straightConnector1">
            <a:avLst/>
          </a:prstGeom>
          <a:ln>
            <a:solidFill>
              <a:srgbClr val="E113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482600" y="1423171"/>
            <a:ext cx="482600" cy="463121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82600" y="1800441"/>
            <a:ext cx="381000" cy="1631521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228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0221"/>
            <a:ext cx="3128522" cy="2652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83000" y="381000"/>
            <a:ext cx="546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BFFB2"/>
                </a:solidFill>
              </a:rPr>
              <a:t>OLYMPEX was hugely successful</a:t>
            </a:r>
            <a:endParaRPr lang="en-US" sz="4800" dirty="0">
              <a:solidFill>
                <a:srgbClr val="FBFFB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0700" y="3115385"/>
            <a:ext cx="8305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Unprecedented data collected </a:t>
            </a:r>
            <a:r>
              <a:rPr lang="en-US" sz="2400" dirty="0" smtClean="0"/>
              <a:t>by state-of-the art instruments: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multiple radar at multiple wavelengths, 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extensive documentation of the characteristics and distribution of falling precipitation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Able to perform </a:t>
            </a:r>
            <a:r>
              <a:rPr lang="en-US" sz="2400" dirty="0" smtClean="0">
                <a:solidFill>
                  <a:srgbClr val="9DF131"/>
                </a:solidFill>
              </a:rPr>
              <a:t>GPM physical validation</a:t>
            </a:r>
            <a:r>
              <a:rPr lang="en-US" sz="2400" dirty="0" smtClean="0"/>
              <a:t> for </a:t>
            </a:r>
            <a:r>
              <a:rPr lang="en-US" sz="2400" dirty="0" err="1" smtClean="0"/>
              <a:t>midlatitude</a:t>
            </a:r>
            <a:r>
              <a:rPr lang="en-US" sz="2400" dirty="0" smtClean="0"/>
              <a:t> winter-time storm systems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Able to </a:t>
            </a:r>
            <a:r>
              <a:rPr lang="en-US" sz="2400" dirty="0" smtClean="0">
                <a:solidFill>
                  <a:srgbClr val="9DF131"/>
                </a:solidFill>
              </a:rPr>
              <a:t>investigate modification of precipitation </a:t>
            </a:r>
            <a:r>
              <a:rPr lang="en-US" sz="2400" dirty="0" smtClean="0"/>
              <a:t>by synoptic conditions and complex terrain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317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0221"/>
            <a:ext cx="876865" cy="7433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83000" y="381000"/>
            <a:ext cx="546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BFFB2"/>
                </a:solidFill>
              </a:rPr>
              <a:t>OLYMPEX Outreach</a:t>
            </a:r>
            <a:endParaRPr lang="en-US" sz="4800" dirty="0">
              <a:solidFill>
                <a:srgbClr val="FBFFB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94300" y="1616965"/>
            <a:ext cx="37973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Social Media day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Nov 11, 2015 – over 40 people at UW operations center, 15 went to Peninsula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Ranked #1 most engaging US Government Twitter accounts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#1 trending on Nov. 11</a:t>
            </a:r>
          </a:p>
          <a:p>
            <a:r>
              <a:rPr lang="en-US" sz="2400" dirty="0" smtClean="0">
                <a:solidFill>
                  <a:srgbClr val="9DF131"/>
                </a:solidFill>
              </a:rPr>
              <a:t>School/public talks: </a:t>
            </a:r>
            <a:r>
              <a:rPr lang="en-US" sz="2400" dirty="0" smtClean="0"/>
              <a:t>Angela Rowe, Shannon O’Donnell, Lynn McMurdie</a:t>
            </a:r>
          </a:p>
          <a:p>
            <a:r>
              <a:rPr lang="en-US" sz="2400" dirty="0">
                <a:solidFill>
                  <a:srgbClr val="9DF131"/>
                </a:solidFill>
              </a:rPr>
              <a:t>Countless press </a:t>
            </a:r>
            <a:r>
              <a:rPr lang="en-US" sz="2400" dirty="0" smtClean="0">
                <a:solidFill>
                  <a:srgbClr val="9DF131"/>
                </a:solidFill>
              </a:rPr>
              <a:t>interviews</a:t>
            </a:r>
            <a:endParaRPr lang="en-US" sz="2400" dirty="0">
              <a:solidFill>
                <a:srgbClr val="9DF131"/>
              </a:solidFill>
            </a:endParaRPr>
          </a:p>
        </p:txBody>
      </p:sp>
      <p:pic>
        <p:nvPicPr>
          <p:cNvPr id="5" name="Picture 4" descr="12274418_967468283313552_8283785349115117447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97" y="1211997"/>
            <a:ext cx="2267803" cy="2267803"/>
          </a:xfrm>
          <a:prstGeom prst="rect">
            <a:avLst/>
          </a:prstGeom>
        </p:spPr>
      </p:pic>
      <p:pic>
        <p:nvPicPr>
          <p:cNvPr id="8" name="Picture 7" descr="12291259_967466503313730_1749860612641925177_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01" y="1803809"/>
            <a:ext cx="2514599" cy="1675990"/>
          </a:xfrm>
          <a:prstGeom prst="rect">
            <a:avLst/>
          </a:prstGeom>
        </p:spPr>
      </p:pic>
      <p:pic>
        <p:nvPicPr>
          <p:cNvPr id="9" name="Picture 8" descr="20160108_09373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1" y="3729461"/>
            <a:ext cx="4686300" cy="26360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6551" y="5986278"/>
            <a:ext cx="328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DF131"/>
                </a:solidFill>
              </a:rPr>
              <a:t>Students Visit the DOW</a:t>
            </a:r>
            <a:endParaRPr lang="en-US" dirty="0">
              <a:solidFill>
                <a:srgbClr val="9DF13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4097" y="2806131"/>
            <a:ext cx="2267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DF131"/>
                </a:solidFill>
              </a:rPr>
              <a:t>Prof. </a:t>
            </a:r>
            <a:r>
              <a:rPr lang="en-US" dirty="0" err="1" smtClean="0">
                <a:solidFill>
                  <a:srgbClr val="9DF131"/>
                </a:solidFill>
              </a:rPr>
              <a:t>Houze</a:t>
            </a:r>
            <a:r>
              <a:rPr lang="en-US" dirty="0" smtClean="0">
                <a:solidFill>
                  <a:srgbClr val="9DF131"/>
                </a:solidFill>
              </a:rPr>
              <a:t> explains OLYMPEX at Social Media Day</a:t>
            </a:r>
            <a:endParaRPr lang="en-US" dirty="0">
              <a:solidFill>
                <a:srgbClr val="9DF13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79701" y="3135299"/>
            <a:ext cx="2514599" cy="369332"/>
          </a:xfrm>
          <a:prstGeom prst="rect">
            <a:avLst/>
          </a:prstGeom>
          <a:solidFill>
            <a:srgbClr val="FFFFFF">
              <a:alpha val="48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At NPOL on media day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297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0221"/>
            <a:ext cx="2590800" cy="219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8500" y="381000"/>
            <a:ext cx="546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BFFB2"/>
                </a:solidFill>
              </a:rPr>
              <a:t>OLYMPEX future events</a:t>
            </a:r>
            <a:endParaRPr lang="en-US" sz="4800" dirty="0">
              <a:solidFill>
                <a:srgbClr val="FBFFB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2100" y="2531185"/>
            <a:ext cx="8648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Tonight Breakout Session 6pm – Apollo Room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Pizza available $5/person– </a:t>
            </a: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BUT TELL ME </a:t>
            </a:r>
            <a:r>
              <a:rPr lang="en-US" sz="2400" dirty="0" smtClean="0"/>
              <a:t>so we order enough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OLYMPEX presentations at meetings: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AGU (Dec 2016 San Francisco)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AMS (Jan 2017)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/>
              <a:t>Weather Fest (Sunday)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err="1" smtClean="0"/>
              <a:t>Houze</a:t>
            </a:r>
            <a:r>
              <a:rPr lang="en-US" sz="2400" dirty="0" smtClean="0"/>
              <a:t> Symposium (Tuesday TRMM/GPM/OLYMPEX)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 smtClean="0"/>
              <a:t>NWP/WAF session (Wednesday)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OLYMPEX Workshop, Seattle, WA 21-23 </a:t>
            </a:r>
            <a:r>
              <a:rPr lang="en-US" sz="2400" dirty="0"/>
              <a:t>March </a:t>
            </a:r>
            <a:r>
              <a:rPr lang="en-US" sz="2400" dirty="0" smtClean="0"/>
              <a:t>, 2017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BAMS article (in prep)</a:t>
            </a:r>
          </a:p>
        </p:txBody>
      </p:sp>
    </p:spTree>
    <p:extLst>
      <p:ext uri="{BB962C8B-B14F-4D97-AF65-F5344CB8AC3E}">
        <p14:creationId xmlns:p14="http://schemas.microsoft.com/office/powerpoint/2010/main" val="2607923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0221"/>
            <a:ext cx="3128522" cy="2652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83000" y="381000"/>
            <a:ext cx="546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BFFB2"/>
                </a:solidFill>
              </a:rPr>
              <a:t>Acknowledgments</a:t>
            </a:r>
            <a:endParaRPr lang="en-US" sz="4800" dirty="0">
              <a:solidFill>
                <a:srgbClr val="FBFFB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0700" y="2772485"/>
            <a:ext cx="8305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Work supported by NASA grants </a:t>
            </a:r>
            <a:r>
              <a:rPr lang="en-US" sz="2400" dirty="0"/>
              <a:t>NNX15AL38G, NNX16AD75G and </a:t>
            </a:r>
            <a:r>
              <a:rPr lang="en-US" sz="2400" dirty="0" smtClean="0"/>
              <a:t>NNX16AK05G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NSF grant </a:t>
            </a:r>
            <a:r>
              <a:rPr lang="en-US" sz="2400" dirty="0"/>
              <a:t>AGS-</a:t>
            </a:r>
            <a:r>
              <a:rPr lang="en-US" sz="2400" dirty="0" smtClean="0"/>
              <a:t>1503155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41942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30853" y="387580"/>
            <a:ext cx="8682295" cy="1271930"/>
            <a:chOff x="17575214" y="4292600"/>
            <a:chExt cx="15885861" cy="2327231"/>
          </a:xfrm>
        </p:grpSpPr>
        <p:pic>
          <p:nvPicPr>
            <p:cNvPr id="4" name="Picture 3" descr="IMG_9980 copy 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70069" y="4292600"/>
              <a:ext cx="3483879" cy="232723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Picture 4" descr="20151130_NPOL_night copy 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66740" y="4292602"/>
              <a:ext cx="3494335" cy="232722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Picture 5" descr="wynoochee_Nov15_pic copy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75214" y="4292603"/>
              <a:ext cx="3504863" cy="232722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 descr="citation_at_PAE copy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81148" y="4292600"/>
              <a:ext cx="3694015" cy="232723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 descr="IMG_2689 copy 2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52263" y="4292600"/>
              <a:ext cx="1744177" cy="232723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456888" y="1692641"/>
            <a:ext cx="8230225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BFFB2"/>
                </a:solidFill>
              </a:rPr>
              <a:t>Goals of OLYMPEX</a:t>
            </a:r>
          </a:p>
          <a:p>
            <a:pPr algn="ctr"/>
            <a:endParaRPr lang="en-US" sz="4800" dirty="0" smtClean="0">
              <a:solidFill>
                <a:srgbClr val="FBFFB2"/>
              </a:solidFill>
            </a:endParaRPr>
          </a:p>
          <a:p>
            <a:pPr marL="1135063" indent="-685800">
              <a:buFont typeface="Arial"/>
              <a:buChar char="•"/>
            </a:pPr>
            <a:r>
              <a:rPr lang="en-US" sz="4000" dirty="0" smtClean="0">
                <a:solidFill>
                  <a:srgbClr val="FBFFB2"/>
                </a:solidFill>
              </a:rPr>
              <a:t>Validate satellite radar and passive microwave instruments</a:t>
            </a:r>
          </a:p>
          <a:p>
            <a:pPr marL="1135063" indent="-685800">
              <a:buFont typeface="Arial"/>
              <a:buChar char="•"/>
            </a:pPr>
            <a:endParaRPr lang="en-US" sz="4000" dirty="0" smtClean="0">
              <a:solidFill>
                <a:srgbClr val="FBFFB2"/>
              </a:solidFill>
            </a:endParaRPr>
          </a:p>
          <a:p>
            <a:pPr marL="1135063" indent="-685800">
              <a:buFont typeface="Arial"/>
              <a:buChar char="•"/>
            </a:pPr>
            <a:r>
              <a:rPr lang="en-US" sz="4000" dirty="0" smtClean="0">
                <a:solidFill>
                  <a:srgbClr val="FBFFB2"/>
                </a:solidFill>
              </a:rPr>
              <a:t>Determine the orographic effects on precipitation processes </a:t>
            </a:r>
            <a:endParaRPr lang="en-US" sz="4000" dirty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665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30853" y="387580"/>
            <a:ext cx="8682295" cy="1271930"/>
            <a:chOff x="17575214" y="4292600"/>
            <a:chExt cx="15885861" cy="2327231"/>
          </a:xfrm>
        </p:grpSpPr>
        <p:pic>
          <p:nvPicPr>
            <p:cNvPr id="4" name="Picture 3" descr="IMG_9980 copy 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70069" y="4292600"/>
              <a:ext cx="3483879" cy="232723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Picture 4" descr="20151130_NPOL_night copy 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66740" y="4292602"/>
              <a:ext cx="3494335" cy="232722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Picture 5" descr="wynoochee_Nov15_pic copy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75214" y="4292603"/>
              <a:ext cx="3504863" cy="232722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 descr="citation_at_PAE copy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81148" y="4292600"/>
              <a:ext cx="3694015" cy="232723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 descr="IMG_2689 copy 2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52263" y="4292600"/>
              <a:ext cx="1744177" cy="232723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230853" y="1901897"/>
            <a:ext cx="8682294" cy="4222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BFFB2"/>
                </a:solidFill>
              </a:rPr>
              <a:t>Goals of </a:t>
            </a:r>
            <a:r>
              <a:rPr lang="en-US" sz="4800" b="1" dirty="0" smtClean="0">
                <a:solidFill>
                  <a:srgbClr val="FBFFB2"/>
                </a:solidFill>
              </a:rPr>
              <a:t>Presentation: Convey</a:t>
            </a:r>
          </a:p>
          <a:p>
            <a:pPr algn="ctr"/>
            <a:endParaRPr lang="en-US" sz="2000" b="1" dirty="0" smtClean="0">
              <a:solidFill>
                <a:srgbClr val="FBFFB2"/>
              </a:solidFill>
            </a:endParaRPr>
          </a:p>
          <a:p>
            <a:pPr marL="685800" indent="-236538">
              <a:lnSpc>
                <a:spcPct val="120000"/>
              </a:lnSpc>
              <a:buFont typeface="Arial"/>
              <a:buChar char="•"/>
            </a:pPr>
            <a:r>
              <a:rPr lang="en-US" sz="3600" dirty="0" smtClean="0">
                <a:solidFill>
                  <a:srgbClr val="FBFFB2"/>
                </a:solidFill>
              </a:rPr>
              <a:t>Magnitude of experiment</a:t>
            </a:r>
          </a:p>
          <a:p>
            <a:pPr marL="685800" indent="-236538">
              <a:lnSpc>
                <a:spcPct val="120000"/>
              </a:lnSpc>
              <a:buFont typeface="Arial"/>
              <a:buChar char="•"/>
            </a:pPr>
            <a:r>
              <a:rPr lang="en-US" sz="3600" dirty="0" smtClean="0">
                <a:solidFill>
                  <a:srgbClr val="FBFFB2"/>
                </a:solidFill>
              </a:rPr>
              <a:t>Heroic Efforts</a:t>
            </a:r>
          </a:p>
          <a:p>
            <a:pPr marL="685800" indent="-236538">
              <a:buFont typeface="Arial"/>
              <a:buChar char="•"/>
            </a:pPr>
            <a:r>
              <a:rPr lang="en-US" sz="3600" dirty="0" smtClean="0">
                <a:solidFill>
                  <a:srgbClr val="FBFFB2"/>
                </a:solidFill>
              </a:rPr>
              <a:t>Most technologically advanced field program measuring precipitation to date</a:t>
            </a:r>
          </a:p>
          <a:p>
            <a:pPr marL="685800" indent="-236538">
              <a:lnSpc>
                <a:spcPct val="120000"/>
              </a:lnSpc>
              <a:buFont typeface="Arial"/>
              <a:buChar char="•"/>
            </a:pPr>
            <a:r>
              <a:rPr lang="en-US" sz="3600" dirty="0" smtClean="0">
                <a:solidFill>
                  <a:srgbClr val="FBFFB2"/>
                </a:solidFill>
              </a:rPr>
              <a:t>Robust sampling of </a:t>
            </a:r>
            <a:r>
              <a:rPr lang="en-US" sz="3600" dirty="0" err="1" smtClean="0">
                <a:solidFill>
                  <a:srgbClr val="FBFFB2"/>
                </a:solidFill>
              </a:rPr>
              <a:t>midlatitude</a:t>
            </a:r>
            <a:r>
              <a:rPr lang="en-US" sz="3600" dirty="0" smtClean="0">
                <a:solidFill>
                  <a:srgbClr val="FBFFB2"/>
                </a:solidFill>
              </a:rPr>
              <a:t> storms</a:t>
            </a:r>
            <a:endParaRPr lang="en-US" sz="3600" dirty="0" smtClean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544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0181" y="2995678"/>
            <a:ext cx="8148637" cy="86664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BFFB2"/>
                </a:solidFill>
              </a:rPr>
              <a:t>Magnitude of Operations</a:t>
            </a:r>
            <a:endParaRPr lang="en-US" dirty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84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02_OLYMPEX_CMYK_v04_SCALE-CORRECTED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34" y="1770218"/>
            <a:ext cx="4853414" cy="452596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BFFB2"/>
                </a:solidFill>
              </a:rPr>
              <a:t>The OLYMPEX Strategy </a:t>
            </a:r>
            <a:endParaRPr lang="en-US" dirty="0">
              <a:solidFill>
                <a:srgbClr val="FBFFB2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092867" y="1705347"/>
            <a:ext cx="7500312" cy="3956563"/>
            <a:chOff x="917699" y="1705347"/>
            <a:chExt cx="7500312" cy="3956563"/>
          </a:xfrm>
        </p:grpSpPr>
        <p:sp>
          <p:nvSpPr>
            <p:cNvPr id="7" name="TextBox 6"/>
            <p:cNvSpPr txBox="1"/>
            <p:nvPr/>
          </p:nvSpPr>
          <p:spPr>
            <a:xfrm>
              <a:off x="5219700" y="1705347"/>
              <a:ext cx="319831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Aircraft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ER2 &amp; DC8—over the top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Citation—through the clouds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917699" y="1720650"/>
              <a:ext cx="2825694" cy="3941260"/>
            </a:xfrm>
            <a:custGeom>
              <a:avLst/>
              <a:gdLst>
                <a:gd name="connsiteX0" fmla="*/ 0 w 672356"/>
                <a:gd name="connsiteY0" fmla="*/ 576197 h 1152394"/>
                <a:gd name="connsiteX1" fmla="*/ 336178 w 672356"/>
                <a:gd name="connsiteY1" fmla="*/ 0 h 1152394"/>
                <a:gd name="connsiteX2" fmla="*/ 672356 w 672356"/>
                <a:gd name="connsiteY2" fmla="*/ 576197 h 1152394"/>
                <a:gd name="connsiteX3" fmla="*/ 336178 w 672356"/>
                <a:gd name="connsiteY3" fmla="*/ 1152394 h 1152394"/>
                <a:gd name="connsiteX4" fmla="*/ 0 w 672356"/>
                <a:gd name="connsiteY4" fmla="*/ 576197 h 1152394"/>
                <a:gd name="connsiteX0" fmla="*/ 0 w 685630"/>
                <a:gd name="connsiteY0" fmla="*/ 590275 h 1166472"/>
                <a:gd name="connsiteX1" fmla="*/ 336178 w 685630"/>
                <a:gd name="connsiteY1" fmla="*/ 14078 h 1166472"/>
                <a:gd name="connsiteX2" fmla="*/ 590767 w 685630"/>
                <a:gd name="connsiteY2" fmla="*/ 211262 h 1166472"/>
                <a:gd name="connsiteX3" fmla="*/ 672356 w 685630"/>
                <a:gd name="connsiteY3" fmla="*/ 590275 h 1166472"/>
                <a:gd name="connsiteX4" fmla="*/ 336178 w 685630"/>
                <a:gd name="connsiteY4" fmla="*/ 1166472 h 1166472"/>
                <a:gd name="connsiteX5" fmla="*/ 0 w 685630"/>
                <a:gd name="connsiteY5" fmla="*/ 590275 h 1166472"/>
                <a:gd name="connsiteX0" fmla="*/ 0 w 1689186"/>
                <a:gd name="connsiteY0" fmla="*/ 3363067 h 3939264"/>
                <a:gd name="connsiteX1" fmla="*/ 336178 w 1689186"/>
                <a:gd name="connsiteY1" fmla="*/ 2786870 h 3939264"/>
                <a:gd name="connsiteX2" fmla="*/ 1686978 w 1689186"/>
                <a:gd name="connsiteY2" fmla="*/ 2896 h 3939264"/>
                <a:gd name="connsiteX3" fmla="*/ 672356 w 1689186"/>
                <a:gd name="connsiteY3" fmla="*/ 3363067 h 3939264"/>
                <a:gd name="connsiteX4" fmla="*/ 336178 w 1689186"/>
                <a:gd name="connsiteY4" fmla="*/ 3939264 h 3939264"/>
                <a:gd name="connsiteX5" fmla="*/ 0 w 1689186"/>
                <a:gd name="connsiteY5" fmla="*/ 3363067 h 3939264"/>
                <a:gd name="connsiteX0" fmla="*/ 0 w 1742959"/>
                <a:gd name="connsiteY0" fmla="*/ 3421790 h 3997987"/>
                <a:gd name="connsiteX1" fmla="*/ 336178 w 1742959"/>
                <a:gd name="connsiteY1" fmla="*/ 2845593 h 3997987"/>
                <a:gd name="connsiteX2" fmla="*/ 1686978 w 1742959"/>
                <a:gd name="connsiteY2" fmla="*/ 61619 h 3997987"/>
                <a:gd name="connsiteX3" fmla="*/ 1406241 w 1742959"/>
                <a:gd name="connsiteY3" fmla="*/ 1117725 h 3997987"/>
                <a:gd name="connsiteX4" fmla="*/ 672356 w 1742959"/>
                <a:gd name="connsiteY4" fmla="*/ 3421790 h 3997987"/>
                <a:gd name="connsiteX5" fmla="*/ 336178 w 1742959"/>
                <a:gd name="connsiteY5" fmla="*/ 3997987 h 3997987"/>
                <a:gd name="connsiteX6" fmla="*/ 0 w 1742959"/>
                <a:gd name="connsiteY6" fmla="*/ 3421790 h 3997987"/>
                <a:gd name="connsiteX0" fmla="*/ 0 w 2827340"/>
                <a:gd name="connsiteY0" fmla="*/ 3411282 h 3987479"/>
                <a:gd name="connsiteX1" fmla="*/ 336178 w 2827340"/>
                <a:gd name="connsiteY1" fmla="*/ 2835085 h 3987479"/>
                <a:gd name="connsiteX2" fmla="*/ 1686978 w 2827340"/>
                <a:gd name="connsiteY2" fmla="*/ 51111 h 3987479"/>
                <a:gd name="connsiteX3" fmla="*/ 2809925 w 2827340"/>
                <a:gd name="connsiteY3" fmla="*/ 1321111 h 3987479"/>
                <a:gd name="connsiteX4" fmla="*/ 672356 w 2827340"/>
                <a:gd name="connsiteY4" fmla="*/ 3411282 h 3987479"/>
                <a:gd name="connsiteX5" fmla="*/ 336178 w 2827340"/>
                <a:gd name="connsiteY5" fmla="*/ 3987479 h 3987479"/>
                <a:gd name="connsiteX6" fmla="*/ 0 w 2827340"/>
                <a:gd name="connsiteY6" fmla="*/ 3411282 h 3987479"/>
                <a:gd name="connsiteX0" fmla="*/ 0 w 2827340"/>
                <a:gd name="connsiteY0" fmla="*/ 3411282 h 3992310"/>
                <a:gd name="connsiteX1" fmla="*/ 336178 w 2827340"/>
                <a:gd name="connsiteY1" fmla="*/ 2835085 h 3992310"/>
                <a:gd name="connsiteX2" fmla="*/ 1686978 w 2827340"/>
                <a:gd name="connsiteY2" fmla="*/ 51111 h 3992310"/>
                <a:gd name="connsiteX3" fmla="*/ 2809925 w 2827340"/>
                <a:gd name="connsiteY3" fmla="*/ 1321111 h 3992310"/>
                <a:gd name="connsiteX4" fmla="*/ 939724 w 2827340"/>
                <a:gd name="connsiteY4" fmla="*/ 3518229 h 3992310"/>
                <a:gd name="connsiteX5" fmla="*/ 336178 w 2827340"/>
                <a:gd name="connsiteY5" fmla="*/ 3987479 h 3992310"/>
                <a:gd name="connsiteX6" fmla="*/ 0 w 2827340"/>
                <a:gd name="connsiteY6" fmla="*/ 3411282 h 3992310"/>
                <a:gd name="connsiteX0" fmla="*/ 0 w 2827340"/>
                <a:gd name="connsiteY0" fmla="*/ 3411282 h 3992310"/>
                <a:gd name="connsiteX1" fmla="*/ 336178 w 2827340"/>
                <a:gd name="connsiteY1" fmla="*/ 2835085 h 3992310"/>
                <a:gd name="connsiteX2" fmla="*/ 1686978 w 2827340"/>
                <a:gd name="connsiteY2" fmla="*/ 51111 h 3992310"/>
                <a:gd name="connsiteX3" fmla="*/ 2809925 w 2827340"/>
                <a:gd name="connsiteY3" fmla="*/ 1321111 h 3992310"/>
                <a:gd name="connsiteX4" fmla="*/ 939724 w 2827340"/>
                <a:gd name="connsiteY4" fmla="*/ 3518229 h 3992310"/>
                <a:gd name="connsiteX5" fmla="*/ 336178 w 2827340"/>
                <a:gd name="connsiteY5" fmla="*/ 3987479 h 3992310"/>
                <a:gd name="connsiteX6" fmla="*/ 0 w 2827340"/>
                <a:gd name="connsiteY6" fmla="*/ 3411282 h 3992310"/>
                <a:gd name="connsiteX0" fmla="*/ 0 w 3134813"/>
                <a:gd name="connsiteY0" fmla="*/ 2609177 h 4045597"/>
                <a:gd name="connsiteX1" fmla="*/ 643651 w 3134813"/>
                <a:gd name="connsiteY1" fmla="*/ 2835085 h 4045597"/>
                <a:gd name="connsiteX2" fmla="*/ 1994451 w 3134813"/>
                <a:gd name="connsiteY2" fmla="*/ 51111 h 4045597"/>
                <a:gd name="connsiteX3" fmla="*/ 3117398 w 3134813"/>
                <a:gd name="connsiteY3" fmla="*/ 1321111 h 4045597"/>
                <a:gd name="connsiteX4" fmla="*/ 1247197 w 3134813"/>
                <a:gd name="connsiteY4" fmla="*/ 3518229 h 4045597"/>
                <a:gd name="connsiteX5" fmla="*/ 643651 w 3134813"/>
                <a:gd name="connsiteY5" fmla="*/ 3987479 h 4045597"/>
                <a:gd name="connsiteX6" fmla="*/ 0 w 3134813"/>
                <a:gd name="connsiteY6" fmla="*/ 2609177 h 4045597"/>
                <a:gd name="connsiteX0" fmla="*/ 5713 w 3140526"/>
                <a:gd name="connsiteY0" fmla="*/ 2609177 h 4045597"/>
                <a:gd name="connsiteX1" fmla="*/ 1037048 w 3140526"/>
                <a:gd name="connsiteY1" fmla="*/ 2260243 h 4045597"/>
                <a:gd name="connsiteX2" fmla="*/ 2000164 w 3140526"/>
                <a:gd name="connsiteY2" fmla="*/ 51111 h 4045597"/>
                <a:gd name="connsiteX3" fmla="*/ 3123111 w 3140526"/>
                <a:gd name="connsiteY3" fmla="*/ 1321111 h 4045597"/>
                <a:gd name="connsiteX4" fmla="*/ 1252910 w 3140526"/>
                <a:gd name="connsiteY4" fmla="*/ 3518229 h 4045597"/>
                <a:gd name="connsiteX5" fmla="*/ 649364 w 3140526"/>
                <a:gd name="connsiteY5" fmla="*/ 3987479 h 4045597"/>
                <a:gd name="connsiteX6" fmla="*/ 5713 w 3140526"/>
                <a:gd name="connsiteY6" fmla="*/ 2609177 h 4045597"/>
                <a:gd name="connsiteX0" fmla="*/ 9576 w 2877020"/>
                <a:gd name="connsiteY0" fmla="*/ 2087808 h 4082882"/>
                <a:gd name="connsiteX1" fmla="*/ 773542 w 2877020"/>
                <a:gd name="connsiteY1" fmla="*/ 2260243 h 4082882"/>
                <a:gd name="connsiteX2" fmla="*/ 1736658 w 2877020"/>
                <a:gd name="connsiteY2" fmla="*/ 51111 h 4082882"/>
                <a:gd name="connsiteX3" fmla="*/ 2859605 w 2877020"/>
                <a:gd name="connsiteY3" fmla="*/ 1321111 h 4082882"/>
                <a:gd name="connsiteX4" fmla="*/ 989404 w 2877020"/>
                <a:gd name="connsiteY4" fmla="*/ 3518229 h 4082882"/>
                <a:gd name="connsiteX5" fmla="*/ 385858 w 2877020"/>
                <a:gd name="connsiteY5" fmla="*/ 3987479 h 4082882"/>
                <a:gd name="connsiteX6" fmla="*/ 9576 w 2877020"/>
                <a:gd name="connsiteY6" fmla="*/ 2087808 h 4082882"/>
                <a:gd name="connsiteX0" fmla="*/ 9576 w 2878088"/>
                <a:gd name="connsiteY0" fmla="*/ 2040891 h 4035965"/>
                <a:gd name="connsiteX1" fmla="*/ 773542 w 2878088"/>
                <a:gd name="connsiteY1" fmla="*/ 2213326 h 4035965"/>
                <a:gd name="connsiteX2" fmla="*/ 1348973 w 2878088"/>
                <a:gd name="connsiteY2" fmla="*/ 913246 h 4035965"/>
                <a:gd name="connsiteX3" fmla="*/ 1736658 w 2878088"/>
                <a:gd name="connsiteY3" fmla="*/ 4194 h 4035965"/>
                <a:gd name="connsiteX4" fmla="*/ 2859605 w 2878088"/>
                <a:gd name="connsiteY4" fmla="*/ 1274194 h 4035965"/>
                <a:gd name="connsiteX5" fmla="*/ 989404 w 2878088"/>
                <a:gd name="connsiteY5" fmla="*/ 3471312 h 4035965"/>
                <a:gd name="connsiteX6" fmla="*/ 385858 w 2878088"/>
                <a:gd name="connsiteY6" fmla="*/ 3940562 h 4035965"/>
                <a:gd name="connsiteX7" fmla="*/ 9576 w 2878088"/>
                <a:gd name="connsiteY7" fmla="*/ 2040891 h 4035965"/>
                <a:gd name="connsiteX0" fmla="*/ 9576 w 2878088"/>
                <a:gd name="connsiteY0" fmla="*/ 2040574 h 4035648"/>
                <a:gd name="connsiteX1" fmla="*/ 773542 w 2878088"/>
                <a:gd name="connsiteY1" fmla="*/ 2213009 h 4035648"/>
                <a:gd name="connsiteX2" fmla="*/ 1763394 w 2878088"/>
                <a:gd name="connsiteY2" fmla="*/ 966402 h 4035648"/>
                <a:gd name="connsiteX3" fmla="*/ 1736658 w 2878088"/>
                <a:gd name="connsiteY3" fmla="*/ 3877 h 4035648"/>
                <a:gd name="connsiteX4" fmla="*/ 2859605 w 2878088"/>
                <a:gd name="connsiteY4" fmla="*/ 1273877 h 4035648"/>
                <a:gd name="connsiteX5" fmla="*/ 989404 w 2878088"/>
                <a:gd name="connsiteY5" fmla="*/ 3470995 h 4035648"/>
                <a:gd name="connsiteX6" fmla="*/ 385858 w 2878088"/>
                <a:gd name="connsiteY6" fmla="*/ 3940245 h 4035648"/>
                <a:gd name="connsiteX7" fmla="*/ 9576 w 2878088"/>
                <a:gd name="connsiteY7" fmla="*/ 2040574 h 4035648"/>
                <a:gd name="connsiteX0" fmla="*/ 9576 w 2616191"/>
                <a:gd name="connsiteY0" fmla="*/ 2040574 h 4035648"/>
                <a:gd name="connsiteX1" fmla="*/ 773542 w 2616191"/>
                <a:gd name="connsiteY1" fmla="*/ 2213009 h 4035648"/>
                <a:gd name="connsiteX2" fmla="*/ 1763394 w 2616191"/>
                <a:gd name="connsiteY2" fmla="*/ 966402 h 4035648"/>
                <a:gd name="connsiteX3" fmla="*/ 1736658 w 2616191"/>
                <a:gd name="connsiteY3" fmla="*/ 3877 h 4035648"/>
                <a:gd name="connsiteX4" fmla="*/ 2592237 w 2616191"/>
                <a:gd name="connsiteY4" fmla="*/ 939667 h 4035648"/>
                <a:gd name="connsiteX5" fmla="*/ 989404 w 2616191"/>
                <a:gd name="connsiteY5" fmla="*/ 3470995 h 4035648"/>
                <a:gd name="connsiteX6" fmla="*/ 385858 w 2616191"/>
                <a:gd name="connsiteY6" fmla="*/ 3940245 h 4035648"/>
                <a:gd name="connsiteX7" fmla="*/ 9576 w 2616191"/>
                <a:gd name="connsiteY7" fmla="*/ 2040574 h 4035648"/>
                <a:gd name="connsiteX0" fmla="*/ 9576 w 2719872"/>
                <a:gd name="connsiteY0" fmla="*/ 2040574 h 4035648"/>
                <a:gd name="connsiteX1" fmla="*/ 773542 w 2719872"/>
                <a:gd name="connsiteY1" fmla="*/ 2213009 h 4035648"/>
                <a:gd name="connsiteX2" fmla="*/ 1763394 w 2719872"/>
                <a:gd name="connsiteY2" fmla="*/ 966402 h 4035648"/>
                <a:gd name="connsiteX3" fmla="*/ 1736658 w 2719872"/>
                <a:gd name="connsiteY3" fmla="*/ 3877 h 4035648"/>
                <a:gd name="connsiteX4" fmla="*/ 2592237 w 2719872"/>
                <a:gd name="connsiteY4" fmla="*/ 939667 h 4035648"/>
                <a:gd name="connsiteX5" fmla="*/ 989404 w 2719872"/>
                <a:gd name="connsiteY5" fmla="*/ 3470995 h 4035648"/>
                <a:gd name="connsiteX6" fmla="*/ 385858 w 2719872"/>
                <a:gd name="connsiteY6" fmla="*/ 3940245 h 4035648"/>
                <a:gd name="connsiteX7" fmla="*/ 9576 w 2719872"/>
                <a:gd name="connsiteY7" fmla="*/ 2040574 h 4035648"/>
                <a:gd name="connsiteX0" fmla="*/ 9576 w 2719872"/>
                <a:gd name="connsiteY0" fmla="*/ 2040574 h 4035648"/>
                <a:gd name="connsiteX1" fmla="*/ 773542 w 2719872"/>
                <a:gd name="connsiteY1" fmla="*/ 2213009 h 4035648"/>
                <a:gd name="connsiteX2" fmla="*/ 1763394 w 2719872"/>
                <a:gd name="connsiteY2" fmla="*/ 966402 h 4035648"/>
                <a:gd name="connsiteX3" fmla="*/ 1736658 w 2719872"/>
                <a:gd name="connsiteY3" fmla="*/ 3877 h 4035648"/>
                <a:gd name="connsiteX4" fmla="*/ 2592237 w 2719872"/>
                <a:gd name="connsiteY4" fmla="*/ 939667 h 4035648"/>
                <a:gd name="connsiteX5" fmla="*/ 989404 w 2719872"/>
                <a:gd name="connsiteY5" fmla="*/ 3470995 h 4035648"/>
                <a:gd name="connsiteX6" fmla="*/ 385858 w 2719872"/>
                <a:gd name="connsiteY6" fmla="*/ 3940245 h 4035648"/>
                <a:gd name="connsiteX7" fmla="*/ 9576 w 2719872"/>
                <a:gd name="connsiteY7" fmla="*/ 2040574 h 4035648"/>
                <a:gd name="connsiteX0" fmla="*/ 9576 w 2651574"/>
                <a:gd name="connsiteY0" fmla="*/ 2040574 h 4035648"/>
                <a:gd name="connsiteX1" fmla="*/ 773542 w 2651574"/>
                <a:gd name="connsiteY1" fmla="*/ 2213009 h 4035648"/>
                <a:gd name="connsiteX2" fmla="*/ 1763394 w 2651574"/>
                <a:gd name="connsiteY2" fmla="*/ 966402 h 4035648"/>
                <a:gd name="connsiteX3" fmla="*/ 1736658 w 2651574"/>
                <a:gd name="connsiteY3" fmla="*/ 3877 h 4035648"/>
                <a:gd name="connsiteX4" fmla="*/ 2592237 w 2651574"/>
                <a:gd name="connsiteY4" fmla="*/ 939667 h 4035648"/>
                <a:gd name="connsiteX5" fmla="*/ 989404 w 2651574"/>
                <a:gd name="connsiteY5" fmla="*/ 3470995 h 4035648"/>
                <a:gd name="connsiteX6" fmla="*/ 385858 w 2651574"/>
                <a:gd name="connsiteY6" fmla="*/ 3940245 h 4035648"/>
                <a:gd name="connsiteX7" fmla="*/ 9576 w 2651574"/>
                <a:gd name="connsiteY7" fmla="*/ 2040574 h 4035648"/>
                <a:gd name="connsiteX0" fmla="*/ 10974 w 2662319"/>
                <a:gd name="connsiteY0" fmla="*/ 2040574 h 3967215"/>
                <a:gd name="connsiteX1" fmla="*/ 774940 w 2662319"/>
                <a:gd name="connsiteY1" fmla="*/ 2213009 h 3967215"/>
                <a:gd name="connsiteX2" fmla="*/ 1764792 w 2662319"/>
                <a:gd name="connsiteY2" fmla="*/ 966402 h 3967215"/>
                <a:gd name="connsiteX3" fmla="*/ 1738056 w 2662319"/>
                <a:gd name="connsiteY3" fmla="*/ 3877 h 3967215"/>
                <a:gd name="connsiteX4" fmla="*/ 2593635 w 2662319"/>
                <a:gd name="connsiteY4" fmla="*/ 939667 h 3967215"/>
                <a:gd name="connsiteX5" fmla="*/ 1258171 w 2662319"/>
                <a:gd name="connsiteY5" fmla="*/ 3016469 h 3967215"/>
                <a:gd name="connsiteX6" fmla="*/ 387256 w 2662319"/>
                <a:gd name="connsiteY6" fmla="*/ 3940245 h 3967215"/>
                <a:gd name="connsiteX7" fmla="*/ 10974 w 2662319"/>
                <a:gd name="connsiteY7" fmla="*/ 2040574 h 3967215"/>
                <a:gd name="connsiteX0" fmla="*/ 10974 w 2688826"/>
                <a:gd name="connsiteY0" fmla="*/ 2040574 h 3967215"/>
                <a:gd name="connsiteX1" fmla="*/ 774940 w 2688826"/>
                <a:gd name="connsiteY1" fmla="*/ 2213009 h 3967215"/>
                <a:gd name="connsiteX2" fmla="*/ 1764792 w 2688826"/>
                <a:gd name="connsiteY2" fmla="*/ 966402 h 3967215"/>
                <a:gd name="connsiteX3" fmla="*/ 1738056 w 2688826"/>
                <a:gd name="connsiteY3" fmla="*/ 3877 h 3967215"/>
                <a:gd name="connsiteX4" fmla="*/ 2593635 w 2688826"/>
                <a:gd name="connsiteY4" fmla="*/ 939667 h 3967215"/>
                <a:gd name="connsiteX5" fmla="*/ 1258171 w 2688826"/>
                <a:gd name="connsiteY5" fmla="*/ 3016469 h 3967215"/>
                <a:gd name="connsiteX6" fmla="*/ 387256 w 2688826"/>
                <a:gd name="connsiteY6" fmla="*/ 3940245 h 3967215"/>
                <a:gd name="connsiteX7" fmla="*/ 10974 w 2688826"/>
                <a:gd name="connsiteY7" fmla="*/ 2040574 h 3967215"/>
                <a:gd name="connsiteX0" fmla="*/ 44226 w 2722078"/>
                <a:gd name="connsiteY0" fmla="*/ 2040574 h 3967215"/>
                <a:gd name="connsiteX1" fmla="*/ 808192 w 2722078"/>
                <a:gd name="connsiteY1" fmla="*/ 2213009 h 3967215"/>
                <a:gd name="connsiteX2" fmla="*/ 1798044 w 2722078"/>
                <a:gd name="connsiteY2" fmla="*/ 966402 h 3967215"/>
                <a:gd name="connsiteX3" fmla="*/ 1771308 w 2722078"/>
                <a:gd name="connsiteY3" fmla="*/ 3877 h 3967215"/>
                <a:gd name="connsiteX4" fmla="*/ 2626887 w 2722078"/>
                <a:gd name="connsiteY4" fmla="*/ 939667 h 3967215"/>
                <a:gd name="connsiteX5" fmla="*/ 1291423 w 2722078"/>
                <a:gd name="connsiteY5" fmla="*/ 3016469 h 3967215"/>
                <a:gd name="connsiteX6" fmla="*/ 420508 w 2722078"/>
                <a:gd name="connsiteY6" fmla="*/ 3940245 h 3967215"/>
                <a:gd name="connsiteX7" fmla="*/ 126991 w 2722078"/>
                <a:gd name="connsiteY7" fmla="*/ 2998403 h 3967215"/>
                <a:gd name="connsiteX8" fmla="*/ 44226 w 2722078"/>
                <a:gd name="connsiteY8" fmla="*/ 2040574 h 3967215"/>
                <a:gd name="connsiteX0" fmla="*/ 147842 w 2825694"/>
                <a:gd name="connsiteY0" fmla="*/ 2040574 h 3941260"/>
                <a:gd name="connsiteX1" fmla="*/ 911808 w 2825694"/>
                <a:gd name="connsiteY1" fmla="*/ 2213009 h 3941260"/>
                <a:gd name="connsiteX2" fmla="*/ 1901660 w 2825694"/>
                <a:gd name="connsiteY2" fmla="*/ 966402 h 3941260"/>
                <a:gd name="connsiteX3" fmla="*/ 1874924 w 2825694"/>
                <a:gd name="connsiteY3" fmla="*/ 3877 h 3941260"/>
                <a:gd name="connsiteX4" fmla="*/ 2730503 w 2825694"/>
                <a:gd name="connsiteY4" fmla="*/ 939667 h 3941260"/>
                <a:gd name="connsiteX5" fmla="*/ 1395039 w 2825694"/>
                <a:gd name="connsiteY5" fmla="*/ 3016469 h 3941260"/>
                <a:gd name="connsiteX6" fmla="*/ 524124 w 2825694"/>
                <a:gd name="connsiteY6" fmla="*/ 3940245 h 3941260"/>
                <a:gd name="connsiteX7" fmla="*/ 30081 w 2825694"/>
                <a:gd name="connsiteY7" fmla="*/ 3172193 h 3941260"/>
                <a:gd name="connsiteX8" fmla="*/ 147842 w 2825694"/>
                <a:gd name="connsiteY8" fmla="*/ 2040574 h 3941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25694" h="3941260">
                  <a:moveTo>
                    <a:pt x="147842" y="2040574"/>
                  </a:moveTo>
                  <a:cubicBezTo>
                    <a:pt x="294796" y="1880710"/>
                    <a:pt x="619505" y="2392038"/>
                    <a:pt x="911808" y="2213009"/>
                  </a:cubicBezTo>
                  <a:cubicBezTo>
                    <a:pt x="1204111" y="2033980"/>
                    <a:pt x="1741141" y="1334591"/>
                    <a:pt x="1901660" y="966402"/>
                  </a:cubicBezTo>
                  <a:cubicBezTo>
                    <a:pt x="2062179" y="598213"/>
                    <a:pt x="1623152" y="-56281"/>
                    <a:pt x="1874924" y="3877"/>
                  </a:cubicBezTo>
                  <a:cubicBezTo>
                    <a:pt x="2126696" y="64035"/>
                    <a:pt x="2498554" y="393007"/>
                    <a:pt x="2730503" y="939667"/>
                  </a:cubicBezTo>
                  <a:cubicBezTo>
                    <a:pt x="3122872" y="1700222"/>
                    <a:pt x="2228435" y="2482952"/>
                    <a:pt x="1395039" y="3016469"/>
                  </a:cubicBezTo>
                  <a:cubicBezTo>
                    <a:pt x="1216695" y="3496513"/>
                    <a:pt x="751617" y="3914291"/>
                    <a:pt x="524124" y="3940245"/>
                  </a:cubicBezTo>
                  <a:cubicBezTo>
                    <a:pt x="296631" y="3966199"/>
                    <a:pt x="92795" y="3488805"/>
                    <a:pt x="30081" y="3172193"/>
                  </a:cubicBezTo>
                  <a:cubicBezTo>
                    <a:pt x="-32633" y="2855581"/>
                    <a:pt x="888" y="2200438"/>
                    <a:pt x="147842" y="2040574"/>
                  </a:cubicBezTo>
                  <a:close/>
                </a:path>
              </a:pathLst>
            </a:custGeom>
            <a:noFill/>
            <a:ln w="1905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718218" y="1913442"/>
            <a:ext cx="7349450" cy="2999835"/>
            <a:chOff x="1543050" y="1913442"/>
            <a:chExt cx="7349450" cy="2999835"/>
          </a:xfrm>
        </p:grpSpPr>
        <p:grpSp>
          <p:nvGrpSpPr>
            <p:cNvPr id="37" name="Group 36"/>
            <p:cNvGrpSpPr/>
            <p:nvPr/>
          </p:nvGrpSpPr>
          <p:grpSpPr>
            <a:xfrm>
              <a:off x="1543050" y="1913442"/>
              <a:ext cx="1618921" cy="2341421"/>
              <a:chOff x="1543050" y="1913442"/>
              <a:chExt cx="1618921" cy="2341421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1940297" y="3852553"/>
                <a:ext cx="469900" cy="402310"/>
              </a:xfrm>
              <a:prstGeom prst="ellipse">
                <a:avLst/>
              </a:prstGeom>
              <a:noFill/>
              <a:ln w="19050" cmpd="sng">
                <a:solidFill>
                  <a:srgbClr val="129FF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1543050" y="2567738"/>
                <a:ext cx="469900" cy="402310"/>
              </a:xfrm>
              <a:prstGeom prst="ellipse">
                <a:avLst/>
              </a:prstGeom>
              <a:noFill/>
              <a:ln w="19050" cmpd="sng">
                <a:solidFill>
                  <a:srgbClr val="129FF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2692071" y="1913442"/>
                <a:ext cx="469900" cy="402310"/>
              </a:xfrm>
              <a:prstGeom prst="ellipse">
                <a:avLst/>
              </a:prstGeom>
              <a:noFill/>
              <a:ln w="19050" cmpd="sng">
                <a:solidFill>
                  <a:srgbClr val="129FF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5219700" y="3989947"/>
              <a:ext cx="367280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</a:rPr>
                <a:t>Upper air 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Supplemental soundings in events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Windward and leeside stations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004093" y="2717484"/>
            <a:ext cx="6460846" cy="1278052"/>
            <a:chOff x="1828925" y="2717484"/>
            <a:chExt cx="6460846" cy="1278052"/>
          </a:xfrm>
        </p:grpSpPr>
        <p:sp>
          <p:nvSpPr>
            <p:cNvPr id="14" name="Oval 13"/>
            <p:cNvSpPr/>
            <p:nvPr/>
          </p:nvSpPr>
          <p:spPr>
            <a:xfrm rot="2788265">
              <a:off x="2445868" y="2531499"/>
              <a:ext cx="847094" cy="2080979"/>
            </a:xfrm>
            <a:prstGeom prst="ellipse">
              <a:avLst/>
            </a:prstGeom>
            <a:noFill/>
            <a:ln w="19050" cmpd="sng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219700" y="2717484"/>
              <a:ext cx="307007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</a:rPr>
                <a:t>Surface</a:t>
              </a:r>
              <a:r>
                <a:rPr lang="en-US" b="1" dirty="0" smtClean="0">
                  <a:solidFill>
                    <a:srgbClr val="FBFFB2"/>
                  </a:solidFill>
                </a:rPr>
                <a:t> 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Particle sizes and fallspeeds 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Rain and snow amounts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FBFFB2"/>
                  </a:solidFill>
                </a:rPr>
                <a:t>Snow cameras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40868" y="2025595"/>
            <a:ext cx="6615757" cy="4431037"/>
            <a:chOff x="2240868" y="2025595"/>
            <a:chExt cx="6615757" cy="4431037"/>
          </a:xfrm>
        </p:grpSpPr>
        <p:grpSp>
          <p:nvGrpSpPr>
            <p:cNvPr id="46" name="Group 45"/>
            <p:cNvGrpSpPr/>
            <p:nvPr/>
          </p:nvGrpSpPr>
          <p:grpSpPr>
            <a:xfrm>
              <a:off x="2240868" y="3936929"/>
              <a:ext cx="6615757" cy="2519703"/>
              <a:chOff x="2065700" y="3936929"/>
              <a:chExt cx="6615757" cy="2519703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2065700" y="3936929"/>
                <a:ext cx="217722" cy="208029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5219700" y="4979304"/>
                <a:ext cx="3461757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FFF"/>
                    </a:solidFill>
                  </a:rPr>
                  <a:t>Radars for 3D structure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dirty="0" smtClean="0">
                    <a:solidFill>
                      <a:srgbClr val="FBFFB2"/>
                    </a:solidFill>
                  </a:rPr>
                  <a:t>RHI sectors at 4 different wavelengths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dirty="0" smtClean="0">
                    <a:solidFill>
                      <a:srgbClr val="FBFFB2"/>
                    </a:solidFill>
                  </a:rPr>
                  <a:t>Dual polarization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dirty="0" smtClean="0">
                    <a:solidFill>
                      <a:srgbClr val="FBFFB2"/>
                    </a:solidFill>
                  </a:rPr>
                  <a:t>Doppler</a:t>
                </a:r>
              </a:p>
            </p:txBody>
          </p:sp>
        </p:grpSp>
        <p:sp>
          <p:nvSpPr>
            <p:cNvPr id="22" name="Oval 21"/>
            <p:cNvSpPr/>
            <p:nvPr/>
          </p:nvSpPr>
          <p:spPr>
            <a:xfrm>
              <a:off x="2758378" y="3530946"/>
              <a:ext cx="217722" cy="208029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3005469" y="2025595"/>
              <a:ext cx="217722" cy="208029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5540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02_OLYMPEX_CMYK_v04_SCALE-CORRECTED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6" y="1166019"/>
            <a:ext cx="4853414" cy="4525963"/>
          </a:xfrm>
          <a:prstGeom prst="rect">
            <a:avLst/>
          </a:prstGeom>
        </p:spPr>
      </p:pic>
      <p:sp>
        <p:nvSpPr>
          <p:cNvPr id="38" name="Title 3"/>
          <p:cNvSpPr>
            <a:spLocks noGrp="1"/>
          </p:cNvSpPr>
          <p:nvPr>
            <p:ph type="title"/>
          </p:nvPr>
        </p:nvSpPr>
        <p:spPr>
          <a:xfrm>
            <a:off x="40316" y="23019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BFFB2"/>
                </a:solidFill>
              </a:rPr>
              <a:t>Radar RHI </a:t>
            </a:r>
            <a:r>
              <a:rPr lang="en-US" dirty="0" smtClean="0">
                <a:solidFill>
                  <a:srgbClr val="FBFFB2"/>
                </a:solidFill>
              </a:rPr>
              <a:t>sectors</a:t>
            </a:r>
            <a:endParaRPr lang="en-US" dirty="0">
              <a:solidFill>
                <a:srgbClr val="FBFFB2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34932" y="292309"/>
            <a:ext cx="7336705" cy="4027304"/>
            <a:chOff x="1134932" y="292309"/>
            <a:chExt cx="7336705" cy="4027304"/>
          </a:xfrm>
        </p:grpSpPr>
        <p:grpSp>
          <p:nvGrpSpPr>
            <p:cNvPr id="8" name="Group 7"/>
            <p:cNvGrpSpPr/>
            <p:nvPr/>
          </p:nvGrpSpPr>
          <p:grpSpPr>
            <a:xfrm>
              <a:off x="1134932" y="2720917"/>
              <a:ext cx="2068516" cy="1598696"/>
              <a:chOff x="1134932" y="2720917"/>
              <a:chExt cx="2068516" cy="1598696"/>
            </a:xfrm>
          </p:grpSpPr>
          <p:sp>
            <p:nvSpPr>
              <p:cNvPr id="33" name="Freeform 32"/>
              <p:cNvSpPr/>
              <p:nvPr/>
            </p:nvSpPr>
            <p:spPr>
              <a:xfrm rot="14638960">
                <a:off x="2375766" y="2396614"/>
                <a:ext cx="441725" cy="1213638"/>
              </a:xfrm>
              <a:custGeom>
                <a:avLst/>
                <a:gdLst>
                  <a:gd name="connsiteX0" fmla="*/ 87581 w 613067"/>
                  <a:gd name="connsiteY0" fmla="*/ 0 h 974436"/>
                  <a:gd name="connsiteX1" fmla="*/ 0 w 613067"/>
                  <a:gd name="connsiteY1" fmla="*/ 974436 h 974436"/>
                  <a:gd name="connsiteX2" fmla="*/ 613067 w 613067"/>
                  <a:gd name="connsiteY2" fmla="*/ 843051 h 974436"/>
                  <a:gd name="connsiteX3" fmla="*/ 87581 w 613067"/>
                  <a:gd name="connsiteY3" fmla="*/ 0 h 974436"/>
                  <a:gd name="connsiteX0" fmla="*/ 87581 w 395884"/>
                  <a:gd name="connsiteY0" fmla="*/ 0 h 974436"/>
                  <a:gd name="connsiteX1" fmla="*/ 0 w 395884"/>
                  <a:gd name="connsiteY1" fmla="*/ 974436 h 974436"/>
                  <a:gd name="connsiteX2" fmla="*/ 395884 w 395884"/>
                  <a:gd name="connsiteY2" fmla="*/ 404937 h 974436"/>
                  <a:gd name="connsiteX3" fmla="*/ 87581 w 395884"/>
                  <a:gd name="connsiteY3" fmla="*/ 0 h 974436"/>
                  <a:gd name="connsiteX0" fmla="*/ 0 w 308303"/>
                  <a:gd name="connsiteY0" fmla="*/ 0 h 496176"/>
                  <a:gd name="connsiteX1" fmla="*/ 32804 w 308303"/>
                  <a:gd name="connsiteY1" fmla="*/ 496176 h 496176"/>
                  <a:gd name="connsiteX2" fmla="*/ 308303 w 308303"/>
                  <a:gd name="connsiteY2" fmla="*/ 404937 h 496176"/>
                  <a:gd name="connsiteX3" fmla="*/ 0 w 308303"/>
                  <a:gd name="connsiteY3" fmla="*/ 0 h 496176"/>
                  <a:gd name="connsiteX0" fmla="*/ 0 w 308303"/>
                  <a:gd name="connsiteY0" fmla="*/ 0 h 454053"/>
                  <a:gd name="connsiteX1" fmla="*/ 88512 w 308303"/>
                  <a:gd name="connsiteY1" fmla="*/ 454053 h 454053"/>
                  <a:gd name="connsiteX2" fmla="*/ 308303 w 308303"/>
                  <a:gd name="connsiteY2" fmla="*/ 404937 h 454053"/>
                  <a:gd name="connsiteX3" fmla="*/ 0 w 308303"/>
                  <a:gd name="connsiteY3" fmla="*/ 0 h 454053"/>
                  <a:gd name="connsiteX0" fmla="*/ 0 w 345191"/>
                  <a:gd name="connsiteY0" fmla="*/ 0 h 454053"/>
                  <a:gd name="connsiteX1" fmla="*/ 88512 w 345191"/>
                  <a:gd name="connsiteY1" fmla="*/ 454053 h 454053"/>
                  <a:gd name="connsiteX2" fmla="*/ 345191 w 345191"/>
                  <a:gd name="connsiteY2" fmla="*/ 403759 h 454053"/>
                  <a:gd name="connsiteX3" fmla="*/ 0 w 345191"/>
                  <a:gd name="connsiteY3" fmla="*/ 0 h 454053"/>
                  <a:gd name="connsiteX0" fmla="*/ 0 w 345191"/>
                  <a:gd name="connsiteY0" fmla="*/ 0 h 435933"/>
                  <a:gd name="connsiteX1" fmla="*/ 74791 w 345191"/>
                  <a:gd name="connsiteY1" fmla="*/ 435933 h 435933"/>
                  <a:gd name="connsiteX2" fmla="*/ 345191 w 345191"/>
                  <a:gd name="connsiteY2" fmla="*/ 403759 h 435933"/>
                  <a:gd name="connsiteX3" fmla="*/ 0 w 345191"/>
                  <a:gd name="connsiteY3" fmla="*/ 0 h 435933"/>
                  <a:gd name="connsiteX0" fmla="*/ 0 w 345191"/>
                  <a:gd name="connsiteY0" fmla="*/ 0 h 435933"/>
                  <a:gd name="connsiteX1" fmla="*/ 74791 w 345191"/>
                  <a:gd name="connsiteY1" fmla="*/ 435933 h 435933"/>
                  <a:gd name="connsiteX2" fmla="*/ 230284 w 345191"/>
                  <a:gd name="connsiteY2" fmla="*/ 417993 h 435933"/>
                  <a:gd name="connsiteX3" fmla="*/ 345191 w 345191"/>
                  <a:gd name="connsiteY3" fmla="*/ 403759 h 435933"/>
                  <a:gd name="connsiteX4" fmla="*/ 0 w 345191"/>
                  <a:gd name="connsiteY4" fmla="*/ 0 h 435933"/>
                  <a:gd name="connsiteX0" fmla="*/ 0 w 345191"/>
                  <a:gd name="connsiteY0" fmla="*/ 0 h 435933"/>
                  <a:gd name="connsiteX1" fmla="*/ 74791 w 345191"/>
                  <a:gd name="connsiteY1" fmla="*/ 435933 h 435933"/>
                  <a:gd name="connsiteX2" fmla="*/ 224984 w 345191"/>
                  <a:gd name="connsiteY2" fmla="*/ 432686 h 435933"/>
                  <a:gd name="connsiteX3" fmla="*/ 345191 w 345191"/>
                  <a:gd name="connsiteY3" fmla="*/ 403759 h 435933"/>
                  <a:gd name="connsiteX4" fmla="*/ 0 w 345191"/>
                  <a:gd name="connsiteY4" fmla="*/ 0 h 435933"/>
                  <a:gd name="connsiteX0" fmla="*/ 0 w 352709"/>
                  <a:gd name="connsiteY0" fmla="*/ 0 h 468334"/>
                  <a:gd name="connsiteX1" fmla="*/ 74791 w 352709"/>
                  <a:gd name="connsiteY1" fmla="*/ 435933 h 468334"/>
                  <a:gd name="connsiteX2" fmla="*/ 224984 w 352709"/>
                  <a:gd name="connsiteY2" fmla="*/ 432686 h 468334"/>
                  <a:gd name="connsiteX3" fmla="*/ 345191 w 352709"/>
                  <a:gd name="connsiteY3" fmla="*/ 403759 h 468334"/>
                  <a:gd name="connsiteX4" fmla="*/ 0 w 352709"/>
                  <a:gd name="connsiteY4" fmla="*/ 0 h 468334"/>
                  <a:gd name="connsiteX0" fmla="*/ 0 w 345191"/>
                  <a:gd name="connsiteY0" fmla="*/ 0 h 468334"/>
                  <a:gd name="connsiteX1" fmla="*/ 74791 w 345191"/>
                  <a:gd name="connsiteY1" fmla="*/ 435933 h 468334"/>
                  <a:gd name="connsiteX2" fmla="*/ 224984 w 345191"/>
                  <a:gd name="connsiteY2" fmla="*/ 432686 h 468334"/>
                  <a:gd name="connsiteX3" fmla="*/ 345191 w 345191"/>
                  <a:gd name="connsiteY3" fmla="*/ 403759 h 468334"/>
                  <a:gd name="connsiteX4" fmla="*/ 0 w 345191"/>
                  <a:gd name="connsiteY4" fmla="*/ 0 h 468334"/>
                  <a:gd name="connsiteX0" fmla="*/ 0 w 345191"/>
                  <a:gd name="connsiteY0" fmla="*/ 0 h 436278"/>
                  <a:gd name="connsiteX1" fmla="*/ 74791 w 345191"/>
                  <a:gd name="connsiteY1" fmla="*/ 435933 h 436278"/>
                  <a:gd name="connsiteX2" fmla="*/ 224984 w 345191"/>
                  <a:gd name="connsiteY2" fmla="*/ 432686 h 436278"/>
                  <a:gd name="connsiteX3" fmla="*/ 345191 w 345191"/>
                  <a:gd name="connsiteY3" fmla="*/ 403759 h 436278"/>
                  <a:gd name="connsiteX4" fmla="*/ 0 w 345191"/>
                  <a:gd name="connsiteY4" fmla="*/ 0 h 436278"/>
                  <a:gd name="connsiteX0" fmla="*/ 0 w 345191"/>
                  <a:gd name="connsiteY0" fmla="*/ 0 h 446852"/>
                  <a:gd name="connsiteX1" fmla="*/ 99214 w 345191"/>
                  <a:gd name="connsiteY1" fmla="*/ 446852 h 446852"/>
                  <a:gd name="connsiteX2" fmla="*/ 224984 w 345191"/>
                  <a:gd name="connsiteY2" fmla="*/ 432686 h 446852"/>
                  <a:gd name="connsiteX3" fmla="*/ 345191 w 345191"/>
                  <a:gd name="connsiteY3" fmla="*/ 403759 h 446852"/>
                  <a:gd name="connsiteX4" fmla="*/ 0 w 345191"/>
                  <a:gd name="connsiteY4" fmla="*/ 0 h 446852"/>
                  <a:gd name="connsiteX0" fmla="*/ 0 w 441725"/>
                  <a:gd name="connsiteY0" fmla="*/ 0 h 446852"/>
                  <a:gd name="connsiteX1" fmla="*/ 99214 w 441725"/>
                  <a:gd name="connsiteY1" fmla="*/ 446852 h 446852"/>
                  <a:gd name="connsiteX2" fmla="*/ 224984 w 441725"/>
                  <a:gd name="connsiteY2" fmla="*/ 432686 h 446852"/>
                  <a:gd name="connsiteX3" fmla="*/ 441725 w 441725"/>
                  <a:gd name="connsiteY3" fmla="*/ 402894 h 446852"/>
                  <a:gd name="connsiteX4" fmla="*/ 0 w 441725"/>
                  <a:gd name="connsiteY4" fmla="*/ 0 h 446852"/>
                  <a:gd name="connsiteX0" fmla="*/ 0 w 441725"/>
                  <a:gd name="connsiteY0" fmla="*/ 0 h 447928"/>
                  <a:gd name="connsiteX1" fmla="*/ 99214 w 441725"/>
                  <a:gd name="connsiteY1" fmla="*/ 446852 h 447928"/>
                  <a:gd name="connsiteX2" fmla="*/ 249406 w 441725"/>
                  <a:gd name="connsiteY2" fmla="*/ 443605 h 447928"/>
                  <a:gd name="connsiteX3" fmla="*/ 441725 w 441725"/>
                  <a:gd name="connsiteY3" fmla="*/ 402894 h 447928"/>
                  <a:gd name="connsiteX4" fmla="*/ 0 w 441725"/>
                  <a:gd name="connsiteY4" fmla="*/ 0 h 447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725" h="447928">
                    <a:moveTo>
                      <a:pt x="0" y="0"/>
                    </a:moveTo>
                    <a:lnTo>
                      <a:pt x="99214" y="446852"/>
                    </a:lnTo>
                    <a:cubicBezTo>
                      <a:pt x="271155" y="446693"/>
                      <a:pt x="192321" y="450931"/>
                      <a:pt x="249406" y="443605"/>
                    </a:cubicBezTo>
                    <a:cubicBezTo>
                      <a:pt x="306491" y="436279"/>
                      <a:pt x="310813" y="442061"/>
                      <a:pt x="441725" y="402894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28575" cmpd="sng">
                <a:solidFill>
                  <a:srgbClr val="282AF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Freeform 38"/>
              <p:cNvSpPr/>
              <p:nvPr/>
            </p:nvSpPr>
            <p:spPr>
              <a:xfrm rot="4038479">
                <a:off x="833911" y="3021938"/>
                <a:ext cx="1598696" cy="996653"/>
              </a:xfrm>
              <a:custGeom>
                <a:avLst/>
                <a:gdLst>
                  <a:gd name="connsiteX0" fmla="*/ 87581 w 613067"/>
                  <a:gd name="connsiteY0" fmla="*/ 0 h 974436"/>
                  <a:gd name="connsiteX1" fmla="*/ 0 w 613067"/>
                  <a:gd name="connsiteY1" fmla="*/ 974436 h 974436"/>
                  <a:gd name="connsiteX2" fmla="*/ 613067 w 613067"/>
                  <a:gd name="connsiteY2" fmla="*/ 843051 h 974436"/>
                  <a:gd name="connsiteX3" fmla="*/ 87581 w 613067"/>
                  <a:gd name="connsiteY3" fmla="*/ 0 h 974436"/>
                  <a:gd name="connsiteX0" fmla="*/ 1213260 w 1738746"/>
                  <a:gd name="connsiteY0" fmla="*/ 0 h 843051"/>
                  <a:gd name="connsiteX1" fmla="*/ 0 w 1738746"/>
                  <a:gd name="connsiteY1" fmla="*/ 407380 h 843051"/>
                  <a:gd name="connsiteX2" fmla="*/ 1738746 w 1738746"/>
                  <a:gd name="connsiteY2" fmla="*/ 843051 h 843051"/>
                  <a:gd name="connsiteX3" fmla="*/ 1213260 w 1738746"/>
                  <a:gd name="connsiteY3" fmla="*/ 0 h 843051"/>
                  <a:gd name="connsiteX0" fmla="*/ 1213260 w 1807337"/>
                  <a:gd name="connsiteY0" fmla="*/ 0 h 679014"/>
                  <a:gd name="connsiteX1" fmla="*/ 0 w 1807337"/>
                  <a:gd name="connsiteY1" fmla="*/ 407380 h 679014"/>
                  <a:gd name="connsiteX2" fmla="*/ 1807337 w 1807337"/>
                  <a:gd name="connsiteY2" fmla="*/ 679014 h 679014"/>
                  <a:gd name="connsiteX3" fmla="*/ 1213260 w 1807337"/>
                  <a:gd name="connsiteY3" fmla="*/ 0 h 679014"/>
                  <a:gd name="connsiteX0" fmla="*/ 1213260 w 1807337"/>
                  <a:gd name="connsiteY0" fmla="*/ 0 h 679014"/>
                  <a:gd name="connsiteX1" fmla="*/ 0 w 1807337"/>
                  <a:gd name="connsiteY1" fmla="*/ 407380 h 679014"/>
                  <a:gd name="connsiteX2" fmla="*/ 1017447 w 1807337"/>
                  <a:gd name="connsiteY2" fmla="*/ 575740 h 679014"/>
                  <a:gd name="connsiteX3" fmla="*/ 1807337 w 1807337"/>
                  <a:gd name="connsiteY3" fmla="*/ 679014 h 679014"/>
                  <a:gd name="connsiteX4" fmla="*/ 1213260 w 1807337"/>
                  <a:gd name="connsiteY4" fmla="*/ 0 h 679014"/>
                  <a:gd name="connsiteX0" fmla="*/ 1213260 w 1807337"/>
                  <a:gd name="connsiteY0" fmla="*/ 0 h 1185227"/>
                  <a:gd name="connsiteX1" fmla="*/ 0 w 1807337"/>
                  <a:gd name="connsiteY1" fmla="*/ 407380 h 1185227"/>
                  <a:gd name="connsiteX2" fmla="*/ 927779 w 1807337"/>
                  <a:gd name="connsiteY2" fmla="*/ 1185227 h 1185227"/>
                  <a:gd name="connsiteX3" fmla="*/ 1807337 w 1807337"/>
                  <a:gd name="connsiteY3" fmla="*/ 679014 h 1185227"/>
                  <a:gd name="connsiteX4" fmla="*/ 1213260 w 1807337"/>
                  <a:gd name="connsiteY4" fmla="*/ 0 h 1185227"/>
                  <a:gd name="connsiteX0" fmla="*/ 1213260 w 1797966"/>
                  <a:gd name="connsiteY0" fmla="*/ 0 h 1185227"/>
                  <a:gd name="connsiteX1" fmla="*/ 0 w 1797966"/>
                  <a:gd name="connsiteY1" fmla="*/ 407380 h 1185227"/>
                  <a:gd name="connsiteX2" fmla="*/ 927779 w 1797966"/>
                  <a:gd name="connsiteY2" fmla="*/ 1185227 h 1185227"/>
                  <a:gd name="connsiteX3" fmla="*/ 1797966 w 1797966"/>
                  <a:gd name="connsiteY3" fmla="*/ 750806 h 1185227"/>
                  <a:gd name="connsiteX4" fmla="*/ 1213260 w 1797966"/>
                  <a:gd name="connsiteY4" fmla="*/ 0 h 1185227"/>
                  <a:gd name="connsiteX0" fmla="*/ 947931 w 1532637"/>
                  <a:gd name="connsiteY0" fmla="*/ 0 h 1185227"/>
                  <a:gd name="connsiteX1" fmla="*/ 0 w 1532637"/>
                  <a:gd name="connsiteY1" fmla="*/ 332491 h 1185227"/>
                  <a:gd name="connsiteX2" fmla="*/ 662450 w 1532637"/>
                  <a:gd name="connsiteY2" fmla="*/ 1185227 h 1185227"/>
                  <a:gd name="connsiteX3" fmla="*/ 1532637 w 1532637"/>
                  <a:gd name="connsiteY3" fmla="*/ 750806 h 1185227"/>
                  <a:gd name="connsiteX4" fmla="*/ 947931 w 1532637"/>
                  <a:gd name="connsiteY4" fmla="*/ 0 h 1185227"/>
                  <a:gd name="connsiteX0" fmla="*/ 951390 w 1536096"/>
                  <a:gd name="connsiteY0" fmla="*/ 0 h 1195339"/>
                  <a:gd name="connsiteX1" fmla="*/ 3459 w 1536096"/>
                  <a:gd name="connsiteY1" fmla="*/ 332491 h 1195339"/>
                  <a:gd name="connsiteX2" fmla="*/ 665909 w 1536096"/>
                  <a:gd name="connsiteY2" fmla="*/ 1185227 h 1195339"/>
                  <a:gd name="connsiteX3" fmla="*/ 1536096 w 1536096"/>
                  <a:gd name="connsiteY3" fmla="*/ 750806 h 1195339"/>
                  <a:gd name="connsiteX4" fmla="*/ 951390 w 1536096"/>
                  <a:gd name="connsiteY4" fmla="*/ 0 h 1195339"/>
                  <a:gd name="connsiteX0" fmla="*/ 951455 w 1591974"/>
                  <a:gd name="connsiteY0" fmla="*/ 0 h 1190116"/>
                  <a:gd name="connsiteX1" fmla="*/ 3524 w 1591974"/>
                  <a:gd name="connsiteY1" fmla="*/ 332491 h 1190116"/>
                  <a:gd name="connsiteX2" fmla="*/ 665974 w 1591974"/>
                  <a:gd name="connsiteY2" fmla="*/ 1185227 h 1190116"/>
                  <a:gd name="connsiteX3" fmla="*/ 1591974 w 1591974"/>
                  <a:gd name="connsiteY3" fmla="*/ 650253 h 1190116"/>
                  <a:gd name="connsiteX4" fmla="*/ 951455 w 1591974"/>
                  <a:gd name="connsiteY4" fmla="*/ 0 h 1190116"/>
                  <a:gd name="connsiteX0" fmla="*/ 946908 w 1587427"/>
                  <a:gd name="connsiteY0" fmla="*/ 0 h 1194592"/>
                  <a:gd name="connsiteX1" fmla="*/ 3553 w 1587427"/>
                  <a:gd name="connsiteY1" fmla="*/ 189866 h 1194592"/>
                  <a:gd name="connsiteX2" fmla="*/ 661427 w 1587427"/>
                  <a:gd name="connsiteY2" fmla="*/ 1185227 h 1194592"/>
                  <a:gd name="connsiteX3" fmla="*/ 1587427 w 1587427"/>
                  <a:gd name="connsiteY3" fmla="*/ 650253 h 1194592"/>
                  <a:gd name="connsiteX4" fmla="*/ 946908 w 1587427"/>
                  <a:gd name="connsiteY4" fmla="*/ 0 h 1194592"/>
                  <a:gd name="connsiteX0" fmla="*/ 962269 w 1602788"/>
                  <a:gd name="connsiteY0" fmla="*/ 0 h 1267103"/>
                  <a:gd name="connsiteX1" fmla="*/ 18914 w 1602788"/>
                  <a:gd name="connsiteY1" fmla="*/ 189866 h 1267103"/>
                  <a:gd name="connsiteX2" fmla="*/ 676788 w 1602788"/>
                  <a:gd name="connsiteY2" fmla="*/ 1185227 h 1267103"/>
                  <a:gd name="connsiteX3" fmla="*/ 1602788 w 1602788"/>
                  <a:gd name="connsiteY3" fmla="*/ 650253 h 1267103"/>
                  <a:gd name="connsiteX4" fmla="*/ 962269 w 1602788"/>
                  <a:gd name="connsiteY4" fmla="*/ 0 h 1267103"/>
                  <a:gd name="connsiteX0" fmla="*/ 949315 w 1589834"/>
                  <a:gd name="connsiteY0" fmla="*/ 0 h 1246460"/>
                  <a:gd name="connsiteX1" fmla="*/ 5960 w 1589834"/>
                  <a:gd name="connsiteY1" fmla="*/ 189866 h 1246460"/>
                  <a:gd name="connsiteX2" fmla="*/ 663834 w 1589834"/>
                  <a:gd name="connsiteY2" fmla="*/ 1185227 h 1246460"/>
                  <a:gd name="connsiteX3" fmla="*/ 1589834 w 1589834"/>
                  <a:gd name="connsiteY3" fmla="*/ 650253 h 1246460"/>
                  <a:gd name="connsiteX4" fmla="*/ 949315 w 1589834"/>
                  <a:gd name="connsiteY4" fmla="*/ 0 h 1246460"/>
                  <a:gd name="connsiteX0" fmla="*/ 949823 w 1590342"/>
                  <a:gd name="connsiteY0" fmla="*/ 0 h 1226580"/>
                  <a:gd name="connsiteX1" fmla="*/ 6468 w 1590342"/>
                  <a:gd name="connsiteY1" fmla="*/ 189866 h 1226580"/>
                  <a:gd name="connsiteX2" fmla="*/ 664342 w 1590342"/>
                  <a:gd name="connsiteY2" fmla="*/ 1185227 h 1226580"/>
                  <a:gd name="connsiteX3" fmla="*/ 1590342 w 1590342"/>
                  <a:gd name="connsiteY3" fmla="*/ 650253 h 1226580"/>
                  <a:gd name="connsiteX4" fmla="*/ 949823 w 1590342"/>
                  <a:gd name="connsiteY4" fmla="*/ 0 h 1226580"/>
                  <a:gd name="connsiteX0" fmla="*/ 948492 w 1589011"/>
                  <a:gd name="connsiteY0" fmla="*/ 0 h 1039765"/>
                  <a:gd name="connsiteX1" fmla="*/ 5137 w 1589011"/>
                  <a:gd name="connsiteY1" fmla="*/ 189866 h 1039765"/>
                  <a:gd name="connsiteX2" fmla="*/ 734583 w 1589011"/>
                  <a:gd name="connsiteY2" fmla="*/ 981140 h 1039765"/>
                  <a:gd name="connsiteX3" fmla="*/ 1589011 w 1589011"/>
                  <a:gd name="connsiteY3" fmla="*/ 650253 h 1039765"/>
                  <a:gd name="connsiteX4" fmla="*/ 948492 w 1589011"/>
                  <a:gd name="connsiteY4" fmla="*/ 0 h 1039765"/>
                  <a:gd name="connsiteX0" fmla="*/ 946460 w 1598696"/>
                  <a:gd name="connsiteY0" fmla="*/ 0 h 997885"/>
                  <a:gd name="connsiteX1" fmla="*/ 3105 w 1598696"/>
                  <a:gd name="connsiteY1" fmla="*/ 189866 h 997885"/>
                  <a:gd name="connsiteX2" fmla="*/ 732551 w 1598696"/>
                  <a:gd name="connsiteY2" fmla="*/ 981140 h 997885"/>
                  <a:gd name="connsiteX3" fmla="*/ 1598696 w 1598696"/>
                  <a:gd name="connsiteY3" fmla="*/ 655153 h 997885"/>
                  <a:gd name="connsiteX4" fmla="*/ 946460 w 1598696"/>
                  <a:gd name="connsiteY4" fmla="*/ 0 h 997885"/>
                  <a:gd name="connsiteX0" fmla="*/ 946460 w 1598696"/>
                  <a:gd name="connsiteY0" fmla="*/ 0 h 996653"/>
                  <a:gd name="connsiteX1" fmla="*/ 3105 w 1598696"/>
                  <a:gd name="connsiteY1" fmla="*/ 189866 h 996653"/>
                  <a:gd name="connsiteX2" fmla="*/ 732551 w 1598696"/>
                  <a:gd name="connsiteY2" fmla="*/ 981140 h 996653"/>
                  <a:gd name="connsiteX3" fmla="*/ 1598696 w 1598696"/>
                  <a:gd name="connsiteY3" fmla="*/ 655153 h 996653"/>
                  <a:gd name="connsiteX4" fmla="*/ 946460 w 1598696"/>
                  <a:gd name="connsiteY4" fmla="*/ 0 h 996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8696" h="996653">
                    <a:moveTo>
                      <a:pt x="946460" y="0"/>
                    </a:moveTo>
                    <a:lnTo>
                      <a:pt x="3105" y="189866"/>
                    </a:lnTo>
                    <a:cubicBezTo>
                      <a:pt x="-44475" y="387404"/>
                      <a:pt x="466619" y="903592"/>
                      <a:pt x="732551" y="981140"/>
                    </a:cubicBezTo>
                    <a:cubicBezTo>
                      <a:pt x="998483" y="1058688"/>
                      <a:pt x="1478365" y="829153"/>
                      <a:pt x="1598696" y="655153"/>
                    </a:cubicBezTo>
                    <a:lnTo>
                      <a:pt x="946460" y="0"/>
                    </a:lnTo>
                    <a:close/>
                  </a:path>
                </a:pathLst>
              </a:custGeom>
              <a:noFill/>
              <a:ln w="28575" cmpd="sng">
                <a:solidFill>
                  <a:srgbClr val="282AF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Picture 3" descr="20151114_NPOL_D3R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2" t="22191" r="15171" b="6531"/>
            <a:stretch/>
          </p:blipFill>
          <p:spPr>
            <a:xfrm>
              <a:off x="5287013" y="292309"/>
              <a:ext cx="3184624" cy="220935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458427" y="423310"/>
              <a:ext cx="786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NPOL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85381" y="1503503"/>
              <a:ext cx="786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D3R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846381" y="1521871"/>
            <a:ext cx="5717384" cy="5138315"/>
            <a:chOff x="2846381" y="1521871"/>
            <a:chExt cx="5717384" cy="5138315"/>
          </a:xfrm>
        </p:grpSpPr>
        <p:sp>
          <p:nvSpPr>
            <p:cNvPr id="2" name="Freeform 1"/>
            <p:cNvSpPr/>
            <p:nvPr/>
          </p:nvSpPr>
          <p:spPr>
            <a:xfrm>
              <a:off x="2846381" y="1521871"/>
              <a:ext cx="613067" cy="979793"/>
            </a:xfrm>
            <a:custGeom>
              <a:avLst/>
              <a:gdLst>
                <a:gd name="connsiteX0" fmla="*/ 87581 w 613067"/>
                <a:gd name="connsiteY0" fmla="*/ 0 h 974436"/>
                <a:gd name="connsiteX1" fmla="*/ 0 w 613067"/>
                <a:gd name="connsiteY1" fmla="*/ 974436 h 974436"/>
                <a:gd name="connsiteX2" fmla="*/ 613067 w 613067"/>
                <a:gd name="connsiteY2" fmla="*/ 843051 h 974436"/>
                <a:gd name="connsiteX3" fmla="*/ 87581 w 613067"/>
                <a:gd name="connsiteY3" fmla="*/ 0 h 974436"/>
                <a:gd name="connsiteX0" fmla="*/ 87581 w 613067"/>
                <a:gd name="connsiteY0" fmla="*/ 0 h 974436"/>
                <a:gd name="connsiteX1" fmla="*/ 0 w 613067"/>
                <a:gd name="connsiteY1" fmla="*/ 974436 h 974436"/>
                <a:gd name="connsiteX2" fmla="*/ 306394 w 613067"/>
                <a:gd name="connsiteY2" fmla="*/ 903829 h 974436"/>
                <a:gd name="connsiteX3" fmla="*/ 613067 w 613067"/>
                <a:gd name="connsiteY3" fmla="*/ 843051 h 974436"/>
                <a:gd name="connsiteX4" fmla="*/ 87581 w 613067"/>
                <a:gd name="connsiteY4" fmla="*/ 0 h 974436"/>
                <a:gd name="connsiteX0" fmla="*/ 87581 w 613067"/>
                <a:gd name="connsiteY0" fmla="*/ 0 h 974436"/>
                <a:gd name="connsiteX1" fmla="*/ 0 w 613067"/>
                <a:gd name="connsiteY1" fmla="*/ 974436 h 974436"/>
                <a:gd name="connsiteX2" fmla="*/ 338144 w 613067"/>
                <a:gd name="connsiteY2" fmla="*/ 957804 h 974436"/>
                <a:gd name="connsiteX3" fmla="*/ 613067 w 613067"/>
                <a:gd name="connsiteY3" fmla="*/ 843051 h 974436"/>
                <a:gd name="connsiteX4" fmla="*/ 87581 w 613067"/>
                <a:gd name="connsiteY4" fmla="*/ 0 h 974436"/>
                <a:gd name="connsiteX0" fmla="*/ 87581 w 618390"/>
                <a:gd name="connsiteY0" fmla="*/ 0 h 1045938"/>
                <a:gd name="connsiteX1" fmla="*/ 0 w 618390"/>
                <a:gd name="connsiteY1" fmla="*/ 974436 h 1045938"/>
                <a:gd name="connsiteX2" fmla="*/ 338144 w 618390"/>
                <a:gd name="connsiteY2" fmla="*/ 957804 h 1045938"/>
                <a:gd name="connsiteX3" fmla="*/ 613067 w 618390"/>
                <a:gd name="connsiteY3" fmla="*/ 843051 h 1045938"/>
                <a:gd name="connsiteX4" fmla="*/ 87581 w 618390"/>
                <a:gd name="connsiteY4" fmla="*/ 0 h 1045938"/>
                <a:gd name="connsiteX0" fmla="*/ 87581 w 617600"/>
                <a:gd name="connsiteY0" fmla="*/ 0 h 1042540"/>
                <a:gd name="connsiteX1" fmla="*/ 0 w 617600"/>
                <a:gd name="connsiteY1" fmla="*/ 974436 h 1042540"/>
                <a:gd name="connsiteX2" fmla="*/ 338144 w 617600"/>
                <a:gd name="connsiteY2" fmla="*/ 957804 h 1042540"/>
                <a:gd name="connsiteX3" fmla="*/ 613067 w 617600"/>
                <a:gd name="connsiteY3" fmla="*/ 843051 h 1042540"/>
                <a:gd name="connsiteX4" fmla="*/ 87581 w 617600"/>
                <a:gd name="connsiteY4" fmla="*/ 0 h 1042540"/>
                <a:gd name="connsiteX0" fmla="*/ 87581 w 617600"/>
                <a:gd name="connsiteY0" fmla="*/ 0 h 974436"/>
                <a:gd name="connsiteX1" fmla="*/ 0 w 617600"/>
                <a:gd name="connsiteY1" fmla="*/ 974436 h 974436"/>
                <a:gd name="connsiteX2" fmla="*/ 338144 w 617600"/>
                <a:gd name="connsiteY2" fmla="*/ 957804 h 974436"/>
                <a:gd name="connsiteX3" fmla="*/ 613067 w 617600"/>
                <a:gd name="connsiteY3" fmla="*/ 843051 h 974436"/>
                <a:gd name="connsiteX4" fmla="*/ 87581 w 617600"/>
                <a:gd name="connsiteY4" fmla="*/ 0 h 974436"/>
                <a:gd name="connsiteX0" fmla="*/ 87581 w 613067"/>
                <a:gd name="connsiteY0" fmla="*/ 0 h 974436"/>
                <a:gd name="connsiteX1" fmla="*/ 0 w 613067"/>
                <a:gd name="connsiteY1" fmla="*/ 974436 h 974436"/>
                <a:gd name="connsiteX2" fmla="*/ 338144 w 613067"/>
                <a:gd name="connsiteY2" fmla="*/ 957804 h 974436"/>
                <a:gd name="connsiteX3" fmla="*/ 613067 w 613067"/>
                <a:gd name="connsiteY3" fmla="*/ 843051 h 974436"/>
                <a:gd name="connsiteX4" fmla="*/ 87581 w 613067"/>
                <a:gd name="connsiteY4" fmla="*/ 0 h 974436"/>
                <a:gd name="connsiteX0" fmla="*/ 87581 w 613067"/>
                <a:gd name="connsiteY0" fmla="*/ 0 h 974436"/>
                <a:gd name="connsiteX1" fmla="*/ 0 w 613067"/>
                <a:gd name="connsiteY1" fmla="*/ 974436 h 974436"/>
                <a:gd name="connsiteX2" fmla="*/ 338144 w 613067"/>
                <a:gd name="connsiteY2" fmla="*/ 957804 h 974436"/>
                <a:gd name="connsiteX3" fmla="*/ 613067 w 613067"/>
                <a:gd name="connsiteY3" fmla="*/ 843051 h 974436"/>
                <a:gd name="connsiteX4" fmla="*/ 87581 w 613067"/>
                <a:gd name="connsiteY4" fmla="*/ 0 h 974436"/>
                <a:gd name="connsiteX0" fmla="*/ 87581 w 613067"/>
                <a:gd name="connsiteY0" fmla="*/ 0 h 979793"/>
                <a:gd name="connsiteX1" fmla="*/ 0 w 613067"/>
                <a:gd name="connsiteY1" fmla="*/ 974436 h 979793"/>
                <a:gd name="connsiteX2" fmla="*/ 338144 w 613067"/>
                <a:gd name="connsiteY2" fmla="*/ 957804 h 979793"/>
                <a:gd name="connsiteX3" fmla="*/ 613067 w 613067"/>
                <a:gd name="connsiteY3" fmla="*/ 843051 h 979793"/>
                <a:gd name="connsiteX4" fmla="*/ 87581 w 613067"/>
                <a:gd name="connsiteY4" fmla="*/ 0 h 979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3067" h="979793">
                  <a:moveTo>
                    <a:pt x="87581" y="0"/>
                  </a:moveTo>
                  <a:lnTo>
                    <a:pt x="0" y="974436"/>
                  </a:lnTo>
                  <a:cubicBezTo>
                    <a:pt x="146535" y="991195"/>
                    <a:pt x="280416" y="963827"/>
                    <a:pt x="338144" y="957804"/>
                  </a:cubicBezTo>
                  <a:cubicBezTo>
                    <a:pt x="395872" y="951781"/>
                    <a:pt x="457977" y="929660"/>
                    <a:pt x="613067" y="843051"/>
                  </a:cubicBezTo>
                  <a:lnTo>
                    <a:pt x="87581" y="0"/>
                  </a:lnTo>
                  <a:close/>
                </a:path>
              </a:pathLst>
            </a:custGeom>
            <a:noFill/>
            <a:ln w="28575" cmpd="sng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20151109_xbandSite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216" r="40802" b="24829"/>
            <a:stretch/>
          </p:blipFill>
          <p:spPr>
            <a:xfrm>
              <a:off x="5308696" y="4723777"/>
              <a:ext cx="3255069" cy="193640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335948" y="6240508"/>
              <a:ext cx="12278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EC-</a:t>
              </a:r>
              <a:r>
                <a:rPr lang="en-US" dirty="0" err="1" smtClean="0">
                  <a:solidFill>
                    <a:srgbClr val="FFFF00"/>
                  </a:solidFill>
                </a:rPr>
                <a:t>Xband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612672" y="2686361"/>
            <a:ext cx="5929410" cy="1948285"/>
            <a:chOff x="2612672" y="2686361"/>
            <a:chExt cx="5929410" cy="1948285"/>
          </a:xfrm>
        </p:grpSpPr>
        <p:sp>
          <p:nvSpPr>
            <p:cNvPr id="31" name="Freeform 30"/>
            <p:cNvSpPr/>
            <p:nvPr/>
          </p:nvSpPr>
          <p:spPr>
            <a:xfrm rot="14638960">
              <a:off x="2713957" y="2587607"/>
              <a:ext cx="275499" cy="478070"/>
            </a:xfrm>
            <a:custGeom>
              <a:avLst/>
              <a:gdLst>
                <a:gd name="connsiteX0" fmla="*/ 87581 w 613067"/>
                <a:gd name="connsiteY0" fmla="*/ 0 h 974436"/>
                <a:gd name="connsiteX1" fmla="*/ 0 w 613067"/>
                <a:gd name="connsiteY1" fmla="*/ 974436 h 974436"/>
                <a:gd name="connsiteX2" fmla="*/ 613067 w 613067"/>
                <a:gd name="connsiteY2" fmla="*/ 843051 h 974436"/>
                <a:gd name="connsiteX3" fmla="*/ 87581 w 613067"/>
                <a:gd name="connsiteY3" fmla="*/ 0 h 974436"/>
                <a:gd name="connsiteX0" fmla="*/ 87581 w 395884"/>
                <a:gd name="connsiteY0" fmla="*/ 0 h 974436"/>
                <a:gd name="connsiteX1" fmla="*/ 0 w 395884"/>
                <a:gd name="connsiteY1" fmla="*/ 974436 h 974436"/>
                <a:gd name="connsiteX2" fmla="*/ 395884 w 395884"/>
                <a:gd name="connsiteY2" fmla="*/ 404937 h 974436"/>
                <a:gd name="connsiteX3" fmla="*/ 87581 w 395884"/>
                <a:gd name="connsiteY3" fmla="*/ 0 h 974436"/>
                <a:gd name="connsiteX0" fmla="*/ 0 w 308303"/>
                <a:gd name="connsiteY0" fmla="*/ 0 h 496176"/>
                <a:gd name="connsiteX1" fmla="*/ 32804 w 308303"/>
                <a:gd name="connsiteY1" fmla="*/ 496176 h 496176"/>
                <a:gd name="connsiteX2" fmla="*/ 308303 w 308303"/>
                <a:gd name="connsiteY2" fmla="*/ 404937 h 496176"/>
                <a:gd name="connsiteX3" fmla="*/ 0 w 308303"/>
                <a:gd name="connsiteY3" fmla="*/ 0 h 496176"/>
                <a:gd name="connsiteX0" fmla="*/ 0 w 308303"/>
                <a:gd name="connsiteY0" fmla="*/ 0 h 496176"/>
                <a:gd name="connsiteX1" fmla="*/ 32804 w 308303"/>
                <a:gd name="connsiteY1" fmla="*/ 496176 h 496176"/>
                <a:gd name="connsiteX2" fmla="*/ 150741 w 308303"/>
                <a:gd name="connsiteY2" fmla="*/ 451767 h 496176"/>
                <a:gd name="connsiteX3" fmla="*/ 308303 w 308303"/>
                <a:gd name="connsiteY3" fmla="*/ 404937 h 496176"/>
                <a:gd name="connsiteX4" fmla="*/ 0 w 308303"/>
                <a:gd name="connsiteY4" fmla="*/ 0 h 496176"/>
                <a:gd name="connsiteX0" fmla="*/ 0 w 308303"/>
                <a:gd name="connsiteY0" fmla="*/ 0 h 496176"/>
                <a:gd name="connsiteX1" fmla="*/ 32804 w 308303"/>
                <a:gd name="connsiteY1" fmla="*/ 496176 h 496176"/>
                <a:gd name="connsiteX2" fmla="*/ 152406 w 308303"/>
                <a:gd name="connsiteY2" fmla="*/ 477310 h 496176"/>
                <a:gd name="connsiteX3" fmla="*/ 308303 w 308303"/>
                <a:gd name="connsiteY3" fmla="*/ 404937 h 496176"/>
                <a:gd name="connsiteX4" fmla="*/ 0 w 308303"/>
                <a:gd name="connsiteY4" fmla="*/ 0 h 496176"/>
                <a:gd name="connsiteX0" fmla="*/ 4289 w 275499"/>
                <a:gd name="connsiteY0" fmla="*/ 0 h 478070"/>
                <a:gd name="connsiteX1" fmla="*/ 0 w 275499"/>
                <a:gd name="connsiteY1" fmla="*/ 478070 h 478070"/>
                <a:gd name="connsiteX2" fmla="*/ 119602 w 275499"/>
                <a:gd name="connsiteY2" fmla="*/ 459204 h 478070"/>
                <a:gd name="connsiteX3" fmla="*/ 275499 w 275499"/>
                <a:gd name="connsiteY3" fmla="*/ 386831 h 478070"/>
                <a:gd name="connsiteX4" fmla="*/ 4289 w 275499"/>
                <a:gd name="connsiteY4" fmla="*/ 0 h 478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499" h="478070">
                  <a:moveTo>
                    <a:pt x="4289" y="0"/>
                  </a:moveTo>
                  <a:cubicBezTo>
                    <a:pt x="2859" y="159357"/>
                    <a:pt x="1430" y="318713"/>
                    <a:pt x="0" y="478070"/>
                  </a:cubicBezTo>
                  <a:lnTo>
                    <a:pt x="119602" y="459204"/>
                  </a:lnTo>
                  <a:lnTo>
                    <a:pt x="275499" y="386831"/>
                  </a:lnTo>
                  <a:lnTo>
                    <a:pt x="4289" y="0"/>
                  </a:lnTo>
                  <a:close/>
                </a:path>
              </a:pathLst>
            </a:cu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IMG_9978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61" t="18748" r="8041" b="8835"/>
            <a:stretch/>
          </p:blipFill>
          <p:spPr>
            <a:xfrm>
              <a:off x="5287013" y="2686361"/>
              <a:ext cx="3255069" cy="190485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458427" y="4265314"/>
              <a:ext cx="786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DOW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406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191237" y="1297628"/>
            <a:ext cx="4853414" cy="4525963"/>
            <a:chOff x="82066" y="1143000"/>
            <a:chExt cx="4853414" cy="4525963"/>
          </a:xfrm>
        </p:grpSpPr>
        <p:pic>
          <p:nvPicPr>
            <p:cNvPr id="3" name="Picture 2" descr="F02_OLYMPEX_CMYK_v04_SCALE-CORRECTED.tif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66" y="1143000"/>
              <a:ext cx="4853414" cy="4525963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 rot="2788265">
              <a:off x="2445868" y="1904281"/>
              <a:ext cx="847094" cy="2080979"/>
            </a:xfrm>
            <a:prstGeom prst="ellipse">
              <a:avLst/>
            </a:prstGeom>
            <a:noFill/>
            <a:ln w="19050" cmpd="sng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Oval 17"/>
          <p:cNvSpPr/>
          <p:nvPr/>
        </p:nvSpPr>
        <p:spPr>
          <a:xfrm rot="2788265">
            <a:off x="4555040" y="2078349"/>
            <a:ext cx="847094" cy="2080979"/>
          </a:xfrm>
          <a:prstGeom prst="ellipse">
            <a:avLst/>
          </a:prstGeom>
          <a:noFill/>
          <a:ln w="571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itle 3"/>
          <p:cNvSpPr>
            <a:spLocks noGrp="1"/>
          </p:cNvSpPr>
          <p:nvPr>
            <p:ph type="title"/>
          </p:nvPr>
        </p:nvSpPr>
        <p:spPr>
          <a:xfrm>
            <a:off x="109480" y="23019"/>
            <a:ext cx="9034520" cy="1143000"/>
          </a:xfrm>
        </p:spPr>
        <p:txBody>
          <a:bodyPr/>
          <a:lstStyle/>
          <a:p>
            <a:r>
              <a:rPr lang="en-US" dirty="0" smtClean="0">
                <a:solidFill>
                  <a:srgbClr val="FBFFB2"/>
                </a:solidFill>
              </a:rPr>
              <a:t>Ground Sites</a:t>
            </a:r>
            <a:endParaRPr lang="en-US" dirty="0">
              <a:solidFill>
                <a:srgbClr val="FBFF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350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4">
      <a:dk1>
        <a:srgbClr val="000000"/>
      </a:dk1>
      <a:lt1>
        <a:sysClr val="window" lastClr="FFFFFF"/>
      </a:lt1>
      <a:dk2>
        <a:srgbClr val="1B3861"/>
      </a:dk2>
      <a:lt2>
        <a:srgbClr val="287EB2"/>
      </a:lt2>
      <a:accent1>
        <a:srgbClr val="129FF4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8654</TotalTime>
  <Words>1111</Words>
  <Application>Microsoft Macintosh PowerPoint</Application>
  <PresentationFormat>On-screen Show (4:3)</PresentationFormat>
  <Paragraphs>227</Paragraphs>
  <Slides>35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GPM over OLYMPEX</vt:lpstr>
      <vt:lpstr>The Olympic Peninsula</vt:lpstr>
      <vt:lpstr>PowerPoint Presentation</vt:lpstr>
      <vt:lpstr>PowerPoint Presentation</vt:lpstr>
      <vt:lpstr>PowerPoint Presentation</vt:lpstr>
      <vt:lpstr>The OLYMPEX Strategy </vt:lpstr>
      <vt:lpstr>Radar RHI sectors</vt:lpstr>
      <vt:lpstr>Ground Sites</vt:lpstr>
      <vt:lpstr>PowerPoint Presentation</vt:lpstr>
      <vt:lpstr>PowerPoint Presentation</vt:lpstr>
      <vt:lpstr>Timeline of Operations</vt:lpstr>
      <vt:lpstr>PowerPoint Presentation</vt:lpstr>
      <vt:lpstr>PowerPoint Presentation</vt:lpstr>
      <vt:lpstr>PowerPoint Presentation</vt:lpstr>
      <vt:lpstr>PowerPoint Presentation</vt:lpstr>
      <vt:lpstr>A lot of precipitation</vt:lpstr>
      <vt:lpstr>What We Observed 10 – 20 Nov</vt:lpstr>
      <vt:lpstr>Atmospheric River Event 12 – 13 Nov</vt:lpstr>
      <vt:lpstr>12 – 13 November 2015: Observed Precipitation Totals – Nov 13</vt:lpstr>
      <vt:lpstr>PowerPoint Presentation</vt:lpstr>
      <vt:lpstr>NPOL Radial Velocity</vt:lpstr>
      <vt:lpstr>What We Observed 21 – 29 Nov</vt:lpstr>
      <vt:lpstr>Calibration Flight 25 Nov 2015</vt:lpstr>
      <vt:lpstr>What We Observed 30 Nov – 11 Dec</vt:lpstr>
      <vt:lpstr>Coordination of 3 aircraft under GPM overpass – Dec 3</vt:lpstr>
      <vt:lpstr>PowerPoint Presentation</vt:lpstr>
      <vt:lpstr>What We Observed 11 Dec – 18 Dec</vt:lpstr>
      <vt:lpstr>Post Frontal convection 13 Dec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Lynn McMurdie</dc:creator>
  <cp:lastModifiedBy>Lynn McMurdie</cp:lastModifiedBy>
  <cp:revision>192</cp:revision>
  <dcterms:created xsi:type="dcterms:W3CDTF">2016-01-25T19:40:22Z</dcterms:created>
  <dcterms:modified xsi:type="dcterms:W3CDTF">2016-10-25T12:42:02Z</dcterms:modified>
</cp:coreProperties>
</file>