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59" r:id="rId4"/>
    <p:sldId id="260" r:id="rId5"/>
    <p:sldId id="261" r:id="rId6"/>
    <p:sldId id="257" r:id="rId7"/>
    <p:sldId id="258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E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7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7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0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5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0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4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4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8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4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6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6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81596-545B-1F49-9A02-C2A912C1704E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2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lympex.atmos.washington.edu/" TargetMode="External"/><Relationship Id="rId3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fcportal.nsstc.nasa.gov/olympex/home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lympex.atmos.washington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41" y="2194462"/>
            <a:ext cx="3006318" cy="2548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2050"/>
            <a:ext cx="7772400" cy="1470025"/>
          </a:xfrm>
        </p:spPr>
        <p:txBody>
          <a:bodyPr/>
          <a:lstStyle/>
          <a:p>
            <a:r>
              <a:rPr lang="en-US" dirty="0" smtClean="0"/>
              <a:t>OLYMPEX breakout session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4425" y="4759325"/>
            <a:ext cx="691515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6:00pm Tuesday Evening, 25 Oct 2016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Lynn McMurdie, Walt Petersen, Bob </a:t>
            </a:r>
            <a:r>
              <a:rPr lang="en-US" dirty="0" err="1" smtClean="0">
                <a:solidFill>
                  <a:schemeClr val="tx2"/>
                </a:solidFill>
              </a:rPr>
              <a:t>Houze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Joe </a:t>
            </a:r>
            <a:r>
              <a:rPr lang="en-US" sz="2400" dirty="0" err="1" smtClean="0">
                <a:solidFill>
                  <a:schemeClr val="tx2"/>
                </a:solidFill>
              </a:rPr>
              <a:t>Zagrodnik</a:t>
            </a:r>
            <a:r>
              <a:rPr lang="en-US" sz="2400" dirty="0" smtClean="0">
                <a:solidFill>
                  <a:schemeClr val="tx2"/>
                </a:solidFill>
              </a:rPr>
              <a:t>, Jessica Lundquist, Ryan Currier, Tom </a:t>
            </a:r>
            <a:r>
              <a:rPr lang="en-US" sz="2400" dirty="0" err="1" smtClean="0">
                <a:solidFill>
                  <a:schemeClr val="tx2"/>
                </a:solidFill>
              </a:rPr>
              <a:t>Schuldt</a:t>
            </a:r>
            <a:r>
              <a:rPr lang="en-US" sz="2400" dirty="0" smtClean="0">
                <a:solidFill>
                  <a:schemeClr val="tx2"/>
                </a:solidFill>
              </a:rPr>
              <a:t>, Ali Tokay</a:t>
            </a: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0853" y="387580"/>
            <a:ext cx="8682295" cy="1271930"/>
            <a:chOff x="17575214" y="4292600"/>
            <a:chExt cx="15885861" cy="2327231"/>
          </a:xfrm>
        </p:grpSpPr>
        <p:pic>
          <p:nvPicPr>
            <p:cNvPr id="6" name="Picture 5" descr="IMG_9980 copy 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0069" y="4292600"/>
              <a:ext cx="3483879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20151130_NPOL_night copy 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6740" y="4292602"/>
              <a:ext cx="3494335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wynoochee_Nov15_pic cop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214" y="4292603"/>
              <a:ext cx="3504863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citation_at_PAE copy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1148" y="4292600"/>
              <a:ext cx="3694015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IMG_2689 copy 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2263" y="4292600"/>
              <a:ext cx="1744177" cy="232723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0" y="6473276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PMM Houston, Breakout Session, 25 October 2016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7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690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 </a:t>
            </a:r>
            <a:r>
              <a:rPr lang="en-US" sz="3200" dirty="0" err="1" smtClean="0"/>
              <a:t>Rainmaps</a:t>
            </a:r>
            <a:endParaRPr lang="en-US" sz="3200" dirty="0"/>
          </a:p>
        </p:txBody>
      </p:sp>
      <p:pic>
        <p:nvPicPr>
          <p:cNvPr id="4" name="Picture 3" descr="ops.rain_map.201511170000.olympic_p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0" y="825500"/>
            <a:ext cx="4674100" cy="5575300"/>
          </a:xfrm>
          <a:prstGeom prst="rect">
            <a:avLst/>
          </a:prstGeom>
        </p:spPr>
      </p:pic>
      <p:pic>
        <p:nvPicPr>
          <p:cNvPr id="5" name="Picture 4" descr="Quinault_daily_rain_201512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76" y="876300"/>
            <a:ext cx="3685223" cy="2781300"/>
          </a:xfrm>
          <a:prstGeom prst="rect">
            <a:avLst/>
          </a:prstGeom>
        </p:spPr>
      </p:pic>
      <p:pic>
        <p:nvPicPr>
          <p:cNvPr id="6" name="Picture 5" descr="Quinault_daily_rain_201512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54" y="3682999"/>
            <a:ext cx="3623945" cy="2735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" y="6413500"/>
            <a:ext cx="497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QC’d</a:t>
            </a:r>
            <a:r>
              <a:rPr lang="en-US" dirty="0" smtClean="0"/>
              <a:t> available now, entire Peninsula + western WA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40654" y="6425168"/>
            <a:ext cx="467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Available soon, Quinault, UW gauges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8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86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Ground Network Status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777" y="1079500"/>
            <a:ext cx="8229600" cy="4894263"/>
          </a:xfrm>
        </p:spPr>
        <p:txBody>
          <a:bodyPr/>
          <a:lstStyle/>
          <a:p>
            <a:r>
              <a:rPr lang="en-US" sz="2600" dirty="0" smtClean="0"/>
              <a:t>Have spread sheet of timeline of instrument status for every </a:t>
            </a:r>
            <a:r>
              <a:rPr lang="en-US" sz="2600" dirty="0" err="1" smtClean="0"/>
              <a:t>disdrometer</a:t>
            </a:r>
            <a:r>
              <a:rPr lang="en-US" sz="2600" dirty="0" smtClean="0"/>
              <a:t>, </a:t>
            </a:r>
            <a:r>
              <a:rPr lang="en-US" sz="2600" dirty="0" err="1" smtClean="0"/>
              <a:t>Pluvio</a:t>
            </a:r>
            <a:r>
              <a:rPr lang="en-US" sz="2600" dirty="0" smtClean="0"/>
              <a:t>, rain gauge and MRR</a:t>
            </a:r>
          </a:p>
          <a:p>
            <a:r>
              <a:rPr lang="en-US" sz="2600" dirty="0"/>
              <a:t>A</a:t>
            </a:r>
            <a:r>
              <a:rPr lang="en-US" sz="2600" dirty="0" smtClean="0"/>
              <a:t>vailable online at: </a:t>
            </a:r>
            <a:r>
              <a:rPr lang="en-US" sz="2600" dirty="0" smtClean="0">
                <a:hlinkClick r:id="rId2"/>
              </a:rPr>
              <a:t>http://olympex.atmos.washington.edu/</a:t>
            </a:r>
            <a:r>
              <a:rPr lang="en-US" sz="2600" dirty="0" smtClean="0"/>
              <a:t> </a:t>
            </a:r>
          </a:p>
          <a:p>
            <a:r>
              <a:rPr lang="en-US" sz="2600" dirty="0" smtClean="0"/>
              <a:t>Almost complete</a:t>
            </a:r>
          </a:p>
          <a:p>
            <a:r>
              <a:rPr lang="en-US" sz="2600" dirty="0" smtClean="0"/>
              <a:t>Need to add UW gauges</a:t>
            </a:r>
          </a:p>
          <a:p>
            <a:r>
              <a:rPr lang="en-US" sz="2600" dirty="0"/>
              <a:t>C</a:t>
            </a:r>
            <a:r>
              <a:rPr lang="en-US" sz="2600" dirty="0" smtClean="0"/>
              <a:t>heck date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046501" y="3161755"/>
            <a:ext cx="4889500" cy="3245017"/>
            <a:chOff x="457200" y="3557099"/>
            <a:chExt cx="4701937" cy="2808371"/>
          </a:xfrm>
        </p:grpSpPr>
        <p:pic>
          <p:nvPicPr>
            <p:cNvPr id="4" name="Picture 3" descr="screengrab_olympexpag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557099"/>
              <a:ext cx="4701937" cy="2781301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558800" y="5920970"/>
              <a:ext cx="1701800" cy="4445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6765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Screen grab of spreadsheet</a:t>
            </a:r>
            <a:endParaRPr lang="en-US" sz="3600" dirty="0"/>
          </a:p>
        </p:txBody>
      </p:sp>
      <p:pic>
        <p:nvPicPr>
          <p:cNvPr id="7" name="Picture 6" descr="screengrab_spreadshee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312"/>
            <a:ext cx="9144000" cy="5013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6422" y="863090"/>
            <a:ext cx="212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08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7032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2DVD </a:t>
            </a:r>
            <a:r>
              <a:rPr lang="en-US" sz="3600" dirty="0" err="1" smtClean="0"/>
              <a:t>vs</a:t>
            </a:r>
            <a:r>
              <a:rPr lang="en-US" sz="3600" dirty="0" smtClean="0"/>
              <a:t> </a:t>
            </a:r>
            <a:r>
              <a:rPr lang="en-US" sz="3600" dirty="0" err="1" smtClean="0"/>
              <a:t>Parsivel</a:t>
            </a:r>
            <a:r>
              <a:rPr lang="en-US" sz="3600" dirty="0" smtClean="0"/>
              <a:t> </a:t>
            </a:r>
            <a:r>
              <a:rPr lang="en-US" sz="3600" dirty="0" err="1" smtClean="0"/>
              <a:t>Disdrometers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46100" y="889000"/>
            <a:ext cx="8140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Concern that 2DVD had trouble keeping up with high drop density that occurs frequently on the Peninsula</a:t>
            </a:r>
            <a:endParaRPr lang="en-US" sz="2800" dirty="0"/>
          </a:p>
        </p:txBody>
      </p:sp>
      <p:pic>
        <p:nvPicPr>
          <p:cNvPr id="4" name="Picture 3" descr="20151112_comparison_parsivel_2dvd_50_100_sn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88075"/>
            <a:ext cx="4279900" cy="4368247"/>
          </a:xfrm>
          <a:prstGeom prst="rect">
            <a:avLst/>
          </a:prstGeom>
        </p:spPr>
      </p:pic>
      <p:pic>
        <p:nvPicPr>
          <p:cNvPr id="6" name="Picture 5" descr="20151114_comparison_parsivel_2dv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28" y="2188074"/>
            <a:ext cx="4219799" cy="435686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169689" y="2553352"/>
            <a:ext cx="582041" cy="1362670"/>
          </a:xfrm>
          <a:prstGeom prst="ellipse">
            <a:avLst/>
          </a:prstGeom>
          <a:noFill/>
          <a:ln w="38100" cmpd="sng">
            <a:solidFill>
              <a:srgbClr val="E11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26459" y="4663763"/>
            <a:ext cx="582041" cy="1362670"/>
          </a:xfrm>
          <a:prstGeom prst="ellipse">
            <a:avLst/>
          </a:prstGeom>
          <a:noFill/>
          <a:ln w="38100" cmpd="sng">
            <a:solidFill>
              <a:srgbClr val="E11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94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404466" y="538609"/>
            <a:ext cx="8267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FF0000"/>
                </a:solidFill>
                <a:latin typeface="Arial"/>
                <a:cs typeface="Arial"/>
              </a:rPr>
              <a:t>Probability</a:t>
            </a:r>
            <a:r>
              <a:rPr lang="it-IT" sz="2000" dirty="0" smtClean="0">
                <a:solidFill>
                  <a:srgbClr val="FF0000"/>
                </a:solidFill>
                <a:latin typeface="Arial"/>
                <a:cs typeface="Arial"/>
              </a:rPr>
              <a:t> and Cumulative </a:t>
            </a:r>
            <a:r>
              <a:rPr lang="it-IT" sz="2000" dirty="0" err="1" smtClean="0">
                <a:solidFill>
                  <a:srgbClr val="FF0000"/>
                </a:solidFill>
                <a:latin typeface="Arial"/>
                <a:cs typeface="Arial"/>
              </a:rPr>
              <a:t>Distributions</a:t>
            </a:r>
            <a:r>
              <a:rPr lang="it-IT" sz="2000" dirty="0" smtClean="0">
                <a:solidFill>
                  <a:srgbClr val="FF0000"/>
                </a:solidFill>
                <a:latin typeface="Arial"/>
                <a:cs typeface="Arial"/>
              </a:rPr>
              <a:t> - OLYMPEX</a:t>
            </a:r>
          </a:p>
          <a:p>
            <a:pPr algn="ctr"/>
            <a:r>
              <a:rPr lang="it-IT" sz="2000" dirty="0" smtClean="0">
                <a:solidFill>
                  <a:srgbClr val="FF0000"/>
                </a:solidFill>
                <a:latin typeface="Arial"/>
                <a:cs typeface="Arial"/>
              </a:rPr>
              <a:t>(2DVD vs Parsivel</a:t>
            </a:r>
            <a:r>
              <a:rPr lang="it-IT" sz="2000" baseline="30000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it-IT" sz="20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pic>
        <p:nvPicPr>
          <p:cNvPr id="3" name="Picture 2" descr="PDF_CDF_RR_2DVD_Pars_Combained_olymp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770"/>
            <a:ext cx="3048871" cy="2286000"/>
          </a:xfrm>
          <a:prstGeom prst="rect">
            <a:avLst/>
          </a:prstGeom>
        </p:spPr>
      </p:pic>
      <p:pic>
        <p:nvPicPr>
          <p:cNvPr id="4" name="Picture 3" descr="PDF_CDF_DMASS_2DVD_Pars_Combained_olymp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872" y="1424770"/>
            <a:ext cx="3048871" cy="2286000"/>
          </a:xfrm>
          <a:prstGeom prst="rect">
            <a:avLst/>
          </a:prstGeom>
        </p:spPr>
      </p:pic>
      <p:pic>
        <p:nvPicPr>
          <p:cNvPr id="5" name="Picture 4" descr="PDF_CDF_logNW_2DVD_Pars_Combained_olymp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43" y="1424770"/>
            <a:ext cx="3048871" cy="2286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999225"/>
              </p:ext>
            </p:extLst>
          </p:nvPr>
        </p:nvGraphicFramePr>
        <p:xfrm>
          <a:off x="1112190" y="4179510"/>
          <a:ext cx="691962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669"/>
                <a:gridCol w="968492"/>
                <a:gridCol w="968492"/>
                <a:gridCol w="968492"/>
                <a:gridCol w="968492"/>
                <a:gridCol w="968492"/>
                <a:gridCol w="96849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R (mmh</a:t>
                      </a:r>
                      <a:r>
                        <a:rPr lang="en-US" sz="1600" b="0" baseline="30000" dirty="0" smtClean="0">
                          <a:latin typeface="Arial"/>
                          <a:cs typeface="Arial"/>
                        </a:rPr>
                        <a:t>-1</a:t>
                      </a: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latin typeface="Arial"/>
                          <a:cs typeface="Arial"/>
                        </a:rPr>
                        <a:t>D</a:t>
                      </a:r>
                      <a:r>
                        <a:rPr lang="en-US" sz="1600" b="0" baseline="-25000" dirty="0" err="1" smtClean="0">
                          <a:latin typeface="Arial"/>
                          <a:cs typeface="Arial"/>
                        </a:rPr>
                        <a:t>mass</a:t>
                      </a: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 (mm)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latin typeface="Arial"/>
                          <a:cs typeface="Arial"/>
                        </a:rPr>
                        <a:t>Nw</a:t>
                      </a: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 (m</a:t>
                      </a:r>
                      <a:r>
                        <a:rPr lang="en-US" sz="1600" b="0" baseline="30000" dirty="0" smtClean="0">
                          <a:latin typeface="Arial"/>
                          <a:cs typeface="Arial"/>
                        </a:rPr>
                        <a:t>-3</a:t>
                      </a: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mm</a:t>
                      </a:r>
                      <a:r>
                        <a:rPr lang="en-US" sz="1600" b="0" baseline="30000" dirty="0" smtClean="0">
                          <a:latin typeface="Arial"/>
                          <a:cs typeface="Arial"/>
                        </a:rPr>
                        <a:t>-1</a:t>
                      </a: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Mean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Median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Mean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Median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Mean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Median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2DVD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2.01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1.01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12008.9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5326.2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APU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2.10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1.25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0.97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0.93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22416.1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9891.2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5896852" y="3974766"/>
            <a:ext cx="2408947" cy="2070434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52499" y="1499547"/>
            <a:ext cx="711201" cy="68390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41699" y="1499547"/>
            <a:ext cx="711201" cy="68390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83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Snowpack Analysis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112" y="1278207"/>
            <a:ext cx="5137781" cy="25354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Snow Cameras</a:t>
            </a:r>
          </a:p>
          <a:p>
            <a:pPr lvl="1"/>
            <a:r>
              <a:rPr lang="en-US" dirty="0" smtClean="0"/>
              <a:t>~14 sites with multiple cameras and poles</a:t>
            </a:r>
          </a:p>
          <a:p>
            <a:pPr lvl="1"/>
            <a:r>
              <a:rPr lang="en-US" dirty="0" smtClean="0"/>
              <a:t>Problems with snow creep, snow loading, etc. bending the poles</a:t>
            </a:r>
          </a:p>
          <a:p>
            <a:r>
              <a:rPr lang="en-US" dirty="0" err="1" smtClean="0">
                <a:solidFill>
                  <a:srgbClr val="E46C0A"/>
                </a:solidFill>
              </a:rPr>
              <a:t>Lidar</a:t>
            </a:r>
            <a:r>
              <a:rPr lang="en-US" dirty="0" smtClean="0">
                <a:solidFill>
                  <a:srgbClr val="E46C0A"/>
                </a:solidFill>
              </a:rPr>
              <a:t> Flights and Snowpack Surveys</a:t>
            </a:r>
          </a:p>
          <a:p>
            <a:pPr lvl="1"/>
            <a:r>
              <a:rPr lang="en-US" dirty="0" smtClean="0"/>
              <a:t>Early February (mid snowpack) and Late March (peak snowpack)</a:t>
            </a:r>
          </a:p>
          <a:p>
            <a:pPr lvl="1"/>
            <a:r>
              <a:rPr lang="en-US" dirty="0" smtClean="0"/>
              <a:t>Measured </a:t>
            </a:r>
            <a:r>
              <a:rPr lang="en-US" dirty="0" err="1" smtClean="0"/>
              <a:t>snowdepth</a:t>
            </a:r>
            <a:r>
              <a:rPr lang="en-US" dirty="0" smtClean="0"/>
              <a:t> (remotely, </a:t>
            </a:r>
            <a:r>
              <a:rPr lang="en-US" dirty="0" err="1" smtClean="0"/>
              <a:t>Lidar</a:t>
            </a:r>
            <a:r>
              <a:rPr lang="en-US" dirty="0" smtClean="0"/>
              <a:t>, directly, surveys) and density </a:t>
            </a:r>
          </a:p>
        </p:txBody>
      </p:sp>
      <p:pic>
        <p:nvPicPr>
          <p:cNvPr id="4" name="Picture 3" descr="WSCT0432cropau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6" y="1251748"/>
            <a:ext cx="3339294" cy="2866170"/>
          </a:xfrm>
          <a:prstGeom prst="rect">
            <a:avLst/>
          </a:prstGeom>
        </p:spPr>
      </p:pic>
      <p:pic>
        <p:nvPicPr>
          <p:cNvPr id="6" name="Picture 5" descr="IMG_393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4" t="22763" r="18698"/>
          <a:stretch/>
        </p:blipFill>
        <p:spPr>
          <a:xfrm>
            <a:off x="6358143" y="3664656"/>
            <a:ext cx="2328657" cy="3067265"/>
          </a:xfrm>
          <a:prstGeom prst="rect">
            <a:avLst/>
          </a:prstGeom>
        </p:spPr>
      </p:pic>
      <p:pic>
        <p:nvPicPr>
          <p:cNvPr id="7" name="Picture 6" descr="IMG_328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1" r="13490" b="15891"/>
          <a:stretch/>
        </p:blipFill>
        <p:spPr>
          <a:xfrm>
            <a:off x="1366608" y="3813633"/>
            <a:ext cx="4357103" cy="272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04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Snowpack Analysis Status</a:t>
            </a:r>
            <a:endParaRPr lang="en-US" dirty="0"/>
          </a:p>
        </p:txBody>
      </p:sp>
      <p:pic>
        <p:nvPicPr>
          <p:cNvPr id="4" name="Olympex_Observations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7696" r="28188" b="52671"/>
          <a:stretch/>
        </p:blipFill>
        <p:spPr>
          <a:xfrm>
            <a:off x="228600" y="1417638"/>
            <a:ext cx="8686800" cy="3569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WSCT0432cropau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0124"/>
            <a:ext cx="1345008" cy="115444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5939" y="4889945"/>
            <a:ext cx="8070861" cy="175141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Examples of comparison of snow cameras to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Lidar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snow depth</a:t>
            </a:r>
          </a:p>
          <a:p>
            <a:pPr lvl="1"/>
            <a:r>
              <a:rPr lang="en-US" dirty="0" smtClean="0"/>
              <a:t>Black – camera estimates</a:t>
            </a:r>
          </a:p>
          <a:p>
            <a:pPr lvl="1"/>
            <a:r>
              <a:rPr lang="en-US" dirty="0" smtClean="0"/>
              <a:t>Gray – uncertainty due to bent poles,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Green – </a:t>
            </a:r>
            <a:r>
              <a:rPr lang="en-US" dirty="0" err="1" smtClean="0"/>
              <a:t>Lidar</a:t>
            </a:r>
            <a:r>
              <a:rPr lang="en-US" dirty="0" smtClean="0"/>
              <a:t> estimates</a:t>
            </a:r>
          </a:p>
        </p:txBody>
      </p:sp>
      <p:pic>
        <p:nvPicPr>
          <p:cNvPr id="7" name="Picture 6" descr="IMG_328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1" r="13490" b="15891"/>
          <a:stretch/>
        </p:blipFill>
        <p:spPr>
          <a:xfrm>
            <a:off x="7570226" y="510091"/>
            <a:ext cx="1345174" cy="8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87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83757" y="6343948"/>
            <a:ext cx="720111" cy="3420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6363536"/>
            <a:ext cx="720111" cy="342046"/>
          </a:xfrm>
          <a:prstGeom prst="rect">
            <a:avLst/>
          </a:prstGeom>
          <a:solidFill>
            <a:srgbClr val="7EE5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14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OLYMPEX data status DAAC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59974"/>
              </p:ext>
            </p:extLst>
          </p:nvPr>
        </p:nvGraphicFramePr>
        <p:xfrm>
          <a:off x="927625" y="910982"/>
          <a:ext cx="7539741" cy="50540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0348"/>
                <a:gridCol w="2216765"/>
                <a:gridCol w="2052560"/>
                <a:gridCol w="1890068"/>
              </a:tblGrid>
              <a:tr h="40104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Radar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Ground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Aircraft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Soundings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0104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NPOL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2DVD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DC-8 </a:t>
                      </a:r>
                      <a:r>
                        <a:rPr lang="en-US" sz="1600" dirty="0" err="1" smtClean="0"/>
                        <a:t>CoSMIR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NPOL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</a:tr>
              <a:tr h="40104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D3R</a:t>
                      </a:r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APU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DC-8 APR-3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EC </a:t>
                      </a:r>
                      <a:r>
                        <a:rPr lang="en-US" sz="1600" dirty="0" err="1" smtClean="0"/>
                        <a:t>UVictoria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</a:tr>
              <a:tr h="5868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DOW</a:t>
                      </a:r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NASA Gauge - Dual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AVAPS</a:t>
                      </a:r>
                      <a:r>
                        <a:rPr lang="en-US" sz="1600" baseline="0" dirty="0" smtClean="0"/>
                        <a:t> - soundings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NWS – KUIL, KSLE, CYZT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</a:tr>
              <a:tr h="40104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EC-</a:t>
                      </a:r>
                      <a:r>
                        <a:rPr lang="en-US" sz="1600" dirty="0" err="1" smtClean="0"/>
                        <a:t>XBand</a:t>
                      </a:r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NASA Gauge - Single</a:t>
                      </a:r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MASC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</a:tr>
              <a:tr h="58688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UW Gauges (in progress)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ER-2 AMPR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530987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MRR</a:t>
                      </a:r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ER-2 CPL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40104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Snow Camera (in progress)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ER-2 other</a:t>
                      </a:r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58688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UND-microphysics</a:t>
                      </a:r>
                      <a:endParaRPr lang="en-US" sz="1600" dirty="0"/>
                    </a:p>
                  </a:txBody>
                  <a:tcPr>
                    <a:solidFill>
                      <a:srgbClr val="7EE53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401041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ASO</a:t>
                      </a:r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17516" y="6059251"/>
            <a:ext cx="832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GHRC</a:t>
            </a:r>
            <a:r>
              <a:rPr lang="en-US" baseline="0" dirty="0" smtClean="0"/>
              <a:t> Portal   - </a:t>
            </a:r>
            <a:r>
              <a:rPr lang="en-US" baseline="0" dirty="0" smtClean="0">
                <a:hlinkClick r:id="rId2"/>
              </a:rPr>
              <a:t>https://fcportal.nsstc.nasa.gov/olympex/home</a:t>
            </a:r>
            <a:r>
              <a:rPr lang="en-US" baseline="0" dirty="0" smtClean="0"/>
              <a:t>  </a:t>
            </a:r>
            <a:r>
              <a:rPr lang="en-US" sz="1400" dirty="0" smtClean="0"/>
              <a:t>15 datasets available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dirty="0" smtClean="0">
                <a:solidFill>
                  <a:srgbClr val="000000"/>
                </a:solidFill>
              </a:rPr>
              <a:t>Green </a:t>
            </a:r>
            <a:r>
              <a:rPr lang="en-US" dirty="0" smtClean="0"/>
              <a:t>– available, Yellow - Pending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9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ER-2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eMAS</a:t>
            </a:r>
            <a:endParaRPr lang="en-US" dirty="0" smtClean="0"/>
          </a:p>
          <a:p>
            <a:r>
              <a:rPr lang="en-US" dirty="0" smtClean="0"/>
              <a:t>CPL</a:t>
            </a:r>
          </a:p>
          <a:p>
            <a:r>
              <a:rPr lang="en-US" dirty="0" smtClean="0"/>
              <a:t>AMPR</a:t>
            </a:r>
          </a:p>
          <a:p>
            <a:r>
              <a:rPr lang="en-US" dirty="0" smtClean="0"/>
              <a:t>HIWRAP</a:t>
            </a:r>
          </a:p>
          <a:p>
            <a:r>
              <a:rPr lang="en-US" dirty="0" smtClean="0"/>
              <a:t>CRS</a:t>
            </a:r>
          </a:p>
          <a:p>
            <a:r>
              <a:rPr lang="en-US" dirty="0" smtClean="0"/>
              <a:t>EXRAD</a:t>
            </a:r>
          </a:p>
          <a:p>
            <a:r>
              <a:rPr lang="en-US" dirty="0" err="1" smtClean="0"/>
              <a:t>AirMSPI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902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5799" y="1909056"/>
            <a:ext cx="8023491" cy="3039888"/>
            <a:chOff x="685799" y="79899"/>
            <a:chExt cx="8023491" cy="3039888"/>
          </a:xfrm>
        </p:grpSpPr>
        <p:sp>
          <p:nvSpPr>
            <p:cNvPr id="4" name="TextBox 3"/>
            <p:cNvSpPr txBox="1"/>
            <p:nvPr/>
          </p:nvSpPr>
          <p:spPr>
            <a:xfrm>
              <a:off x="861134" y="79899"/>
              <a:ext cx="768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OLYMPEX DATA WORKSHOP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5799" y="672963"/>
              <a:ext cx="8023491" cy="24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6688" indent="-166688">
                <a:lnSpc>
                  <a:spcPct val="15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When:   March 21-23, 2017 (Tues-Thu)</a:t>
              </a:r>
            </a:p>
            <a:p>
              <a:pPr marL="166688" indent="-166688">
                <a:lnSpc>
                  <a:spcPct val="15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Where:  UW Activities Center (same location as planning meetings)</a:t>
              </a:r>
            </a:p>
            <a:p>
              <a:pPr marL="166688" indent="-166688">
                <a:lnSpc>
                  <a:spcPct val="15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Probable attendance ~40-50, good range of instrument PI’s and science expertise</a:t>
              </a:r>
            </a:p>
            <a:p>
              <a:pPr marL="166688" indent="-166688">
                <a:lnSpc>
                  <a:spcPct val="15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Organizing Committee </a:t>
              </a:r>
            </a:p>
            <a:p>
              <a:pPr marL="623888" lvl="1" indent="-166688">
                <a:lnSpc>
                  <a:spcPct val="15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Suggestion: Lynn, Bob, Walt, Simone</a:t>
              </a:r>
            </a:p>
            <a:p>
              <a:pPr marL="623888" lvl="1" indent="-166688">
                <a:buFont typeface="Arial"/>
                <a:buChar char="•"/>
              </a:pPr>
              <a:endParaRPr lang="en-US" dirty="0" smtClean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49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2050"/>
            <a:ext cx="7772400" cy="1470025"/>
          </a:xfrm>
        </p:spPr>
        <p:txBody>
          <a:bodyPr/>
          <a:lstStyle/>
          <a:p>
            <a:r>
              <a:rPr lang="en-US" dirty="0" smtClean="0"/>
              <a:t>OLYMPEX breakout session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4425" y="2407824"/>
            <a:ext cx="6915150" cy="4104101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Schedule:</a:t>
            </a:r>
          </a:p>
          <a:p>
            <a:pPr algn="l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Lynn – What we observed, ground instrument status</a:t>
            </a:r>
          </a:p>
          <a:p>
            <a:pPr algn="l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Angela – Radar Status</a:t>
            </a:r>
          </a:p>
          <a:p>
            <a:pPr algn="l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Stacy – NPOL</a:t>
            </a:r>
          </a:p>
          <a:p>
            <a:pPr algn="l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Bob – aircraft status (with Jay, Simone, Joe)</a:t>
            </a:r>
          </a:p>
          <a:p>
            <a:pPr algn="l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Walt – Plans for March 2017 Worksho</a:t>
            </a:r>
            <a:r>
              <a:rPr lang="en-US" sz="2400" dirty="0" smtClean="0"/>
              <a:t>p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230853" y="387580"/>
            <a:ext cx="8682295" cy="1271930"/>
            <a:chOff x="17575214" y="4292600"/>
            <a:chExt cx="15885861" cy="2327231"/>
          </a:xfrm>
        </p:grpSpPr>
        <p:pic>
          <p:nvPicPr>
            <p:cNvPr id="6" name="Picture 5" descr="IMG_9980 copy 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0069" y="4292600"/>
              <a:ext cx="3483879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20151130_NPOL_night copy 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6740" y="4292602"/>
              <a:ext cx="3494335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wynoochee_Nov15_pic cop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214" y="4292603"/>
              <a:ext cx="3504863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citation_at_PAE cop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1148" y="4292600"/>
              <a:ext cx="3694015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IMG_2689 copy 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2263" y="4292600"/>
              <a:ext cx="1744177" cy="232723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02426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428452"/>
            <a:ext cx="8305800" cy="4555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1" algn="ctr"/>
            <a:r>
              <a:rPr lang="en-US" sz="2800" dirty="0">
                <a:solidFill>
                  <a:prstClr val="black"/>
                </a:solidFill>
              </a:rPr>
              <a:t>STRAWMAN WORKSHOP </a:t>
            </a:r>
            <a:r>
              <a:rPr lang="en-US" sz="2800" dirty="0" smtClean="0">
                <a:solidFill>
                  <a:prstClr val="black"/>
                </a:solidFill>
              </a:rPr>
              <a:t>AGENDA TOPICS</a:t>
            </a:r>
            <a:endParaRPr lang="en-US" sz="2800" dirty="0">
              <a:solidFill>
                <a:prstClr val="black"/>
              </a:solidFill>
            </a:endParaRPr>
          </a:p>
          <a:p>
            <a:pPr marL="3175" lvl="1" algn="ctr"/>
            <a:endParaRPr lang="en-US" sz="2800" dirty="0">
              <a:solidFill>
                <a:prstClr val="black"/>
              </a:solidFill>
            </a:endParaRPr>
          </a:p>
          <a:p>
            <a:pPr marL="166688" indent="-166688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Basic </a:t>
            </a:r>
            <a:r>
              <a:rPr lang="en-US" dirty="0">
                <a:solidFill>
                  <a:prstClr val="black"/>
                </a:solidFill>
              </a:rPr>
              <a:t>status (brief presentations on status and preliminary science) of </a:t>
            </a:r>
          </a:p>
          <a:p>
            <a:pPr marL="623888" lvl="1" indent="-166688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A/C</a:t>
            </a:r>
          </a:p>
          <a:p>
            <a:pPr marL="623888" lvl="1" indent="-166688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Radar</a:t>
            </a:r>
          </a:p>
          <a:p>
            <a:pPr marL="623888" lvl="1" indent="-166688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Ground data and </a:t>
            </a:r>
            <a:r>
              <a:rPr lang="en-US" dirty="0" smtClean="0">
                <a:solidFill>
                  <a:prstClr val="black"/>
                </a:solidFill>
              </a:rPr>
              <a:t>sounding</a:t>
            </a:r>
          </a:p>
          <a:p>
            <a:pPr marL="623888" lvl="1" indent="-166688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Modeling</a:t>
            </a:r>
            <a:endParaRPr lang="en-US" dirty="0">
              <a:solidFill>
                <a:prstClr val="black"/>
              </a:solidFill>
            </a:endParaRPr>
          </a:p>
          <a:p>
            <a:pPr marL="166688" indent="-166688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Identification of continued directions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Relation to GPM needs-  </a:t>
            </a:r>
          </a:p>
          <a:p>
            <a:pPr marL="1092200" lvl="2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Case priorities </a:t>
            </a:r>
            <a:endParaRPr lang="en-US" dirty="0" smtClean="0">
              <a:solidFill>
                <a:prstClr val="black"/>
              </a:solidFill>
            </a:endParaRPr>
          </a:p>
          <a:p>
            <a:pPr marL="1092200" lvl="2" indent="-17780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prstClr val="black"/>
                </a:solidFill>
              </a:rPr>
              <a:t>Statistical studies</a:t>
            </a:r>
            <a:endParaRPr lang="en-US" dirty="0">
              <a:solidFill>
                <a:prstClr val="black"/>
              </a:solidFill>
            </a:endParaRPr>
          </a:p>
          <a:p>
            <a:pPr marL="1092200" lvl="2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Propose/develop new integrated datasets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Fundamental </a:t>
            </a:r>
            <a:r>
              <a:rPr lang="en-US" dirty="0" smtClean="0">
                <a:solidFill>
                  <a:prstClr val="black"/>
                </a:solidFill>
              </a:rPr>
              <a:t>understanding studies </a:t>
            </a:r>
            <a:endParaRPr lang="en-US" dirty="0">
              <a:solidFill>
                <a:prstClr val="black"/>
              </a:solidFill>
            </a:endParaRPr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Common software needs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Necessary and useful collaborations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What we observed – A lot of Precipitation </a:t>
            </a:r>
            <a:r>
              <a:rPr lang="en-US" sz="3100" dirty="0" smtClean="0">
                <a:solidFill>
                  <a:schemeClr val="accent1">
                    <a:lumMod val="75000"/>
                  </a:schemeClr>
                </a:solidFill>
              </a:rPr>
              <a:t>during ground network deployment</a:t>
            </a:r>
            <a:endParaRPr lang="en-US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nov10_may1_rainfall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1670049"/>
            <a:ext cx="622935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41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What we observed – A lot of Precipitation </a:t>
            </a:r>
            <a:r>
              <a:rPr lang="en-US" sz="3100" dirty="0" smtClean="0">
                <a:solidFill>
                  <a:schemeClr val="accent2">
                    <a:lumMod val="75000"/>
                  </a:schemeClr>
                </a:solidFill>
              </a:rPr>
              <a:t>during radar and aircraft deployment</a:t>
            </a:r>
            <a:endParaRPr lang="en-US" sz="3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7548" y="4979084"/>
            <a:ext cx="332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</a:t>
            </a:r>
            <a:r>
              <a:rPr lang="en-US" b="1" dirty="0" smtClean="0">
                <a:solidFill>
                  <a:srgbClr val="953735"/>
                </a:solidFill>
              </a:rPr>
              <a:t>radar</a:t>
            </a:r>
            <a:r>
              <a:rPr lang="en-US" dirty="0" smtClean="0"/>
              <a:t> deployment: 36/50 days measured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9642" y="5029102"/>
            <a:ext cx="3787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</a:t>
            </a:r>
            <a:r>
              <a:rPr lang="en-US" b="1" dirty="0" smtClean="0">
                <a:solidFill>
                  <a:srgbClr val="953735"/>
                </a:solidFill>
              </a:rPr>
              <a:t>aircraft</a:t>
            </a:r>
            <a:r>
              <a:rPr lang="en-US" dirty="0" smtClean="0"/>
              <a:t> deployment: 30/38 days measured precipitation</a:t>
            </a:r>
            <a:endParaRPr lang="en-US" dirty="0"/>
          </a:p>
        </p:txBody>
      </p:sp>
      <p:pic>
        <p:nvPicPr>
          <p:cNvPr id="8" name="Picture 7" descr="nov11_dec19_rainf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9" y="1655444"/>
            <a:ext cx="4378537" cy="3283903"/>
          </a:xfrm>
          <a:prstGeom prst="rect">
            <a:avLst/>
          </a:prstGeom>
        </p:spPr>
      </p:pic>
      <p:pic>
        <p:nvPicPr>
          <p:cNvPr id="9" name="Picture 8" descr="nov11_dec19_jan4_jan15_rainf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73" y="1666952"/>
            <a:ext cx="4363194" cy="32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6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4874" y="1020762"/>
            <a:ext cx="2701925" cy="19319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Variety of storm systems</a:t>
            </a:r>
            <a:endParaRPr lang="en-US" dirty="0"/>
          </a:p>
        </p:txBody>
      </p:sp>
      <p:sp>
        <p:nvSpPr>
          <p:cNvPr id="4" name="4-Point Star 3"/>
          <p:cNvSpPr/>
          <p:nvPr/>
        </p:nvSpPr>
        <p:spPr>
          <a:xfrm>
            <a:off x="4245196" y="3136900"/>
            <a:ext cx="119380" cy="114300"/>
          </a:xfrm>
          <a:prstGeom prst="star4">
            <a:avLst>
              <a:gd name="adj" fmla="val 158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-Point Star 4"/>
          <p:cNvSpPr/>
          <p:nvPr/>
        </p:nvSpPr>
        <p:spPr>
          <a:xfrm>
            <a:off x="4245196" y="1731433"/>
            <a:ext cx="119380" cy="114300"/>
          </a:xfrm>
          <a:prstGeom prst="star4">
            <a:avLst>
              <a:gd name="adj" fmla="val 158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4245196" y="4529667"/>
            <a:ext cx="119380" cy="114300"/>
          </a:xfrm>
          <a:prstGeom prst="star4">
            <a:avLst>
              <a:gd name="adj" fmla="val 158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4-Point Star 6"/>
          <p:cNvSpPr/>
          <p:nvPr/>
        </p:nvSpPr>
        <p:spPr>
          <a:xfrm>
            <a:off x="4245196" y="5930900"/>
            <a:ext cx="119380" cy="114300"/>
          </a:xfrm>
          <a:prstGeom prst="star4">
            <a:avLst>
              <a:gd name="adj" fmla="val 158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09_REGIMES_v03_DISPLAY_rgb300med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7" y="240204"/>
            <a:ext cx="5626608" cy="639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OLYMPEX Scorecard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60806"/>
              </p:ext>
            </p:extLst>
          </p:nvPr>
        </p:nvGraphicFramePr>
        <p:xfrm>
          <a:off x="457200" y="1600200"/>
          <a:ext cx="8229600" cy="48209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03300"/>
                <a:gridCol w="3143250"/>
                <a:gridCol w="1762125"/>
                <a:gridCol w="23209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Synopsis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Flights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Sector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warm AR storm.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Prefrontal,</a:t>
                      </a:r>
                      <a:r>
                        <a:rPr lang="en-US" baseline="0" dirty="0" smtClean="0"/>
                        <a:t> 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Same storm, NCFR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Warm, cold front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Frontal wave, Chehalis,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Warm, frontal wave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postfrontal,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midclouds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Post-, pre-frontal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CF, low melting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Prefrontal, 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Postfrontal, cold air outbreak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Post-front,</a:t>
                      </a:r>
                      <a:r>
                        <a:rPr lang="en-US" baseline="0" dirty="0" smtClean="0"/>
                        <a:t> orographic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Calibration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Clear air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storm, </a:t>
                      </a:r>
                      <a:r>
                        <a:rPr lang="en-US" dirty="0" err="1" smtClean="0"/>
                        <a:t>strat</a:t>
                      </a:r>
                      <a:r>
                        <a:rPr lang="en-US" dirty="0" smtClean="0"/>
                        <a:t>., orographic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Prefront</a:t>
                      </a:r>
                      <a:r>
                        <a:rPr lang="en-US" dirty="0" smtClean="0"/>
                        <a:t>, warm, waves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Complex storm, </a:t>
                      </a:r>
                      <a:r>
                        <a:rPr lang="en-US" dirty="0" err="1" smtClean="0"/>
                        <a:t>oro</a:t>
                      </a:r>
                      <a:r>
                        <a:rPr lang="en-US" dirty="0" smtClean="0"/>
                        <a:t>.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Prefront</a:t>
                      </a:r>
                      <a:r>
                        <a:rPr lang="en-US" dirty="0" smtClean="0"/>
                        <a:t>, warm, waves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ER-2-UND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 advection, prefrontal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Prefrontal, 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 AR storm, flooding,</a:t>
                      </a:r>
                      <a:r>
                        <a:rPr lang="en-US" baseline="0" dirty="0" smtClean="0"/>
                        <a:t>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Prefront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warm, waves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0628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OLYMPEX Scorecard cont.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1259145"/>
              </p:ext>
            </p:extLst>
          </p:nvPr>
        </p:nvGraphicFramePr>
        <p:xfrm>
          <a:off x="457200" y="1473200"/>
          <a:ext cx="8229600" cy="22250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03300"/>
                <a:gridCol w="3143250"/>
                <a:gridCol w="1762125"/>
                <a:gridCol w="23209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Dates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Synopsis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Flights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Sector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Occluded front, postfrontal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Occluded front, warm sector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Occluded front, 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 showers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Complex storm, Chehalis flood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Pre-frontal, 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Postfrontal,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1" y="3889375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Summary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About 12 different synoptic systems sampled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Prefrontal and warm sector flights =  8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Frontal passages = 2, waves = 4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Postfrontal flights = 6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Much more of everything sampled by radar and ground network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87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Instrument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3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Rain Gauges</a:t>
            </a:r>
          </a:p>
          <a:p>
            <a:pPr lvl="1"/>
            <a:r>
              <a:rPr lang="en-US" dirty="0" smtClean="0"/>
              <a:t>Dual tipping buckets (Iowa Gauges)(9 Quinault, 10 Chehalis), Single tipping gauges (5 Quinault, 2 Hurricane)</a:t>
            </a:r>
          </a:p>
          <a:p>
            <a:pPr lvl="1"/>
            <a:r>
              <a:rPr lang="en-US" dirty="0" err="1" smtClean="0"/>
              <a:t>Pluvios</a:t>
            </a:r>
            <a:r>
              <a:rPr lang="en-US" dirty="0" smtClean="0"/>
              <a:t> (3)</a:t>
            </a:r>
          </a:p>
          <a:p>
            <a:pPr lvl="1"/>
            <a:r>
              <a:rPr lang="en-US" dirty="0" smtClean="0"/>
              <a:t>UW network (5)</a:t>
            </a:r>
          </a:p>
          <a:p>
            <a:r>
              <a:rPr lang="en-US" dirty="0" err="1" smtClean="0"/>
              <a:t>Disdrometers</a:t>
            </a:r>
            <a:endParaRPr lang="en-US" dirty="0" smtClean="0"/>
          </a:p>
          <a:p>
            <a:pPr lvl="1"/>
            <a:r>
              <a:rPr lang="en-US" dirty="0" err="1" smtClean="0"/>
              <a:t>Parsivel</a:t>
            </a:r>
            <a:r>
              <a:rPr lang="en-US" dirty="0" smtClean="0"/>
              <a:t> (14)</a:t>
            </a:r>
          </a:p>
          <a:p>
            <a:pPr lvl="1"/>
            <a:r>
              <a:rPr lang="en-US" dirty="0" smtClean="0"/>
              <a:t>2DVD (4)</a:t>
            </a:r>
          </a:p>
          <a:p>
            <a:r>
              <a:rPr lang="en-US" dirty="0" smtClean="0"/>
              <a:t>MRRs (4)</a:t>
            </a:r>
          </a:p>
          <a:p>
            <a:r>
              <a:rPr lang="en-US" dirty="0" smtClean="0"/>
              <a:t>Snow Camera (~14 sites)</a:t>
            </a:r>
          </a:p>
          <a:p>
            <a:pPr lvl="1"/>
            <a:r>
              <a:rPr lang="en-US" dirty="0" smtClean="0"/>
              <a:t>Camera data</a:t>
            </a:r>
          </a:p>
          <a:p>
            <a:pPr lvl="1"/>
            <a:r>
              <a:rPr lang="en-US" dirty="0" smtClean="0"/>
              <a:t>Snow survey data</a:t>
            </a:r>
          </a:p>
          <a:p>
            <a:pPr lvl="1"/>
            <a:r>
              <a:rPr lang="en-US" dirty="0" smtClean="0"/>
              <a:t>ASO </a:t>
            </a:r>
            <a:r>
              <a:rPr lang="en-US" dirty="0" err="1" smtClean="0"/>
              <a:t>lidar</a:t>
            </a:r>
            <a:r>
              <a:rPr lang="en-US" dirty="0" smtClean="0"/>
              <a:t> flight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57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Raingauges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3300"/>
            <a:ext cx="8229600" cy="512286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Raingauge</a:t>
            </a:r>
            <a:r>
              <a:rPr lang="en-US" sz="2800" dirty="0" smtClean="0"/>
              <a:t> data uploaded to DAAC (see later slide)</a:t>
            </a:r>
          </a:p>
          <a:p>
            <a:r>
              <a:rPr lang="en-US" sz="2800" dirty="0" err="1" smtClean="0"/>
              <a:t>Rainmaps</a:t>
            </a:r>
            <a:r>
              <a:rPr lang="en-US" sz="2800" dirty="0" smtClean="0"/>
              <a:t>- Daily </a:t>
            </a:r>
            <a:r>
              <a:rPr lang="en-US" sz="2800" dirty="0" err="1" smtClean="0"/>
              <a:t>precip</a:t>
            </a:r>
            <a:r>
              <a:rPr lang="en-US" sz="2800" dirty="0" smtClean="0"/>
              <a:t> totals 00 Z – 00 Z  </a:t>
            </a:r>
          </a:p>
          <a:p>
            <a:pPr lvl="1"/>
            <a:r>
              <a:rPr lang="en-US" sz="2400" dirty="0" smtClean="0"/>
              <a:t>full domain completed</a:t>
            </a:r>
          </a:p>
          <a:p>
            <a:pPr lvl="1"/>
            <a:r>
              <a:rPr lang="en-US" sz="2400" dirty="0" smtClean="0"/>
              <a:t>Quinault zoomed in region – in progress</a:t>
            </a:r>
          </a:p>
          <a:p>
            <a:r>
              <a:rPr lang="en-US" sz="2800" dirty="0" smtClean="0"/>
              <a:t>To get </a:t>
            </a:r>
            <a:r>
              <a:rPr lang="en-US" sz="2800" dirty="0" err="1" smtClean="0"/>
              <a:t>rainmaps</a:t>
            </a:r>
            <a:r>
              <a:rPr lang="en-US" sz="2800" dirty="0" smtClean="0"/>
              <a:t>, go to: </a:t>
            </a:r>
            <a:r>
              <a:rPr lang="en-US" sz="2800" dirty="0" smtClean="0">
                <a:hlinkClick r:id="rId2"/>
              </a:rPr>
              <a:t>http://olympex.atmos.washington.edu/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" name="Picture 3" descr="screengrab_olympexp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949700"/>
            <a:ext cx="4701937" cy="2781300"/>
          </a:xfrm>
          <a:prstGeom prst="rect">
            <a:avLst/>
          </a:prstGeom>
        </p:spPr>
      </p:pic>
      <p:pic>
        <p:nvPicPr>
          <p:cNvPr id="5" name="Picture 4" descr="screengrab_selectio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4632569"/>
            <a:ext cx="3619500" cy="16412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17700" y="4978400"/>
            <a:ext cx="1358900" cy="584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59400" y="5276850"/>
            <a:ext cx="3581400" cy="9779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4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3866</TotalTime>
  <Words>1019</Words>
  <Application>Microsoft Macintosh PowerPoint</Application>
  <PresentationFormat>On-screen Show (4:3)</PresentationFormat>
  <Paragraphs>229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OLYMPEX breakout session</vt:lpstr>
      <vt:lpstr>OLYMPEX breakout session</vt:lpstr>
      <vt:lpstr>What we observed – A lot of Precipitation during ground network deployment</vt:lpstr>
      <vt:lpstr>What we observed – A lot of Precipitation during radar and aircraft deployment</vt:lpstr>
      <vt:lpstr>Variety of storm systems</vt:lpstr>
      <vt:lpstr>OLYMPEX Scorecard</vt:lpstr>
      <vt:lpstr>OLYMPEX Scorecard cont.</vt:lpstr>
      <vt:lpstr>Ground Instrument Status</vt:lpstr>
      <vt:lpstr>Raingauges</vt:lpstr>
      <vt:lpstr>Example Rainmaps</vt:lpstr>
      <vt:lpstr>Ground Network Status</vt:lpstr>
      <vt:lpstr>Screen grab of spreadsheet</vt:lpstr>
      <vt:lpstr>2DVD vs Parsivel Disdrometers</vt:lpstr>
      <vt:lpstr>PowerPoint Presentation</vt:lpstr>
      <vt:lpstr>Snowpack Analysis Status</vt:lpstr>
      <vt:lpstr>Snowpack Analysis Status</vt:lpstr>
      <vt:lpstr>OLYMPEX data status DAAC</vt:lpstr>
      <vt:lpstr>ER-2 instruments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OLYMPEX breakout session</dc:title>
  <dc:creator>Lynn McMurdie</dc:creator>
  <cp:lastModifiedBy>Lynn McMurdie</cp:lastModifiedBy>
  <cp:revision>34</cp:revision>
  <dcterms:created xsi:type="dcterms:W3CDTF">2016-10-22T18:19:30Z</dcterms:created>
  <dcterms:modified xsi:type="dcterms:W3CDTF">2016-10-26T00:50:25Z</dcterms:modified>
</cp:coreProperties>
</file>